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 id="2147483684" r:id="rId6"/>
  </p:sldMasterIdLst>
  <p:notesMasterIdLst>
    <p:notesMasterId r:id="rId23"/>
  </p:notesMasterIdLst>
  <p:sldIdLst>
    <p:sldId id="371" r:id="rId7"/>
    <p:sldId id="258" r:id="rId8"/>
    <p:sldId id="259" r:id="rId9"/>
    <p:sldId id="285" r:id="rId10"/>
    <p:sldId id="288" r:id="rId11"/>
    <p:sldId id="261" r:id="rId12"/>
    <p:sldId id="264" r:id="rId13"/>
    <p:sldId id="266" r:id="rId14"/>
    <p:sldId id="324" r:id="rId15"/>
    <p:sldId id="298" r:id="rId16"/>
    <p:sldId id="362" r:id="rId17"/>
    <p:sldId id="374" r:id="rId18"/>
    <p:sldId id="375" r:id="rId19"/>
    <p:sldId id="376" r:id="rId20"/>
    <p:sldId id="377" r:id="rId21"/>
    <p:sldId id="3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extLst>
      <p:ext uri="{19B8F6BF-5375-455C-9EA6-DF929625EA0E}">
        <p15:presenceInfo xmlns:p15="http://schemas.microsoft.com/office/powerpoint/2012/main" userId="S-1-5-21-2127521184-1604012920-1887927527-10358156" providerId="AD"/>
      </p:ext>
    </p:extLst>
  </p:cmAuthor>
  <p:cmAuthor id="2" name="Karen Fishwick (GP Strategies Corporation)" initials="KF(SC" lastIdx="1" clrIdx="1">
    <p:extLst>
      <p:ext uri="{19B8F6BF-5375-455C-9EA6-DF929625EA0E}">
        <p15:presenceInfo xmlns:p15="http://schemas.microsoft.com/office/powerpoint/2012/main" userId="S-1-5-21-2127521184-1604012920-1887927527-3583354" providerId="AD"/>
      </p:ext>
    </p:extLst>
  </p:cmAuthor>
  <p:cmAuthor id="3" name="Coggon, Shirley" initials="CS" lastIdx="66" clrIdx="2">
    <p:extLst>
      <p:ext uri="{19B8F6BF-5375-455C-9EA6-DF929625EA0E}">
        <p15:presenceInfo xmlns:p15="http://schemas.microsoft.com/office/powerpoint/2012/main" userId="S-1-5-21-77270620-819533846-1478062314-60393" providerId="AD"/>
      </p:ext>
    </p:extLst>
  </p:cmAuthor>
  <p:cmAuthor id="4" name="Erika Kauppi" initials="EK" lastIdx="116" clrIdx="3">
    <p:extLst>
      <p:ext uri="{19B8F6BF-5375-455C-9EA6-DF929625EA0E}">
        <p15:presenceInfo xmlns:p15="http://schemas.microsoft.com/office/powerpoint/2012/main" userId="Erika Kauppi" providerId="None"/>
      </p:ext>
    </p:extLst>
  </p:cmAuthor>
  <p:cmAuthor id="5" name="Michael Washam" initials="MW" lastIdx="1" clrIdx="4">
    <p:extLst>
      <p:ext uri="{19B8F6BF-5375-455C-9EA6-DF929625EA0E}">
        <p15:presenceInfo xmlns:p15="http://schemas.microsoft.com/office/powerpoint/2012/main" userId="9c52a420a199a6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6" y="5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10/31/2017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10/31/2017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42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The procurement</a:t>
            </a:r>
            <a:r>
              <a:rPr lang="en-US" sz="1200" kern="1200" baseline="0">
                <a:solidFill>
                  <a:schemeClr val="tx1"/>
                </a:solidFill>
                <a:effectLst/>
                <a:latin typeface="+mn-lt"/>
                <a:ea typeface="+mn-ea"/>
                <a:cs typeface="+mn-cs"/>
              </a:rPr>
              <a:t> migration should include a plan to migrate the IIS VMs to Azure using Azure Site Recovery as the application has a dependency on its install wizard that installs assemblies to the GAC</a:t>
            </a:r>
          </a:p>
          <a:p>
            <a:pPr lvl="0"/>
            <a:r>
              <a:rPr lang="en-US" sz="1200" kern="1200">
                <a:solidFill>
                  <a:schemeClr val="tx1"/>
                </a:solidFill>
                <a:effectLst/>
                <a:latin typeface="+mn-lt"/>
                <a:ea typeface="+mn-ea"/>
                <a:cs typeface="+mn-cs"/>
              </a:rPr>
              <a:t>Be sure to configure these virtual</a:t>
            </a:r>
            <a:r>
              <a:rPr lang="en-US" sz="1200" kern="1200" baseline="0">
                <a:solidFill>
                  <a:schemeClr val="tx1"/>
                </a:solidFill>
                <a:effectLst/>
                <a:latin typeface="+mn-lt"/>
                <a:ea typeface="+mn-ea"/>
                <a:cs typeface="+mn-cs"/>
              </a:rPr>
              <a:t> machines in an availability set on each tier.</a:t>
            </a:r>
          </a:p>
          <a:p>
            <a:pPr lvl="0"/>
            <a:r>
              <a:rPr lang="en-US" sz="1200" kern="1200" baseline="0">
                <a:solidFill>
                  <a:schemeClr val="tx1"/>
                </a:solidFill>
                <a:effectLst/>
                <a:latin typeface="+mn-lt"/>
                <a:ea typeface="+mn-ea"/>
                <a:cs typeface="+mn-cs"/>
              </a:rPr>
              <a:t>For SQL, the proposed solution should migrate to virtual machines for SQL 2014 with Always On availability groups configured.</a:t>
            </a:r>
          </a:p>
          <a:p>
            <a:pPr lvl="0"/>
            <a:r>
              <a:rPr lang="en-US" sz="1200" kern="1200" baseline="0">
                <a:solidFill>
                  <a:schemeClr val="tx1"/>
                </a:solidFill>
                <a:effectLst/>
                <a:latin typeface="+mn-lt"/>
                <a:ea typeface="+mn-ea"/>
                <a:cs typeface="+mn-cs"/>
              </a:rPr>
              <a:t>NOTE: The DS3 instance size is the closest match to what the current hardware of the </a:t>
            </a:r>
            <a:r>
              <a:rPr lang="en-US" sz="1200" kern="1200" baseline="0" err="1">
                <a:solidFill>
                  <a:schemeClr val="tx1"/>
                </a:solidFill>
                <a:effectLst/>
                <a:latin typeface="+mn-lt"/>
                <a:ea typeface="+mn-ea"/>
                <a:cs typeface="+mn-cs"/>
              </a:rPr>
              <a:t>sql</a:t>
            </a:r>
            <a:r>
              <a:rPr lang="en-US" sz="1200" kern="1200" baseline="0">
                <a:solidFill>
                  <a:schemeClr val="tx1"/>
                </a:solidFill>
                <a:effectLst/>
                <a:latin typeface="+mn-lt"/>
                <a:ea typeface="+mn-ea"/>
                <a:cs typeface="+mn-cs"/>
              </a:rPr>
              <a:t> server cluster is today.</a:t>
            </a:r>
          </a:p>
          <a:p>
            <a:pPr lvl="0"/>
            <a:r>
              <a:rPr lang="en-US" sz="1200" kern="1200" baseline="0">
                <a:solidFill>
                  <a:schemeClr val="tx1"/>
                </a:solidFill>
                <a:effectLst/>
                <a:latin typeface="+mn-lt"/>
                <a:ea typeface="+mn-ea"/>
                <a:cs typeface="+mn-cs"/>
              </a:rPr>
              <a:t>With the workloads being in Azure, you can capitalize on Azure backup for SQL backup and point in time restore, as well as your virtual machine backup (both the windows and Linux based workloads)</a:t>
            </a:r>
          </a:p>
          <a:p>
            <a:pPr lvl="0"/>
            <a:r>
              <a:rPr lang="en-US" sz="1200" kern="1200" baseline="0">
                <a:solidFill>
                  <a:schemeClr val="tx1"/>
                </a:solidFill>
                <a:effectLst/>
                <a:latin typeface="+mn-lt"/>
                <a:ea typeface="+mn-ea"/>
                <a:cs typeface="+mn-cs"/>
              </a:rPr>
              <a:t>For the load balancer configuration, Lucerne should leverage Azure Application Gateway internal load balancer and cookie based affinity and the Internal load balancer for SQL with direct server return for always on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a:p>
        </p:txBody>
      </p:sp>
    </p:spTree>
    <p:extLst>
      <p:ext uri="{BB962C8B-B14F-4D97-AF65-F5344CB8AC3E}">
        <p14:creationId xmlns:p14="http://schemas.microsoft.com/office/powerpoint/2010/main" val="328456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The procurement</a:t>
            </a:r>
            <a:r>
              <a:rPr lang="en-US" sz="1200" kern="1200" baseline="0">
                <a:solidFill>
                  <a:schemeClr val="tx1"/>
                </a:solidFill>
                <a:effectLst/>
                <a:latin typeface="+mn-lt"/>
                <a:ea typeface="+mn-ea"/>
                <a:cs typeface="+mn-cs"/>
              </a:rPr>
              <a:t> migration should include a plan to migrate the IIS VMs to Azure using Azure Site Recovery as the application has a dependency on its install wizard that installs assemblies to the GAC</a:t>
            </a:r>
          </a:p>
          <a:p>
            <a:pPr lvl="0"/>
            <a:r>
              <a:rPr lang="en-US" sz="1200" kern="1200">
                <a:solidFill>
                  <a:schemeClr val="tx1"/>
                </a:solidFill>
                <a:effectLst/>
                <a:latin typeface="+mn-lt"/>
                <a:ea typeface="+mn-ea"/>
                <a:cs typeface="+mn-cs"/>
              </a:rPr>
              <a:t>Be sure to configure these virtual</a:t>
            </a:r>
            <a:r>
              <a:rPr lang="en-US" sz="1200" kern="1200" baseline="0">
                <a:solidFill>
                  <a:schemeClr val="tx1"/>
                </a:solidFill>
                <a:effectLst/>
                <a:latin typeface="+mn-lt"/>
                <a:ea typeface="+mn-ea"/>
                <a:cs typeface="+mn-cs"/>
              </a:rPr>
              <a:t> machines in an availability set on each tier.</a:t>
            </a:r>
          </a:p>
          <a:p>
            <a:pPr lvl="0"/>
            <a:r>
              <a:rPr lang="en-US" sz="1200" kern="1200" baseline="0">
                <a:solidFill>
                  <a:schemeClr val="tx1"/>
                </a:solidFill>
                <a:effectLst/>
                <a:latin typeface="+mn-lt"/>
                <a:ea typeface="+mn-ea"/>
                <a:cs typeface="+mn-cs"/>
              </a:rPr>
              <a:t>For SQL, the proposed solution should migrate to virtual machines for SQL 2014 with Always On availability groups configured.</a:t>
            </a:r>
          </a:p>
          <a:p>
            <a:pPr lvl="0"/>
            <a:r>
              <a:rPr lang="en-US" sz="1200" kern="1200" baseline="0">
                <a:solidFill>
                  <a:schemeClr val="tx1"/>
                </a:solidFill>
                <a:effectLst/>
                <a:latin typeface="+mn-lt"/>
                <a:ea typeface="+mn-ea"/>
                <a:cs typeface="+mn-cs"/>
              </a:rPr>
              <a:t>NOTE: The DS3 instance size is the closest match to what the current hardware of the </a:t>
            </a:r>
            <a:r>
              <a:rPr lang="en-US" sz="1200" kern="1200" baseline="0" err="1">
                <a:solidFill>
                  <a:schemeClr val="tx1"/>
                </a:solidFill>
                <a:effectLst/>
                <a:latin typeface="+mn-lt"/>
                <a:ea typeface="+mn-ea"/>
                <a:cs typeface="+mn-cs"/>
              </a:rPr>
              <a:t>sql</a:t>
            </a:r>
            <a:r>
              <a:rPr lang="en-US" sz="1200" kern="1200" baseline="0">
                <a:solidFill>
                  <a:schemeClr val="tx1"/>
                </a:solidFill>
                <a:effectLst/>
                <a:latin typeface="+mn-lt"/>
                <a:ea typeface="+mn-ea"/>
                <a:cs typeface="+mn-cs"/>
              </a:rPr>
              <a:t> server cluster is today.</a:t>
            </a:r>
          </a:p>
          <a:p>
            <a:pPr lvl="0"/>
            <a:r>
              <a:rPr lang="en-US" sz="1200" kern="1200" baseline="0">
                <a:solidFill>
                  <a:schemeClr val="tx1"/>
                </a:solidFill>
                <a:effectLst/>
                <a:latin typeface="+mn-lt"/>
                <a:ea typeface="+mn-ea"/>
                <a:cs typeface="+mn-cs"/>
              </a:rPr>
              <a:t>With the workloads being in Azure, you can capitalize on Azure backup for SQL backup and point in time restore, as well as your virtual machine backup (both the windows and Linux based workloads)</a:t>
            </a:r>
          </a:p>
          <a:p>
            <a:pPr lvl="0"/>
            <a:r>
              <a:rPr lang="en-US" sz="1200" kern="1200" baseline="0">
                <a:solidFill>
                  <a:schemeClr val="tx1"/>
                </a:solidFill>
                <a:effectLst/>
                <a:latin typeface="+mn-lt"/>
                <a:ea typeface="+mn-ea"/>
                <a:cs typeface="+mn-cs"/>
              </a:rPr>
              <a:t>For the load balancer configuration, Lucerne should leverage Azure Application Gateway internal load balancer and cookie based affinity and the Internal load balancer for SQL with direct server return for always on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a:p>
        </p:txBody>
      </p:sp>
    </p:spTree>
    <p:extLst>
      <p:ext uri="{BB962C8B-B14F-4D97-AF65-F5344CB8AC3E}">
        <p14:creationId xmlns:p14="http://schemas.microsoft.com/office/powerpoint/2010/main" val="3748702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a:p>
        </p:txBody>
      </p:sp>
    </p:spTree>
    <p:extLst>
      <p:ext uri="{BB962C8B-B14F-4D97-AF65-F5344CB8AC3E}">
        <p14:creationId xmlns:p14="http://schemas.microsoft.com/office/powerpoint/2010/main" val="192025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a:p>
        </p:txBody>
      </p:sp>
    </p:spTree>
    <p:extLst>
      <p:ext uri="{BB962C8B-B14F-4D97-AF65-F5344CB8AC3E}">
        <p14:creationId xmlns:p14="http://schemas.microsoft.com/office/powerpoint/2010/main" val="328706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a:p>
        </p:txBody>
      </p:sp>
    </p:spTree>
    <p:extLst>
      <p:ext uri="{BB962C8B-B14F-4D97-AF65-F5344CB8AC3E}">
        <p14:creationId xmlns:p14="http://schemas.microsoft.com/office/powerpoint/2010/main" val="1227954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a:p>
        </p:txBody>
      </p:sp>
    </p:spTree>
    <p:extLst>
      <p:ext uri="{BB962C8B-B14F-4D97-AF65-F5344CB8AC3E}">
        <p14:creationId xmlns:p14="http://schemas.microsoft.com/office/powerpoint/2010/main" val="3177204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a:p>
        </p:txBody>
      </p:sp>
    </p:spTree>
    <p:extLst>
      <p:ext uri="{BB962C8B-B14F-4D97-AF65-F5344CB8AC3E}">
        <p14:creationId xmlns:p14="http://schemas.microsoft.com/office/powerpoint/2010/main" val="349088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of the case study involves reviewing the details of the case study.</a:t>
            </a:r>
          </a:p>
          <a:p>
            <a:r>
              <a:rPr lang="en-US" baseline="0" dirty="0"/>
              <a:t>This should take 15 minutes and result in an analysis of the customer’s needs.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a:t>
            </a:fld>
            <a:endParaRPr lang="en-US" dirty="0"/>
          </a:p>
        </p:txBody>
      </p:sp>
    </p:spTree>
    <p:extLst>
      <p:ext uri="{BB962C8B-B14F-4D97-AF65-F5344CB8AC3E}">
        <p14:creationId xmlns:p14="http://schemas.microsoft.com/office/powerpoint/2010/main" val="14746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the customer’s situation</a:t>
            </a:r>
          </a:p>
          <a:p>
            <a:r>
              <a:rPr lang="en-US" i="1" dirty="0"/>
              <a:t>Read slide verbatim</a:t>
            </a:r>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dirty="0"/>
          </a:p>
        </p:txBody>
      </p:sp>
    </p:spTree>
    <p:extLst>
      <p:ext uri="{BB962C8B-B14F-4D97-AF65-F5344CB8AC3E}">
        <p14:creationId xmlns:p14="http://schemas.microsoft.com/office/powerpoint/2010/main" val="171191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Read slide verbatim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415817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Let’s elaborate on the procurement</a:t>
            </a:r>
            <a:r>
              <a:rPr lang="en-US" sz="1200" kern="1200" baseline="0">
                <a:solidFill>
                  <a:schemeClr val="tx1"/>
                </a:solidFill>
                <a:effectLst/>
                <a:latin typeface="+mn-lt"/>
                <a:ea typeface="+mn-ea"/>
                <a:cs typeface="+mn-cs"/>
              </a:rPr>
              <a:t> system that is in place</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a:p>
        </p:txBody>
      </p:sp>
    </p:spTree>
    <p:extLst>
      <p:ext uri="{BB962C8B-B14F-4D97-AF65-F5344CB8AC3E}">
        <p14:creationId xmlns:p14="http://schemas.microsoft.com/office/powerpoint/2010/main" val="299495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customer’s needs in this case study include</a:t>
            </a:r>
            <a:r>
              <a:rPr lang="en-US" baseline="0"/>
              <a:t> the following:</a:t>
            </a:r>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a:p>
        </p:txBody>
      </p:sp>
    </p:spTree>
    <p:extLst>
      <p:ext uri="{BB962C8B-B14F-4D97-AF65-F5344CB8AC3E}">
        <p14:creationId xmlns:p14="http://schemas.microsoft.com/office/powerpoint/2010/main" val="428619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a:t>
            </a:r>
            <a:r>
              <a:rPr lang="en-US" baseline="0"/>
              <a:t> Step 2 of this case study – you should design a proof of concept solution with the target customer audience in mind in a 15-minute chalk talk format.</a:t>
            </a:r>
          </a:p>
          <a:p>
            <a:r>
              <a:rPr lang="en-US" baseline="0"/>
              <a:t>Spend some time responding to the questions outlined in your guide and list the answers on a flip chart.</a:t>
            </a:r>
          </a:p>
          <a:p>
            <a:r>
              <a:rPr lang="en-US" baseline="0"/>
              <a:t>Design a solution for as many of the stated requirements as time allows.</a:t>
            </a:r>
          </a:p>
          <a:p>
            <a:r>
              <a:rPr lang="en-US" baseline="0"/>
              <a:t>And finally prepare a presentation with a target time of 15 minutes to present to the customer.</a:t>
            </a:r>
          </a:p>
          <a:p>
            <a:r>
              <a:rPr lang="en-US" baseline="0"/>
              <a:t>The total time allotted for Step 2 is 130 minutes.</a:t>
            </a:r>
          </a:p>
          <a:p>
            <a:endParaRPr lang="en-US" baseline="0"/>
          </a:p>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a:p>
        </p:txBody>
      </p:sp>
    </p:spTree>
    <p:extLst>
      <p:ext uri="{BB962C8B-B14F-4D97-AF65-F5344CB8AC3E}">
        <p14:creationId xmlns:p14="http://schemas.microsoft.com/office/powerpoint/2010/main" val="13146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wrap</a:t>
            </a:r>
            <a:r>
              <a:rPr lang="en-US" baseline="0" dirty="0"/>
              <a:t> up this case study – although there are many ways to accomplish the same outcome, we will discuss one of the preferred solutions.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028861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10/31/2017 10:40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9364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80" indent="-281680">
              <a:spcBef>
                <a:spcPts val="1200"/>
              </a:spcBef>
              <a:buClr>
                <a:schemeClr val="tx1"/>
              </a:buClr>
              <a:buFont typeface="Arial" pitchFamily="34" charset="0"/>
              <a:buChar char="•"/>
              <a:defRPr sz="3137"/>
            </a:lvl1pPr>
            <a:lvl2pPr marL="520708" indent="-228604">
              <a:defRPr sz="2353"/>
            </a:lvl2pPr>
            <a:lvl3pPr marL="685811" indent="-165103">
              <a:tabLst/>
              <a:defRPr sz="1961"/>
            </a:lvl3pPr>
            <a:lvl4pPr marL="863614" indent="-177803">
              <a:defRPr/>
            </a:lvl4pPr>
            <a:lvl5pPr marL="1028716" indent="-165103">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80" indent="-281680">
              <a:spcBef>
                <a:spcPts val="1200"/>
              </a:spcBef>
              <a:buClr>
                <a:schemeClr val="tx1"/>
              </a:buClr>
              <a:buFont typeface="Arial" pitchFamily="34" charset="0"/>
              <a:buChar char="•"/>
              <a:defRPr sz="3137"/>
            </a:lvl1pPr>
            <a:lvl2pPr marL="520708" indent="-228604">
              <a:defRPr sz="2353"/>
            </a:lvl2pPr>
            <a:lvl3pPr marL="685811" indent="-165103">
              <a:tabLst/>
              <a:defRPr sz="1961"/>
            </a:lvl3pPr>
            <a:lvl4pPr marL="863614" indent="-177803">
              <a:defRPr/>
            </a:lvl4pPr>
            <a:lvl5pPr marL="1028716" indent="-165103">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4182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42270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1623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7035079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3497392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78115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29168712"/>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1"/>
            <a:ext cx="6857650" cy="6858623"/>
          </a:xfrm>
          <a:prstGeom prst="rect">
            <a:avLst/>
          </a:prstGeom>
        </p:spPr>
      </p:pic>
    </p:spTree>
    <p:extLst>
      <p:ext uri="{BB962C8B-B14F-4D97-AF65-F5344CB8AC3E}">
        <p14:creationId xmlns:p14="http://schemas.microsoft.com/office/powerpoint/2010/main" val="274478430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62750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0370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113"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31"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2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30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1285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2" tIns="179282" rIns="179282" bIns="179282" numCol="1" anchor="t" anchorCtr="0" compatLnSpc="1">
            <a:prstTxWarp prst="textNoShape">
              <a:avLst/>
            </a:prstTxWarp>
            <a:spAutoFit/>
          </a:bodyPr>
          <a:lstStyle/>
          <a:p>
            <a:pPr defTabSz="913935"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86611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93" indent="-284793">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8" indent="-275457">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41" indent="-284793">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41" indent="-22410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40" indent="-22410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189278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48025766"/>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40194126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55558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27594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53258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4872441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8097328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765903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5874156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71805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905952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3554324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44669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949926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30882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501527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143205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2"/>
      </p:bgRef>
    </p:bg>
    <p:spTree>
      <p:nvGrpSpPr>
        <p:cNvPr id="1" name=""/>
        <p:cNvGrpSpPr/>
        <p:nvPr/>
      </p:nvGrpSpPr>
      <p:grpSpPr>
        <a:xfrm>
          <a:off x="0" y="0"/>
          <a:ext cx="0" cy="0"/>
          <a:chOff x="0" y="0"/>
          <a:chExt cx="0" cy="0"/>
        </a:xfrm>
      </p:grpSpPr>
      <p:grpSp>
        <p:nvGrpSpPr>
          <p:cNvPr id="20" name="Group 19"/>
          <p:cNvGrpSpPr>
            <a:grpSpLocks noChangeAspect="1"/>
          </p:cNvGrpSpPr>
          <p:nvPr userDrawn="1"/>
        </p:nvGrpSpPr>
        <p:grpSpPr bwMode="black">
          <a:xfrm>
            <a:off x="459102" y="470067"/>
            <a:ext cx="1419662" cy="304828"/>
            <a:chOff x="457200" y="1643393"/>
            <a:chExt cx="4492753" cy="964540"/>
          </a:xfrm>
        </p:grpSpPr>
        <p:pic>
          <p:nvPicPr>
            <p:cNvPr id="21" name="Picture 20"/>
            <p:cNvPicPr>
              <a:picLocks noChangeAspect="1"/>
            </p:cNvPicPr>
            <p:nvPr/>
          </p:nvPicPr>
          <p:blipFill>
            <a:blip r:embed="rId2"/>
            <a:stretch>
              <a:fillRect/>
            </a:stretch>
          </p:blipFill>
          <p:spPr bwMode="black">
            <a:xfrm>
              <a:off x="457200" y="1643393"/>
              <a:ext cx="964540" cy="964540"/>
            </a:xfrm>
            <a:prstGeom prst="rect">
              <a:avLst/>
            </a:prstGeom>
          </p:spPr>
        </p:pic>
        <p:sp>
          <p:nvSpPr>
            <p:cNvPr id="22"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23" name="TextBox 22"/>
          <p:cNvSpPr txBox="1"/>
          <p:nvPr userDrawn="1"/>
        </p:nvSpPr>
        <p:spPr bwMode="black">
          <a:xfrm>
            <a:off x="459102" y="5946333"/>
            <a:ext cx="3041382" cy="677456"/>
          </a:xfrm>
          <a:prstGeom prst="rect">
            <a:avLst/>
          </a:prstGeom>
          <a:noFill/>
        </p:spPr>
        <p:txBody>
          <a:bodyPr wrap="square" lIns="0" tIns="143426" rIns="179282" bIns="143426" rtlCol="0">
            <a:spAutoFit/>
          </a:bodyPr>
          <a:lstStyle/>
          <a:p>
            <a:pPr>
              <a:lnSpc>
                <a:spcPct val="90000"/>
              </a:lnSpc>
              <a:spcAft>
                <a:spcPts val="588"/>
              </a:spcAft>
            </a:pPr>
            <a:r>
              <a:rPr lang="en-US" sz="2745">
                <a:gradFill>
                  <a:gsLst>
                    <a:gs pos="18584">
                      <a:srgbClr val="FFFFFF"/>
                    </a:gs>
                    <a:gs pos="43000">
                      <a:srgbClr val="FFFFFF"/>
                    </a:gs>
                  </a:gsLst>
                  <a:lin ang="5400000" scaled="1"/>
                </a:gradFill>
                <a:latin typeface="+mj-lt"/>
              </a:rPr>
              <a:t>6–9 February 2017</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59102" y="1623935"/>
            <a:ext cx="2749042" cy="4046446"/>
          </a:xfrm>
          <a:prstGeom prst="rect">
            <a:avLst/>
          </a:prstGeom>
        </p:spPr>
      </p:pic>
      <p:pic>
        <p:nvPicPr>
          <p:cNvPr id="10" name="Picture 9"/>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333416" y="-312"/>
            <a:ext cx="6857719" cy="6858623"/>
          </a:xfrm>
          <a:prstGeom prst="rect">
            <a:avLst/>
          </a:prstGeom>
        </p:spPr>
      </p:pic>
    </p:spTree>
    <p:extLst>
      <p:ext uri="{BB962C8B-B14F-4D97-AF65-F5344CB8AC3E}">
        <p14:creationId xmlns:p14="http://schemas.microsoft.com/office/powerpoint/2010/main" val="2452706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5368303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933328257"/>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75245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00656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2"/>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830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6"/>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8"/>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78"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2"/>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38" tIns="45719" rIns="91438" bIns="45719" numCol="1" anchor="t" anchorCtr="0" compatLnSpc="1">
            <a:prstTxWarp prst="textNoShape">
              <a:avLst/>
            </a:prstTxWarp>
          </a:bodyPr>
          <a:lstStyle/>
          <a:p>
            <a:endParaRPr lang="en-US" sz="1800"/>
          </a:p>
        </p:txBody>
      </p:sp>
      <p:grpSp>
        <p:nvGrpSpPr>
          <p:cNvPr id="189" name="Group 188"/>
          <p:cNvGrpSpPr/>
          <p:nvPr userDrawn="1"/>
        </p:nvGrpSpPr>
        <p:grpSpPr>
          <a:xfrm>
            <a:off x="0" y="641236"/>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7411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804200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100" indent="0">
              <a:buNone/>
              <a:defRPr/>
            </a:lvl3pPr>
            <a:lvl4pPr marL="448198" indent="0">
              <a:buNone/>
              <a:defRPr/>
            </a:lvl4pPr>
            <a:lvl5pPr marL="67229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76570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66874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11" indent="0">
              <a:buNone/>
              <a:tabLst/>
              <a:defRPr sz="1961"/>
            </a:lvl3pPr>
            <a:lvl4pPr marL="451311" indent="0">
              <a:buNone/>
              <a:defRPr/>
            </a:lvl4pPr>
            <a:lvl5pPr marL="67229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11" indent="0">
              <a:buNone/>
              <a:tabLst/>
              <a:defRPr sz="1961"/>
            </a:lvl3pPr>
            <a:lvl4pPr marL="451311" indent="0">
              <a:buNone/>
              <a:defRPr/>
            </a:lvl4pPr>
            <a:lvl5pPr marL="67229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6210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2.emf"/><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a:stretch>
            <a:fillRect/>
          </a:stretch>
        </p:blipFill>
        <p:spPr>
          <a:xfrm rot="5400000">
            <a:off x="9187080" y="3012391"/>
            <a:ext cx="6858623" cy="833218"/>
          </a:xfrm>
          <a:prstGeom prst="rect">
            <a:avLst/>
          </a:prstGeom>
        </p:spPr>
      </p:pic>
    </p:spTree>
    <p:extLst>
      <p:ext uri="{BB962C8B-B14F-4D97-AF65-F5344CB8AC3E}">
        <p14:creationId xmlns:p14="http://schemas.microsoft.com/office/powerpoint/2010/main" val="3678046305"/>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transition>
    <p:fade/>
  </p:transition>
  <p:txStyles>
    <p:titleStyle>
      <a:lvl1pPr algn="l" defTabSz="9143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9" marR="0" indent="-336149" algn="l" defTabSz="91437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8" marR="0" indent="-236549" algn="l" defTabSz="9143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47" marR="0" indent="-224100" algn="l" defTabSz="9143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47" marR="0" indent="-224100" algn="l" defTabSz="9143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45" marR="0" indent="-224100" algn="l" defTabSz="9143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39"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729"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91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108" indent="-228595" algn="l" defTabSz="9143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78" rtl="0" eaLnBrk="1" latinLnBrk="0" hangingPunct="1">
        <a:defRPr sz="1765" kern="1200">
          <a:solidFill>
            <a:schemeClr val="tx1"/>
          </a:solidFill>
          <a:latin typeface="+mn-lt"/>
          <a:ea typeface="+mn-ea"/>
          <a:cs typeface="+mn-cs"/>
        </a:defRPr>
      </a:lvl1pPr>
      <a:lvl2pPr marL="457189" algn="l" defTabSz="914378" rtl="0" eaLnBrk="1" latinLnBrk="0" hangingPunct="1">
        <a:defRPr sz="1765" kern="1200">
          <a:solidFill>
            <a:schemeClr val="tx1"/>
          </a:solidFill>
          <a:latin typeface="+mn-lt"/>
          <a:ea typeface="+mn-ea"/>
          <a:cs typeface="+mn-cs"/>
        </a:defRPr>
      </a:lvl2pPr>
      <a:lvl3pPr marL="914378" algn="l" defTabSz="914378" rtl="0" eaLnBrk="1" latinLnBrk="0" hangingPunct="1">
        <a:defRPr sz="1765" kern="1200">
          <a:solidFill>
            <a:schemeClr val="tx1"/>
          </a:solidFill>
          <a:latin typeface="+mn-lt"/>
          <a:ea typeface="+mn-ea"/>
          <a:cs typeface="+mn-cs"/>
        </a:defRPr>
      </a:lvl3pPr>
      <a:lvl4pPr marL="1371567" algn="l" defTabSz="914378" rtl="0" eaLnBrk="1" latinLnBrk="0" hangingPunct="1">
        <a:defRPr sz="1765" kern="1200">
          <a:solidFill>
            <a:schemeClr val="tx1"/>
          </a:solidFill>
          <a:latin typeface="+mn-lt"/>
          <a:ea typeface="+mn-ea"/>
          <a:cs typeface="+mn-cs"/>
        </a:defRPr>
      </a:lvl4pPr>
      <a:lvl5pPr marL="1828756" algn="l" defTabSz="914378" rtl="0" eaLnBrk="1" latinLnBrk="0" hangingPunct="1">
        <a:defRPr sz="1765" kern="1200">
          <a:solidFill>
            <a:schemeClr val="tx1"/>
          </a:solidFill>
          <a:latin typeface="+mn-lt"/>
          <a:ea typeface="+mn-ea"/>
          <a:cs typeface="+mn-cs"/>
        </a:defRPr>
      </a:lvl5pPr>
      <a:lvl6pPr marL="2285946" algn="l" defTabSz="914378" rtl="0" eaLnBrk="1" latinLnBrk="0" hangingPunct="1">
        <a:defRPr sz="1765" kern="1200">
          <a:solidFill>
            <a:schemeClr val="tx1"/>
          </a:solidFill>
          <a:latin typeface="+mn-lt"/>
          <a:ea typeface="+mn-ea"/>
          <a:cs typeface="+mn-cs"/>
        </a:defRPr>
      </a:lvl6pPr>
      <a:lvl7pPr marL="2743134" algn="l" defTabSz="914378" rtl="0" eaLnBrk="1" latinLnBrk="0" hangingPunct="1">
        <a:defRPr sz="1765" kern="1200">
          <a:solidFill>
            <a:schemeClr val="tx1"/>
          </a:solidFill>
          <a:latin typeface="+mn-lt"/>
          <a:ea typeface="+mn-ea"/>
          <a:cs typeface="+mn-cs"/>
        </a:defRPr>
      </a:lvl7pPr>
      <a:lvl8pPr marL="3200323" algn="l" defTabSz="914378" rtl="0" eaLnBrk="1" latinLnBrk="0" hangingPunct="1">
        <a:defRPr sz="1765" kern="1200">
          <a:solidFill>
            <a:schemeClr val="tx1"/>
          </a:solidFill>
          <a:latin typeface="+mn-lt"/>
          <a:ea typeface="+mn-ea"/>
          <a:cs typeface="+mn-cs"/>
        </a:defRPr>
      </a:lvl8pPr>
      <a:lvl9pPr marL="3657513" algn="l" defTabSz="9143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789491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2" name="Title 1"/>
          <p:cNvSpPr>
            <a:spLocks noGrp="1"/>
          </p:cNvSpPr>
          <p:nvPr>
            <p:ph type="title"/>
          </p:nvPr>
        </p:nvSpPr>
        <p:spPr>
          <a:xfrm>
            <a:off x="269875" y="2078038"/>
            <a:ext cx="6796446" cy="1798637"/>
          </a:xfrm>
        </p:spPr>
        <p:txBody>
          <a:bodyPr/>
          <a:lstStyle/>
          <a:p>
            <a:r>
              <a:rPr lang="en-US" sz="3600" dirty="0">
                <a:solidFill>
                  <a:prstClr val="white"/>
                </a:solidFill>
                <a:latin typeface="Segoe UI" panose="020B0502040204020203" pitchFamily="34" charset="0"/>
              </a:rPr>
              <a:t>Real World Whiteboard Design Session Case Study</a:t>
            </a:r>
            <a:br>
              <a:rPr lang="en-US" sz="3600" dirty="0">
                <a:solidFill>
                  <a:schemeClr val="tx1"/>
                </a:solidFill>
                <a:latin typeface="Segoe UI"/>
              </a:rPr>
            </a:br>
            <a:endParaRPr lang="en-US" dirty="0">
              <a:solidFill>
                <a:schemeClr val="tx1"/>
              </a:solidFill>
            </a:endParaRPr>
          </a:p>
        </p:txBody>
      </p:sp>
      <p:sp>
        <p:nvSpPr>
          <p:cNvPr id="3" name="Text Placeholder 2"/>
          <p:cNvSpPr>
            <a:spLocks noGrp="1"/>
          </p:cNvSpPr>
          <p:nvPr>
            <p:ph type="body" sz="quarter" idx="14"/>
          </p:nvPr>
        </p:nvSpPr>
        <p:spPr>
          <a:xfrm>
            <a:off x="269875" y="3876858"/>
            <a:ext cx="4840694" cy="717249"/>
          </a:xfrm>
        </p:spPr>
        <p:txBody>
          <a:bodyPr/>
          <a:lstStyle/>
          <a:p>
            <a:r>
              <a:rPr lang="en-US" sz="3200" dirty="0">
                <a:solidFill>
                  <a:srgbClr val="FFFFFF"/>
                </a:solidFill>
              </a:rPr>
              <a:t>Lift and Shift</a:t>
            </a:r>
          </a:p>
          <a:p>
            <a:endParaRPr lang="en-US" dirty="0"/>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34" y="302360"/>
            <a:ext cx="11494682" cy="896518"/>
          </a:xfrm>
        </p:spPr>
        <p:txBody>
          <a:bodyPr/>
          <a:lstStyle/>
          <a:p>
            <a:r>
              <a:rPr lang="en-US">
                <a:solidFill>
                  <a:schemeClr val="bg1"/>
                </a:solidFill>
              </a:rPr>
              <a:t>Procurement Web Migration Overview</a:t>
            </a:r>
          </a:p>
        </p:txBody>
      </p:sp>
      <p:sp>
        <p:nvSpPr>
          <p:cNvPr id="3" name="TextBox 2"/>
          <p:cNvSpPr txBox="1"/>
          <p:nvPr/>
        </p:nvSpPr>
        <p:spPr>
          <a:xfrm>
            <a:off x="0" y="982764"/>
            <a:ext cx="5264316" cy="5050613"/>
          </a:xfrm>
          <a:prstGeom prst="rect">
            <a:avLst/>
          </a:prstGeom>
          <a:noFill/>
        </p:spPr>
        <p:txBody>
          <a:bodyPr wrap="square" lIns="182880" tIns="146304" rIns="182880" bIns="146304" rtlCol="0">
            <a:spAutoFit/>
          </a:bodyPr>
          <a:lstStyle/>
          <a:p>
            <a:pPr marL="342900" indent="-342900">
              <a:lnSpc>
                <a:spcPct val="90000"/>
              </a:lnSpc>
              <a:spcBef>
                <a:spcPts val="1200"/>
              </a:spcBef>
              <a:spcAft>
                <a:spcPts val="600"/>
              </a:spcAft>
              <a:buFont typeface="Arial" panose="020B0604020202020204" pitchFamily="34" charset="0"/>
              <a:buChar char="•"/>
            </a:pPr>
            <a:r>
              <a:rPr lang="en-US" sz="2000" dirty="0">
                <a:solidFill>
                  <a:schemeClr val="bg1"/>
                </a:solidFill>
              </a:rPr>
              <a:t>Option 1: Migrate the IIS servers to Azure using Azure Site Recovery (ASR).</a:t>
            </a:r>
          </a:p>
          <a:p>
            <a:pPr marL="342900" indent="-342900">
              <a:lnSpc>
                <a:spcPct val="90000"/>
              </a:lnSpc>
              <a:spcBef>
                <a:spcPts val="1200"/>
              </a:spcBef>
              <a:spcAft>
                <a:spcPts val="600"/>
              </a:spcAft>
              <a:buFont typeface="Arial" panose="020B0604020202020204" pitchFamily="34" charset="0"/>
              <a:buChar char="•"/>
            </a:pPr>
            <a:r>
              <a:rPr lang="en-US" sz="2000" dirty="0">
                <a:solidFill>
                  <a:schemeClr val="bg1"/>
                </a:solidFill>
              </a:rPr>
              <a:t>Option 2: Convert VMware VMs to Azure VMs using the </a:t>
            </a:r>
            <a:r>
              <a:rPr lang="en-US" sz="2000" dirty="0" err="1">
                <a:solidFill>
                  <a:schemeClr val="bg1"/>
                </a:solidFill>
              </a:rPr>
              <a:t>Starwind</a:t>
            </a:r>
            <a:r>
              <a:rPr lang="en-US" sz="2000" dirty="0">
                <a:solidFill>
                  <a:schemeClr val="bg1"/>
                </a:solidFill>
              </a:rPr>
              <a:t> V2V Converter and upload as specialized images</a:t>
            </a:r>
          </a:p>
          <a:p>
            <a:pPr marL="342900" indent="-342900">
              <a:lnSpc>
                <a:spcPct val="90000"/>
              </a:lnSpc>
              <a:spcBef>
                <a:spcPts val="1200"/>
              </a:spcBef>
              <a:spcAft>
                <a:spcPts val="600"/>
              </a:spcAft>
              <a:buFont typeface="Arial" panose="020B0604020202020204" pitchFamily="34" charset="0"/>
              <a:buChar char="•"/>
            </a:pPr>
            <a:r>
              <a:rPr lang="en-US" sz="2000" b="1" dirty="0">
                <a:solidFill>
                  <a:schemeClr val="bg1"/>
                </a:solidFill>
              </a:rPr>
              <a:t>Option 3: Create infrastructure manually and manually reinstall </a:t>
            </a:r>
          </a:p>
          <a:p>
            <a:pPr marL="342900" indent="-342900">
              <a:lnSpc>
                <a:spcPct val="90000"/>
              </a:lnSpc>
              <a:spcBef>
                <a:spcPts val="1200"/>
              </a:spcBef>
              <a:spcAft>
                <a:spcPts val="600"/>
              </a:spcAft>
              <a:buFont typeface="Arial" panose="020B0604020202020204" pitchFamily="34" charset="0"/>
              <a:buChar char="•"/>
            </a:pPr>
            <a:r>
              <a:rPr lang="en-US" sz="2000" dirty="0">
                <a:solidFill>
                  <a:schemeClr val="bg1"/>
                </a:solidFill>
              </a:rPr>
              <a:t>Load Balancer Configuration:</a:t>
            </a:r>
          </a:p>
          <a:p>
            <a:pPr marL="800100" lvl="1" indent="-342900">
              <a:lnSpc>
                <a:spcPct val="90000"/>
              </a:lnSpc>
              <a:spcBef>
                <a:spcPts val="1200"/>
              </a:spcBef>
              <a:spcAft>
                <a:spcPts val="600"/>
              </a:spcAft>
              <a:buFont typeface="Arial" panose="020B0604020202020204" pitchFamily="34" charset="0"/>
              <a:buChar char="•"/>
            </a:pPr>
            <a:r>
              <a:rPr lang="en-US" sz="2000" dirty="0">
                <a:solidFill>
                  <a:schemeClr val="bg1"/>
                </a:solidFill>
              </a:rPr>
              <a:t>External load-balancer (ILB) to balance load</a:t>
            </a:r>
          </a:p>
          <a:p>
            <a:pPr marL="800100" lvl="1" indent="-342900">
              <a:lnSpc>
                <a:spcPct val="90000"/>
              </a:lnSpc>
              <a:spcBef>
                <a:spcPts val="1200"/>
              </a:spcBef>
              <a:spcAft>
                <a:spcPts val="600"/>
              </a:spcAft>
              <a:buFont typeface="Arial" panose="020B0604020202020204" pitchFamily="34" charset="0"/>
              <a:buChar char="•"/>
            </a:pPr>
            <a:r>
              <a:rPr lang="en-US" sz="2000" dirty="0">
                <a:solidFill>
                  <a:schemeClr val="bg1"/>
                </a:solidFill>
              </a:rPr>
              <a:t>ILB for SQL with Direct Server Return for Always On</a:t>
            </a:r>
          </a:p>
        </p:txBody>
      </p:sp>
      <p:sp>
        <p:nvSpPr>
          <p:cNvPr id="4" name="Rectangle 3"/>
          <p:cNvSpPr/>
          <p:nvPr/>
        </p:nvSpPr>
        <p:spPr>
          <a:xfrm>
            <a:off x="6442910" y="6085332"/>
            <a:ext cx="3731984" cy="584775"/>
          </a:xfrm>
          <a:prstGeom prst="rect">
            <a:avLst/>
          </a:prstGeom>
        </p:spPr>
        <p:txBody>
          <a:bodyPr wrap="none">
            <a:spAutoFit/>
          </a:bodyPr>
          <a:lstStyle/>
          <a:p>
            <a:pPr algn="ctr"/>
            <a:r>
              <a:rPr lang="en-US" sz="1600">
                <a:solidFill>
                  <a:schemeClr val="bg1"/>
                </a:solidFill>
              </a:rPr>
              <a:t>Web VMs:  DS2_v2 in an Availability Set</a:t>
            </a:r>
          </a:p>
          <a:p>
            <a:pPr algn="ctr"/>
            <a:r>
              <a:rPr lang="en-US" sz="1600">
                <a:solidFill>
                  <a:schemeClr val="bg1"/>
                </a:solidFill>
              </a:rPr>
              <a:t>SQL VMs: DS3_v2 in an Availability Set</a:t>
            </a:r>
            <a:endParaRPr lang="en-US" sz="1600"/>
          </a:p>
        </p:txBody>
      </p:sp>
      <p:pic>
        <p:nvPicPr>
          <p:cNvPr id="7" name="Picture 6"/>
          <p:cNvPicPr/>
          <p:nvPr/>
        </p:nvPicPr>
        <p:blipFill>
          <a:blip r:embed="rId3"/>
          <a:stretch>
            <a:fillRect/>
          </a:stretch>
        </p:blipFill>
        <p:spPr>
          <a:xfrm>
            <a:off x="5957982" y="1018859"/>
            <a:ext cx="4701841" cy="5101204"/>
          </a:xfrm>
          <a:prstGeom prst="rect">
            <a:avLst/>
          </a:prstGeom>
        </p:spPr>
      </p:pic>
    </p:spTree>
    <p:extLst>
      <p:ext uri="{BB962C8B-B14F-4D97-AF65-F5344CB8AC3E}">
        <p14:creationId xmlns:p14="http://schemas.microsoft.com/office/powerpoint/2010/main" val="25642207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34" y="302360"/>
            <a:ext cx="11494682" cy="896518"/>
          </a:xfrm>
        </p:spPr>
        <p:txBody>
          <a:bodyPr/>
          <a:lstStyle/>
          <a:p>
            <a:r>
              <a:rPr lang="en-US">
                <a:solidFill>
                  <a:schemeClr val="bg1"/>
                </a:solidFill>
              </a:rPr>
              <a:t>Procurement migration overview</a:t>
            </a:r>
          </a:p>
        </p:txBody>
      </p:sp>
      <p:sp>
        <p:nvSpPr>
          <p:cNvPr id="3" name="TextBox 2"/>
          <p:cNvSpPr txBox="1"/>
          <p:nvPr/>
        </p:nvSpPr>
        <p:spPr>
          <a:xfrm>
            <a:off x="0" y="1586925"/>
            <a:ext cx="5099901" cy="380411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endParaRPr lang="en-US" sz="2000">
              <a:solidFill>
                <a:schemeClr val="bg1"/>
              </a:solidFill>
            </a:endParaRPr>
          </a:p>
          <a:p>
            <a:pPr marL="342900" indent="-342900">
              <a:lnSpc>
                <a:spcPct val="90000"/>
              </a:lnSpc>
              <a:spcAft>
                <a:spcPts val="600"/>
              </a:spcAft>
              <a:buFont typeface="Arial" panose="020B0604020202020204" pitchFamily="34" charset="0"/>
              <a:buChar char="•"/>
            </a:pPr>
            <a:r>
              <a:rPr lang="en-US" sz="2000">
                <a:solidFill>
                  <a:schemeClr val="bg1"/>
                </a:solidFill>
              </a:rPr>
              <a:t>Migrate to VMs for SQL Server 2016 with Always On.</a:t>
            </a:r>
          </a:p>
          <a:p>
            <a:pPr marL="800100" lvl="1" indent="-342900">
              <a:lnSpc>
                <a:spcPct val="90000"/>
              </a:lnSpc>
              <a:spcAft>
                <a:spcPts val="600"/>
              </a:spcAft>
              <a:buFont typeface="Arial" panose="020B0604020202020204" pitchFamily="34" charset="0"/>
              <a:buChar char="•"/>
            </a:pPr>
            <a:r>
              <a:rPr lang="en-US" sz="2000">
                <a:solidFill>
                  <a:schemeClr val="bg1"/>
                </a:solidFill>
              </a:rPr>
              <a:t>DS3_v2 instance size deployed into a Availability Set</a:t>
            </a:r>
          </a:p>
          <a:p>
            <a:pPr marL="800100" lvl="1" indent="-342900">
              <a:lnSpc>
                <a:spcPct val="90000"/>
              </a:lnSpc>
              <a:spcAft>
                <a:spcPts val="600"/>
              </a:spcAft>
              <a:buFont typeface="Arial" panose="020B0604020202020204" pitchFamily="34" charset="0"/>
              <a:buChar char="•"/>
            </a:pPr>
            <a:r>
              <a:rPr lang="en-US" sz="2000">
                <a:solidFill>
                  <a:schemeClr val="bg1"/>
                </a:solidFill>
              </a:rPr>
              <a:t>Cloud Witness (Storage Account)</a:t>
            </a:r>
          </a:p>
          <a:p>
            <a:pPr marL="342900" indent="-342900">
              <a:lnSpc>
                <a:spcPct val="90000"/>
              </a:lnSpc>
              <a:spcAft>
                <a:spcPts val="600"/>
              </a:spcAft>
              <a:buFont typeface="Arial" panose="020B0604020202020204" pitchFamily="34" charset="0"/>
              <a:buChar char="•"/>
            </a:pPr>
            <a:r>
              <a:rPr lang="en-US" sz="2000">
                <a:solidFill>
                  <a:schemeClr val="bg1"/>
                </a:solidFill>
              </a:rPr>
              <a:t>Backup:</a:t>
            </a:r>
          </a:p>
          <a:p>
            <a:pPr marL="800100" lvl="1" indent="-342900">
              <a:lnSpc>
                <a:spcPct val="90000"/>
              </a:lnSpc>
              <a:spcAft>
                <a:spcPts val="600"/>
              </a:spcAft>
              <a:buFont typeface="Arial" panose="020B0604020202020204" pitchFamily="34" charset="0"/>
              <a:buChar char="•"/>
            </a:pPr>
            <a:r>
              <a:rPr lang="en-US" sz="2000">
                <a:solidFill>
                  <a:schemeClr val="bg1"/>
                </a:solidFill>
              </a:rPr>
              <a:t>SQL Server Managed Backup to Microsoft Azure</a:t>
            </a:r>
          </a:p>
          <a:p>
            <a:pPr marL="800100" lvl="1" indent="-342900">
              <a:lnSpc>
                <a:spcPct val="90000"/>
              </a:lnSpc>
              <a:spcAft>
                <a:spcPts val="600"/>
              </a:spcAft>
              <a:buFont typeface="Arial" panose="020B0604020202020204" pitchFamily="34" charset="0"/>
              <a:buChar char="•"/>
            </a:pPr>
            <a:r>
              <a:rPr lang="en-US" sz="2000">
                <a:solidFill>
                  <a:schemeClr val="bg1"/>
                </a:solidFill>
              </a:rPr>
              <a:t>Or use Microsoft Azure Backup Server</a:t>
            </a:r>
          </a:p>
        </p:txBody>
      </p:sp>
      <p:pic>
        <p:nvPicPr>
          <p:cNvPr id="5" name="Picture 4"/>
          <p:cNvPicPr/>
          <p:nvPr/>
        </p:nvPicPr>
        <p:blipFill>
          <a:blip r:embed="rId3"/>
          <a:stretch>
            <a:fillRect/>
          </a:stretch>
        </p:blipFill>
        <p:spPr>
          <a:xfrm>
            <a:off x="5961992" y="1143186"/>
            <a:ext cx="4701841" cy="5101204"/>
          </a:xfrm>
          <a:prstGeom prst="rect">
            <a:avLst/>
          </a:prstGeom>
        </p:spPr>
      </p:pic>
    </p:spTree>
    <p:extLst>
      <p:ext uri="{BB962C8B-B14F-4D97-AF65-F5344CB8AC3E}">
        <p14:creationId xmlns:p14="http://schemas.microsoft.com/office/powerpoint/2010/main" val="42017474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8" y="8054"/>
            <a:ext cx="11494682" cy="896518"/>
          </a:xfrm>
        </p:spPr>
        <p:txBody>
          <a:bodyPr/>
          <a:lstStyle/>
          <a:p>
            <a:r>
              <a:rPr lang="en-US">
                <a:solidFill>
                  <a:schemeClr val="bg1"/>
                </a:solidFill>
              </a:rPr>
              <a:t>Option 3: Rebuild</a:t>
            </a:r>
          </a:p>
        </p:txBody>
      </p:sp>
      <p:sp>
        <p:nvSpPr>
          <p:cNvPr id="4" name="TextBox 3"/>
          <p:cNvSpPr txBox="1"/>
          <p:nvPr/>
        </p:nvSpPr>
        <p:spPr>
          <a:xfrm>
            <a:off x="-613610" y="894744"/>
            <a:ext cx="12805610" cy="5281446"/>
          </a:xfrm>
          <a:prstGeom prst="rect">
            <a:avLst/>
          </a:prstGeom>
          <a:noFill/>
        </p:spPr>
        <p:txBody>
          <a:bodyPr wrap="square" lIns="182880" tIns="146304" rIns="182880" bIns="146304" rtlCol="0">
            <a:spAutoFit/>
          </a:bodyPr>
          <a:lstStyle/>
          <a:p>
            <a:pPr lvl="2">
              <a:lnSpc>
                <a:spcPct val="150000"/>
              </a:lnSpc>
            </a:pPr>
            <a:r>
              <a:rPr lang="en-US" dirty="0">
                <a:solidFill>
                  <a:schemeClr val="bg1"/>
                </a:solidFill>
              </a:rPr>
              <a:t>Step 1:  Create a storage account, virtual network, and establish hybrid connectivity (Customer asked for ExpressRoute).</a:t>
            </a:r>
          </a:p>
          <a:p>
            <a:pPr lvl="2">
              <a:lnSpc>
                <a:spcPct val="150000"/>
              </a:lnSpc>
            </a:pPr>
            <a:r>
              <a:rPr lang="en-US" dirty="0">
                <a:solidFill>
                  <a:schemeClr val="bg1"/>
                </a:solidFill>
              </a:rPr>
              <a:t>Step 2:  Update the virtual network to reference the domain controllers on-premises in DNS.</a:t>
            </a:r>
          </a:p>
          <a:p>
            <a:pPr lvl="2">
              <a:lnSpc>
                <a:spcPct val="150000"/>
              </a:lnSpc>
            </a:pPr>
            <a:r>
              <a:rPr lang="en-US" dirty="0">
                <a:solidFill>
                  <a:schemeClr val="bg1"/>
                </a:solidFill>
              </a:rPr>
              <a:t>Step 3:  Use the Azure portal, PowerShell or a template to create the VMs for the web tier from disks into an availability set running Windows Server 2016 Datacenter Web servers.</a:t>
            </a:r>
          </a:p>
          <a:p>
            <a:pPr lvl="2">
              <a:lnSpc>
                <a:spcPct val="150000"/>
              </a:lnSpc>
            </a:pPr>
            <a:r>
              <a:rPr lang="en-US" dirty="0">
                <a:solidFill>
                  <a:schemeClr val="bg1"/>
                </a:solidFill>
              </a:rPr>
              <a:t>Step 4:  Using the install wizard to manually install the application again, making sure to configure anything per the vendors instructions or restore any configurations that might be required for the application from the on-premises servers.</a:t>
            </a:r>
          </a:p>
          <a:p>
            <a:pPr lvl="2">
              <a:lnSpc>
                <a:spcPct val="150000"/>
              </a:lnSpc>
            </a:pPr>
            <a:r>
              <a:rPr lang="en-US" dirty="0">
                <a:solidFill>
                  <a:schemeClr val="bg1"/>
                </a:solidFill>
              </a:rPr>
              <a:t>Step 5:  Create public facing load balancer with static </a:t>
            </a:r>
            <a:r>
              <a:rPr lang="en-US" dirty="0" err="1">
                <a:solidFill>
                  <a:schemeClr val="bg1"/>
                </a:solidFill>
              </a:rPr>
              <a:t>ip</a:t>
            </a:r>
            <a:r>
              <a:rPr lang="en-US" dirty="0">
                <a:solidFill>
                  <a:schemeClr val="bg1"/>
                </a:solidFill>
              </a:rPr>
              <a:t> address. Add VM </a:t>
            </a:r>
            <a:r>
              <a:rPr lang="en-US">
                <a:solidFill>
                  <a:schemeClr val="bg1"/>
                </a:solidFill>
              </a:rPr>
              <a:t>to backend pool. </a:t>
            </a:r>
            <a:endParaRPr lang="en-US" dirty="0">
              <a:solidFill>
                <a:schemeClr val="bg1"/>
              </a:solidFill>
            </a:endParaRPr>
          </a:p>
          <a:p>
            <a:pPr lvl="2">
              <a:lnSpc>
                <a:spcPct val="150000"/>
              </a:lnSpc>
            </a:pPr>
            <a:r>
              <a:rPr lang="en-US" dirty="0">
                <a:solidFill>
                  <a:schemeClr val="bg1"/>
                </a:solidFill>
              </a:rPr>
              <a:t>Step 6:  Update DNS to map the hostname https://procurement to the static IP of the load balancer</a:t>
            </a:r>
          </a:p>
          <a:p>
            <a:pPr lvl="2">
              <a:lnSpc>
                <a:spcPct val="150000"/>
              </a:lnSpc>
            </a:pPr>
            <a:r>
              <a:rPr lang="en-US" dirty="0">
                <a:solidFill>
                  <a:schemeClr val="bg1"/>
                </a:solidFill>
              </a:rPr>
              <a:t>Step 7: Complete the SQL Migration and update the connection strings.</a:t>
            </a:r>
          </a:p>
          <a:p>
            <a:pPr lvl="2">
              <a:lnSpc>
                <a:spcPct val="150000"/>
              </a:lnSpc>
            </a:pPr>
            <a:endParaRPr lang="en-US" dirty="0">
              <a:solidFill>
                <a:schemeClr val="bg1"/>
              </a:solidFill>
            </a:endParaRPr>
          </a:p>
        </p:txBody>
      </p:sp>
    </p:spTree>
    <p:extLst>
      <p:ext uri="{BB962C8B-B14F-4D97-AF65-F5344CB8AC3E}">
        <p14:creationId xmlns:p14="http://schemas.microsoft.com/office/powerpoint/2010/main" val="22760861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8" y="8054"/>
            <a:ext cx="11494682" cy="896518"/>
          </a:xfrm>
        </p:spPr>
        <p:txBody>
          <a:bodyPr/>
          <a:lstStyle/>
          <a:p>
            <a:r>
              <a:rPr lang="en-US">
                <a:solidFill>
                  <a:schemeClr val="bg1"/>
                </a:solidFill>
              </a:rPr>
              <a:t>SQL Server Migration steps Details </a:t>
            </a:r>
          </a:p>
        </p:txBody>
      </p:sp>
      <p:sp>
        <p:nvSpPr>
          <p:cNvPr id="4" name="TextBox 3"/>
          <p:cNvSpPr txBox="1"/>
          <p:nvPr/>
        </p:nvSpPr>
        <p:spPr>
          <a:xfrm>
            <a:off x="232358" y="904572"/>
            <a:ext cx="10439101" cy="5712333"/>
          </a:xfrm>
          <a:prstGeom prst="rect">
            <a:avLst/>
          </a:prstGeom>
          <a:noFill/>
        </p:spPr>
        <p:txBody>
          <a:bodyPr wrap="square" lIns="182880" tIns="146304" rIns="182880" bIns="146304" rtlCol="0">
            <a:spAutoFit/>
          </a:bodyPr>
          <a:lstStyle/>
          <a:p>
            <a:r>
              <a:rPr lang="en-US" sz="2400">
                <a:solidFill>
                  <a:schemeClr val="bg1"/>
                </a:solidFill>
              </a:rPr>
              <a:t>SQL Server Migration</a:t>
            </a:r>
          </a:p>
          <a:p>
            <a:r>
              <a:rPr lang="en-US" sz="1600">
                <a:solidFill>
                  <a:schemeClr val="bg1"/>
                </a:solidFill>
              </a:rPr>
              <a:t>Since the SQL Server is being upgraded from SQL Server 2005 to SQL Server 2016, a rebuild is required. To accomplish this and migrate the DB to Azure, use the following steps:</a:t>
            </a:r>
          </a:p>
          <a:p>
            <a:endParaRPr lang="en-US" sz="1600">
              <a:solidFill>
                <a:schemeClr val="bg1"/>
              </a:solidFill>
            </a:endParaRPr>
          </a:p>
          <a:p>
            <a:r>
              <a:rPr lang="en-US" sz="1600">
                <a:solidFill>
                  <a:schemeClr val="bg1"/>
                </a:solidFill>
              </a:rPr>
              <a:t>Step 1: Build a SQL Cluster in Azure</a:t>
            </a:r>
          </a:p>
          <a:p>
            <a:pPr marL="285750" lvl="0" indent="-285750">
              <a:buFont typeface="Arial" panose="020B0604020202020204" pitchFamily="34" charset="0"/>
              <a:buChar char="•"/>
            </a:pPr>
            <a:r>
              <a:rPr lang="en-US" sz="1600">
                <a:solidFill>
                  <a:schemeClr val="bg1"/>
                </a:solidFill>
              </a:rPr>
              <a:t>Create a Premium Storage Account.</a:t>
            </a:r>
          </a:p>
          <a:p>
            <a:pPr marL="285750" lvl="0" indent="-285750">
              <a:buFont typeface="Arial" panose="020B0604020202020204" pitchFamily="34" charset="0"/>
              <a:buChar char="•"/>
            </a:pPr>
            <a:r>
              <a:rPr lang="en-US" sz="1600">
                <a:solidFill>
                  <a:schemeClr val="bg1"/>
                </a:solidFill>
              </a:rPr>
              <a:t>Using a template from the Azure Marketplace, deploy a SQL Server 2016 Always On Cluster.</a:t>
            </a:r>
          </a:p>
          <a:p>
            <a:pPr marL="285750" lvl="0" indent="-285750">
              <a:buFont typeface="Arial" panose="020B0604020202020204" pitchFamily="34" charset="0"/>
              <a:buChar char="•"/>
            </a:pPr>
            <a:r>
              <a:rPr lang="en-US" sz="1600">
                <a:solidFill>
                  <a:schemeClr val="bg1"/>
                </a:solidFill>
              </a:rPr>
              <a:t>Make sure to choose the correct region, Virtual Network, and subnet that are designated for database servers. Standard DS3_V2 for the SQL Servers and a dedicated storage account for the Cloud Witness.</a:t>
            </a:r>
          </a:p>
          <a:p>
            <a:pPr marL="285750" lvl="0" indent="-285750">
              <a:buFont typeface="Arial" panose="020B0604020202020204" pitchFamily="34" charset="0"/>
              <a:buChar char="•"/>
            </a:pPr>
            <a:r>
              <a:rPr lang="en-US" sz="1600">
                <a:solidFill>
                  <a:schemeClr val="bg1"/>
                </a:solidFill>
              </a:rPr>
              <a:t>Update the Network security groups to allow traffic between the web tier and the data tier subnets only on port 1433 from the web tier subnet. Consider other Network Security Group (NSG) rules to secure the data.</a:t>
            </a:r>
          </a:p>
          <a:p>
            <a:pPr marL="285750" lvl="0" indent="-285750">
              <a:buFont typeface="Arial" panose="020B0604020202020204" pitchFamily="34" charset="0"/>
              <a:buChar char="•"/>
            </a:pPr>
            <a:endParaRPr lang="en-US" sz="1600">
              <a:solidFill>
                <a:schemeClr val="bg1"/>
              </a:solidFill>
            </a:endParaRPr>
          </a:p>
          <a:p>
            <a:r>
              <a:rPr lang="en-US" sz="1600">
                <a:solidFill>
                  <a:schemeClr val="bg1"/>
                </a:solidFill>
              </a:rPr>
              <a:t>Step 2: Back up the DB from the Production Server</a:t>
            </a:r>
          </a:p>
          <a:p>
            <a:pPr marL="285750" lvl="0" indent="-285750">
              <a:buFont typeface="Arial" panose="020B0604020202020204" pitchFamily="34" charset="0"/>
              <a:buChar char="•"/>
            </a:pPr>
            <a:r>
              <a:rPr lang="en-US" sz="1600">
                <a:solidFill>
                  <a:schemeClr val="bg1"/>
                </a:solidFill>
              </a:rPr>
              <a:t>Take a full backup of the SQL database onsite and upload it to Blob Storage using Storage Explorer. </a:t>
            </a:r>
          </a:p>
          <a:p>
            <a:pPr marL="285750" lvl="0" indent="-285750">
              <a:buFont typeface="Arial" panose="020B0604020202020204" pitchFamily="34" charset="0"/>
              <a:buChar char="•"/>
            </a:pPr>
            <a:r>
              <a:rPr lang="en-US" sz="1600">
                <a:solidFill>
                  <a:schemeClr val="bg1"/>
                </a:solidFill>
              </a:rPr>
              <a:t>Use one of the VMs to download the file from storage and restore it to one of the nodes on the SQL Server.</a:t>
            </a:r>
          </a:p>
          <a:p>
            <a:pPr marL="285750" lvl="0" indent="-285750">
              <a:buFont typeface="Arial" panose="020B0604020202020204" pitchFamily="34" charset="0"/>
              <a:buChar char="•"/>
            </a:pPr>
            <a:r>
              <a:rPr lang="en-US" sz="1600">
                <a:solidFill>
                  <a:schemeClr val="bg1"/>
                </a:solidFill>
              </a:rPr>
              <a:t>Configure the database to be protected by the SQL AOG.</a:t>
            </a:r>
          </a:p>
          <a:p>
            <a:pPr marL="285750" lvl="0" indent="-285750">
              <a:buFont typeface="Arial" panose="020B0604020202020204" pitchFamily="34" charset="0"/>
              <a:buChar char="•"/>
            </a:pPr>
            <a:r>
              <a:rPr lang="en-US" sz="1600">
                <a:solidFill>
                  <a:schemeClr val="bg1"/>
                </a:solidFill>
              </a:rPr>
              <a:t>Ensure that your SQL AOG Listener name is properly registered in DNS and resolvable on the </a:t>
            </a:r>
            <a:r>
              <a:rPr lang="en-US" sz="1600" err="1">
                <a:solidFill>
                  <a:schemeClr val="bg1"/>
                </a:solidFill>
              </a:rPr>
              <a:t>Vnet</a:t>
            </a:r>
            <a:r>
              <a:rPr lang="en-US" sz="1600">
                <a:solidFill>
                  <a:schemeClr val="bg1"/>
                </a:solidFill>
              </a:rPr>
              <a:t>.</a:t>
            </a:r>
          </a:p>
          <a:p>
            <a:endParaRPr lang="en-US" sz="1600">
              <a:solidFill>
                <a:schemeClr val="bg1"/>
              </a:solidFill>
            </a:endParaRPr>
          </a:p>
          <a:p>
            <a:r>
              <a:rPr lang="en-US" sz="1600">
                <a:solidFill>
                  <a:schemeClr val="bg1"/>
                </a:solidFill>
              </a:rPr>
              <a:t>Step 3: Migration Night</a:t>
            </a:r>
          </a:p>
          <a:p>
            <a:pPr marL="285750" lvl="0" indent="-285750">
              <a:buFont typeface="Arial" panose="020B0604020202020204" pitchFamily="34" charset="0"/>
              <a:buChar char="•"/>
            </a:pPr>
            <a:r>
              <a:rPr lang="en-US" sz="1600">
                <a:solidFill>
                  <a:schemeClr val="bg1"/>
                </a:solidFill>
              </a:rPr>
              <a:t>The night of the migration the same backup and restore steps will need to be taken in order to ensure that the latest data is available.</a:t>
            </a:r>
          </a:p>
        </p:txBody>
      </p:sp>
      <p:pic>
        <p:nvPicPr>
          <p:cNvPr id="3" name="Picture 2"/>
          <p:cNvPicPr>
            <a:picLocks noChangeAspect="1"/>
          </p:cNvPicPr>
          <p:nvPr/>
        </p:nvPicPr>
        <p:blipFill>
          <a:blip r:embed="rId3"/>
          <a:stretch>
            <a:fillRect/>
          </a:stretch>
        </p:blipFill>
        <p:spPr>
          <a:xfrm>
            <a:off x="10403610" y="166729"/>
            <a:ext cx="1591279" cy="2333875"/>
          </a:xfrm>
          <a:prstGeom prst="rect">
            <a:avLst/>
          </a:prstGeom>
        </p:spPr>
      </p:pic>
    </p:spTree>
    <p:extLst>
      <p:ext uri="{BB962C8B-B14F-4D97-AF65-F5344CB8AC3E}">
        <p14:creationId xmlns:p14="http://schemas.microsoft.com/office/powerpoint/2010/main" val="30753327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8C10B-CC27-4D44-B499-7354FAFE4ECB}"/>
              </a:ext>
            </a:extLst>
          </p:cNvPr>
          <p:cNvSpPr>
            <a:spLocks noGrp="1"/>
          </p:cNvSpPr>
          <p:nvPr>
            <p:ph type="title"/>
          </p:nvPr>
        </p:nvSpPr>
        <p:spPr/>
        <p:txBody>
          <a:bodyPr/>
          <a:lstStyle/>
          <a:p>
            <a:r>
              <a:rPr lang="en-US" dirty="0"/>
              <a:t>Hackathon</a:t>
            </a:r>
          </a:p>
        </p:txBody>
      </p:sp>
      <p:sp>
        <p:nvSpPr>
          <p:cNvPr id="5" name="Text Placeholder 4">
            <a:extLst>
              <a:ext uri="{FF2B5EF4-FFF2-40B4-BE49-F238E27FC236}">
                <a16:creationId xmlns:a16="http://schemas.microsoft.com/office/drawing/2014/main" id="{C3C3AC78-5CEB-4A46-82FA-6C3DEF3A792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50339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4E07DF-3CE9-43A5-8C71-CF843475D5A5}"/>
              </a:ext>
            </a:extLst>
          </p:cNvPr>
          <p:cNvSpPr txBox="1"/>
          <p:nvPr/>
        </p:nvSpPr>
        <p:spPr>
          <a:xfrm>
            <a:off x="368301" y="2159000"/>
            <a:ext cx="3340100" cy="1957459"/>
          </a:xfrm>
          <a:prstGeom prst="rect">
            <a:avLst/>
          </a:prstGeom>
          <a:noFill/>
        </p:spPr>
        <p:txBody>
          <a:bodyPr wrap="square" lIns="182880" tIns="146304" rIns="182880" bIns="146304" rtlCol="0">
            <a:spAutoFit/>
          </a:bodyPr>
          <a:lstStyle/>
          <a:p>
            <a:pPr>
              <a:lnSpc>
                <a:spcPct val="90000"/>
              </a:lnSpc>
              <a:spcAft>
                <a:spcPts val="600"/>
              </a:spcAft>
            </a:pPr>
            <a:r>
              <a:rPr lang="en-US" sz="2400" dirty="0"/>
              <a:t>Build an 2-Tier architecture in Azure using the portal based on what we learned today</a:t>
            </a:r>
          </a:p>
        </p:txBody>
      </p:sp>
      <p:pic>
        <p:nvPicPr>
          <p:cNvPr id="2" name="Picture 1">
            <a:extLst>
              <a:ext uri="{FF2B5EF4-FFF2-40B4-BE49-F238E27FC236}">
                <a16:creationId xmlns:a16="http://schemas.microsoft.com/office/drawing/2014/main" id="{578325F4-CE04-4F96-ADC5-00044CDE9755}"/>
              </a:ext>
            </a:extLst>
          </p:cNvPr>
          <p:cNvPicPr>
            <a:picLocks noChangeAspect="1"/>
          </p:cNvPicPr>
          <p:nvPr/>
        </p:nvPicPr>
        <p:blipFill>
          <a:blip r:embed="rId3"/>
          <a:stretch>
            <a:fillRect/>
          </a:stretch>
        </p:blipFill>
        <p:spPr>
          <a:xfrm>
            <a:off x="3844480" y="0"/>
            <a:ext cx="8347520" cy="6858000"/>
          </a:xfrm>
          <a:prstGeom prst="rect">
            <a:avLst/>
          </a:prstGeom>
        </p:spPr>
      </p:pic>
    </p:spTree>
    <p:extLst>
      <p:ext uri="{BB962C8B-B14F-4D97-AF65-F5344CB8AC3E}">
        <p14:creationId xmlns:p14="http://schemas.microsoft.com/office/powerpoint/2010/main" val="11077022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23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29" y="2420477"/>
            <a:ext cx="6984759" cy="1344703"/>
          </a:xfrm>
        </p:spPr>
        <p:txBody>
          <a:bodyPr/>
          <a:lstStyle/>
          <a:p>
            <a:r>
              <a:rPr lang="en-US" sz="3530" dirty="0">
                <a:solidFill>
                  <a:schemeClr val="tx1"/>
                </a:solidFill>
              </a:rPr>
              <a:t>Step 1: </a:t>
            </a:r>
            <a:br>
              <a:rPr lang="en-US" sz="3530" dirty="0">
                <a:solidFill>
                  <a:schemeClr val="tx1"/>
                </a:solidFill>
              </a:rPr>
            </a:br>
            <a:r>
              <a:rPr lang="en-US" sz="3530" dirty="0">
                <a:solidFill>
                  <a:schemeClr val="tx1"/>
                </a:solidFill>
              </a:rPr>
              <a:t>Review the customer case study</a:t>
            </a:r>
            <a:endParaRPr lang="en-US" sz="3530" b="1" dirty="0">
              <a:solidFill>
                <a:schemeClr val="tx1"/>
              </a:solidFill>
            </a:endParaRPr>
          </a:p>
        </p:txBody>
      </p:sp>
      <p:pic>
        <p:nvPicPr>
          <p:cNvPr id="3" name="Picture 2"/>
          <p:cNvPicPr>
            <a:picLocks noChangeAspect="1"/>
          </p:cNvPicPr>
          <p:nvPr/>
        </p:nvPicPr>
        <p:blipFill>
          <a:blip r:embed="rId3"/>
          <a:stretch>
            <a:fillRect/>
          </a:stretch>
        </p:blipFill>
        <p:spPr>
          <a:xfrm>
            <a:off x="1725729" y="3966853"/>
            <a:ext cx="6724722" cy="1793260"/>
          </a:xfrm>
          <a:prstGeom prst="rect">
            <a:avLst/>
          </a:prstGeom>
        </p:spPr>
      </p:pic>
    </p:spTree>
    <p:extLst>
      <p:ext uri="{BB962C8B-B14F-4D97-AF65-F5344CB8AC3E}">
        <p14:creationId xmlns:p14="http://schemas.microsoft.com/office/powerpoint/2010/main" val="360901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situation</a:t>
            </a:r>
            <a:br>
              <a:rPr lang="en-US" dirty="0">
                <a:solidFill>
                  <a:schemeClr val="bg1"/>
                </a:solidFill>
              </a:rPr>
            </a:br>
            <a:r>
              <a:rPr lang="en-US" sz="3236" i="1" dirty="0">
                <a:solidFill>
                  <a:schemeClr val="bg1"/>
                </a:solidFill>
              </a:rPr>
              <a:t>Lucerne Publishing</a:t>
            </a:r>
          </a:p>
        </p:txBody>
      </p:sp>
      <p:sp>
        <p:nvSpPr>
          <p:cNvPr id="3" name="Content Placeholder 2"/>
          <p:cNvSpPr>
            <a:spLocks noGrp="1"/>
          </p:cNvSpPr>
          <p:nvPr>
            <p:ph sz="quarter" idx="10"/>
          </p:nvPr>
        </p:nvSpPr>
        <p:spPr>
          <a:xfrm>
            <a:off x="127531" y="1416215"/>
            <a:ext cx="11793535" cy="4136517"/>
          </a:xfrm>
        </p:spPr>
        <p:txBody>
          <a:bodyPr/>
          <a:lstStyle/>
          <a:p>
            <a:pPr>
              <a:spcBef>
                <a:spcPts val="1200"/>
              </a:spcBef>
              <a:spcAft>
                <a:spcPts val="600"/>
              </a:spcAft>
            </a:pPr>
            <a:r>
              <a:rPr lang="en-US" sz="2800" dirty="0">
                <a:solidFill>
                  <a:schemeClr val="bg1"/>
                </a:solidFill>
              </a:rPr>
              <a:t>Lucerne Publishing is one of the largest English- language publishers in the world, and with nearly 200 years of history, Lucerne has published some of the world’s foremost authors</a:t>
            </a:r>
          </a:p>
          <a:p>
            <a:pPr>
              <a:spcBef>
                <a:spcPts val="1200"/>
              </a:spcBef>
              <a:spcAft>
                <a:spcPts val="600"/>
              </a:spcAft>
            </a:pPr>
            <a:r>
              <a:rPr lang="en-US" sz="2800" dirty="0">
                <a:solidFill>
                  <a:schemeClr val="bg1"/>
                </a:solidFill>
              </a:rPr>
              <a:t>Lucerne is consistently at the forefront of innovation, using digital technology to create unique reading and viewing experiences and expand the reach of its authors and documentary producers</a:t>
            </a:r>
          </a:p>
          <a:p>
            <a:pPr>
              <a:spcBef>
                <a:spcPts val="1200"/>
              </a:spcBef>
              <a:spcAft>
                <a:spcPts val="600"/>
              </a:spcAft>
            </a:pPr>
            <a:r>
              <a:rPr lang="en-US" sz="2800" dirty="0">
                <a:solidFill>
                  <a:schemeClr val="bg1"/>
                </a:solidFill>
              </a:rPr>
              <a:t>Lucerne is headquartered in New York City and has publishing groups in the United States, United Kingdom, Canada, Australia, and New Zealand</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situation</a:t>
            </a:r>
            <a:br>
              <a:rPr lang="en-US" dirty="0">
                <a:solidFill>
                  <a:schemeClr val="bg1"/>
                </a:solidFill>
              </a:rPr>
            </a:br>
            <a:r>
              <a:rPr lang="en-US" sz="3236" i="1" dirty="0">
                <a:solidFill>
                  <a:schemeClr val="bg1"/>
                </a:solidFill>
              </a:rPr>
              <a:t>Lucerne Publishing</a:t>
            </a:r>
          </a:p>
        </p:txBody>
      </p:sp>
      <p:sp>
        <p:nvSpPr>
          <p:cNvPr id="3" name="Content Placeholder 2"/>
          <p:cNvSpPr>
            <a:spLocks noGrp="1"/>
          </p:cNvSpPr>
          <p:nvPr>
            <p:ph sz="quarter" idx="10"/>
          </p:nvPr>
        </p:nvSpPr>
        <p:spPr>
          <a:xfrm>
            <a:off x="116396" y="1461044"/>
            <a:ext cx="11703506" cy="4865947"/>
          </a:xfrm>
        </p:spPr>
        <p:txBody>
          <a:bodyPr/>
          <a:lstStyle/>
          <a:p>
            <a:pPr>
              <a:spcBef>
                <a:spcPts val="1200"/>
              </a:spcBef>
              <a:spcAft>
                <a:spcPts val="600"/>
              </a:spcAft>
            </a:pPr>
            <a:r>
              <a:rPr lang="en-US" sz="2400" dirty="0">
                <a:solidFill>
                  <a:schemeClr val="bg1"/>
                </a:solidFill>
              </a:rPr>
              <a:t>Lucerne is starting a three-year project to move the majority of its data center footprint to the cloud</a:t>
            </a:r>
          </a:p>
          <a:p>
            <a:pPr>
              <a:spcBef>
                <a:spcPts val="1200"/>
              </a:spcBef>
              <a:spcAft>
                <a:spcPts val="600"/>
              </a:spcAft>
            </a:pPr>
            <a:r>
              <a:rPr lang="en-US" sz="2400" dirty="0">
                <a:solidFill>
                  <a:schemeClr val="bg1"/>
                </a:solidFill>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r>
              <a:rPr lang="en-US" sz="2400" dirty="0">
                <a:solidFill>
                  <a:schemeClr val="bg1"/>
                </a:solidFill>
              </a:rPr>
              <a:t>Lucerne has already enabled a successful implementation of Office 365 where it used Microsoft Azure Active Directory (AD) Connect to synchronize its on-premises identities to the cloud</a:t>
            </a:r>
          </a:p>
          <a:p>
            <a:pPr>
              <a:spcBef>
                <a:spcPts val="1200"/>
              </a:spcBef>
              <a:spcAft>
                <a:spcPts val="600"/>
              </a:spcAft>
            </a:pPr>
            <a:r>
              <a:rPr lang="en-US" sz="2400" dirty="0">
                <a:solidFill>
                  <a:schemeClr val="bg1"/>
                </a:solidFill>
              </a:rPr>
              <a:t>Lucerne wants to pilot a relatively high-impact workload directly in Microsoft Azure. The workload is a third-party procurement system that is hosted on-premises today and Lucerne would like to migrate it to Azure with minimal changes</a:t>
            </a: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23735"/>
            <a:ext cx="11494682" cy="896518"/>
          </a:xfrm>
        </p:spPr>
        <p:txBody>
          <a:bodyPr/>
          <a:lstStyle/>
          <a:p>
            <a:r>
              <a:rPr lang="en-US" dirty="0">
                <a:solidFill>
                  <a:schemeClr val="bg1"/>
                </a:solidFill>
              </a:rPr>
              <a:t>Procurement system</a:t>
            </a:r>
          </a:p>
        </p:txBody>
      </p:sp>
      <p:sp>
        <p:nvSpPr>
          <p:cNvPr id="3" name="Content Placeholder 2"/>
          <p:cNvSpPr>
            <a:spLocks noGrp="1"/>
          </p:cNvSpPr>
          <p:nvPr>
            <p:ph sz="quarter" idx="10"/>
          </p:nvPr>
        </p:nvSpPr>
        <p:spPr>
          <a:xfrm>
            <a:off x="269238" y="847952"/>
            <a:ext cx="7508805" cy="6001643"/>
          </a:xfrm>
        </p:spPr>
        <p:txBody>
          <a:bodyPr/>
          <a:lstStyle/>
          <a:p>
            <a:pPr marL="0" indent="0">
              <a:spcAft>
                <a:spcPts val="600"/>
              </a:spcAft>
              <a:buNone/>
            </a:pPr>
            <a:r>
              <a:rPr lang="en-US" sz="2000" b="1" dirty="0">
                <a:solidFill>
                  <a:schemeClr val="bg1"/>
                </a:solidFill>
              </a:rPr>
              <a:t>Current situation</a:t>
            </a:r>
          </a:p>
          <a:p>
            <a:pPr marL="342900" indent="-342900">
              <a:spcAft>
                <a:spcPts val="600"/>
              </a:spcAft>
            </a:pPr>
            <a:r>
              <a:rPr lang="en-US" sz="2000" dirty="0">
                <a:solidFill>
                  <a:schemeClr val="bg1"/>
                </a:solidFill>
              </a:rPr>
              <a:t>Third-party app deployed on four Windows 2008 R2 </a:t>
            </a:r>
            <a:r>
              <a:rPr lang="fr-FR" sz="2000" dirty="0">
                <a:solidFill>
                  <a:schemeClr val="bg1"/>
                </a:solidFill>
              </a:rPr>
              <a:t>Microsoft Internet Information Services (IIS) </a:t>
            </a:r>
            <a:r>
              <a:rPr lang="en-US" sz="2000" dirty="0">
                <a:solidFill>
                  <a:schemeClr val="bg1"/>
                </a:solidFill>
              </a:rPr>
              <a:t>VMWare VMs that are managed by </a:t>
            </a:r>
            <a:r>
              <a:rPr lang="en-US" sz="2000" dirty="0" err="1">
                <a:solidFill>
                  <a:schemeClr val="bg1"/>
                </a:solidFill>
              </a:rPr>
              <a:t>vCenter</a:t>
            </a:r>
            <a:endParaRPr lang="en-US" sz="2000" dirty="0">
              <a:solidFill>
                <a:schemeClr val="bg1"/>
              </a:solidFill>
            </a:endParaRPr>
          </a:p>
          <a:p>
            <a:pPr marL="342900" indent="-342900">
              <a:spcAft>
                <a:spcPts val="600"/>
              </a:spcAft>
            </a:pPr>
            <a:r>
              <a:rPr lang="en-US" sz="2000" dirty="0">
                <a:solidFill>
                  <a:schemeClr val="bg1"/>
                </a:solidFill>
              </a:rPr>
              <a:t>ASP.NET with .NET 3.5 </a:t>
            </a:r>
          </a:p>
          <a:p>
            <a:pPr marL="342900" indent="-342900">
              <a:spcAft>
                <a:spcPts val="600"/>
              </a:spcAft>
            </a:pPr>
            <a:r>
              <a:rPr lang="en-US" sz="2000" dirty="0">
                <a:solidFill>
                  <a:schemeClr val="bg1"/>
                </a:solidFill>
              </a:rPr>
              <a:t>App deployed via a wizard to install assemblies into the global assembly cache (GAC)</a:t>
            </a:r>
          </a:p>
          <a:p>
            <a:pPr marL="342900" indent="-342900">
              <a:spcAft>
                <a:spcPts val="600"/>
              </a:spcAft>
            </a:pPr>
            <a:r>
              <a:rPr lang="en-US" sz="2000" dirty="0">
                <a:solidFill>
                  <a:schemeClr val="bg1"/>
                </a:solidFill>
              </a:rPr>
              <a:t>IIS hardware: 2 vCPUs Xeon processors and 6 GB of memory on each server</a:t>
            </a:r>
          </a:p>
          <a:p>
            <a:pPr marL="342900" indent="-342900">
              <a:spcAft>
                <a:spcPts val="600"/>
              </a:spcAft>
            </a:pPr>
            <a:r>
              <a:rPr lang="en-US" sz="2000" dirty="0">
                <a:solidFill>
                  <a:schemeClr val="bg1"/>
                </a:solidFill>
              </a:rPr>
              <a:t>F5 to balance to load across VM</a:t>
            </a:r>
          </a:p>
          <a:p>
            <a:pPr marL="342900" indent="-342900">
              <a:spcAft>
                <a:spcPts val="600"/>
              </a:spcAft>
            </a:pPr>
            <a:r>
              <a:rPr lang="en-US" sz="2000" dirty="0">
                <a:solidFill>
                  <a:schemeClr val="bg1"/>
                </a:solidFill>
              </a:rPr>
              <a:t>Backend SQL 2005/Failover Cluster (app is compatible with SQL Server 2016)</a:t>
            </a:r>
          </a:p>
          <a:p>
            <a:pPr marL="342900" indent="-342900">
              <a:spcAft>
                <a:spcPts val="600"/>
              </a:spcAft>
            </a:pPr>
            <a:r>
              <a:rPr lang="en-US" sz="2000" dirty="0">
                <a:solidFill>
                  <a:schemeClr val="bg1"/>
                </a:solidFill>
              </a:rPr>
              <a:t>App uses distributed queries, heavy use of </a:t>
            </a:r>
            <a:r>
              <a:rPr lang="en-US" sz="2000" dirty="0" err="1">
                <a:solidFill>
                  <a:schemeClr val="bg1"/>
                </a:solidFill>
              </a:rPr>
              <a:t>TempDB</a:t>
            </a:r>
            <a:r>
              <a:rPr lang="en-US" sz="2000" dirty="0">
                <a:solidFill>
                  <a:schemeClr val="bg1"/>
                </a:solidFill>
              </a:rPr>
              <a:t>, and SQL Server Reporting Services (SSRS), and has a maximum database size of just 200 GB</a:t>
            </a:r>
          </a:p>
          <a:p>
            <a:pPr marL="342900" indent="-342900">
              <a:spcAft>
                <a:spcPts val="600"/>
              </a:spcAft>
            </a:pPr>
            <a:r>
              <a:rPr lang="en-US" sz="2000" dirty="0">
                <a:solidFill>
                  <a:schemeClr val="bg1"/>
                </a:solidFill>
              </a:rPr>
              <a:t>SQL hardware: 8 vCPUs Xeon processors and 16 GB of memory on each server</a:t>
            </a:r>
          </a:p>
        </p:txBody>
      </p:sp>
      <p:pic>
        <p:nvPicPr>
          <p:cNvPr id="4" name="Picture 3"/>
          <p:cNvPicPr>
            <a:picLocks noChangeAspect="1"/>
          </p:cNvPicPr>
          <p:nvPr/>
        </p:nvPicPr>
        <p:blipFill>
          <a:blip r:embed="rId3"/>
          <a:stretch>
            <a:fillRect/>
          </a:stretch>
        </p:blipFill>
        <p:spPr>
          <a:xfrm>
            <a:off x="7948248" y="713056"/>
            <a:ext cx="3345064" cy="5768528"/>
          </a:xfrm>
          <a:prstGeom prst="rect">
            <a:avLst/>
          </a:prstGeom>
        </p:spPr>
      </p:pic>
      <p:sp>
        <p:nvSpPr>
          <p:cNvPr id="5" name="Rectangle 4">
            <a:extLst>
              <a:ext uri="{FF2B5EF4-FFF2-40B4-BE49-F238E27FC236}">
                <a16:creationId xmlns:a16="http://schemas.microsoft.com/office/drawing/2014/main" id="{A423632E-8D09-43FC-B784-CAF2DB6049DA}"/>
              </a:ext>
            </a:extLst>
          </p:cNvPr>
          <p:cNvSpPr/>
          <p:nvPr/>
        </p:nvSpPr>
        <p:spPr bwMode="auto">
          <a:xfrm>
            <a:off x="10008524" y="1551709"/>
            <a:ext cx="637309" cy="3269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688465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needs</a:t>
            </a:r>
            <a:endParaRPr lang="en-US" sz="3138">
              <a:solidFill>
                <a:schemeClr val="bg1"/>
              </a:solidFill>
            </a:endParaRPr>
          </a:p>
        </p:txBody>
      </p:sp>
      <p:sp>
        <p:nvSpPr>
          <p:cNvPr id="3" name="Content Placeholder 2"/>
          <p:cNvSpPr>
            <a:spLocks noGrp="1"/>
          </p:cNvSpPr>
          <p:nvPr>
            <p:ph sz="quarter" idx="10"/>
          </p:nvPr>
        </p:nvSpPr>
        <p:spPr>
          <a:xfrm>
            <a:off x="362862" y="1187630"/>
            <a:ext cx="11400754" cy="3287054"/>
          </a:xfrm>
        </p:spPr>
        <p:txBody>
          <a:bodyPr/>
          <a:lstStyle/>
          <a:p>
            <a:pPr lvl="0" fontAlgn="ctr"/>
            <a:r>
              <a:rPr lang="en-US" sz="2400" dirty="0">
                <a:solidFill>
                  <a:schemeClr val="bg1"/>
                </a:solidFill>
              </a:rPr>
              <a:t>Identify the infrastructure requirements and plan the migration</a:t>
            </a:r>
          </a:p>
          <a:p>
            <a:pPr marL="0" lvl="0" indent="0" fontAlgn="ctr">
              <a:buNone/>
            </a:pPr>
            <a:endParaRPr lang="en-US" sz="2400" dirty="0">
              <a:solidFill>
                <a:schemeClr val="bg1"/>
              </a:solidFill>
            </a:endParaRPr>
          </a:p>
          <a:p>
            <a:pPr lvl="0" fontAlgn="ctr"/>
            <a:r>
              <a:rPr lang="en-US" sz="2400" dirty="0">
                <a:solidFill>
                  <a:schemeClr val="bg1"/>
                </a:solidFill>
              </a:rPr>
              <a:t>Migrate the web tier to Azure with minimal changes to the application itself</a:t>
            </a:r>
          </a:p>
          <a:p>
            <a:pPr marL="0" lvl="0" indent="0" fontAlgn="ctr">
              <a:buNone/>
            </a:pPr>
            <a:endParaRPr lang="en-US" sz="2400" dirty="0">
              <a:solidFill>
                <a:schemeClr val="bg1"/>
              </a:solidFill>
            </a:endParaRPr>
          </a:p>
          <a:p>
            <a:pPr lvl="0" fontAlgn="ctr"/>
            <a:r>
              <a:rPr lang="en-US" sz="2400" dirty="0">
                <a:solidFill>
                  <a:schemeClr val="bg1"/>
                </a:solidFill>
              </a:rPr>
              <a:t>Create a migration plan for the database tier</a:t>
            </a:r>
          </a:p>
          <a:p>
            <a:pPr marL="0" lvl="0" indent="0" fontAlgn="ctr">
              <a:buNone/>
            </a:pPr>
            <a:endParaRPr lang="en-US" sz="2400" dirty="0">
              <a:solidFill>
                <a:schemeClr val="bg1"/>
              </a:solidFill>
            </a:endParaRPr>
          </a:p>
          <a:p>
            <a:pPr lvl="0" fontAlgn="ctr"/>
            <a:r>
              <a:rPr lang="en-US" sz="2400" dirty="0">
                <a:solidFill>
                  <a:schemeClr val="bg1"/>
                </a:solidFill>
              </a:rPr>
              <a:t>Understand how offsite backup will work after migration (</a:t>
            </a:r>
            <a:r>
              <a:rPr lang="en-US" sz="2400" i="1" dirty="0">
                <a:solidFill>
                  <a:schemeClr val="bg1"/>
                </a:solidFill>
              </a:rPr>
              <a:t>for application and data workloads</a:t>
            </a:r>
            <a:r>
              <a:rPr lang="en-US" sz="2400" dirty="0">
                <a:solidFill>
                  <a:schemeClr val="bg1"/>
                </a:solidFill>
              </a:rPr>
              <a:t>) </a:t>
            </a:r>
            <a:r>
              <a:rPr lang="en-US" sz="2400" dirty="0">
                <a:solidFill>
                  <a:srgbClr val="FF0000"/>
                </a:solidFill>
              </a:rPr>
              <a:t>(ADVANCED)</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Step 2:</a:t>
            </a:r>
            <a:br>
              <a:rPr lang="en-US">
                <a:solidFill>
                  <a:schemeClr val="bg1"/>
                </a:solidFill>
              </a:rPr>
            </a:br>
            <a:r>
              <a:rPr lang="en-US" sz="3138" i="1">
                <a:solidFill>
                  <a:schemeClr val="bg1"/>
                </a:solidFill>
              </a:rPr>
              <a:t>Call to action: Design a proof of concept solution</a:t>
            </a:r>
          </a:p>
        </p:txBody>
      </p:sp>
      <p:sp>
        <p:nvSpPr>
          <p:cNvPr id="3" name="Content Placeholder 2"/>
          <p:cNvSpPr>
            <a:spLocks noGrp="1"/>
          </p:cNvSpPr>
          <p:nvPr>
            <p:ph sz="quarter" idx="10"/>
          </p:nvPr>
        </p:nvSpPr>
        <p:spPr>
          <a:xfrm>
            <a:off x="1805375" y="1886288"/>
            <a:ext cx="8068281" cy="2021836"/>
          </a:xfrm>
        </p:spPr>
        <p:txBody>
          <a:bodyPr/>
          <a:lstStyle/>
          <a:p>
            <a:pPr marL="0" indent="0">
              <a:buNone/>
            </a:pPr>
            <a:r>
              <a:rPr lang="en-US" sz="2059" b="1" dirty="0">
                <a:solidFill>
                  <a:schemeClr val="bg1"/>
                </a:solidFill>
              </a:rPr>
              <a:t>Outcome</a:t>
            </a:r>
            <a:endParaRPr lang="en-US" sz="2059" dirty="0">
              <a:solidFill>
                <a:schemeClr val="bg1"/>
              </a:solidFill>
            </a:endParaRPr>
          </a:p>
          <a:p>
            <a:pPr marL="0" indent="0">
              <a:buNone/>
            </a:pPr>
            <a:r>
              <a:rPr lang="en-US" sz="1569" dirty="0">
                <a:solidFill>
                  <a:schemeClr val="bg1"/>
                </a:solidFill>
              </a:rPr>
              <a:t>Design a solution and prepare to present it</a:t>
            </a:r>
          </a:p>
          <a:p>
            <a:pPr marL="0" indent="0">
              <a:buNone/>
            </a:pPr>
            <a:r>
              <a:rPr lang="en-US" sz="2059" b="1" dirty="0">
                <a:solidFill>
                  <a:schemeClr val="bg1"/>
                </a:solidFill>
              </a:rPr>
              <a:t>Timeframe</a:t>
            </a:r>
            <a:endParaRPr lang="en-US" sz="2059" dirty="0">
              <a:solidFill>
                <a:schemeClr val="bg1"/>
              </a:solidFill>
            </a:endParaRPr>
          </a:p>
          <a:p>
            <a:pPr marL="0" indent="0">
              <a:buNone/>
            </a:pPr>
            <a:r>
              <a:rPr lang="en-US" sz="1569" dirty="0">
                <a:solidFill>
                  <a:schemeClr val="bg1"/>
                </a:solidFill>
              </a:rPr>
              <a:t>45 minutes</a:t>
            </a:r>
          </a:p>
          <a:p>
            <a:pPr marL="0" indent="0">
              <a:buNone/>
            </a:pPr>
            <a:endParaRPr lang="en-US" sz="2059" dirty="0">
              <a:solidFill>
                <a:schemeClr val="bg1"/>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61414269"/>
              </p:ext>
            </p:extLst>
          </p:nvPr>
        </p:nvGraphicFramePr>
        <p:xfrm>
          <a:off x="1929652" y="3843929"/>
          <a:ext cx="8040268" cy="1748128"/>
        </p:xfrm>
        <a:graphic>
          <a:graphicData uri="http://schemas.openxmlformats.org/drawingml/2006/table">
            <a:tbl>
              <a:tblPr firstRow="1" bandRow="1">
                <a:tableStyleId>{69CF1AB2-1976-4502-BF36-3FF5EA218861}</a:tableStyleId>
              </a:tblPr>
              <a:tblGrid>
                <a:gridCol w="1758725">
                  <a:extLst>
                    <a:ext uri="{9D8B030D-6E8A-4147-A177-3AD203B41FA5}">
                      <a16:colId xmlns:a16="http://schemas.microsoft.com/office/drawing/2014/main" val="20000"/>
                    </a:ext>
                  </a:extLst>
                </a:gridCol>
                <a:gridCol w="6281543">
                  <a:extLst>
                    <a:ext uri="{9D8B030D-6E8A-4147-A177-3AD203B41FA5}">
                      <a16:colId xmlns:a16="http://schemas.microsoft.com/office/drawing/2014/main" val="20001"/>
                    </a:ext>
                  </a:extLst>
                </a:gridCol>
              </a:tblGrid>
              <a:tr h="672357">
                <a:tc>
                  <a:txBody>
                    <a:bodyPr/>
                    <a:lstStyle/>
                    <a:p>
                      <a:r>
                        <a:rPr lang="en-US" sz="1300" b="1" i="1" dirty="0"/>
                        <a:t>Design</a:t>
                      </a:r>
                    </a:p>
                    <a:p>
                      <a:pPr marL="0" algn="l" defTabSz="932742" rtl="0" eaLnBrk="1" latinLnBrk="0" hangingPunct="1"/>
                      <a:r>
                        <a:rPr lang="en-US" sz="1300" b="0" i="0" kern="1200" dirty="0">
                          <a:solidFill>
                            <a:schemeClr val="dk1"/>
                          </a:solidFill>
                          <a:latin typeface="+mn-lt"/>
                          <a:ea typeface="+mn-ea"/>
                          <a:cs typeface="+mn-cs"/>
                        </a:rPr>
                        <a:t>(35</a:t>
                      </a:r>
                      <a:r>
                        <a:rPr lang="en-US" sz="1300" b="0" i="0" kern="1200" baseline="0" dirty="0">
                          <a:solidFill>
                            <a:schemeClr val="dk1"/>
                          </a:solidFill>
                          <a:latin typeface="+mn-lt"/>
                          <a:ea typeface="+mn-ea"/>
                          <a:cs typeface="+mn-cs"/>
                        </a:rPr>
                        <a:t> </a:t>
                      </a:r>
                      <a:r>
                        <a:rPr lang="en-US" sz="1300" b="0" i="0" kern="1200" dirty="0">
                          <a:solidFill>
                            <a:schemeClr val="dk1"/>
                          </a:solidFill>
                          <a:latin typeface="+mn-lt"/>
                          <a:ea typeface="+mn-ea"/>
                          <a:cs typeface="+mn-cs"/>
                        </a:rPr>
                        <a:t>minutes)</a:t>
                      </a:r>
                      <a:br>
                        <a:rPr lang="en-US" sz="1300" b="0" i="0" kern="1200" dirty="0">
                          <a:solidFill>
                            <a:schemeClr val="dk1"/>
                          </a:solidFill>
                          <a:latin typeface="+mn-lt"/>
                          <a:ea typeface="+mn-ea"/>
                          <a:cs typeface="+mn-cs"/>
                        </a:rPr>
                      </a:br>
                      <a:endParaRPr lang="en-US" sz="1300" b="0" i="0" kern="1200" dirty="0">
                        <a:solidFill>
                          <a:schemeClr val="dk1"/>
                        </a:solidFill>
                        <a:latin typeface="+mn-lt"/>
                        <a:ea typeface="+mn-ea"/>
                        <a:cs typeface="+mn-cs"/>
                      </a:endParaRPr>
                    </a:p>
                  </a:txBody>
                  <a:tcPr marL="67236" marR="67236" marT="33618" marB="33618"/>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baseline="0" dirty="0">
                          <a:solidFill>
                            <a:schemeClr val="tx1"/>
                          </a:solidFill>
                          <a:latin typeface="+mn-lt"/>
                          <a:ea typeface="+mn-ea"/>
                          <a:cs typeface="+mn-cs"/>
                        </a:rPr>
                        <a:t>Design a solution for as many of the stated requirements as time allows. Show the solution on a flip chart.</a:t>
                      </a:r>
                    </a:p>
                    <a:p>
                      <a:endParaRPr lang="en-US" sz="1300" dirty="0"/>
                    </a:p>
                  </a:txBody>
                  <a:tcPr marL="67236" marR="67236" marT="33618" marB="33618"/>
                </a:tc>
                <a:extLst>
                  <a:ext uri="{0D108BD9-81ED-4DB2-BD59-A6C34878D82A}">
                    <a16:rowId xmlns:a16="http://schemas.microsoft.com/office/drawing/2014/main" val="10001"/>
                  </a:ext>
                </a:extLst>
              </a:tr>
              <a:tr h="1075771">
                <a:tc>
                  <a:txBody>
                    <a:bodyPr/>
                    <a:lstStyle/>
                    <a:p>
                      <a:r>
                        <a:rPr lang="en-US" sz="13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mn-lt"/>
                          <a:ea typeface="+mn-ea"/>
                          <a:cs typeface="+mn-cs"/>
                        </a:rPr>
                        <a:t>(10 minutes)</a:t>
                      </a:r>
                    </a:p>
                    <a:p>
                      <a:endParaRPr lang="en-US" sz="1300" b="1" i="1" dirty="0"/>
                    </a:p>
                  </a:txBody>
                  <a:tcPr marL="67236" marR="67236" marT="33618" marB="33618"/>
                </a:tc>
                <a:tc>
                  <a:txBody>
                    <a:bodyPr/>
                    <a:lstStyle/>
                    <a:p>
                      <a:pPr marL="285750" lvl="0" indent="-285750">
                        <a:buFont typeface="Arial" panose="020B0604020202020204" pitchFamily="34" charset="0"/>
                        <a:buChar char="•"/>
                      </a:pPr>
                      <a:r>
                        <a:rPr lang="en-US" sz="1300" dirty="0"/>
                        <a:t>Prepare for a 10-minute presentation to the proctor.</a:t>
                      </a:r>
                      <a:br>
                        <a:rPr lang="en-US" sz="1300" dirty="0"/>
                      </a:br>
                      <a:endParaRPr lang="en-US" sz="1300" dirty="0"/>
                    </a:p>
                  </a:txBody>
                  <a:tcPr marL="67236" marR="67236" marT="33618" marB="3361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03715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03" y="2527168"/>
            <a:ext cx="7216348" cy="1344703"/>
          </a:xfrm>
        </p:spPr>
        <p:txBody>
          <a:bodyPr/>
          <a:lstStyle/>
          <a:p>
            <a:pPr>
              <a:buSzPct val="90000"/>
            </a:pPr>
            <a:r>
              <a:rPr lang="en-US" sz="3530" dirty="0">
                <a:solidFill>
                  <a:schemeClr val="tx1"/>
                </a:solidFill>
              </a:rPr>
              <a:t>Wrap-up</a:t>
            </a:r>
            <a:endParaRPr lang="en-US" sz="3970" b="1" dirty="0">
              <a:solidFill>
                <a:schemeClr val="tx1"/>
              </a:solidFill>
            </a:endParaRPr>
          </a:p>
        </p:txBody>
      </p:sp>
      <p:sp>
        <p:nvSpPr>
          <p:cNvPr id="12" name="Text Placeholder 6"/>
          <p:cNvSpPr txBox="1">
            <a:spLocks/>
          </p:cNvSpPr>
          <p:nvPr/>
        </p:nvSpPr>
        <p:spPr>
          <a:xfrm>
            <a:off x="1807035" y="366897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912" b="1" dirty="0">
                <a:solidFill>
                  <a:srgbClr val="FFFFFF"/>
                </a:solidFill>
                <a:latin typeface="Segoe UI"/>
              </a:rPr>
              <a:t>Outcomes</a:t>
            </a:r>
            <a:endParaRPr lang="en-US" sz="1912" dirty="0">
              <a:solidFill>
                <a:srgbClr val="FFFFFF"/>
              </a:solidFill>
              <a:latin typeface="Segoe UI"/>
            </a:endParaRPr>
          </a:p>
          <a:p>
            <a:pPr marL="280178" indent="-280178">
              <a:spcBef>
                <a:spcPct val="20000"/>
              </a:spcBef>
              <a:buFont typeface="Arial" pitchFamily="34" charset="0"/>
              <a:buChar char="•"/>
            </a:pPr>
            <a:r>
              <a:rPr lang="en-US" sz="1471" dirty="0">
                <a:solidFill>
                  <a:srgbClr val="FFFFFF"/>
                </a:solidFill>
                <a:latin typeface="Segoe UI"/>
              </a:rPr>
              <a:t>Identify the preferred solution for the case study.</a:t>
            </a:r>
          </a:p>
          <a:p>
            <a:pPr marL="280178" indent="-280178">
              <a:spcBef>
                <a:spcPct val="20000"/>
              </a:spcBef>
              <a:buFont typeface="Arial" pitchFamily="34" charset="0"/>
              <a:buChar char="•"/>
            </a:pPr>
            <a:r>
              <a:rPr lang="en-US" sz="1471" dirty="0">
                <a:solidFill>
                  <a:srgbClr val="FFFFFF"/>
                </a:solidFill>
                <a:latin typeface="Segoe UI"/>
              </a:rPr>
              <a:t>Identify solutions designed by other teams. </a:t>
            </a:r>
          </a:p>
          <a:p>
            <a:pPr>
              <a:spcBef>
                <a:spcPct val="20000"/>
              </a:spcBef>
            </a:pPr>
            <a:endParaRPr lang="en-US" sz="1912" b="1" dirty="0">
              <a:solidFill>
                <a:srgbClr val="FFFFFF"/>
              </a:solidFill>
              <a:latin typeface="Segoe UI"/>
            </a:endParaRPr>
          </a:p>
          <a:p>
            <a:pPr>
              <a:spcBef>
                <a:spcPct val="20000"/>
              </a:spcBef>
            </a:pPr>
            <a:r>
              <a:rPr lang="en-US" sz="1912" b="1" dirty="0">
                <a:solidFill>
                  <a:srgbClr val="FFFFFF"/>
                </a:solidFill>
                <a:latin typeface="Segoe UI"/>
              </a:rPr>
              <a:t>Timeframe</a:t>
            </a:r>
            <a:endParaRPr lang="en-US" sz="1912" dirty="0">
              <a:solidFill>
                <a:srgbClr val="FFFFFF"/>
              </a:solidFill>
              <a:latin typeface="Segoe UI"/>
            </a:endParaRPr>
          </a:p>
          <a:p>
            <a:pPr>
              <a:spcBef>
                <a:spcPct val="20000"/>
              </a:spcBef>
            </a:pPr>
            <a:r>
              <a:rPr lang="en-US" sz="1471" dirty="0">
                <a:solidFill>
                  <a:srgbClr val="FFFFFF"/>
                </a:solidFill>
                <a:latin typeface="Segoe UI"/>
              </a:rPr>
              <a:t>15 minutes</a:t>
            </a:r>
            <a:endParaRPr lang="en-US" sz="2647" dirty="0">
              <a:gradFill>
                <a:gsLst>
                  <a:gs pos="5833">
                    <a:srgbClr val="FFFFFF"/>
                  </a:gs>
                  <a:gs pos="53000">
                    <a:srgbClr val="FFFFFF"/>
                  </a:gs>
                </a:gsLst>
                <a:lin ang="5400000" scaled="0"/>
              </a:gradFill>
            </a:endParaRPr>
          </a:p>
        </p:txBody>
      </p:sp>
    </p:spTree>
    <p:extLst>
      <p:ext uri="{BB962C8B-B14F-4D97-AF65-F5344CB8AC3E}">
        <p14:creationId xmlns:p14="http://schemas.microsoft.com/office/powerpoint/2010/main" val="1178608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1132606" y="2462061"/>
            <a:ext cx="10618670" cy="2097601"/>
          </a:xfrm>
        </p:spPr>
        <p:txBody>
          <a:bodyPr/>
          <a:lstStyle/>
          <a:p>
            <a:r>
              <a:rPr lang="en-US" sz="5400" dirty="0">
                <a:solidFill>
                  <a:prstClr val="white"/>
                </a:solidFill>
                <a:latin typeface="Segoe UI" panose="020B0502040204020203" pitchFamily="34" charset="0"/>
              </a:rPr>
              <a:t>Real World Whiteboard Design Case Study</a:t>
            </a:r>
            <a:endParaRPr lang="en-US" sz="5400" dirty="0"/>
          </a:p>
        </p:txBody>
      </p:sp>
      <p:sp>
        <p:nvSpPr>
          <p:cNvPr id="9" name="Text Placeholder 4"/>
          <p:cNvSpPr>
            <a:spLocks noGrp="1"/>
          </p:cNvSpPr>
          <p:nvPr>
            <p:ph type="body" sz="quarter" idx="12"/>
          </p:nvPr>
        </p:nvSpPr>
        <p:spPr>
          <a:xfrm>
            <a:off x="1132606" y="4397457"/>
            <a:ext cx="6369610" cy="1344131"/>
          </a:xfrm>
        </p:spPr>
        <p:txBody>
          <a:bodyPr/>
          <a:lstStyle/>
          <a:p>
            <a:r>
              <a:rPr lang="en-US" sz="6000" dirty="0"/>
              <a:t>Lift and shift</a:t>
            </a:r>
          </a:p>
          <a:p>
            <a:r>
              <a:rPr lang="en-US" sz="4800" dirty="0"/>
              <a:t>Preferred solution</a:t>
            </a:r>
          </a:p>
          <a:p>
            <a:endParaRPr lang="en-US" sz="6000" b="1" dirty="0"/>
          </a:p>
          <a:p>
            <a:endParaRPr lang="en-US" sz="6000" b="1" dirty="0"/>
          </a:p>
        </p:txBody>
      </p:sp>
    </p:spTree>
    <p:extLst>
      <p:ext uri="{BB962C8B-B14F-4D97-AF65-F5344CB8AC3E}">
        <p14:creationId xmlns:p14="http://schemas.microsoft.com/office/powerpoint/2010/main" val="56690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5-50090_S4_Q3_FY17_Dark_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6" ma:contentTypeDescription="Create a new document." ma:contentTypeScope="" ma:versionID="84d2aa9f0f80f378c2325ceafa40174f">
  <xsd:schema xmlns:xsd="http://www.w3.org/2001/XMLSchema" xmlns:xs="http://www.w3.org/2001/XMLSchema" xmlns:p="http://schemas.microsoft.com/office/2006/metadata/properties" xmlns:ns2="b0e4521d-181b-4aee-b4a8-952b2bc14729" xmlns:ns3="ed971524-76e7-40a8-a01a-f99956bd178c" targetNamespace="http://schemas.microsoft.com/office/2006/metadata/properties" ma:root="true" ma:fieldsID="bee23819dd3c96ee8097bed187f69914" ns2:_="" ns3:_="">
    <xsd:import namespace="b0e4521d-181b-4aee-b4a8-952b2bc14729"/>
    <xsd:import namespace="ed971524-76e7-40a8-a01a-f99956bd178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Location" ma:index="1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EFE86-90A9-417C-9B3D-0201B5354C4F}">
  <ds:schemaRefs>
    <ds:schemaRef ds:uri="ed971524-76e7-40a8-a01a-f99956bd178c"/>
    <ds:schemaRef ds:uri="http://schemas.microsoft.com/office/2006/documentManagement/types"/>
    <ds:schemaRef ds:uri="http://schemas.microsoft.com/office/infopath/2007/PartnerControls"/>
    <ds:schemaRef ds:uri="http://purl.org/dc/elements/1.1/"/>
    <ds:schemaRef ds:uri="http://schemas.microsoft.com/office/2006/metadata/properties"/>
    <ds:schemaRef ds:uri="b0e4521d-181b-4aee-b4a8-952b2bc14729"/>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5476527-E111-4FC5-A001-7FA6BDD70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e4521d-181b-4aee-b4a8-952b2bc14729"/>
    <ds:schemaRef ds:uri="ed971524-76e7-40a8-a01a-f99956bd17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TotalTime>
  <Words>1848</Words>
  <Application>Microsoft Office PowerPoint</Application>
  <PresentationFormat>Widescreen</PresentationFormat>
  <Paragraphs>141</Paragraphs>
  <Slides>16</Slides>
  <Notes>16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Consolas</vt:lpstr>
      <vt:lpstr>Segoe Pro</vt:lpstr>
      <vt:lpstr>Segoe Pro Light</vt:lpstr>
      <vt:lpstr>Segoe UI</vt:lpstr>
      <vt:lpstr>Segoe UI Light</vt:lpstr>
      <vt:lpstr>Segoe UI Semilight</vt:lpstr>
      <vt:lpstr>Wingdings</vt:lpstr>
      <vt:lpstr>Server and Cloud 2013</vt:lpstr>
      <vt:lpstr>5-50090_S4_Q3_FY17_Dark_Template</vt:lpstr>
      <vt:lpstr>1_Windows Azure</vt:lpstr>
      <vt:lpstr>Real World Whiteboard Design Session Case Study </vt:lpstr>
      <vt:lpstr>Step 1:  Review the customer case study</vt:lpstr>
      <vt:lpstr>Customer situation Lucerne Publishing</vt:lpstr>
      <vt:lpstr>Customer situation Lucerne Publishing</vt:lpstr>
      <vt:lpstr>Procurement system</vt:lpstr>
      <vt:lpstr>Customer needs</vt:lpstr>
      <vt:lpstr>Step 2: Call to action: Design a proof of concept solution</vt:lpstr>
      <vt:lpstr>Wrap-up</vt:lpstr>
      <vt:lpstr>Real World Whiteboard Design Case Study</vt:lpstr>
      <vt:lpstr>Procurement Web Migration Overview</vt:lpstr>
      <vt:lpstr>Procurement migration overview</vt:lpstr>
      <vt:lpstr>Option 3: Rebuild</vt:lpstr>
      <vt:lpstr>SQL Server Migration steps Details </vt:lpstr>
      <vt:lpstr>Hackathon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Lift and Shift</dc:title>
  <cp:lastModifiedBy>Harshal Dharia</cp:lastModifiedBy>
  <cp:revision>6</cp:revision>
  <dcterms:modified xsi:type="dcterms:W3CDTF">2017-10-31T15:15:24Z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0x010100D38D393254D930438EAEFA57144E97A1</vt:lpwstr>
  </property>
  <property fmtid="{D5CDD505-2E9C-101B-9397-08002B2CF9AE}" pid="3" name="of67e5d4b76f4a9db8769983fda9cec0">
    <vt:lpwstr/>
  </property>
  <property fmtid="{D5CDD505-2E9C-101B-9397-08002B2CF9AE}" pid="4" name="NewsType">
    <vt:lpwstr/>
  </property>
  <property fmtid="{D5CDD505-2E9C-101B-9397-08002B2CF9AE}" pid="5" name="TaxKeyword">
    <vt:lpwstr/>
  </property>
  <property fmtid="{D5CDD505-2E9C-101B-9397-08002B2CF9AE}" pid="6" name="Update Parent Child Relation(1)0">
    <vt:lpwstr>, </vt:lpwstr>
  </property>
  <property fmtid="{D5CDD505-2E9C-101B-9397-08002B2CF9AE}" pid="7" name="_dlc_policyId">
    <vt:lpwstr/>
  </property>
  <property fmtid="{D5CDD505-2E9C-101B-9397-08002B2CF9AE}" pid="8" name="Region">
    <vt:lpwstr/>
  </property>
  <property fmtid="{D5CDD505-2E9C-101B-9397-08002B2CF9AE}" pid="9" name="Confidentiality">
    <vt:lpwstr>14;#customer ready|8986c41d-21c5-4f8f-8a12-ea4625b46858</vt:lpwstr>
  </property>
  <property fmtid="{D5CDD505-2E9C-101B-9397-08002B2CF9AE}" pid="10" name="ItemType">
    <vt:lpwstr>44;#case studies|558e5a47-34b0-42d3-b7ce-db6684938268</vt:lpwstr>
  </property>
  <property fmtid="{D5CDD505-2E9C-101B-9397-08002B2CF9AE}" pid="11" name="ODSWF1">
    <vt:lpwstr>, </vt:lpwstr>
  </property>
  <property fmtid="{D5CDD505-2E9C-101B-9397-08002B2CF9AE}" pid="12" name="ODSWF(1)0">
    <vt:lpwstr>, </vt:lpwstr>
  </property>
  <property fmtid="{D5CDD505-2E9C-101B-9397-08002B2CF9AE}" pid="13" name="Industries">
    <vt:lpwstr/>
  </property>
  <property fmtid="{D5CDD505-2E9C-101B-9397-08002B2CF9AE}" pid="14" name="MSProducts">
    <vt:lpwstr/>
  </property>
  <property fmtid="{D5CDD505-2E9C-101B-9397-08002B2CF9AE}" pid="15" name="Competitors">
    <vt:lpwstr/>
  </property>
  <property fmtid="{D5CDD505-2E9C-101B-9397-08002B2CF9AE}" pid="16" name="SMSGDomain">
    <vt:lpwstr>21;#Cloud and Enterprise|adc2fe87-c79a-4ded-a449-3f86b954069d;#453;#Microsoft Business Solutions|659377a4-c7bd-435e-b683-bdae8524bc80</vt:lpwstr>
  </property>
  <property fmtid="{D5CDD505-2E9C-101B-9397-08002B2CF9AE}" pid="17" name="ExperienceContentType">
    <vt:lpwstr/>
  </property>
  <property fmtid="{D5CDD505-2E9C-101B-9397-08002B2CF9AE}" pid="18" name="Update Parent Child Relation(1)1">
    <vt:lpwstr>, </vt:lpwstr>
  </property>
  <property fmtid="{D5CDD505-2E9C-101B-9397-08002B2CF9AE}" pid="19" name="BusinessArchitecture">
    <vt:lpwstr/>
  </property>
  <property fmtid="{D5CDD505-2E9C-101B-9397-08002B2CF9AE}" pid="20" name="Products">
    <vt:lpwstr/>
  </property>
  <property fmtid="{D5CDD505-2E9C-101B-9397-08002B2CF9AE}" pid="21" name="ODSWF(1)1">
    <vt:lpwstr>, </vt:lpwstr>
  </property>
  <property fmtid="{D5CDD505-2E9C-101B-9397-08002B2CF9AE}" pid="22" name="ODSWF2">
    <vt:lpwstr>, </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Topics">
    <vt:lpwstr>222;#readiness|0bad9107-5243-4424-8599-de9537dda9af</vt:lpwstr>
  </property>
  <property fmtid="{D5CDD505-2E9C-101B-9397-08002B2CF9AE}" pid="26" name="Groups">
    <vt:lpwstr>34;#Worldwide Readiness|c6595b84-b463-470a-bb46-2a47364645be;#42;#Cloud and Enterprise Marketing Group|4f75e184-e5aa-4234-a07f-b032d60df254</vt:lpwstr>
  </property>
  <property fmtid="{D5CDD505-2E9C-101B-9397-08002B2CF9AE}" pid="27" name="_docset_NoMedatataSyncRequired">
    <vt:lpwstr>False</vt:lpwstr>
  </property>
  <property fmtid="{D5CDD505-2E9C-101B-9397-08002B2CF9AE}" pid="28" name="e8080b0481964c759b2c36ae49591b31">
    <vt:lpwstr/>
  </property>
  <property fmtid="{D5CDD505-2E9C-101B-9397-08002B2CF9AE}" pid="29" name="Languages">
    <vt:lpwstr/>
  </property>
  <property fmtid="{D5CDD505-2E9C-101B-9397-08002B2CF9AE}" pid="30" name="TechnicalLevel">
    <vt:lpwstr/>
  </property>
  <property fmtid="{D5CDD505-2E9C-101B-9397-08002B2CF9AE}" pid="31" name="Audiences">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Roles">
    <vt:lpwstr/>
  </property>
  <property fmtid="{D5CDD505-2E9C-101B-9397-08002B2CF9AE}" pid="36" name="ODSWF2(1)">
    <vt:lpwstr>, </vt:lpwstr>
  </property>
  <property fmtid="{D5CDD505-2E9C-101B-9397-08002B2CF9AE}" pid="37" name="ItemRetentionFormula">
    <vt:lpwstr/>
  </property>
  <property fmtid="{D5CDD505-2E9C-101B-9397-08002B2CF9AE}" pid="38" name="NewsSource">
    <vt:lpwstr/>
  </property>
  <property fmtid="{D5CDD505-2E9C-101B-9397-08002B2CF9AE}" pid="39" name="SMSGTags">
    <vt:lpwstr/>
  </property>
  <property fmtid="{D5CDD505-2E9C-101B-9397-08002B2CF9AE}" pid="40" name="ODSWF2(1)0">
    <vt:lpwstr>, </vt:lpwstr>
  </property>
  <property fmtid="{D5CDD505-2E9C-101B-9397-08002B2CF9AE}" pid="41" name="_dlc_DocIdItemGuid">
    <vt:lpwstr>a9243f39-6ac4-4b64-86fe-247e8ba1a03f</vt:lpwstr>
  </property>
  <property fmtid="{D5CDD505-2E9C-101B-9397-08002B2CF9AE}" pid="42" name="MSPhysicalGeography">
    <vt:lpwstr/>
  </property>
  <property fmtid="{D5CDD505-2E9C-101B-9397-08002B2CF9AE}" pid="43" name="EnterpriseDomainTags">
    <vt:lpwstr/>
  </property>
  <property fmtid="{D5CDD505-2E9C-101B-9397-08002B2CF9AE}" pid="44" name="j3562c58ee414e028925bc902cfc01a1">
    <vt:lpwstr/>
  </property>
  <property fmtid="{D5CDD505-2E9C-101B-9397-08002B2CF9AE}" pid="45" name="Segments">
    <vt:lpwstr/>
  </property>
  <property fmtid="{D5CDD505-2E9C-101B-9397-08002B2CF9AE}" pid="46" name="Partners">
    <vt:lpwstr/>
  </property>
  <property fmtid="{D5CDD505-2E9C-101B-9397-08002B2CF9AE}" pid="47" name="ActivitiesAndPrograms">
    <vt:lpwstr/>
  </property>
  <property fmtid="{D5CDD505-2E9C-101B-9397-08002B2CF9AE}" pid="48" name="la4444b61d19467597d63190b69ac227">
    <vt:lpwstr/>
  </property>
  <property fmtid="{D5CDD505-2E9C-101B-9397-08002B2CF9AE}" pid="49" name="ODSWF(1)">
    <vt:lpwstr>, </vt:lpwstr>
  </property>
  <property fmtid="{D5CDD505-2E9C-101B-9397-08002B2CF9AE}" pid="50" name="MSIP_Label_f42aa342-8706-4288-bd11-ebb85995028c_Enabled">
    <vt:lpwstr>True</vt:lpwstr>
  </property>
  <property fmtid="{D5CDD505-2E9C-101B-9397-08002B2CF9AE}" pid="51" name="MSIP_Label_f42aa342-8706-4288-bd11-ebb85995028c_SiteId">
    <vt:lpwstr>72f988bf-86f1-41af-91ab-2d7cd011db47</vt:lpwstr>
  </property>
  <property fmtid="{D5CDD505-2E9C-101B-9397-08002B2CF9AE}" pid="52" name="MSIP_Label_f42aa342-8706-4288-bd11-ebb85995028c_Ref">
    <vt:lpwstr>https://api.informationprotection.azure.com/api/72f988bf-86f1-41af-91ab-2d7cd011db47</vt:lpwstr>
  </property>
  <property fmtid="{D5CDD505-2E9C-101B-9397-08002B2CF9AE}" pid="53" name="MSIP_Label_f42aa342-8706-4288-bd11-ebb85995028c_Owner">
    <vt:lpwstr>hadharia@microsoft.com</vt:lpwstr>
  </property>
  <property fmtid="{D5CDD505-2E9C-101B-9397-08002B2CF9AE}" pid="54" name="MSIP_Label_f42aa342-8706-4288-bd11-ebb85995028c_SetDate">
    <vt:lpwstr>2017-10-25T13:31:35.4282660-04:00</vt:lpwstr>
  </property>
  <property fmtid="{D5CDD505-2E9C-101B-9397-08002B2CF9AE}" pid="55" name="MSIP_Label_f42aa342-8706-4288-bd11-ebb85995028c_Name">
    <vt:lpwstr>General</vt:lpwstr>
  </property>
  <property fmtid="{D5CDD505-2E9C-101B-9397-08002B2CF9AE}" pid="56" name="MSIP_Label_f42aa342-8706-4288-bd11-ebb85995028c_Application">
    <vt:lpwstr>Microsoft Azure Information Protection</vt:lpwstr>
  </property>
  <property fmtid="{D5CDD505-2E9C-101B-9397-08002B2CF9AE}" pid="57" name="MSIP_Label_f42aa342-8706-4288-bd11-ebb85995028c_Extended_MSFT_Method">
    <vt:lpwstr>Automatic</vt:lpwstr>
  </property>
  <property fmtid="{D5CDD505-2E9C-101B-9397-08002B2CF9AE}" pid="58" name="Sensitivity">
    <vt:lpwstr>General</vt:lpwstr>
  </property>
</Properties>
</file>