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2" r:id="rId6"/>
  </p:sldMasterIdLst>
  <p:notesMasterIdLst>
    <p:notesMasterId r:id="rId18"/>
  </p:notesMasterIdLst>
  <p:sldIdLst>
    <p:sldId id="257" r:id="rId7"/>
    <p:sldId id="258" r:id="rId8"/>
    <p:sldId id="259" r:id="rId9"/>
    <p:sldId id="260" r:id="rId10"/>
    <p:sldId id="261" r:id="rId11"/>
    <p:sldId id="262" r:id="rId12"/>
    <p:sldId id="263" r:id="rId13"/>
    <p:sldId id="289" r:id="rId14"/>
    <p:sldId id="288"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autoAdjust="0"/>
    <p:restoredTop sz="55471" autoAdjust="0"/>
  </p:normalViewPr>
  <p:slideViewPr>
    <p:cSldViewPr snapToGrid="0">
      <p:cViewPr varScale="1">
        <p:scale>
          <a:sx n="104" d="100"/>
          <a:sy n="104" d="100"/>
        </p:scale>
        <p:origin x="93" y="7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viewProps" Target="viewProps.xml"/><Relationship Id="rId16"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16E58-B0CC-4420-8CC0-321F400C15C9}"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C8A1F-D357-4631-8BBB-DCC45B114D10}" type="slidenum">
              <a:rPr lang="en-US" smtClean="0"/>
              <a:t>‹#›</a:t>
            </a:fld>
            <a:endParaRPr lang="en-US"/>
          </a:p>
        </p:txBody>
      </p:sp>
    </p:spTree>
    <p:extLst>
      <p:ext uri="{BB962C8B-B14F-4D97-AF65-F5344CB8AC3E}">
        <p14:creationId xmlns:p14="http://schemas.microsoft.com/office/powerpoint/2010/main" val="106291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defTabSz="9227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831169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CC8A1F-D357-4631-8BBB-DCC45B114D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21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CC8A1F-D357-4631-8BBB-DCC45B114D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7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2</a:t>
            </a:fld>
            <a:endParaRPr lang="en-US"/>
          </a:p>
        </p:txBody>
      </p:sp>
    </p:spTree>
    <p:extLst>
      <p:ext uri="{BB962C8B-B14F-4D97-AF65-F5344CB8AC3E}">
        <p14:creationId xmlns:p14="http://schemas.microsoft.com/office/powerpoint/2010/main" val="58438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C8A1F-D357-4631-8BBB-DCC45B114D10}" type="slidenum">
              <a:rPr lang="en-US" smtClean="0"/>
              <a:t>3</a:t>
            </a:fld>
            <a:endParaRPr lang="en-US"/>
          </a:p>
        </p:txBody>
      </p:sp>
    </p:spTree>
    <p:extLst>
      <p:ext uri="{BB962C8B-B14F-4D97-AF65-F5344CB8AC3E}">
        <p14:creationId xmlns:p14="http://schemas.microsoft.com/office/powerpoint/2010/main" val="266066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4</a:t>
            </a:fld>
            <a:endParaRPr lang="en-US"/>
          </a:p>
        </p:txBody>
      </p:sp>
    </p:spTree>
    <p:extLst>
      <p:ext uri="{BB962C8B-B14F-4D97-AF65-F5344CB8AC3E}">
        <p14:creationId xmlns:p14="http://schemas.microsoft.com/office/powerpoint/2010/main" val="289429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5</a:t>
            </a:fld>
            <a:endParaRPr lang="en-US"/>
          </a:p>
        </p:txBody>
      </p:sp>
    </p:spTree>
    <p:extLst>
      <p:ext uri="{BB962C8B-B14F-4D97-AF65-F5344CB8AC3E}">
        <p14:creationId xmlns:p14="http://schemas.microsoft.com/office/powerpoint/2010/main" val="36557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6</a:t>
            </a:fld>
            <a:endParaRPr lang="en-US"/>
          </a:p>
        </p:txBody>
      </p:sp>
    </p:spTree>
    <p:extLst>
      <p:ext uri="{BB962C8B-B14F-4D97-AF65-F5344CB8AC3E}">
        <p14:creationId xmlns:p14="http://schemas.microsoft.com/office/powerpoint/2010/main" val="19888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7</a:t>
            </a:fld>
            <a:endParaRPr lang="en-US"/>
          </a:p>
        </p:txBody>
      </p:sp>
    </p:spTree>
    <p:extLst>
      <p:ext uri="{BB962C8B-B14F-4D97-AF65-F5344CB8AC3E}">
        <p14:creationId xmlns:p14="http://schemas.microsoft.com/office/powerpoint/2010/main" val="169784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8</a:t>
            </a:fld>
            <a:endParaRPr lang="en-US"/>
          </a:p>
        </p:txBody>
      </p:sp>
    </p:spTree>
    <p:extLst>
      <p:ext uri="{BB962C8B-B14F-4D97-AF65-F5344CB8AC3E}">
        <p14:creationId xmlns:p14="http://schemas.microsoft.com/office/powerpoint/2010/main" val="3372733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C8A1F-D357-4631-8BBB-DCC45B114D10}" type="slidenum">
              <a:rPr lang="en-US" smtClean="0"/>
              <a:t>9</a:t>
            </a:fld>
            <a:endParaRPr lang="en-US"/>
          </a:p>
        </p:txBody>
      </p:sp>
    </p:spTree>
    <p:extLst>
      <p:ext uri="{BB962C8B-B14F-4D97-AF65-F5344CB8AC3E}">
        <p14:creationId xmlns:p14="http://schemas.microsoft.com/office/powerpoint/2010/main" val="29674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 y="-1"/>
            <a:ext cx="12192000" cy="588449"/>
          </a:xfrm>
        </p:spPr>
        <p:txBody>
          <a:bodyPr/>
          <a:lstStyle>
            <a:lvl1pPr marL="0" indent="0">
              <a:buNone/>
              <a:defRPr/>
            </a:lvl1pPr>
          </a:lstStyle>
          <a:p>
            <a:endParaRPr lang="en-US"/>
          </a:p>
        </p:txBody>
      </p:sp>
      <p:sp>
        <p:nvSpPr>
          <p:cNvPr id="5" name="Title 4"/>
          <p:cNvSpPr>
            <a:spLocks noGrp="1"/>
          </p:cNvSpPr>
          <p:nvPr>
            <p:ph type="title"/>
          </p:nvPr>
        </p:nvSpPr>
        <p:spPr>
          <a:xfrm>
            <a:off x="268934" y="301615"/>
            <a:ext cx="5378861" cy="899665"/>
          </a:xfrm>
        </p:spPr>
        <p:txBody>
          <a:bodyPr/>
          <a:lstStyle>
            <a:lvl1pPr>
              <a:defRPr sz="441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77091109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5">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15"/>
            <a:ext cx="10063547"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50"/>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01488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69244" y="1663922"/>
            <a:ext cx="8964248" cy="669927"/>
          </a:xfrm>
        </p:spPr>
        <p:txBody>
          <a:bodyPr/>
          <a:lstStyle>
            <a:lvl1pPr marL="0" indent="0">
              <a:buNone/>
              <a:defRPr sz="3530"/>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449837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69244" y="1663922"/>
            <a:ext cx="8964248" cy="669927"/>
          </a:xfrm>
        </p:spPr>
        <p:txBody>
          <a:bodyPr/>
          <a:lstStyle>
            <a:lvl1pPr marL="0" indent="0">
              <a:buNone/>
              <a:defRPr sz="3530"/>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4457845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1" y="291102"/>
            <a:ext cx="8964560" cy="5379279"/>
          </a:xfrm>
        </p:spPr>
        <p:txBody>
          <a:bodyPr/>
          <a:lstStyle>
            <a:lvl1pPr>
              <a:defRPr sz="353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987061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8704629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9859117" cy="2697988"/>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7" y="3877283"/>
            <a:ext cx="9860673" cy="179388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77853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9859117" cy="2697988"/>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7666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4"/>
            <a:ext cx="11653523" cy="1796217"/>
          </a:xfrm>
          <a:noFill/>
        </p:spPr>
        <p:txBody>
          <a:bodyPr tIns="91440" bIns="91440" anchor="t" anchorCtr="0"/>
          <a:lstStyle>
            <a:lvl1pPr>
              <a:defRPr sz="6469"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00369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1842301"/>
          </a:xfrm>
          <a:prstGeom prst="rect">
            <a:avLst/>
          </a:prstGeom>
        </p:spPr>
        <p:txBody>
          <a:bodyPr/>
          <a:lstStyle>
            <a:lvl1pPr marL="213567" indent="-213567">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31" indent="-20656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697" indent="-213567">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749" indent="-16805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01" indent="-16805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121107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059"/>
              </a:lnSpc>
              <a:spcBef>
                <a:spcPts val="0"/>
              </a:spcBef>
              <a:buFontTx/>
              <a:buNone/>
              <a:defRPr sz="1765">
                <a:gradFill>
                  <a:gsLst>
                    <a:gs pos="46903">
                      <a:schemeClr val="tx1"/>
                    </a:gs>
                    <a:gs pos="83000">
                      <a:schemeClr val="tx1"/>
                    </a:gs>
                  </a:gsLst>
                  <a:lin ang="5400000" scaled="0"/>
                </a:gradFill>
                <a:latin typeface="+mj-lt"/>
              </a:defRPr>
            </a:lvl1pPr>
            <a:lvl2pPr marL="252053" indent="0">
              <a:buFontTx/>
              <a:buNone/>
              <a:defRPr sz="1765">
                <a:latin typeface="Segoe Pro Light"/>
              </a:defRPr>
            </a:lvl2pPr>
            <a:lvl3pPr marL="420089" indent="0">
              <a:buFontTx/>
              <a:buNone/>
              <a:defRPr sz="1765">
                <a:latin typeface="Segoe Pro Light"/>
              </a:defRPr>
            </a:lvl3pPr>
            <a:lvl4pPr marL="588124" indent="0">
              <a:buFontTx/>
              <a:buNone/>
              <a:defRPr sz="1765">
                <a:latin typeface="Segoe Pro Light"/>
              </a:defRPr>
            </a:lvl4pPr>
            <a:lvl5pPr marL="756160" indent="0">
              <a:buFontTx/>
              <a:buNone/>
              <a:defRPr sz="1765">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84" y="4056280"/>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51"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22"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7"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84"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9"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70"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73"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91740166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 y="1"/>
            <a:ext cx="12192000" cy="588449"/>
          </a:xfrm>
        </p:spPr>
        <p:txBody>
          <a:bodyPr/>
          <a:lstStyle/>
          <a:p>
            <a:endParaRPr lang="en-US" dirty="0"/>
          </a:p>
        </p:txBody>
      </p:sp>
      <p:sp>
        <p:nvSpPr>
          <p:cNvPr id="2" name="Title 1"/>
          <p:cNvSpPr>
            <a:spLocks noGrp="1"/>
          </p:cNvSpPr>
          <p:nvPr>
            <p:ph type="title"/>
          </p:nvPr>
        </p:nvSpPr>
        <p:spPr>
          <a:xfrm>
            <a:off x="268929" y="1187620"/>
            <a:ext cx="4482436" cy="4482760"/>
          </a:xfrm>
        </p:spPr>
        <p:txBody>
          <a:bodyPr/>
          <a:lstStyle>
            <a:lvl1pPr>
              <a:defRPr sz="3530"/>
            </a:lvl1pPr>
          </a:lstStyle>
          <a:p>
            <a:r>
              <a:rPr lang="en-US" dirty="0"/>
              <a:t>Click to edit Master title style</a:t>
            </a:r>
          </a:p>
        </p:txBody>
      </p:sp>
    </p:spTree>
    <p:extLst>
      <p:ext uri="{BB962C8B-B14F-4D97-AF65-F5344CB8AC3E}">
        <p14:creationId xmlns:p14="http://schemas.microsoft.com/office/powerpoint/2010/main" val="6086602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4431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1" y="6356351"/>
            <a:ext cx="4114800" cy="365125"/>
          </a:xfrm>
          <a:prstGeom prst="rect">
            <a:avLst/>
          </a:prstGeom>
        </p:spPr>
        <p:txBody>
          <a:bodyPr/>
          <a:lstStyle/>
          <a:p>
            <a:pPr defTabSz="914554"/>
            <a:r>
              <a:rPr lang="en-US">
                <a:solidFill>
                  <a:srgbClr val="FFFFFF"/>
                </a:solidFill>
              </a:rPr>
              <a:t>Microsoft Confidential</a:t>
            </a:r>
          </a:p>
        </p:txBody>
      </p:sp>
      <p:sp>
        <p:nvSpPr>
          <p:cNvPr id="3" name="Slide Number Placeholder 2"/>
          <p:cNvSpPr>
            <a:spLocks noGrp="1"/>
          </p:cNvSpPr>
          <p:nvPr>
            <p:ph type="sldNum" sz="quarter" idx="14"/>
          </p:nvPr>
        </p:nvSpPr>
        <p:spPr>
          <a:xfrm>
            <a:off x="8610600" y="6356351"/>
            <a:ext cx="2743200" cy="365125"/>
          </a:xfrm>
          <a:prstGeom prst="rect">
            <a:avLst/>
          </a:prstGeom>
        </p:spPr>
        <p:txBody>
          <a:bodyPr/>
          <a:lstStyle/>
          <a:p>
            <a:pPr defTabSz="914554"/>
            <a:fld id="{27258FFF-F925-446B-8502-81C933981705}" type="slidenum">
              <a:rPr lang="en-US" smtClean="0">
                <a:solidFill>
                  <a:srgbClr val="FFFFFF"/>
                </a:solidFill>
              </a:rPr>
              <a:pPr defTabSz="914554"/>
              <a:t>‹#›</a:t>
            </a:fld>
            <a:endParaRPr lang="en-US">
              <a:solidFill>
                <a:srgbClr val="FFFFFF"/>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501881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440376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2839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031848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3253146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5" y="1725532"/>
            <a:ext cx="3406433"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80514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51" y="4056280"/>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21"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92"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505"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51"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8"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40"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42"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92735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6" y="291103"/>
            <a:ext cx="11691267" cy="1793071"/>
          </a:xfrm>
        </p:spPr>
        <p:txBody>
          <a:bodyPr/>
          <a:lstStyle>
            <a:lvl1pPr>
              <a:defRPr sz="426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6" y="2546480"/>
            <a:ext cx="7171398" cy="425495"/>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2347451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5" y="291115"/>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50"/>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5628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3"/>
            <a:ext cx="11337415" cy="1793071"/>
          </a:xfrm>
        </p:spPr>
        <p:txBody>
          <a:bodyPr/>
          <a:lstStyle>
            <a:lvl1pPr>
              <a:defRPr sz="426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6" y="2546480"/>
            <a:ext cx="7171398" cy="425495"/>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999162727"/>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36" y="291114"/>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50" y="1189182"/>
            <a:ext cx="11541549"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5081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a:gradFill>
                  <a:gsLst>
                    <a:gs pos="2239">
                      <a:srgbClr val="505050"/>
                    </a:gs>
                    <a:gs pos="11940">
                      <a:srgbClr val="505050"/>
                    </a:gs>
                  </a:gsLst>
                  <a:lin ang="5400000" scaled="0"/>
                </a:gradFill>
              </a:rPr>
              <a:pPr defTabSz="914554"/>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7013438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algn="ctr" defTabSz="685528"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algn="ctr" defTabSz="685528"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1" name="Title 3"/>
          <p:cNvSpPr txBox="1">
            <a:spLocks/>
          </p:cNvSpPr>
          <p:nvPr/>
        </p:nvSpPr>
        <p:spPr>
          <a:xfrm>
            <a:off x="1172954" y="2057763"/>
            <a:ext cx="994804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400" dirty="0">
                <a:solidFill>
                  <a:srgbClr val="FFFFFF"/>
                </a:solidFill>
                <a:latin typeface="Segoe UI" panose="020B0502040204020203" pitchFamily="34" charset="0"/>
              </a:rPr>
              <a:t>Real world</a:t>
            </a:r>
            <a:r>
              <a:rPr lang="en-US" sz="4400" dirty="0">
                <a:solidFill>
                  <a:srgbClr val="FFFFFF"/>
                </a:solidFill>
                <a:latin typeface="Segoe UI" panose="020B0502040204020203" pitchFamily="34" charset="0"/>
              </a:rPr>
              <a:t> whiteboard design</a:t>
            </a:r>
            <a:r>
              <a:rPr sz="4400" dirty="0">
                <a:solidFill>
                  <a:srgbClr val="FFFFFF"/>
                </a:solidFill>
                <a:latin typeface="Segoe UI" panose="020B0502040204020203" pitchFamily="34" charset="0"/>
              </a:rPr>
              <a:t> case study</a:t>
            </a:r>
          </a:p>
          <a:p>
            <a:endParaRPr sz="4706" dirty="0">
              <a:solidFill>
                <a:srgbClr val="FFFFFF"/>
              </a:solidFill>
            </a:endParaRPr>
          </a:p>
        </p:txBody>
      </p:sp>
      <p:sp>
        <p:nvSpPr>
          <p:cNvPr id="102" name="Rectangle 101"/>
          <p:cNvSpPr/>
          <p:nvPr/>
        </p:nvSpPr>
        <p:spPr>
          <a:xfrm>
            <a:off x="1172954" y="3070499"/>
            <a:ext cx="6143285" cy="923330"/>
          </a:xfrm>
          <a:prstGeom prst="rect">
            <a:avLst/>
          </a:prstGeom>
        </p:spPr>
        <p:txBody>
          <a:bodyPr wrap="none">
            <a:spAutoFit/>
          </a:bodyPr>
          <a:lstStyle/>
          <a:p>
            <a:r>
              <a:rPr lang="en-US" sz="5400" dirty="0">
                <a:solidFill>
                  <a:srgbClr val="FFFFFF"/>
                </a:solidFill>
              </a:rPr>
              <a:t>Modern cloud apps</a:t>
            </a:r>
          </a:p>
        </p:txBody>
      </p:sp>
    </p:spTree>
    <p:extLst>
      <p:ext uri="{BB962C8B-B14F-4D97-AF65-F5344CB8AC3E}">
        <p14:creationId xmlns:p14="http://schemas.microsoft.com/office/powerpoint/2010/main" val="14940511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8158C-AF91-4DA7-AC7B-168A724E0101}"/>
              </a:ext>
            </a:extLst>
          </p:cNvPr>
          <p:cNvSpPr>
            <a:spLocks noGrp="1"/>
          </p:cNvSpPr>
          <p:nvPr>
            <p:ph type="title"/>
          </p:nvPr>
        </p:nvSpPr>
        <p:spPr/>
        <p:txBody>
          <a:bodyPr/>
          <a:lstStyle/>
          <a:p>
            <a:r>
              <a:rPr lang="en-US" dirty="0"/>
              <a:t>Hackathon – Hands-on</a:t>
            </a:r>
          </a:p>
        </p:txBody>
      </p:sp>
    </p:spTree>
    <p:extLst>
      <p:ext uri="{BB962C8B-B14F-4D97-AF65-F5344CB8AC3E}">
        <p14:creationId xmlns:p14="http://schemas.microsoft.com/office/powerpoint/2010/main" val="20909284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69196-9C97-4A73-B51B-C8823185AE96}"/>
              </a:ext>
            </a:extLst>
          </p:cNvPr>
          <p:cNvSpPr>
            <a:spLocks noGrp="1"/>
          </p:cNvSpPr>
          <p:nvPr>
            <p:ph type="title"/>
          </p:nvPr>
        </p:nvSpPr>
        <p:spPr/>
        <p:txBody>
          <a:bodyPr/>
          <a:lstStyle/>
          <a:p>
            <a:r>
              <a:rPr lang="en-US" sz="3600" dirty="0"/>
              <a:t>Hands-on Walkthrough</a:t>
            </a:r>
          </a:p>
        </p:txBody>
      </p:sp>
      <p:sp>
        <p:nvSpPr>
          <p:cNvPr id="4" name="Content Placeholder 3">
            <a:extLst>
              <a:ext uri="{FF2B5EF4-FFF2-40B4-BE49-F238E27FC236}">
                <a16:creationId xmlns:a16="http://schemas.microsoft.com/office/drawing/2014/main" id="{3B85ECE2-8717-48EE-8538-71CAE3EAF78D}"/>
              </a:ext>
            </a:extLst>
          </p:cNvPr>
          <p:cNvSpPr>
            <a:spLocks noGrp="1"/>
          </p:cNvSpPr>
          <p:nvPr>
            <p:ph sz="quarter" idx="10"/>
          </p:nvPr>
        </p:nvSpPr>
        <p:spPr>
          <a:xfrm>
            <a:off x="269243" y="1663922"/>
            <a:ext cx="11596935" cy="4727448"/>
          </a:xfrm>
        </p:spPr>
        <p:txBody>
          <a:bodyPr/>
          <a:lstStyle/>
          <a:p>
            <a:r>
              <a:rPr lang="en-US" sz="3600" dirty="0"/>
              <a:t>(1) Download source code from - https://git.io/vFQUN</a:t>
            </a:r>
          </a:p>
          <a:p>
            <a:r>
              <a:rPr lang="en-US" sz="3600" dirty="0"/>
              <a:t>(2) Create Azure SQL PaaS database Instance (S0 Tier)</a:t>
            </a:r>
          </a:p>
          <a:p>
            <a:r>
              <a:rPr lang="en-US" sz="3600" dirty="0"/>
              <a:t>(3) Create Azure Webapp &amp; App Service Plan (S1 Tier)</a:t>
            </a:r>
          </a:p>
          <a:p>
            <a:r>
              <a:rPr lang="en-US" sz="3600" dirty="0"/>
              <a:t>(4) Update the application setting with connection string information – “</a:t>
            </a:r>
            <a:r>
              <a:rPr lang="en-US" sz="3600" dirty="0" err="1"/>
              <a:t>MyDbConnection</a:t>
            </a:r>
            <a:r>
              <a:rPr lang="en-US" sz="3600" dirty="0"/>
              <a:t>”</a:t>
            </a:r>
          </a:p>
          <a:p>
            <a:r>
              <a:rPr lang="en-US" sz="3600" dirty="0"/>
              <a:t>(5) Deploy code via FTP or Kudu Console using publish profile credentials. </a:t>
            </a:r>
          </a:p>
          <a:p>
            <a:endParaRPr lang="en-US" sz="3600" dirty="0"/>
          </a:p>
        </p:txBody>
      </p:sp>
    </p:spTree>
    <p:extLst>
      <p:ext uri="{BB962C8B-B14F-4D97-AF65-F5344CB8AC3E}">
        <p14:creationId xmlns:p14="http://schemas.microsoft.com/office/powerpoint/2010/main" val="3440134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2" name="Title 1"/>
          <p:cNvSpPr>
            <a:spLocks noGrp="1"/>
          </p:cNvSpPr>
          <p:nvPr>
            <p:ph type="title"/>
          </p:nvPr>
        </p:nvSpPr>
        <p:spPr>
          <a:xfrm>
            <a:off x="1711938" y="2414182"/>
            <a:ext cx="6984659" cy="1344684"/>
          </a:xfrm>
        </p:spPr>
        <p:txBody>
          <a:bodyPr/>
          <a:lstStyle/>
          <a:p>
            <a:r>
              <a:rPr lang="en-US" sz="3530" dirty="0">
                <a:solidFill>
                  <a:schemeClr val="tx1"/>
                </a:solidFill>
                <a:latin typeface="Segoe UI" panose="020B0502040204020203" pitchFamily="34" charset="0"/>
              </a:rPr>
              <a:t>Step 1: </a:t>
            </a:r>
            <a:br>
              <a:rPr lang="en-US" sz="3530" dirty="0">
                <a:solidFill>
                  <a:schemeClr val="tx1"/>
                </a:solidFill>
                <a:latin typeface="Segoe UI" panose="020B0502040204020203" pitchFamily="34" charset="0"/>
              </a:rPr>
            </a:br>
            <a:r>
              <a:rPr lang="en-US" sz="3530" dirty="0">
                <a:solidFill>
                  <a:schemeClr val="tx1"/>
                </a:solidFill>
                <a:latin typeface="Segoe UI" panose="020B0502040204020203" pitchFamily="34" charset="0"/>
              </a:rPr>
              <a:t>Review the customer case study</a:t>
            </a:r>
            <a:endParaRPr lang="en-US" sz="3530" b="1" dirty="0">
              <a:solidFill>
                <a:schemeClr val="tx1"/>
              </a:solidFill>
              <a:latin typeface="Segoe UI" panose="020B0502040204020203" pitchFamily="34" charset="0"/>
            </a:endParaRPr>
          </a:p>
        </p:txBody>
      </p:sp>
      <p:pic>
        <p:nvPicPr>
          <p:cNvPr id="8" name="Picture 7"/>
          <p:cNvPicPr>
            <a:picLocks noChangeAspect="1"/>
          </p:cNvPicPr>
          <p:nvPr/>
        </p:nvPicPr>
        <p:blipFill>
          <a:blip r:embed="rId4"/>
          <a:stretch>
            <a:fillRect/>
          </a:stretch>
        </p:blipFill>
        <p:spPr>
          <a:xfrm>
            <a:off x="1711938" y="4068591"/>
            <a:ext cx="6710810" cy="1793234"/>
          </a:xfrm>
          <a:prstGeom prst="rect">
            <a:avLst/>
          </a:prstGeom>
        </p:spPr>
      </p:pic>
    </p:spTree>
    <p:extLst>
      <p:ext uri="{BB962C8B-B14F-4D97-AF65-F5344CB8AC3E}">
        <p14:creationId xmlns:p14="http://schemas.microsoft.com/office/powerpoint/2010/main" val="286738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tx1"/>
                </a:solidFill>
                <a:latin typeface="Segoe UI" panose="020B0502040204020203" pitchFamily="34" charset="0"/>
                <a:cs typeface="Segoe UI" panose="020B0502040204020203" pitchFamily="34" charset="0"/>
              </a:rPr>
            </a:br>
            <a:r>
              <a:rPr lang="en-US" sz="3236" dirty="0">
                <a:solidFill>
                  <a:schemeClr val="tx1"/>
                </a:solidFill>
                <a:latin typeface="Segoe UI" panose="020B0502040204020203" pitchFamily="34" charset="0"/>
              </a:rPr>
              <a:t>Contoso Sports League Association</a:t>
            </a: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969107" y="1946015"/>
            <a:ext cx="5917188" cy="4292820"/>
          </a:xfrm>
        </p:spPr>
        <p:txBody>
          <a:bodyPr>
            <a:normAutofit/>
          </a:bodyPr>
          <a:lstStyle/>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 Contoso Sports League Association (CSLA) is one of the largest sports franchises. </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They run a highly successful e-commerce website that sells merchandise to their legions of sports fans. </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This website is built using ASP.NET and currently hosted in a co-lo.</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They also have a backend website that supports their call center. Call center employees use this admin website to view customer orders. </a:t>
            </a:r>
          </a:p>
          <a:p>
            <a:pPr marL="0" indent="0">
              <a:spcAft>
                <a:spcPts val="882"/>
              </a:spcAft>
              <a:buNone/>
            </a:pPr>
            <a:endParaRPr lang="en-US" sz="1800" dirty="0">
              <a:solidFill>
                <a:schemeClr val="bg1"/>
              </a:solidFill>
            </a:endParaRPr>
          </a:p>
          <a:p>
            <a:pPr marL="0" indent="0">
              <a:spcAft>
                <a:spcPts val="882"/>
              </a:spcAft>
              <a:buNone/>
            </a:pPr>
            <a:endParaRPr lang="en-US" sz="1800" dirty="0">
              <a:solidFill>
                <a:schemeClr val="bg1"/>
              </a:solidFill>
            </a:endParaRPr>
          </a:p>
        </p:txBody>
      </p:sp>
    </p:spTree>
    <p:extLst>
      <p:ext uri="{BB962C8B-B14F-4D97-AF65-F5344CB8AC3E}">
        <p14:creationId xmlns:p14="http://schemas.microsoft.com/office/powerpoint/2010/main" val="118973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bg1"/>
                </a:solidFill>
              </a:rPr>
            </a:br>
            <a:endParaRPr lang="en-US" sz="3236" b="1" dirty="0">
              <a:solidFill>
                <a:schemeClr val="bg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r>
              <a:rPr lang="en-US" sz="1800" dirty="0">
                <a:solidFill>
                  <a:schemeClr val="tx1"/>
                </a:solidFill>
                <a:latin typeface="Segoe UI" panose="020B0502040204020203" pitchFamily="34" charset="0"/>
                <a:cs typeface="Segoe UI" panose="020B0502040204020203" pitchFamily="34" charset="0"/>
              </a:rPr>
              <a:t>Their website hosts the shopping cart and checkout process, but they defer the credit card authorization and capture responsibilities of the credit card processing to a third-party payment gateway.</a:t>
            </a:r>
          </a:p>
          <a:p>
            <a:r>
              <a:rPr lang="en-US" sz="1800" dirty="0">
                <a:solidFill>
                  <a:schemeClr val="tx1"/>
                </a:solidFill>
                <a:latin typeface="Segoe UI" panose="020B0502040204020203" pitchFamily="34" charset="0"/>
                <a:cs typeface="Segoe UI" panose="020B0502040204020203" pitchFamily="34" charset="0"/>
              </a:rPr>
              <a:t>This payment gateway provides a web API that is invoked over TLS from Contoso server side logic. </a:t>
            </a:r>
          </a:p>
          <a:p>
            <a:r>
              <a:rPr lang="en-US" sz="1800" dirty="0">
                <a:solidFill>
                  <a:schemeClr val="tx1"/>
                </a:solidFill>
                <a:latin typeface="Segoe UI" panose="020B0502040204020203" pitchFamily="34" charset="0"/>
                <a:cs typeface="Segoe UI" panose="020B0502040204020203" pitchFamily="34" charset="0"/>
              </a:rPr>
              <a:t>The call includes the credit card holder data (name, number, etc) and returns a status indicating a success or failure in authorizing and capturing payment against the credit card. </a:t>
            </a:r>
          </a:p>
        </p:txBody>
      </p:sp>
    </p:spTree>
    <p:extLst>
      <p:ext uri="{BB962C8B-B14F-4D97-AF65-F5344CB8AC3E}">
        <p14:creationId xmlns:p14="http://schemas.microsoft.com/office/powerpoint/2010/main" val="224138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tx1"/>
                </a:solidFill>
              </a:rPr>
            </a:br>
            <a:endParaRPr lang="en-US" sz="3236" b="1" dirty="0">
              <a:solidFill>
                <a:schemeClr val="tx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pPr>
              <a:spcAft>
                <a:spcPts val="882"/>
              </a:spcAft>
            </a:pPr>
            <a:r>
              <a:rPr lang="en-US" dirty="0">
                <a:solidFill>
                  <a:schemeClr val="tx1"/>
                </a:solidFill>
                <a:latin typeface="Segoe UI" panose="020B0502040204020203" pitchFamily="34" charset="0"/>
                <a:cs typeface="Segoe UI" panose="020B0502040204020203" pitchFamily="34" charset="0"/>
              </a:rPr>
              <a:t>When a customer completes a purchase, that customer is emailed a receipt. This email contains the receipt in the body of the email, as well as a PDF attachment. </a:t>
            </a:r>
          </a:p>
          <a:p>
            <a:pPr>
              <a:spcAft>
                <a:spcPts val="882"/>
              </a:spcAft>
            </a:pPr>
            <a:r>
              <a:rPr lang="en-US" dirty="0">
                <a:solidFill>
                  <a:schemeClr val="tx1"/>
                </a:solidFill>
                <a:latin typeface="Segoe UI" panose="020B0502040204020203" pitchFamily="34" charset="0"/>
                <a:cs typeface="Segoe UI" panose="020B0502040204020203" pitchFamily="34" charset="0"/>
              </a:rPr>
              <a:t>They have about 10 GB of PDFs that are currently stored on disks available to the web server via a network share (they don’t expect their receipt storage needs to double in less than 10 years). </a:t>
            </a:r>
          </a:p>
          <a:p>
            <a:pPr>
              <a:spcAft>
                <a:spcPts val="882"/>
              </a:spcAft>
            </a:pPr>
            <a:r>
              <a:rPr lang="en-US" dirty="0">
                <a:solidFill>
                  <a:schemeClr val="tx1"/>
                </a:solidFill>
                <a:latin typeface="Segoe UI" panose="020B0502040204020203" pitchFamily="34" charset="0"/>
                <a:cs typeface="Segoe UI" panose="020B0502040204020203" pitchFamily="34" charset="0"/>
              </a:rPr>
              <a:t>They currently store their order, customer, and profile data in SQL Server 2014 and are looking to augment their OLTP database with </a:t>
            </a:r>
            <a:r>
              <a:rPr lang="en-US">
                <a:solidFill>
                  <a:schemeClr val="tx1"/>
                </a:solidFill>
                <a:latin typeface="Segoe UI" panose="020B0502040204020203" pitchFamily="34" charset="0"/>
                <a:cs typeface="Segoe UI" panose="020B0502040204020203" pitchFamily="34" charset="0"/>
              </a:rPr>
              <a:t>a data warehouse </a:t>
            </a:r>
            <a:r>
              <a:rPr lang="en-US" dirty="0">
                <a:solidFill>
                  <a:schemeClr val="tx1"/>
                </a:solidFill>
                <a:latin typeface="Segoe UI" panose="020B0502040204020203" pitchFamily="34" charset="0"/>
                <a:cs typeface="Segoe UI" panose="020B0502040204020203" pitchFamily="34" charset="0"/>
              </a:rPr>
              <a:t>for analytics (updated nightly).</a:t>
            </a:r>
          </a:p>
          <a:p>
            <a:pPr marL="0" indent="0">
              <a:spcAft>
                <a:spcPts val="882"/>
              </a:spcAft>
              <a:buNone/>
            </a:pPr>
            <a:endParaRPr lang="en-US" dirty="0">
              <a:solidFill>
                <a:schemeClr val="bg1"/>
              </a:solidFill>
            </a:endParaRPr>
          </a:p>
        </p:txBody>
      </p:sp>
    </p:spTree>
    <p:extLst>
      <p:ext uri="{BB962C8B-B14F-4D97-AF65-F5344CB8AC3E}">
        <p14:creationId xmlns:p14="http://schemas.microsoft.com/office/powerpoint/2010/main" val="288296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bg1"/>
                </a:solidFill>
              </a:rPr>
            </a:br>
            <a:endParaRPr lang="en-US" sz="3236" b="1" dirty="0">
              <a:solidFill>
                <a:schemeClr val="bg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pPr>
              <a:spcAft>
                <a:spcPts val="882"/>
              </a:spcAft>
            </a:pPr>
            <a:r>
              <a:rPr lang="en-US" dirty="0">
                <a:solidFill>
                  <a:schemeClr val="tx1"/>
                </a:solidFill>
                <a:latin typeface="Segoe UI" panose="020B0502040204020203" pitchFamily="34" charset="0"/>
                <a:cs typeface="Segoe UI" panose="020B0502040204020203" pitchFamily="34" charset="0"/>
              </a:rPr>
              <a:t>CSLA manages the order fulfillment process.</a:t>
            </a:r>
          </a:p>
          <a:p>
            <a:pPr>
              <a:spcAft>
                <a:spcPts val="882"/>
              </a:spcAft>
            </a:pPr>
            <a:r>
              <a:rPr lang="en-US" dirty="0">
                <a:solidFill>
                  <a:schemeClr val="tx1"/>
                </a:solidFill>
                <a:latin typeface="Segoe UI" panose="020B0502040204020203" pitchFamily="34" charset="0"/>
                <a:cs typeface="Segoe UI" panose="020B0502040204020203" pitchFamily="34" charset="0"/>
              </a:rPr>
              <a:t>They store the order details in their SQL database</a:t>
            </a:r>
            <a:r>
              <a:rPr lang="en-US" strike="sngStrike" dirty="0">
                <a:solidFill>
                  <a:schemeClr val="tx1"/>
                </a:solidFill>
                <a:latin typeface="Segoe UI" panose="020B0502040204020203" pitchFamily="34" charset="0"/>
                <a:cs typeface="Segoe UI" panose="020B0502040204020203" pitchFamily="34" charset="0"/>
              </a:rPr>
              <a:t>,</a:t>
            </a:r>
            <a:r>
              <a:rPr lang="en-US" dirty="0">
                <a:solidFill>
                  <a:schemeClr val="tx1"/>
                </a:solidFill>
                <a:latin typeface="Segoe UI" panose="020B0502040204020203" pitchFamily="34" charset="0"/>
                <a:cs typeface="Segoe UI" panose="020B0502040204020203" pitchFamily="34" charset="0"/>
              </a:rPr>
              <a:t> and also send a message for each order to their inventory management system running the warehouse to perform inventory lookup.</a:t>
            </a:r>
          </a:p>
          <a:p>
            <a:pPr>
              <a:spcAft>
                <a:spcPts val="882"/>
              </a:spcAft>
            </a:pPr>
            <a:r>
              <a:rPr lang="en-US" dirty="0">
                <a:solidFill>
                  <a:schemeClr val="tx1"/>
                </a:solidFill>
                <a:latin typeface="Segoe UI" panose="020B0502040204020203" pitchFamily="34" charset="0"/>
                <a:cs typeface="Segoe UI" panose="020B0502040204020203" pitchFamily="34" charset="0"/>
              </a:rPr>
              <a:t>CSLA experiences a roughly 12-hour window that spans East to West coast business hours, during which they get most of their orders. </a:t>
            </a:r>
          </a:p>
          <a:p>
            <a:pPr>
              <a:spcAft>
                <a:spcPts val="882"/>
              </a:spcAft>
            </a:pPr>
            <a:r>
              <a:rPr lang="en-US" dirty="0">
                <a:solidFill>
                  <a:schemeClr val="tx1"/>
                </a:solidFill>
                <a:latin typeface="Segoe UI" panose="020B0502040204020203" pitchFamily="34" charset="0"/>
                <a:cs typeface="Segoe UI" panose="020B0502040204020203" pitchFamily="34" charset="0"/>
              </a:rPr>
              <a:t>This inventory lookup rarely takes more than a few hours and never more than a day. </a:t>
            </a:r>
          </a:p>
          <a:p>
            <a:pPr>
              <a:spcAft>
                <a:spcPts val="882"/>
              </a:spcAft>
            </a:pPr>
            <a:endParaRPr lang="en-US" dirty="0">
              <a:solidFill>
                <a:schemeClr val="bg1"/>
              </a:solidFill>
            </a:endParaRPr>
          </a:p>
          <a:p>
            <a:pPr>
              <a:spcAft>
                <a:spcPts val="882"/>
              </a:spcAft>
            </a:pPr>
            <a:endParaRPr lang="en-US" dirty="0">
              <a:solidFill>
                <a:schemeClr val="bg1"/>
              </a:solidFill>
            </a:endParaRPr>
          </a:p>
        </p:txBody>
      </p:sp>
    </p:spTree>
    <p:extLst>
      <p:ext uri="{BB962C8B-B14F-4D97-AF65-F5344CB8AC3E}">
        <p14:creationId xmlns:p14="http://schemas.microsoft.com/office/powerpoint/2010/main" val="331159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chemeClr val="tx1"/>
                </a:solidFill>
                <a:latin typeface="Segoe UI" panose="020B0502040204020203" pitchFamily="34" charset="0"/>
              </a:rPr>
              <a:t>Customer needs – Must Have</a:t>
            </a:r>
          </a:p>
        </p:txBody>
      </p:sp>
      <p:sp>
        <p:nvSpPr>
          <p:cNvPr id="3" name="Content Placeholder 2"/>
          <p:cNvSpPr>
            <a:spLocks noGrp="1"/>
          </p:cNvSpPr>
          <p:nvPr>
            <p:ph sz="quarter" idx="10"/>
          </p:nvPr>
        </p:nvSpPr>
        <p:spPr>
          <a:xfrm>
            <a:off x="719328" y="1315039"/>
            <a:ext cx="9180576" cy="5241292"/>
          </a:xfrm>
        </p:spPr>
        <p:txBody>
          <a:bodyPr>
            <a:noAutofit/>
          </a:bodyPr>
          <a:lstStyle/>
          <a:p>
            <a:pPr lvl="0"/>
            <a:r>
              <a:rPr lang="en-US" sz="2000" dirty="0">
                <a:solidFill>
                  <a:schemeClr val="tx1"/>
                </a:solidFill>
                <a:latin typeface="Segoe UI" panose="020B0502040204020203" pitchFamily="34" charset="0"/>
                <a:cs typeface="Segoe UI" panose="020B0502040204020203" pitchFamily="34" charset="0"/>
              </a:rPr>
              <a:t>Manage their server infrastructure, which is becoming a real challenge. Contoso is interested in understanding more about PaaS solutions. </a:t>
            </a:r>
          </a:p>
          <a:p>
            <a:pPr lvl="0"/>
            <a:r>
              <a:rPr lang="en-US" sz="2000" dirty="0">
                <a:solidFill>
                  <a:schemeClr val="tx1"/>
                </a:solidFill>
                <a:latin typeface="Segoe UI" panose="020B0502040204020203" pitchFamily="34" charset="0"/>
                <a:cs typeface="Segoe UI" panose="020B0502040204020203" pitchFamily="34" charset="0"/>
              </a:rPr>
              <a:t>Assure</a:t>
            </a:r>
            <a:r>
              <a:rPr lang="en-US" sz="2000" strike="sngStrike" dirty="0">
                <a:solidFill>
                  <a:schemeClr val="tx1"/>
                </a:solidFill>
                <a:latin typeface="Segoe UI" panose="020B0502040204020203" pitchFamily="34" charset="0"/>
                <a:cs typeface="Segoe UI" panose="020B0502040204020203" pitchFamily="34" charset="0"/>
              </a:rPr>
              <a:t> </a:t>
            </a:r>
            <a:r>
              <a:rPr lang="en-US" sz="2000" dirty="0">
                <a:solidFill>
                  <a:schemeClr val="tx1"/>
                </a:solidFill>
                <a:latin typeface="Segoe UI" panose="020B0502040204020203" pitchFamily="34" charset="0"/>
                <a:cs typeface="Segoe UI" panose="020B0502040204020203" pitchFamily="34" charset="0"/>
              </a:rPr>
              <a:t>data privacy and protection across all aspects of the system; in transit and at rest.</a:t>
            </a:r>
          </a:p>
          <a:p>
            <a:pPr lvl="0"/>
            <a:r>
              <a:rPr lang="en-US" sz="2000" dirty="0">
                <a:solidFill>
                  <a:schemeClr val="tx1"/>
                </a:solidFill>
                <a:latin typeface="Segoe UI" panose="020B0502040204020203" pitchFamily="34" charset="0"/>
                <a:cs typeface="Segoe UI" panose="020B0502040204020203" pitchFamily="34" charset="0"/>
              </a:rPr>
              <a:t>Make architectural decisions that help to minimize engineering around infrastructure in favor of those that deliver core business value.</a:t>
            </a:r>
          </a:p>
          <a:p>
            <a:pPr lvl="0"/>
            <a:r>
              <a:rPr lang="en-US" sz="2000" dirty="0">
                <a:solidFill>
                  <a:schemeClr val="tx1"/>
                </a:solidFill>
                <a:latin typeface="Segoe UI" panose="020B0502040204020203" pitchFamily="34" charset="0"/>
                <a:cs typeface="Segoe UI" panose="020B0502040204020203" pitchFamily="34" charset="0"/>
              </a:rPr>
              <a:t>Ensure that they retain their core functionality, even if the way it is accomplished under the covers might change.</a:t>
            </a:r>
          </a:p>
          <a:p>
            <a:pPr lvl="0"/>
            <a:r>
              <a:rPr lang="en-US" sz="2000" dirty="0">
                <a:solidFill>
                  <a:schemeClr val="tx1"/>
                </a:solidFill>
                <a:latin typeface="Segoe UI" panose="020B0502040204020203" pitchFamily="34" charset="0"/>
                <a:cs typeface="Segoe UI" panose="020B0502040204020203" pitchFamily="34" charset="0"/>
              </a:rPr>
              <a:t>Provide a failover mechanism in the event of a regional database outage.</a:t>
            </a:r>
          </a:p>
          <a:p>
            <a:r>
              <a:rPr lang="en-US" sz="2000" dirty="0"/>
              <a:t>A data warehouse for analyzing their transaction history.</a:t>
            </a:r>
          </a:p>
          <a:p>
            <a:pPr lvl="0"/>
            <a:endParaRPr lang="en-US" sz="2000" dirty="0">
              <a:solidFill>
                <a:schemeClr val="tx1"/>
              </a:solidFill>
              <a:latin typeface="Segoe UI" panose="020B0502040204020203" pitchFamily="34" charset="0"/>
              <a:cs typeface="Segoe UI" panose="020B0502040204020203" pitchFamily="34" charset="0"/>
            </a:endParaRPr>
          </a:p>
          <a:p>
            <a:pPr lvl="0"/>
            <a:endParaRPr lang="en-US" sz="1800" dirty="0">
              <a:solidFill>
                <a:schemeClr val="bg1"/>
              </a:solidFill>
            </a:endParaRPr>
          </a:p>
          <a:p>
            <a:pPr lvl="0"/>
            <a:endParaRPr lang="en-US" sz="1800" dirty="0">
              <a:solidFill>
                <a:schemeClr val="bg1"/>
              </a:solidFill>
            </a:endParaRPr>
          </a:p>
        </p:txBody>
      </p:sp>
      <p:pic>
        <p:nvPicPr>
          <p:cNvPr id="8" name="Picture 7"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098" y="3281050"/>
            <a:ext cx="4689717" cy="3576902"/>
          </a:xfrm>
          <a:prstGeom prst="rect">
            <a:avLst/>
          </a:prstGeom>
        </p:spPr>
      </p:pic>
    </p:spTree>
    <p:extLst>
      <p:ext uri="{BB962C8B-B14F-4D97-AF65-F5344CB8AC3E}">
        <p14:creationId xmlns:p14="http://schemas.microsoft.com/office/powerpoint/2010/main" val="1944692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E840-8EC8-4C93-A2BE-52A23DCBCF54}"/>
              </a:ext>
            </a:extLst>
          </p:cNvPr>
          <p:cNvSpPr>
            <a:spLocks noGrp="1"/>
          </p:cNvSpPr>
          <p:nvPr>
            <p:ph type="title"/>
          </p:nvPr>
        </p:nvSpPr>
        <p:spPr/>
        <p:txBody>
          <a:bodyPr/>
          <a:lstStyle/>
          <a:p>
            <a:r>
              <a:rPr lang="en-US" dirty="0"/>
              <a:t>Customer needs – Nice to Have</a:t>
            </a:r>
          </a:p>
        </p:txBody>
      </p:sp>
      <p:sp>
        <p:nvSpPr>
          <p:cNvPr id="3" name="Content Placeholder 2">
            <a:extLst>
              <a:ext uri="{FF2B5EF4-FFF2-40B4-BE49-F238E27FC236}">
                <a16:creationId xmlns:a16="http://schemas.microsoft.com/office/drawing/2014/main" id="{0D4ABE7A-7227-4C34-89CC-5C0CF1D09DF1}"/>
              </a:ext>
            </a:extLst>
          </p:cNvPr>
          <p:cNvSpPr>
            <a:spLocks noGrp="1"/>
          </p:cNvSpPr>
          <p:nvPr>
            <p:ph sz="quarter" idx="10"/>
          </p:nvPr>
        </p:nvSpPr>
        <p:spPr>
          <a:xfrm>
            <a:off x="269239" y="1663950"/>
            <a:ext cx="10757098" cy="1062342"/>
          </a:xfrm>
        </p:spPr>
        <p:txBody>
          <a:bodyPr/>
          <a:lstStyle/>
          <a:p>
            <a:pPr lvl="0"/>
            <a:r>
              <a:rPr lang="en-US" sz="1800" dirty="0">
                <a:solidFill>
                  <a:schemeClr val="tx1"/>
                </a:solidFill>
                <a:latin typeface="Segoe UI" panose="020B0502040204020203" pitchFamily="34" charset="0"/>
                <a:cs typeface="Segoe UI" panose="020B0502040204020203" pitchFamily="34" charset="0"/>
              </a:rPr>
              <a:t>Desire an “easy” solution for sending SMS notifications to customers when an order is ready.</a:t>
            </a:r>
          </a:p>
          <a:p>
            <a:pPr lvl="0"/>
            <a:r>
              <a:rPr lang="en-US" sz="1800" dirty="0">
                <a:solidFill>
                  <a:schemeClr val="tx1"/>
                </a:solidFill>
                <a:latin typeface="Segoe UI" panose="020B0502040204020203" pitchFamily="34" charset="0"/>
                <a:cs typeface="Segoe UI" panose="020B0502040204020203" pitchFamily="34" charset="0"/>
              </a:rPr>
              <a:t>Want to be able to scale their offers’ API independently of the website.</a:t>
            </a:r>
          </a:p>
          <a:p>
            <a:endParaRPr lang="en-US" dirty="0"/>
          </a:p>
        </p:txBody>
      </p:sp>
    </p:spTree>
    <p:extLst>
      <p:ext uri="{BB962C8B-B14F-4D97-AF65-F5344CB8AC3E}">
        <p14:creationId xmlns:p14="http://schemas.microsoft.com/office/powerpoint/2010/main" val="1971900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Step 2:</a:t>
            </a:r>
            <a:br>
              <a:rPr lang="en-US" dirty="0">
                <a:solidFill>
                  <a:schemeClr val="bg1"/>
                </a:solidFill>
                <a:latin typeface="Segoe UI" panose="020B0502040204020203" pitchFamily="34" charset="0"/>
                <a:cs typeface="Segoe UI" panose="020B0502040204020203" pitchFamily="34" charset="0"/>
              </a:rPr>
            </a:br>
            <a:r>
              <a:rPr lang="en-US" sz="3138" i="1" dirty="0">
                <a:solidFill>
                  <a:schemeClr val="bg1"/>
                </a:solidFill>
                <a:latin typeface="Segoe UI" panose="020B0502040204020203" pitchFamily="34" charset="0"/>
              </a:rPr>
              <a:t>Call to action: Design the solution</a:t>
            </a:r>
          </a:p>
        </p:txBody>
      </p:sp>
      <p:sp>
        <p:nvSpPr>
          <p:cNvPr id="3" name="Content Placeholder 2"/>
          <p:cNvSpPr>
            <a:spLocks noGrp="1"/>
          </p:cNvSpPr>
          <p:nvPr>
            <p:ph sz="quarter" idx="10"/>
          </p:nvPr>
        </p:nvSpPr>
        <p:spPr>
          <a:xfrm>
            <a:off x="1805436" y="1886310"/>
            <a:ext cx="8068167" cy="2499367"/>
          </a:xfrm>
        </p:spPr>
        <p:txBody>
          <a:bodyPr/>
          <a:lstStyle/>
          <a:p>
            <a:pPr marL="0" indent="0">
              <a:buNone/>
            </a:pPr>
            <a:r>
              <a:rPr lang="en-US" sz="2400" b="1" dirty="0">
                <a:solidFill>
                  <a:schemeClr val="bg1"/>
                </a:solidFill>
                <a:latin typeface="Segoe UI" panose="020B0502040204020203" pitchFamily="34" charset="0"/>
                <a:cs typeface="Segoe UI" panose="020B0502040204020203" pitchFamily="34" charset="0"/>
              </a:rPr>
              <a:t>Outcome</a:t>
            </a:r>
            <a:endParaRPr lang="en-US" sz="2400" dirty="0">
              <a:solidFill>
                <a:schemeClr val="bg1"/>
              </a:solidFill>
              <a:latin typeface="Segoe UI" panose="020B0502040204020203" pitchFamily="34" charset="0"/>
              <a:cs typeface="Segoe UI" panose="020B0502040204020203" pitchFamily="34" charset="0"/>
            </a:endParaRPr>
          </a:p>
          <a:p>
            <a:pPr marL="0" indent="0">
              <a:buNone/>
            </a:pPr>
            <a:r>
              <a:rPr lang="en-US" sz="1800" dirty="0">
                <a:solidFill>
                  <a:schemeClr val="bg1"/>
                </a:solidFill>
                <a:latin typeface="Segoe UI" panose="020B0502040204020203" pitchFamily="34" charset="0"/>
                <a:cs typeface="Segoe UI" panose="020B0502040204020203" pitchFamily="34" charset="0"/>
              </a:rPr>
              <a:t>Design a solution and prepare to present the solution to the target customer audience in a 15-minute chalk-talk format.</a:t>
            </a:r>
          </a:p>
          <a:p>
            <a:pPr marL="0" indent="0">
              <a:buNone/>
            </a:pPr>
            <a:r>
              <a:rPr lang="en-US" sz="2400" b="1" dirty="0">
                <a:solidFill>
                  <a:schemeClr val="bg1"/>
                </a:solidFill>
                <a:latin typeface="Segoe UI" panose="020B0502040204020203" pitchFamily="34" charset="0"/>
                <a:cs typeface="Segoe UI" panose="020B0502040204020203" pitchFamily="34" charset="0"/>
              </a:rPr>
              <a:t>Timeframe</a:t>
            </a:r>
            <a:endParaRPr lang="en-US" sz="2400" dirty="0">
              <a:solidFill>
                <a:schemeClr val="bg1"/>
              </a:solidFill>
              <a:latin typeface="Segoe UI" panose="020B0502040204020203" pitchFamily="34" charset="0"/>
              <a:cs typeface="Segoe UI" panose="020B0502040204020203" pitchFamily="34" charset="0"/>
            </a:endParaRPr>
          </a:p>
          <a:p>
            <a:pPr marL="0" indent="0">
              <a:buNone/>
            </a:pPr>
            <a:r>
              <a:rPr lang="en-US" sz="1800" dirty="0">
                <a:solidFill>
                  <a:schemeClr val="bg1"/>
                </a:solidFill>
                <a:latin typeface="Segoe UI" panose="020B0502040204020203" pitchFamily="34" charset="0"/>
                <a:cs typeface="Segoe UI" panose="020B0502040204020203" pitchFamily="34" charset="0"/>
              </a:rPr>
              <a:t>45 minutes</a:t>
            </a:r>
          </a:p>
          <a:p>
            <a:pPr marL="0" indent="0">
              <a:buNone/>
            </a:pPr>
            <a:endParaRPr lang="en-US" sz="2059" dirty="0">
              <a:solidFill>
                <a:schemeClr val="bg1"/>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6981513"/>
              </p:ext>
            </p:extLst>
          </p:nvPr>
        </p:nvGraphicFramePr>
        <p:xfrm>
          <a:off x="1929712" y="3843923"/>
          <a:ext cx="8040154" cy="1748104"/>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tx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26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6" ma:contentTypeDescription="Create a new document." ma:contentTypeScope="" ma:versionID="84d2aa9f0f80f378c2325ceafa40174f">
  <xsd:schema xmlns:xsd="http://www.w3.org/2001/XMLSchema" xmlns:xs="http://www.w3.org/2001/XMLSchema" xmlns:p="http://schemas.microsoft.com/office/2006/metadata/properties" xmlns:ns2="b0e4521d-181b-4aee-b4a8-952b2bc14729" xmlns:ns3="ed971524-76e7-40a8-a01a-f99956bd178c" targetNamespace="http://schemas.microsoft.com/office/2006/metadata/properties" ma:root="true" ma:fieldsID="bee23819dd3c96ee8097bed187f69914" ns2:_="" ns3:_="">
    <xsd:import namespace="b0e4521d-181b-4aee-b4a8-952b2bc14729"/>
    <xsd:import namespace="ed971524-76e7-40a8-a01a-f99956bd178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Location" ma:index="13" nillable="true" ma:displayName="MediaServiceLocation" ma:descrip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75062B-AB83-4975-84D8-4131BC009136}">
  <ds:schemaRefs>
    <ds:schemaRef ds:uri="b3bc04a5-d503-43b1-b98c-a8cf663329d9"/>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230E9DF3-BE65-4C73-A93B-D1236EBD677E"/>
    <ds:schemaRef ds:uri="http://purl.org/dc/elements/1.1/"/>
    <ds:schemaRef ds:uri="230e9df3-be65-4c73-a93b-d1236ebd677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66D3F3F-5FFF-4180-8B49-1C06129EB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08E556-DB00-4851-9E39-8856D9D10A7F}"/>
</file>

<file path=customXml/itemProps4.xml><?xml version="1.0" encoding="utf-8"?>
<ds:datastoreItem xmlns:ds="http://schemas.openxmlformats.org/officeDocument/2006/customXml" ds:itemID="{148BA8A9-CE89-4243-954D-E9F973CB00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5576</TotalTime>
  <Words>814</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Segoe Pro</vt:lpstr>
      <vt:lpstr>Segoe Pro Light</vt:lpstr>
      <vt:lpstr>Segoe UI</vt:lpstr>
      <vt:lpstr>Segoe UI Light</vt:lpstr>
      <vt:lpstr>1_Windows Azure</vt:lpstr>
      <vt:lpstr>2_Server and Cloud 2013</vt:lpstr>
      <vt:lpstr>PowerPoint Presentation</vt:lpstr>
      <vt:lpstr>Step 1:  Review the customer case study</vt:lpstr>
      <vt:lpstr>Customer situation Contoso Sports League Association</vt:lpstr>
      <vt:lpstr>Customer situation </vt:lpstr>
      <vt:lpstr>Customer situation </vt:lpstr>
      <vt:lpstr>Customer situation </vt:lpstr>
      <vt:lpstr>Customer needs – Must Have</vt:lpstr>
      <vt:lpstr>Customer needs – Nice to Have</vt:lpstr>
      <vt:lpstr>Step 2: Call to action: Design the solution</vt:lpstr>
      <vt:lpstr>Hackathon – Hands-on</vt:lpstr>
      <vt:lpstr>Hands-on Walkthrough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Modern Cloud App</dc:title>
  <dc:creator>Karen Fishwick (GP Strategies Corporation)</dc:creator>
  <cp:lastModifiedBy>Harshal Dharia</cp:lastModifiedBy>
  <cp:revision>41</cp:revision>
  <dcterms:created xsi:type="dcterms:W3CDTF">2016-01-21T23:09:22Z</dcterms:created>
  <dcterms:modified xsi:type="dcterms:W3CDTF">2017-12-06T00:14:59Z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0x010100D38D393254D930438EAEFA57144E97A1</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Update Parent Child Relation(1)0">
    <vt:lpwstr>, </vt:lpwstr>
  </property>
  <property fmtid="{D5CDD505-2E9C-101B-9397-08002B2CF9AE}" pid="7" name="_dlc_policyId">
    <vt:lpwstr/>
  </property>
  <property fmtid="{D5CDD505-2E9C-101B-9397-08002B2CF9AE}" pid="8" name="Region">
    <vt:lpwstr/>
  </property>
  <property fmtid="{D5CDD505-2E9C-101B-9397-08002B2CF9AE}" pid="9" name="ODSWF1">
    <vt:lpwstr>, </vt:lpwstr>
  </property>
  <property fmtid="{D5CDD505-2E9C-101B-9397-08002B2CF9AE}" pid="10" name="Confidentiality">
    <vt:lpwstr>14;#customer ready|8986c41d-21c5-4f8f-8a12-ea4625b46858</vt:lpwstr>
  </property>
  <property fmtid="{D5CDD505-2E9C-101B-9397-08002B2CF9AE}" pid="11" name="ItemType">
    <vt:lpwstr>35;#training materials|806588bc-f86d-4a67-aeb8-7206d3434c40;#212;#readiness|0bad9107-5243-4424-8599-de9537dda9af</vt:lpwstr>
  </property>
  <property fmtid="{D5CDD505-2E9C-101B-9397-08002B2CF9AE}" pid="12" name="ODSWF(1)0">
    <vt:lpwstr>, </vt:lpwstr>
  </property>
  <property fmtid="{D5CDD505-2E9C-101B-9397-08002B2CF9AE}" pid="13" name="Industries">
    <vt:lpwstr/>
  </property>
  <property fmtid="{D5CDD505-2E9C-101B-9397-08002B2CF9AE}" pid="14" name="MSProducts">
    <vt:lpwstr/>
  </property>
  <property fmtid="{D5CDD505-2E9C-101B-9397-08002B2CF9AE}" pid="15" name="Update Parent Child Relation(1)1">
    <vt:lpwstr>, </vt:lpwstr>
  </property>
  <property fmtid="{D5CDD505-2E9C-101B-9397-08002B2CF9AE}" pid="16" name="Competitors">
    <vt:lpwstr/>
  </property>
  <property fmtid="{D5CDD505-2E9C-101B-9397-08002B2CF9AE}" pid="17" name="SMSGDomain">
    <vt:lpwstr>21;#Cloud and Enterprise|adc2fe87-c79a-4ded-a449-3f86b954069d;#453;#Microsoft Business Solutions|659377a4-c7bd-435e-b683-bdae8524bc80</vt:lpwstr>
  </property>
  <property fmtid="{D5CDD505-2E9C-101B-9397-08002B2CF9AE}" pid="18" name="ExperienceContentType">
    <vt:lpwstr/>
  </property>
  <property fmtid="{D5CDD505-2E9C-101B-9397-08002B2CF9AE}" pid="19" name="BusinessArchitecture">
    <vt:lpwstr>32;#Cloud Platform (sales theme)|ec248454-62d9-485e-995d-0cfad61f7f4c</vt:lpwstr>
  </property>
  <property fmtid="{D5CDD505-2E9C-101B-9397-08002B2CF9AE}" pid="20" name="Products">
    <vt:lpwstr/>
  </property>
  <property fmtid="{D5CDD505-2E9C-101B-9397-08002B2CF9AE}" pid="21" name="ODSWF2">
    <vt:lpwstr>, </vt:lpwstr>
  </property>
  <property fmtid="{D5CDD505-2E9C-101B-9397-08002B2CF9AE}" pid="22" name="ODSWF(1)1">
    <vt:lpwstr>, </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Topics">
    <vt:lpwstr/>
  </property>
  <property fmtid="{D5CDD505-2E9C-101B-9397-08002B2CF9AE}" pid="26" name="Groups">
    <vt:lpwstr>42;#Cloud and Enterprise Marketing Group|4f75e184-e5aa-4234-a07f-b032d60df254</vt:lpwstr>
  </property>
  <property fmtid="{D5CDD505-2E9C-101B-9397-08002B2CF9AE}" pid="27" name="_docset_NoMedatataSyncRequired">
    <vt:lpwstr>False</vt:lpwstr>
  </property>
  <property fmtid="{D5CDD505-2E9C-101B-9397-08002B2CF9AE}" pid="28" name="e8080b0481964c759b2c36ae49591b31">
    <vt:lpwstr/>
  </property>
  <property fmtid="{D5CDD505-2E9C-101B-9397-08002B2CF9AE}" pid="29" name="Languages">
    <vt:lpwstr/>
  </property>
  <property fmtid="{D5CDD505-2E9C-101B-9397-08002B2CF9AE}" pid="30" name="TechnicalLevel">
    <vt:lpwstr/>
  </property>
  <property fmtid="{D5CDD505-2E9C-101B-9397-08002B2CF9AE}" pid="31" name="Audiences">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ODSWF2(1)">
    <vt:lpwstr>, </vt:lpwstr>
  </property>
  <property fmtid="{D5CDD505-2E9C-101B-9397-08002B2CF9AE}" pid="36" name="Roles">
    <vt:lpwstr>1273;#Solution Architect|fb1f2d27-2db3-4a10-8f2f-7d4a4a158e5e;#361;#Technical Sales|831f7989-43a4-4e48-852a-a5355978f47f</vt:lpwstr>
  </property>
  <property fmtid="{D5CDD505-2E9C-101B-9397-08002B2CF9AE}" pid="37" name="ItemRetentionFormula">
    <vt:lpwstr/>
  </property>
  <property fmtid="{D5CDD505-2E9C-101B-9397-08002B2CF9AE}" pid="38" name="NewsSource">
    <vt:lpwstr/>
  </property>
  <property fmtid="{D5CDD505-2E9C-101B-9397-08002B2CF9AE}" pid="39" name="ODSWF2(1)0">
    <vt:lpwstr>, </vt:lpwstr>
  </property>
  <property fmtid="{D5CDD505-2E9C-101B-9397-08002B2CF9AE}" pid="40" name="SMSGTags">
    <vt:lpwstr/>
  </property>
  <property fmtid="{D5CDD505-2E9C-101B-9397-08002B2CF9AE}" pid="41" name="_dlc_DocIdItemGuid">
    <vt:lpwstr>8a256d31-7de7-4792-8558-3e3da4bd228b</vt:lpwstr>
  </property>
  <property fmtid="{D5CDD505-2E9C-101B-9397-08002B2CF9AE}" pid="42" name="MSPhysicalGeography">
    <vt:lpwstr/>
  </property>
  <property fmtid="{D5CDD505-2E9C-101B-9397-08002B2CF9AE}" pid="43" name="EnterpriseDomainTags">
    <vt:lpwstr/>
  </property>
  <property fmtid="{D5CDD505-2E9C-101B-9397-08002B2CF9AE}" pid="44" name="j3562c58ee414e028925bc902cfc01a1">
    <vt:lpwstr/>
  </property>
  <property fmtid="{D5CDD505-2E9C-101B-9397-08002B2CF9AE}" pid="45" name="ODSWF(1)">
    <vt:lpwstr>, </vt:lpwstr>
  </property>
  <property fmtid="{D5CDD505-2E9C-101B-9397-08002B2CF9AE}" pid="46" name="Segments">
    <vt:lpwstr/>
  </property>
  <property fmtid="{D5CDD505-2E9C-101B-9397-08002B2CF9AE}" pid="47" name="Partners">
    <vt:lpwstr/>
  </property>
  <property fmtid="{D5CDD505-2E9C-101B-9397-08002B2CF9AE}" pid="48" name="ActivitiesAndPrograms">
    <vt:lpwstr/>
  </property>
  <property fmtid="{D5CDD505-2E9C-101B-9397-08002B2CF9AE}" pid="49" name="la4444b61d19467597d63190b69ac227">
    <vt:lpwstr/>
  </property>
  <property fmtid="{D5CDD505-2E9C-101B-9397-08002B2CF9AE}" pid="50" name="MSIP_Label_f42aa342-8706-4288-bd11-ebb85995028c_Enabled">
    <vt:lpwstr>True</vt:lpwstr>
  </property>
  <property fmtid="{D5CDD505-2E9C-101B-9397-08002B2CF9AE}" pid="51" name="MSIP_Label_f42aa342-8706-4288-bd11-ebb85995028c_SiteId">
    <vt:lpwstr>72f988bf-86f1-41af-91ab-2d7cd011db47</vt:lpwstr>
  </property>
  <property fmtid="{D5CDD505-2E9C-101B-9397-08002B2CF9AE}" pid="52" name="MSIP_Label_f42aa342-8706-4288-bd11-ebb85995028c_Owner">
    <vt:lpwstr>hadharia@microsoft.com</vt:lpwstr>
  </property>
  <property fmtid="{D5CDD505-2E9C-101B-9397-08002B2CF9AE}" pid="53" name="MSIP_Label_f42aa342-8706-4288-bd11-ebb85995028c_SetDate">
    <vt:lpwstr>2017-12-05T01:22:06.3732709Z</vt:lpwstr>
  </property>
  <property fmtid="{D5CDD505-2E9C-101B-9397-08002B2CF9AE}" pid="54" name="MSIP_Label_f42aa342-8706-4288-bd11-ebb85995028c_Name">
    <vt:lpwstr>General</vt:lpwstr>
  </property>
  <property fmtid="{D5CDD505-2E9C-101B-9397-08002B2CF9AE}" pid="55" name="MSIP_Label_f42aa342-8706-4288-bd11-ebb85995028c_Application">
    <vt:lpwstr>Microsoft Azure Information Protection</vt:lpwstr>
  </property>
  <property fmtid="{D5CDD505-2E9C-101B-9397-08002B2CF9AE}" pid="56" name="MSIP_Label_f42aa342-8706-4288-bd11-ebb85995028c_Extended_MSFT_Method">
    <vt:lpwstr>Automatic</vt:lpwstr>
  </property>
  <property fmtid="{D5CDD505-2E9C-101B-9397-08002B2CF9AE}" pid="57" name="Sensitivity">
    <vt:lpwstr>General</vt:lpwstr>
  </property>
</Properties>
</file>