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4E5"/>
    <a:srgbClr val="70B3E3"/>
    <a:srgbClr val="C294C2"/>
    <a:srgbClr val="292C48"/>
    <a:srgbClr val="C3E2DD"/>
    <a:srgbClr val="75B2E2"/>
    <a:srgbClr val="99A9D8"/>
    <a:srgbClr val="69A568"/>
    <a:srgbClr val="045C0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281E9-5C22-1A88-7B67-ABAB075BDDF3}" v="38" dt="2023-04-06T08:35:34.272"/>
    <p1510:client id="{19A4341A-BD34-8C2F-8D45-6C9315D52EFB}" v="1" dt="2023-04-09T15:07:34.192"/>
    <p1510:client id="{698D5587-468A-1781-0680-64A550B827C5}" v="48" dt="2023-04-09T15:19:22.648"/>
    <p1510:client id="{76A00245-6999-4486-B1E9-DE843CB83DC5}" v="111" dt="2023-04-04T16:25:15.520"/>
    <p1510:client id="{EA1C85D6-06CC-2305-8F81-EBB882026508}" v="3" dt="2023-04-04T06:45:28.407"/>
    <p1510:client id="{EBA86A1B-C509-6809-A49F-5B0BCFF35B0B}" v="2" dt="2023-04-09T11:36:13.769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FA18A1-81C4-4296-9EE3-2BDF415FB16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2023/6/8</a:t>
            </a:fld>
            <a:endParaRPr 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9989A6-19DF-4DCB-BB90-524C1FDD1EE5}" type="datetime1">
              <a:rPr lang="zh-TW" altLang="en-US" noProof="0" smtClean="0"/>
              <a:t>2023/6/8</a:t>
            </a:fld>
            <a:endParaRPr 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03FA8-A3F3-7640-B13D-36C73B3E558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73F73E-E271-42E8-9821-5104CCC39A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2F68908-A774-4298-9591-89BBBA4D4380}" type="datetime1">
              <a:rPr lang="zh-TW" altLang="en-US" noProof="0" smtClean="0"/>
              <a:t>2023/6/8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91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73F73E-E271-42E8-9821-5104CCC39A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2F68908-A774-4298-9591-89BBBA4D4380}" type="datetime1">
              <a:rPr lang="zh-TW" altLang="en-US" noProof="0" smtClean="0"/>
              <a:t>2023/6/8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32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：圖案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：圖案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片版面配置區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noProof="0"/>
              <a:t>職稱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noProof="0"/>
              <a:t>副標題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內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手繪多邊形：圖案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28" name="直線接點​​(S)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EF11EFD-9841-42A3-B4A3-6FBC4F11D4C1}" type="datetime1">
              <a:rPr lang="zh-TW" altLang="en-US" smtClean="0"/>
              <a:t>2023/6/8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像和標題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259054F-9EC0-4FF9-BE0B-E7D14170D6C5}" type="datetime1">
              <a:rPr lang="zh-TW" altLang="en-US" smtClean="0"/>
              <a:t>2023/6/8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noProof="0"/>
              <a:t>按一下以編輯母片文字樣式</a:t>
            </a:r>
          </a:p>
          <a:p>
            <a:pPr lvl="1" rtl="0"/>
            <a:r>
              <a:rPr lang="zh-tw" noProof="0"/>
              <a:t>第二層</a:t>
            </a:r>
          </a:p>
          <a:p>
            <a:pPr lvl="2" rtl="0"/>
            <a:r>
              <a:rPr lang="zh-tw" noProof="0"/>
              <a:t>第三層</a:t>
            </a:r>
          </a:p>
          <a:p>
            <a:pPr lvl="3" rtl="0"/>
            <a:r>
              <a:rPr lang="zh-tw" noProof="0"/>
              <a:t>第四層</a:t>
            </a:r>
          </a:p>
          <a:p>
            <a:pPr lvl="4" rtl="0"/>
            <a:r>
              <a:rPr lang="zh-tw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499227-A77C-46B9-8C77-E9B6F0EF6D7E}" type="datetime1">
              <a:rPr lang="zh-TW" altLang="en-US" smtClean="0"/>
              <a:t>2023/6/8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版面配置區 12" descr="花的特寫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956" y="582770"/>
            <a:ext cx="11368087" cy="5875337"/>
          </a:xfr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5" name="副標題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1823" y="5055705"/>
            <a:ext cx="2940177" cy="1300645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110AB0029</a:t>
            </a:r>
            <a:r>
              <a:rPr lang="zh-TW" altLang="en-US" sz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黃定弘</a:t>
            </a:r>
            <a:endParaRPr lang="en-US" altLang="zh-TW" sz="120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sz="1200">
                <a:solidFill>
                  <a:srgbClr val="FFFFFF"/>
                </a:solidFill>
              </a:rPr>
              <a:t>110AB0042</a:t>
            </a:r>
            <a:r>
              <a:rPr lang="zh-TW" altLang="en-US" sz="1200">
                <a:solidFill>
                  <a:srgbClr val="FFFFFF"/>
                </a:solidFill>
              </a:rPr>
              <a:t> 陳彥均</a:t>
            </a:r>
            <a:endParaRPr lang="en-US" altLang="zh-TW" sz="1200">
              <a:solidFill>
                <a:srgbClr val="FFFFFF"/>
              </a:solidFill>
            </a:endParaRPr>
          </a:p>
          <a:p>
            <a:pPr rtl="0"/>
            <a:r>
              <a:rPr lang="en-US" altLang="zh-TW" sz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110AB0048</a:t>
            </a:r>
            <a:r>
              <a:rPr lang="zh-TW" altLang="en-US" sz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FFFF"/>
                </a:solidFill>
              </a:rPr>
              <a:t>余守恩</a:t>
            </a:r>
            <a:endParaRPr lang="en-US" altLang="zh-TW" sz="1200">
              <a:solidFill>
                <a:srgbClr val="FFFFFF"/>
              </a:solidFill>
            </a:endParaRPr>
          </a:p>
          <a:p>
            <a:pPr rtl="0"/>
            <a:r>
              <a:rPr lang="en-US" altLang="zh-TW" sz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110AB0057</a:t>
            </a:r>
            <a:r>
              <a:rPr lang="zh-TW" altLang="en-US" sz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200">
                <a:solidFill>
                  <a:srgbClr val="FFFFFF"/>
                </a:solidFill>
              </a:rPr>
              <a:t>劉世宥</a:t>
            </a:r>
            <a:endParaRPr lang="zh-tw" sz="120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391" y="2910201"/>
            <a:ext cx="8789234" cy="1220477"/>
          </a:xfrm>
        </p:spPr>
        <p:txBody>
          <a:bodyPr rtlCol="0"/>
          <a:lstStyle/>
          <a:p>
            <a:pPr rtl="0"/>
            <a:r>
              <a:rPr lang="en-US" altLang="zh-TW">
                <a:solidFill>
                  <a:srgbClr val="69A568"/>
                </a:solidFill>
                <a:latin typeface="Impact" panose="020B0806030902050204" pitchFamily="34" charset="0"/>
              </a:rPr>
              <a:t>IMDB</a:t>
            </a:r>
            <a:r>
              <a:rPr lang="zh-TW" altLang="en-US">
                <a:solidFill>
                  <a:srgbClr val="69A568"/>
                </a:solidFill>
                <a:latin typeface="Impact" panose="020B0806030902050204" pitchFamily="34" charset="0"/>
              </a:rPr>
              <a:t>百大電影分析</a:t>
            </a:r>
            <a:endParaRPr lang="zh-tw">
              <a:solidFill>
                <a:srgbClr val="69A568"/>
              </a:solidFill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CD77C2AA-14AA-4DE2-A3E6-FA86DC5FAAB0}"/>
              </a:ext>
            </a:extLst>
          </p:cNvPr>
          <p:cNvSpPr txBox="1">
            <a:spLocks/>
          </p:cNvSpPr>
          <p:nvPr/>
        </p:nvSpPr>
        <p:spPr>
          <a:xfrm>
            <a:off x="1701383" y="2808442"/>
            <a:ext cx="8789234" cy="1220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>
                <a:solidFill>
                  <a:srgbClr val="C3E2DD"/>
                </a:solidFill>
                <a:latin typeface="Impact" panose="020B0806030902050204" pitchFamily="34" charset="0"/>
              </a:rPr>
              <a:t>IMDB</a:t>
            </a:r>
            <a:r>
              <a:rPr lang="zh-TW" altLang="en-US">
                <a:solidFill>
                  <a:srgbClr val="C3E2DD"/>
                </a:solidFill>
                <a:latin typeface="Impact" panose="020B0806030902050204" pitchFamily="34" charset="0"/>
              </a:rPr>
              <a:t>百大電影分析</a:t>
            </a:r>
            <a:endParaRPr lang="zh-tw">
              <a:solidFill>
                <a:srgbClr val="C3E2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95F3F50-593D-490D-9074-3E2BD9A21F00}"/>
              </a:ext>
            </a:extLst>
          </p:cNvPr>
          <p:cNvSpPr txBox="1"/>
          <p:nvPr/>
        </p:nvSpPr>
        <p:spPr>
          <a:xfrm>
            <a:off x="5215128" y="51056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目錄</a:t>
            </a:r>
            <a:endParaRPr lang="zh-TW" altLang="en-US" b="1">
              <a:solidFill>
                <a:schemeClr val="accent1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12E1896-403A-4522-B8C0-59801A443BE2}"/>
              </a:ext>
            </a:extLst>
          </p:cNvPr>
          <p:cNvGrpSpPr/>
          <p:nvPr/>
        </p:nvGrpSpPr>
        <p:grpSpPr>
          <a:xfrm>
            <a:off x="882828" y="1948686"/>
            <a:ext cx="10080372" cy="4939644"/>
            <a:chOff x="904576" y="1576831"/>
            <a:chExt cx="10080372" cy="493964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1A0C71D-8BF2-4204-BFFE-A37DE4A33AF6}"/>
                </a:ext>
              </a:extLst>
            </p:cNvPr>
            <p:cNvSpPr txBox="1"/>
            <p:nvPr/>
          </p:nvSpPr>
          <p:spPr>
            <a:xfrm>
              <a:off x="1920240" y="1906553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60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1D342BA-43F1-4089-827B-9ED6333F766B}"/>
                </a:ext>
              </a:extLst>
            </p:cNvPr>
            <p:cNvSpPr txBox="1"/>
            <p:nvPr/>
          </p:nvSpPr>
          <p:spPr>
            <a:xfrm>
              <a:off x="904577" y="15768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>
                  <a:solidFill>
                    <a:srgbClr val="75B2E2"/>
                  </a:solidFill>
                </a:rPr>
                <a:t>研究主題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D884B22-3182-4F88-8891-C855BDD71D91}"/>
                </a:ext>
              </a:extLst>
            </p:cNvPr>
            <p:cNvSpPr txBox="1"/>
            <p:nvPr/>
          </p:nvSpPr>
          <p:spPr>
            <a:xfrm>
              <a:off x="8948802" y="26593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>
                  <a:solidFill>
                    <a:srgbClr val="75B2E2"/>
                  </a:solidFill>
                </a:rPr>
                <a:t>研究動機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19CEF85-1250-4F3E-BD7B-AB12742B40A9}"/>
                </a:ext>
              </a:extLst>
            </p:cNvPr>
            <p:cNvSpPr txBox="1"/>
            <p:nvPr/>
          </p:nvSpPr>
          <p:spPr>
            <a:xfrm>
              <a:off x="904576" y="3812542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>
                  <a:solidFill>
                    <a:srgbClr val="75B2E2"/>
                  </a:solidFill>
                </a:rPr>
                <a:t>研究目的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7F5A3A-935C-4C65-B44E-E5F0FB12D343}"/>
                </a:ext>
              </a:extLst>
            </p:cNvPr>
            <p:cNvSpPr txBox="1"/>
            <p:nvPr/>
          </p:nvSpPr>
          <p:spPr>
            <a:xfrm>
              <a:off x="8953623" y="488848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>
                  <a:solidFill>
                    <a:srgbClr val="75B2E2"/>
                  </a:solidFill>
                </a:rPr>
                <a:t>資料來源</a:t>
              </a:r>
            </a:p>
          </p:txBody>
        </p:sp>
        <p:sp>
          <p:nvSpPr>
            <p:cNvPr id="11" name="圓形: 空心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C4DF76E0-399F-4596-B874-8F4AA0D60461}"/>
                </a:ext>
              </a:extLst>
            </p:cNvPr>
            <p:cNvSpPr/>
            <p:nvPr/>
          </p:nvSpPr>
          <p:spPr>
            <a:xfrm>
              <a:off x="3029818" y="1700228"/>
              <a:ext cx="412650" cy="41265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: 空心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F7317924-8118-4424-AD8D-8C6D36462DF2}"/>
                </a:ext>
              </a:extLst>
            </p:cNvPr>
            <p:cNvSpPr/>
            <p:nvPr/>
          </p:nvSpPr>
          <p:spPr>
            <a:xfrm>
              <a:off x="3024998" y="3929382"/>
              <a:ext cx="412650" cy="41265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圓形: 空心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439B486-90FD-4F27-BDF7-9B165D41442B}"/>
                </a:ext>
              </a:extLst>
            </p:cNvPr>
            <p:cNvSpPr/>
            <p:nvPr/>
          </p:nvSpPr>
          <p:spPr>
            <a:xfrm>
              <a:off x="8540972" y="2776172"/>
              <a:ext cx="412650" cy="41265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圓形: 空心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82735966-7007-4EF5-BA15-F1461FE7727D}"/>
                </a:ext>
              </a:extLst>
            </p:cNvPr>
            <p:cNvSpPr/>
            <p:nvPr/>
          </p:nvSpPr>
          <p:spPr>
            <a:xfrm>
              <a:off x="8536152" y="5005326"/>
              <a:ext cx="412650" cy="41265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0D332A3C-565E-40F2-81A5-398888CCB86D}"/>
                </a:ext>
              </a:extLst>
            </p:cNvPr>
            <p:cNvSpPr/>
            <p:nvPr/>
          </p:nvSpPr>
          <p:spPr>
            <a:xfrm>
              <a:off x="1955470" y="1634995"/>
              <a:ext cx="6694754" cy="2587246"/>
            </a:xfrm>
            <a:prstGeom prst="arc">
              <a:avLst>
                <a:gd name="adj1" fmla="val 12561657"/>
                <a:gd name="adj2" fmla="val 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4AEB3A43-F2B7-4DE7-9109-793D2C092BFF}"/>
                </a:ext>
              </a:extLst>
            </p:cNvPr>
            <p:cNvSpPr/>
            <p:nvPr/>
          </p:nvSpPr>
          <p:spPr>
            <a:xfrm flipH="1">
              <a:off x="3364992" y="2689677"/>
              <a:ext cx="6694754" cy="2587246"/>
            </a:xfrm>
            <a:prstGeom prst="arc">
              <a:avLst>
                <a:gd name="adj1" fmla="val 12561657"/>
                <a:gd name="adj2" fmla="val 222186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296BCCB0-AFAA-4379-8013-0A516C56C193}"/>
                </a:ext>
              </a:extLst>
            </p:cNvPr>
            <p:cNvSpPr/>
            <p:nvPr/>
          </p:nvSpPr>
          <p:spPr>
            <a:xfrm>
              <a:off x="1920238" y="3929229"/>
              <a:ext cx="6694754" cy="2587246"/>
            </a:xfrm>
            <a:prstGeom prst="arc">
              <a:avLst>
                <a:gd name="adj1" fmla="val 12561657"/>
                <a:gd name="adj2" fmla="val 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90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 descr="視訊攝影機 以實心填滿">
            <a:hlinkClick r:id="rId2" action="ppaction://hlinksldjump"/>
            <a:extLst>
              <a:ext uri="{FF2B5EF4-FFF2-40B4-BE49-F238E27FC236}">
                <a16:creationId xmlns:a16="http://schemas.microsoft.com/office/drawing/2014/main" id="{4333300F-9733-4788-8B6C-B1666FC8D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4873" y="396583"/>
            <a:ext cx="6578082" cy="65780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900016-6AEB-430D-9EEC-66A87FDA2EBE}"/>
              </a:ext>
            </a:extLst>
          </p:cNvPr>
          <p:cNvSpPr txBox="1"/>
          <p:nvPr/>
        </p:nvSpPr>
        <p:spPr>
          <a:xfrm>
            <a:off x="4776978" y="469392"/>
            <a:ext cx="2638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b="1"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研究主題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5A67F6-8B76-458E-A79B-3447DA113BCE}"/>
              </a:ext>
            </a:extLst>
          </p:cNvPr>
          <p:cNvSpPr txBox="1"/>
          <p:nvPr/>
        </p:nvSpPr>
        <p:spPr>
          <a:xfrm>
            <a:off x="2509573" y="2151070"/>
            <a:ext cx="6578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2000" dirty="0"/>
              <a:t>分析IMDB從2003年到2022年各年度最受歡迎的百大電影類別與用戶評分之間的關係</a:t>
            </a:r>
            <a:endParaRPr lang="en-US" altLang="zh-TW" sz="2000" dirty="0">
              <a:ea typeface="Meiryo UI"/>
            </a:endParaRPr>
          </a:p>
        </p:txBody>
      </p:sp>
      <p:pic>
        <p:nvPicPr>
          <p:cNvPr id="10" name="圖形 9" descr="場記板 以實心填滿">
            <a:extLst>
              <a:ext uri="{FF2B5EF4-FFF2-40B4-BE49-F238E27FC236}">
                <a16:creationId xmlns:a16="http://schemas.microsoft.com/office/drawing/2014/main" id="{6B4D36E3-03C9-4C9A-99A2-38C1AEE93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7103" y="2047813"/>
            <a:ext cx="914400" cy="914400"/>
          </a:xfrm>
          <a:prstGeom prst="rect">
            <a:avLst/>
          </a:prstGeom>
        </p:spPr>
      </p:pic>
      <p:pic>
        <p:nvPicPr>
          <p:cNvPr id="3" name="圖形 2" descr="場記板 以實心填滿">
            <a:extLst>
              <a:ext uri="{FF2B5EF4-FFF2-40B4-BE49-F238E27FC236}">
                <a16:creationId xmlns:a16="http://schemas.microsoft.com/office/drawing/2014/main" id="{0F5EAFD8-C9B8-AEA8-9CB5-C39326684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7103" y="3687341"/>
            <a:ext cx="914400" cy="9144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0802F5-4236-BDCF-1245-EE1DAB5A1964}"/>
              </a:ext>
            </a:extLst>
          </p:cNvPr>
          <p:cNvSpPr txBox="1"/>
          <p:nvPr/>
        </p:nvSpPr>
        <p:spPr>
          <a:xfrm>
            <a:off x="2514490" y="3790598"/>
            <a:ext cx="6578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2000" dirty="0" err="1"/>
              <a:t>分析IMDB各電影類群中，哪個國家被選為拍攝地方佔比最高</a:t>
            </a:r>
            <a:endParaRPr lang="en-US" altLang="zh-TW" sz="2000" dirty="0"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81314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 descr="雷龍 以實心填滿">
            <a:hlinkClick r:id="rId2" action="ppaction://hlinksldjump"/>
            <a:extLst>
              <a:ext uri="{FF2B5EF4-FFF2-40B4-BE49-F238E27FC236}">
                <a16:creationId xmlns:a16="http://schemas.microsoft.com/office/drawing/2014/main" id="{E1EE6377-6E1D-4674-A3F7-D5114A3A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11644" y="870025"/>
            <a:ext cx="6088332" cy="608833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11AC138-E8D8-4A73-8B3D-671C3CC279C3}"/>
              </a:ext>
            </a:extLst>
          </p:cNvPr>
          <p:cNvSpPr txBox="1"/>
          <p:nvPr/>
        </p:nvSpPr>
        <p:spPr>
          <a:xfrm>
            <a:off x="4772561" y="48460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研究動機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311ECC-8167-469C-BF59-C651F7FFFC75}"/>
              </a:ext>
            </a:extLst>
          </p:cNvPr>
          <p:cNvSpPr txBox="1"/>
          <p:nvPr/>
        </p:nvSpPr>
        <p:spPr>
          <a:xfrm>
            <a:off x="3249442" y="3314679"/>
            <a:ext cx="76078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 sz="2000" dirty="0">
                <a:ea typeface="+mn-lt"/>
                <a:cs typeface="+mn-lt"/>
              </a:rPr>
              <a:t>4.趁機尋找好看的電影。</a:t>
            </a:r>
            <a:endParaRPr lang="zh-TW" altLang="en-US" sz="2000" dirty="0">
              <a:ea typeface="Meiryo UI"/>
            </a:endParaRPr>
          </a:p>
        </p:txBody>
      </p:sp>
      <p:pic>
        <p:nvPicPr>
          <p:cNvPr id="10" name="圖片 9" descr="餅乾 Pusheen 貓">
            <a:extLst>
              <a:ext uri="{FF2B5EF4-FFF2-40B4-BE49-F238E27FC236}">
                <a16:creationId xmlns:a16="http://schemas.microsoft.com/office/drawing/2014/main" id="{237810AC-838B-40FE-BC1C-58B342E66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4" y="1034620"/>
            <a:ext cx="3611672" cy="3611672"/>
          </a:xfrm>
          <a:prstGeom prst="rect">
            <a:avLst/>
          </a:prstGeom>
        </p:spPr>
      </p:pic>
      <p:pic>
        <p:nvPicPr>
          <p:cNvPr id="14" name="圖片 13" descr="膝上型電腦 Pusheen 貓">
            <a:extLst>
              <a:ext uri="{FF2B5EF4-FFF2-40B4-BE49-F238E27FC236}">
                <a16:creationId xmlns:a16="http://schemas.microsoft.com/office/drawing/2014/main" id="{751C496B-7EED-45EF-A589-6AB93521D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118" y="3425236"/>
            <a:ext cx="3810000" cy="381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6F8FE0F-E62D-3AB9-1EF2-2094251DE790}"/>
              </a:ext>
            </a:extLst>
          </p:cNvPr>
          <p:cNvSpPr txBox="1"/>
          <p:nvPr/>
        </p:nvSpPr>
        <p:spPr>
          <a:xfrm>
            <a:off x="3246839" y="1882722"/>
            <a:ext cx="78783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latin typeface="Meiryo UI"/>
                <a:ea typeface="Meiryo UI"/>
                <a:cs typeface="Meiryo UI"/>
              </a:rPr>
              <a:t>​</a:t>
            </a:r>
            <a:r>
              <a:rPr lang="zh-TW" altLang="en-US" dirty="0">
                <a:ea typeface="+mn-lt"/>
                <a:cs typeface="+mn-lt"/>
              </a:rPr>
              <a:t>1.</a:t>
            </a:r>
            <a:r>
              <a:rPr lang="zh-TW" altLang="en-US" sz="2000" dirty="0">
                <a:ea typeface="+mn-lt"/>
                <a:cs typeface="+mn-lt"/>
              </a:rPr>
              <a:t>我們熱愛追劇、觀看電影和喜愛動漫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2F2FF4-3503-B746-4FEE-5054CF7F76DC}"/>
              </a:ext>
            </a:extLst>
          </p:cNvPr>
          <p:cNvSpPr txBox="1"/>
          <p:nvPr/>
        </p:nvSpPr>
        <p:spPr>
          <a:xfrm>
            <a:off x="3252438" y="2332463"/>
            <a:ext cx="7982414" cy="401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+mn-lt"/>
                <a:cs typeface="+mn-lt"/>
              </a:rPr>
              <a:t>2.疫情大家都待在家裡，原本沒什麼在    追劇的人也開始了他的旅程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2C278A-C83B-92CC-9E8E-B10FF8B84EFF}"/>
              </a:ext>
            </a:extLst>
          </p:cNvPr>
          <p:cNvSpPr txBox="1"/>
          <p:nvPr/>
        </p:nvSpPr>
        <p:spPr>
          <a:xfrm>
            <a:off x="3252439" y="2843561"/>
            <a:ext cx="84098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+mn-lt"/>
                <a:cs typeface="+mn-lt"/>
              </a:rPr>
              <a:t>3.這期間收集的資料能夠更全面的分析     符合大眾口味的電影與影集</a:t>
            </a:r>
          </a:p>
        </p:txBody>
      </p:sp>
    </p:spTree>
    <p:extLst>
      <p:ext uri="{BB962C8B-B14F-4D97-AF65-F5344CB8AC3E}">
        <p14:creationId xmlns:p14="http://schemas.microsoft.com/office/powerpoint/2010/main" val="252163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形 9" descr="水花 以實心填滿">
            <a:hlinkClick r:id="rId2" action="ppaction://hlinksldjump"/>
            <a:extLst>
              <a:ext uri="{FF2B5EF4-FFF2-40B4-BE49-F238E27FC236}">
                <a16:creationId xmlns:a16="http://schemas.microsoft.com/office/drawing/2014/main" id="{B0757D8B-8A40-42BE-9556-8DFF9974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85619" y="1036071"/>
            <a:ext cx="5620761" cy="562076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0755CFA-CF73-4591-A9E5-9D7950E33247}"/>
              </a:ext>
            </a:extLst>
          </p:cNvPr>
          <p:cNvSpPr txBox="1"/>
          <p:nvPr/>
        </p:nvSpPr>
        <p:spPr>
          <a:xfrm>
            <a:off x="4772560" y="50536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研究目的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EC1A28-3F9C-47C3-9C9E-2741611E3523}"/>
              </a:ext>
            </a:extLst>
          </p:cNvPr>
          <p:cNvSpPr txBox="1"/>
          <p:nvPr/>
        </p:nvSpPr>
        <p:spPr>
          <a:xfrm>
            <a:off x="2007983" y="2325701"/>
            <a:ext cx="716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為了</a:t>
            </a:r>
            <a:r>
              <a:rPr lang="zh-TW" altLang="en-US" sz="2000" b="1" dirty="0"/>
              <a:t>瞭解大家對什麼樣的電影題材更有興趣</a:t>
            </a:r>
            <a:r>
              <a:rPr lang="zh-TW" altLang="en-US" sz="2000" dirty="0"/>
              <a:t>，所以把評分與種類比對，去觀察不同種類取向的評分趨勢變化，再加以比較</a:t>
            </a:r>
          </a:p>
        </p:txBody>
      </p:sp>
      <p:pic>
        <p:nvPicPr>
          <p:cNvPr id="21" name="圖形 20" descr="鼓掌 以實心填滿">
            <a:extLst>
              <a:ext uri="{FF2B5EF4-FFF2-40B4-BE49-F238E27FC236}">
                <a16:creationId xmlns:a16="http://schemas.microsoft.com/office/drawing/2014/main" id="{2EFD3A0C-C9D0-4E0B-BAA8-0D7A34959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582" y="2191666"/>
            <a:ext cx="914400" cy="914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B7EF8C-25D6-45EC-8F86-DCEADEC6A5ED}"/>
              </a:ext>
            </a:extLst>
          </p:cNvPr>
          <p:cNvSpPr txBox="1"/>
          <p:nvPr/>
        </p:nvSpPr>
        <p:spPr>
          <a:xfrm>
            <a:off x="2007983" y="3642653"/>
            <a:ext cx="716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了解大家對於種類的喜好之後，再回推到我們日常生活中，去</a:t>
            </a:r>
            <a:r>
              <a:rPr lang="zh-TW" altLang="en-US" sz="2000" b="1" dirty="0"/>
              <a:t>觀察原始數據是否真的跟日常數據相近</a:t>
            </a:r>
          </a:p>
        </p:txBody>
      </p:sp>
      <p:pic>
        <p:nvPicPr>
          <p:cNvPr id="7" name="圖形 6" descr="鼓掌 以實心填滿">
            <a:extLst>
              <a:ext uri="{FF2B5EF4-FFF2-40B4-BE49-F238E27FC236}">
                <a16:creationId xmlns:a16="http://schemas.microsoft.com/office/drawing/2014/main" id="{F4F3FCE7-3167-4A2D-B201-7BE9DB8A7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582" y="35086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形 9" descr="網際網路 以實心填滿">
            <a:hlinkClick r:id="rId2" action="ppaction://hlinksldjump"/>
            <a:extLst>
              <a:ext uri="{FF2B5EF4-FFF2-40B4-BE49-F238E27FC236}">
                <a16:creationId xmlns:a16="http://schemas.microsoft.com/office/drawing/2014/main" id="{AB7CEC73-6453-4D01-9EB8-7009DF52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61616" y="573800"/>
            <a:ext cx="6229856" cy="62298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6E5FB18-F481-47F7-9916-E15BB799175F}"/>
              </a:ext>
            </a:extLst>
          </p:cNvPr>
          <p:cNvSpPr txBox="1"/>
          <p:nvPr/>
        </p:nvSpPr>
        <p:spPr>
          <a:xfrm>
            <a:off x="4772560" y="46787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資料來源</a:t>
            </a:r>
            <a:endParaRPr lang="en-US" altLang="zh-TW" sz="4800" b="1">
              <a:solidFill>
                <a:schemeClr val="accent1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AD97A5-5B4A-4A17-AD28-37C1FEF08C7F}"/>
              </a:ext>
            </a:extLst>
          </p:cNvPr>
          <p:cNvSpPr txBox="1"/>
          <p:nvPr/>
        </p:nvSpPr>
        <p:spPr>
          <a:xfrm>
            <a:off x="2886456" y="2023949"/>
            <a:ext cx="49377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 dirty="0"/>
              <a:t>取自</a:t>
            </a:r>
            <a:r>
              <a:rPr lang="en-US" altLang="zh-TW" b="1" dirty="0" err="1"/>
              <a:t>Kaggle</a:t>
            </a:r>
            <a:r>
              <a:rPr lang="en-US" altLang="zh-TW" dirty="0" err="1"/>
              <a:t>平台</a:t>
            </a:r>
            <a:endParaRPr lang="zh-TW" altLang="en-US" dirty="0">
              <a:ea typeface="Meiryo UI"/>
            </a:endParaRPr>
          </a:p>
          <a:p>
            <a:r>
              <a:rPr lang="en-US" altLang="zh-TW" b="1" dirty="0"/>
              <a:t>Kaggle</a:t>
            </a:r>
            <a:r>
              <a:rPr lang="zh-TW" altLang="en-US" dirty="0"/>
              <a:t>是一個數據建模和數據分析競賽平台</a:t>
            </a:r>
            <a:endParaRPr lang="en-US" altLang="zh-TW" dirty="0"/>
          </a:p>
        </p:txBody>
      </p:sp>
      <p:pic>
        <p:nvPicPr>
          <p:cNvPr id="9" name="圖形 8" descr="目標 以實心填滿">
            <a:extLst>
              <a:ext uri="{FF2B5EF4-FFF2-40B4-BE49-F238E27FC236}">
                <a16:creationId xmlns:a16="http://schemas.microsoft.com/office/drawing/2014/main" id="{3CA8D7E6-8765-4EF0-89CE-28F8FBEC2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8160" y="1889915"/>
            <a:ext cx="914400" cy="9144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2A3BEDC-E9DC-FD96-1D0D-0474BD8599E2}"/>
              </a:ext>
            </a:extLst>
          </p:cNvPr>
          <p:cNvSpPr txBox="1"/>
          <p:nvPr/>
        </p:nvSpPr>
        <p:spPr>
          <a:xfrm>
            <a:off x="2144367" y="3188659"/>
            <a:ext cx="8474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+mn-lt"/>
                <a:cs typeface="+mn-lt"/>
              </a:rPr>
              <a:t>該數據集包含 </a:t>
            </a:r>
            <a:r>
              <a:rPr lang="en-US" altLang="zh-TW" b="1" dirty="0">
                <a:ea typeface="+mn-lt"/>
                <a:cs typeface="+mn-lt"/>
              </a:rPr>
              <a:t>2003-2022 </a:t>
            </a:r>
            <a:r>
              <a:rPr lang="zh-TW" altLang="en-US" b="1" dirty="0">
                <a:ea typeface="+mn-lt"/>
                <a:cs typeface="+mn-lt"/>
              </a:rPr>
              <a:t>年期間每年最多的 </a:t>
            </a:r>
            <a:r>
              <a:rPr lang="en-US" altLang="zh-TW" b="1" dirty="0">
                <a:ea typeface="+mn-lt"/>
                <a:cs typeface="+mn-lt"/>
              </a:rPr>
              <a:t>100 </a:t>
            </a:r>
            <a:r>
              <a:rPr lang="zh-TW" altLang="en-US" b="1" dirty="0">
                <a:ea typeface="+mn-lt"/>
                <a:cs typeface="+mn-lt"/>
              </a:rPr>
              <a:t>部熱門電影。</a:t>
            </a:r>
            <a:r>
              <a:rPr lang="zh-TW" altLang="en-US" dirty="0">
                <a:ea typeface="+mn-lt"/>
                <a:cs typeface="+mn-lt"/>
              </a:rPr>
              <a:t>
這些數據是探索性數據分析的理想選擇。每一條資訊都是通過網路抓取收集的，可以在</a:t>
            </a:r>
            <a:r>
              <a:rPr lang="en-US" altLang="zh-TW" b="1" dirty="0" err="1">
                <a:ea typeface="+mn-lt"/>
                <a:cs typeface="+mn-lt"/>
              </a:rPr>
              <a:t>iMDB</a:t>
            </a:r>
            <a:r>
              <a:rPr lang="zh-TW" altLang="en-US" dirty="0">
                <a:ea typeface="+mn-lt"/>
                <a:cs typeface="+mn-lt"/>
              </a:rPr>
              <a:t>上找到。
</a:t>
            </a:r>
            <a:endParaRPr lang="zh-TW" dirty="0">
              <a:ea typeface="Meiryo UI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060ECD-A3EE-43B4-8791-FCA9F3F5327C}"/>
              </a:ext>
            </a:extLst>
          </p:cNvPr>
          <p:cNvGrpSpPr/>
          <p:nvPr/>
        </p:nvGrpSpPr>
        <p:grpSpPr>
          <a:xfrm>
            <a:off x="1317625" y="4649891"/>
            <a:ext cx="9715500" cy="600075"/>
            <a:chOff x="1317625" y="4649891"/>
            <a:chExt cx="9715500" cy="6000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F9777C-3B22-4296-BF14-27EB921A9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625" y="4649891"/>
              <a:ext cx="48577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90076E50-581A-413A-8188-A4AE82D2B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375" y="4649891"/>
              <a:ext cx="485775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790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版面配置區 12" descr="花的特寫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956" y="582770"/>
            <a:ext cx="11368087" cy="5875337"/>
          </a:xfr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974" y="2603284"/>
            <a:ext cx="8133067" cy="1654393"/>
          </a:xfrm>
        </p:spPr>
        <p:txBody>
          <a:bodyPr rtlCol="0">
            <a:noAutofit/>
          </a:bodyPr>
          <a:lstStyle/>
          <a:p>
            <a:br>
              <a:rPr lang="en-US" altLang="zh-TW" sz="9600">
                <a:solidFill>
                  <a:srgbClr val="69A568"/>
                </a:solidFill>
                <a:latin typeface="Impact"/>
                <a:ea typeface="Microsoft JhengHei UI"/>
              </a:rPr>
            </a:br>
            <a:br>
              <a:rPr lang="en-US" altLang="zh-TW" sz="9600">
                <a:latin typeface="Impact"/>
                <a:ea typeface="Microsoft JhengHei UI"/>
              </a:rPr>
            </a:br>
            <a:r>
              <a:rPr lang="en-US" altLang="zh-TW" sz="9600">
                <a:solidFill>
                  <a:srgbClr val="69A568"/>
                </a:solidFill>
                <a:latin typeface="Impact"/>
                <a:ea typeface="Microsoft JhengHei UI"/>
              </a:rPr>
              <a:t>THE END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CD77C2AA-14AA-4DE2-A3E6-FA86DC5FAAB0}"/>
              </a:ext>
            </a:extLst>
          </p:cNvPr>
          <p:cNvSpPr txBox="1">
            <a:spLocks/>
          </p:cNvSpPr>
          <p:nvPr/>
        </p:nvSpPr>
        <p:spPr>
          <a:xfrm>
            <a:off x="1330967" y="2533276"/>
            <a:ext cx="9328984" cy="1633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 kern="1200" spc="1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>
              <a:solidFill>
                <a:srgbClr val="C3E2DD"/>
              </a:solidFill>
              <a:latin typeface="Impact"/>
              <a:ea typeface="Microsoft JhengHei UI"/>
            </a:endParaRPr>
          </a:p>
          <a:p>
            <a:r>
              <a:rPr lang="zh-TW" altLang="en-US" sz="9600">
                <a:solidFill>
                  <a:srgbClr val="C3E2DD"/>
                </a:solidFill>
                <a:latin typeface="Impact"/>
                <a:ea typeface="Microsoft JhengHei UI"/>
              </a:rPr>
              <a:t>THE END</a:t>
            </a:r>
            <a:endParaRPr lang="zh-tw" altLang="en-US" sz="9600">
              <a:solidFill>
                <a:srgbClr val="C3E2DD"/>
              </a:solidFill>
              <a:latin typeface="Impact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4225505696"/>
      </p:ext>
    </p:extLst>
  </p:cSld>
  <p:clrMapOvr>
    <a:masterClrMapping/>
  </p:clrMapOvr>
</p:sld>
</file>

<file path=ppt/theme/theme1.xml><?xml version="1.0" encoding="utf-8"?>
<a:theme xmlns:a="http://schemas.openxmlformats.org/drawingml/2006/main" name="創意漸層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96_TF11176810" id="{EF04A79C-2BCF-427A-85E9-F71AACB5DC59}" vid="{31B94385-8DC9-4872-80F6-EB85CA17585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B408420D46E884E8CE40E2A5E42E22B" ma:contentTypeVersion="2" ma:contentTypeDescription="建立新的文件。" ma:contentTypeScope="" ma:versionID="d6021268c8d9a2d79cb49027cc875d98">
  <xsd:schema xmlns:xsd="http://www.w3.org/2001/XMLSchema" xmlns:xs="http://www.w3.org/2001/XMLSchema" xmlns:p="http://schemas.microsoft.com/office/2006/metadata/properties" xmlns:ns3="179e4d54-8523-4eb7-b7c6-68901dbce34f" targetNamespace="http://schemas.microsoft.com/office/2006/metadata/properties" ma:root="true" ma:fieldsID="30a18c9ded9d4018e3a2a1cabb2020ca" ns3:_="">
    <xsd:import namespace="179e4d54-8523-4eb7-b7c6-68901dbce3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e4d54-8523-4eb7-b7c6-68901dbce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9B04F6-9C6A-441A-AD31-EF23BA3B3376}">
  <ds:schemaRefs>
    <ds:schemaRef ds:uri="179e4d54-8523-4eb7-b7c6-68901dbce3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FEF4A0-0501-4B9A-8AAE-EA937B734687}">
  <ds:schemaRefs>
    <ds:schemaRef ds:uri="179e4d54-8523-4eb7-b7c6-68901dbce3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6AAF3C-F3C3-41DA-ABC6-7842D89FA0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{B6BA608D-6F8F-46E1-92F4-A824D2DEFA1E}tf11176810_win32</Template>
  <TotalTime>123</TotalTime>
  <Words>240</Words>
  <Application>Microsoft Office PowerPoint</Application>
  <PresentationFormat>寬螢幕</PresentationFormat>
  <Paragraphs>33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Meiryo UI</vt:lpstr>
      <vt:lpstr>Microsoft JhengHei UI</vt:lpstr>
      <vt:lpstr>Arial</vt:lpstr>
      <vt:lpstr>Calibri</vt:lpstr>
      <vt:lpstr>Gill Sans Ultra Bold</vt:lpstr>
      <vt:lpstr>Impact</vt:lpstr>
      <vt:lpstr>創意漸層 </vt:lpstr>
      <vt:lpstr>IMDB百大電影分析</vt:lpstr>
      <vt:lpstr>PowerPoint 簡報</vt:lpstr>
      <vt:lpstr>PowerPoint 簡報</vt:lpstr>
      <vt:lpstr>PowerPoint 簡報</vt:lpstr>
      <vt:lpstr>PowerPoint 簡報</vt:lpstr>
      <vt:lpstr>PowerPoint 簡報</vt:lpstr>
      <vt:lpstr>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IMDB百大電影分析</dc:title>
  <dc:creator>余守恩</dc:creator>
  <cp:lastModifiedBy>余守恩</cp:lastModifiedBy>
  <cp:revision>6</cp:revision>
  <dcterms:created xsi:type="dcterms:W3CDTF">2023-03-22T02:38:55Z</dcterms:created>
  <dcterms:modified xsi:type="dcterms:W3CDTF">2023-06-08T17:06:20Z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0x0101001B408420D46E884E8CE40E2A5E42E22B</vt:lpwstr>
  </property>
</Properties>
</file>