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3" r:id="rId2"/>
    <p:sldId id="347" r:id="rId3"/>
    <p:sldId id="345" r:id="rId4"/>
    <p:sldId id="348" r:id="rId5"/>
    <p:sldId id="346" r:id="rId6"/>
    <p:sldId id="349" r:id="rId7"/>
    <p:sldId id="350" r:id="rId8"/>
    <p:sldId id="357" r:id="rId9"/>
    <p:sldId id="358" r:id="rId10"/>
    <p:sldId id="360" r:id="rId11"/>
    <p:sldId id="361" r:id="rId12"/>
    <p:sldId id="372" r:id="rId13"/>
    <p:sldId id="365" r:id="rId14"/>
    <p:sldId id="368" r:id="rId15"/>
    <p:sldId id="362" r:id="rId16"/>
    <p:sldId id="367" r:id="rId17"/>
    <p:sldId id="366" r:id="rId18"/>
    <p:sldId id="369" r:id="rId19"/>
    <p:sldId id="370" r:id="rId20"/>
    <p:sldId id="392" r:id="rId21"/>
    <p:sldId id="380" r:id="rId22"/>
    <p:sldId id="383" r:id="rId23"/>
    <p:sldId id="381" r:id="rId24"/>
    <p:sldId id="384" r:id="rId25"/>
    <p:sldId id="373" r:id="rId26"/>
    <p:sldId id="385" r:id="rId27"/>
    <p:sldId id="377" r:id="rId28"/>
    <p:sldId id="391" r:id="rId29"/>
    <p:sldId id="387" r:id="rId30"/>
    <p:sldId id="388" r:id="rId31"/>
    <p:sldId id="389" r:id="rId32"/>
    <p:sldId id="390" r:id="rId33"/>
    <p:sldId id="379" r:id="rId34"/>
    <p:sldId id="382" r:id="rId35"/>
    <p:sldId id="376" r:id="rId36"/>
    <p:sldId id="374" r:id="rId37"/>
    <p:sldId id="375" r:id="rId38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Raleway" pitchFamily="2" charset="0"/>
      <p:regular r:id="rId53"/>
      <p:bold r:id="rId54"/>
      <p:italic r:id="rId55"/>
      <p:boldItalic r:id="rId56"/>
    </p:embeddedFont>
    <p:embeddedFont>
      <p:font typeface="源泉圓體 B" panose="020B0800000000000000" pitchFamily="34" charset="-120"/>
      <p:bold r:id="rId57"/>
    </p:embeddedFont>
  </p:embeddedFontLst>
  <p:custShowLst>
    <p:custShow name="自訂放映 1" id="0">
      <p:sldLst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5153A0D3-443C-4F0E-8450-1241FD923A54}">
          <p14:sldIdLst>
            <p14:sldId id="323"/>
            <p14:sldId id="347"/>
          </p14:sldIdLst>
        </p14:section>
        <p14:section name="總經" id="{4DC3A629-2DA5-4442-B6C0-3EE514799C50}">
          <p14:sldIdLst>
            <p14:sldId id="345"/>
          </p14:sldIdLst>
        </p14:section>
        <p14:section name="世界總經-數據" id="{76FA3AFD-8B3D-4345-BCFE-91D74A1D68E3}">
          <p14:sldIdLst>
            <p14:sldId id="348"/>
            <p14:sldId id="346"/>
            <p14:sldId id="349"/>
            <p14:sldId id="350"/>
          </p14:sldIdLst>
        </p14:section>
        <p14:section name="世界總經-消息" id="{36F70078-3534-4D3C-99ED-18ACF8021EB3}">
          <p14:sldIdLst/>
        </p14:section>
        <p14:section name="台灣總經-數據" id="{8262BA6B-FF0B-4014-B289-69D5988F2D67}">
          <p14:sldIdLst>
            <p14:sldId id="357"/>
            <p14:sldId id="358"/>
          </p14:sldIdLst>
        </p14:section>
        <p14:section name="台灣總經-消息" id="{7DB9CF2F-BED0-43C6-A530-7656D63B0BC3}">
          <p14:sldIdLst>
            <p14:sldId id="360"/>
          </p14:sldIdLst>
        </p14:section>
        <p14:section name="產業分析" id="{E6B929DE-7EBE-46BA-B60C-70B62C469D75}">
          <p14:sldIdLst>
            <p14:sldId id="361"/>
            <p14:sldId id="372"/>
          </p14:sldIdLst>
        </p14:section>
        <p14:section name="網路通訊業" id="{B5147691-18DD-4852-8E15-1EA07024F453}">
          <p14:sldIdLst>
            <p14:sldId id="365"/>
            <p14:sldId id="368"/>
          </p14:sldIdLst>
        </p14:section>
        <p14:section name="綠能科技業" id="{3B6D9C40-4008-4935-8BEF-007713E95B51}">
          <p14:sldIdLst>
            <p14:sldId id="362"/>
            <p14:sldId id="367"/>
          </p14:sldIdLst>
        </p14:section>
        <p14:section name="生技醫療業" id="{9C5204C6-40BA-48AE-B518-7CC1744EA49A}">
          <p14:sldIdLst>
            <p14:sldId id="366"/>
            <p14:sldId id="369"/>
          </p14:sldIdLst>
        </p14:section>
        <p14:section name="投資組合分析" id="{72A3870C-6064-483F-9368-15ADA11DD8FE}">
          <p14:sldIdLst>
            <p14:sldId id="370"/>
          </p14:sldIdLst>
        </p14:section>
        <p14:section name="資金分配" id="{FA82E0AC-9C54-47C3-A7C3-DFBEA537C3E5}">
          <p14:sldIdLst>
            <p14:sldId id="392"/>
          </p14:sldIdLst>
        </p14:section>
        <p14:section name="股票部位介紹" id="{15FC4AA3-FE11-4DAB-9E61-1E2E10871D00}">
          <p14:sldIdLst>
            <p14:sldId id="380"/>
            <p14:sldId id="383"/>
            <p14:sldId id="381"/>
            <p14:sldId id="384"/>
            <p14:sldId id="373"/>
            <p14:sldId id="385"/>
          </p14:sldIdLst>
        </p14:section>
        <p14:section name="債券部位介紹" id="{DAFEC771-14CC-4C67-B6E7-2CD6062ED7AE}">
          <p14:sldIdLst>
            <p14:sldId id="377"/>
            <p14:sldId id="391"/>
            <p14:sldId id="387"/>
          </p14:sldIdLst>
        </p14:section>
        <p14:section name="ETF部位介紹" id="{44E7D151-6DCD-4202-BBE7-8E883672EF65}">
          <p14:sldIdLst>
            <p14:sldId id="388"/>
            <p14:sldId id="389"/>
            <p14:sldId id="390"/>
          </p14:sldIdLst>
        </p14:section>
        <p14:section name="權證部位介紹" id="{2566D2F9-4D6F-4147-A128-8AD476C95EB0}">
          <p14:sldIdLst>
            <p14:sldId id="379"/>
            <p14:sldId id="382"/>
          </p14:sldIdLst>
        </p14:section>
        <p14:section name="團隊分工" id="{912BC3F5-E876-4B98-BE0F-8FE09146670F}">
          <p14:sldIdLst>
            <p14:sldId id="376"/>
            <p14:sldId id="374"/>
          </p14:sldIdLst>
        </p14:section>
        <p14:section name="THE END" id="{FD4D54DB-7457-4CC2-BD8C-6F2644F246DB}">
          <p14:sldIdLst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939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80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8E99019-6A75-4830-AF6A-A5B7873E94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2031779"/>
            <a:ext cx="5515430" cy="4245649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046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1FD256E-9941-4547-B18C-9C0F32FBDF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28897" y="2849310"/>
            <a:ext cx="5082531" cy="3428118"/>
          </a:xfrm>
          <a:custGeom>
            <a:avLst/>
            <a:gdLst>
              <a:gd name="connsiteX0" fmla="*/ 0 w 4067628"/>
              <a:gd name="connsiteY0" fmla="*/ 0 h 3428118"/>
              <a:gd name="connsiteX1" fmla="*/ 4067628 w 4067628"/>
              <a:gd name="connsiteY1" fmla="*/ 0 h 3428118"/>
              <a:gd name="connsiteX2" fmla="*/ 4067628 w 4067628"/>
              <a:gd name="connsiteY2" fmla="*/ 3428118 h 3428118"/>
              <a:gd name="connsiteX3" fmla="*/ 0 w 4067628"/>
              <a:gd name="connsiteY3" fmla="*/ 3428118 h 342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7628" h="3428118">
                <a:moveTo>
                  <a:pt x="0" y="0"/>
                </a:moveTo>
                <a:lnTo>
                  <a:pt x="4067628" y="0"/>
                </a:lnTo>
                <a:lnTo>
                  <a:pt x="4067628" y="3428118"/>
                </a:lnTo>
                <a:lnTo>
                  <a:pt x="0" y="342811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815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99285A-24DE-4940-87FD-94F0F543F98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51413" y="2200275"/>
            <a:ext cx="7240587" cy="2457450"/>
          </a:xfrm>
          <a:custGeom>
            <a:avLst/>
            <a:gdLst>
              <a:gd name="connsiteX0" fmla="*/ 0 w 7240587"/>
              <a:gd name="connsiteY0" fmla="*/ 0 h 2457450"/>
              <a:gd name="connsiteX1" fmla="*/ 7240587 w 7240587"/>
              <a:gd name="connsiteY1" fmla="*/ 0 h 2457450"/>
              <a:gd name="connsiteX2" fmla="*/ 7240587 w 7240587"/>
              <a:gd name="connsiteY2" fmla="*/ 2457450 h 2457450"/>
              <a:gd name="connsiteX3" fmla="*/ 0 w 7240587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0587" h="2457450">
                <a:moveTo>
                  <a:pt x="0" y="0"/>
                </a:moveTo>
                <a:lnTo>
                  <a:pt x="7240587" y="0"/>
                </a:lnTo>
                <a:lnTo>
                  <a:pt x="7240587" y="2457450"/>
                </a:lnTo>
                <a:lnTo>
                  <a:pt x="0" y="24574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805741-A866-4C2F-A5D9-5BD31F8CD9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08588" y="0"/>
            <a:ext cx="6983412" cy="2200275"/>
          </a:xfrm>
          <a:custGeom>
            <a:avLst/>
            <a:gdLst>
              <a:gd name="connsiteX0" fmla="*/ 0 w 6983412"/>
              <a:gd name="connsiteY0" fmla="*/ 0 h 2200275"/>
              <a:gd name="connsiteX1" fmla="*/ 6983412 w 6983412"/>
              <a:gd name="connsiteY1" fmla="*/ 0 h 2200275"/>
              <a:gd name="connsiteX2" fmla="*/ 6983412 w 6983412"/>
              <a:gd name="connsiteY2" fmla="*/ 2200275 h 2200275"/>
              <a:gd name="connsiteX3" fmla="*/ 0 w 6983412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3412" h="2200275">
                <a:moveTo>
                  <a:pt x="0" y="0"/>
                </a:moveTo>
                <a:lnTo>
                  <a:pt x="6983412" y="0"/>
                </a:lnTo>
                <a:lnTo>
                  <a:pt x="6983412" y="2200275"/>
                </a:lnTo>
                <a:lnTo>
                  <a:pt x="0" y="22002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AD7AA1-FDEF-4BB4-B255-7F5CD5C490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57725"/>
            <a:ext cx="6983413" cy="2200275"/>
          </a:xfrm>
          <a:custGeom>
            <a:avLst/>
            <a:gdLst>
              <a:gd name="connsiteX0" fmla="*/ 0 w 6983413"/>
              <a:gd name="connsiteY0" fmla="*/ 0 h 2200275"/>
              <a:gd name="connsiteX1" fmla="*/ 6983413 w 6983413"/>
              <a:gd name="connsiteY1" fmla="*/ 0 h 2200275"/>
              <a:gd name="connsiteX2" fmla="*/ 6983413 w 6983413"/>
              <a:gd name="connsiteY2" fmla="*/ 2200275 h 2200275"/>
              <a:gd name="connsiteX3" fmla="*/ 0 w 6983413"/>
              <a:gd name="connsiteY3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3413" h="2200275">
                <a:moveTo>
                  <a:pt x="0" y="0"/>
                </a:moveTo>
                <a:lnTo>
                  <a:pt x="6983413" y="0"/>
                </a:lnTo>
                <a:lnTo>
                  <a:pt x="6983413" y="2200275"/>
                </a:lnTo>
                <a:lnTo>
                  <a:pt x="0" y="22002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89847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B3C06D-563A-40C8-ABC2-F7A3B4C122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30464" y="2345721"/>
            <a:ext cx="3931072" cy="3931072"/>
          </a:xfrm>
          <a:custGeom>
            <a:avLst/>
            <a:gdLst>
              <a:gd name="connsiteX0" fmla="*/ 1965536 w 3931072"/>
              <a:gd name="connsiteY0" fmla="*/ 0 h 3931072"/>
              <a:gd name="connsiteX1" fmla="*/ 3931072 w 3931072"/>
              <a:gd name="connsiteY1" fmla="*/ 1965536 h 3931072"/>
              <a:gd name="connsiteX2" fmla="*/ 1965536 w 3931072"/>
              <a:gd name="connsiteY2" fmla="*/ 3931072 h 3931072"/>
              <a:gd name="connsiteX3" fmla="*/ 0 w 3931072"/>
              <a:gd name="connsiteY3" fmla="*/ 1965536 h 3931072"/>
              <a:gd name="connsiteX4" fmla="*/ 1965536 w 3931072"/>
              <a:gd name="connsiteY4" fmla="*/ 0 h 393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072" h="3931072">
                <a:moveTo>
                  <a:pt x="1965536" y="0"/>
                </a:moveTo>
                <a:cubicBezTo>
                  <a:pt x="3051072" y="0"/>
                  <a:pt x="3931072" y="880000"/>
                  <a:pt x="3931072" y="1965536"/>
                </a:cubicBezTo>
                <a:cubicBezTo>
                  <a:pt x="3931072" y="3051072"/>
                  <a:pt x="3051072" y="3931072"/>
                  <a:pt x="1965536" y="3931072"/>
                </a:cubicBezTo>
                <a:cubicBezTo>
                  <a:pt x="880000" y="3931072"/>
                  <a:pt x="0" y="3051072"/>
                  <a:pt x="0" y="1965536"/>
                </a:cubicBezTo>
                <a:cubicBezTo>
                  <a:pt x="0" y="880000"/>
                  <a:pt x="880000" y="0"/>
                  <a:pt x="196553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615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1A09696-CD84-453E-B6BB-75A6DD19D95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62148" y="2367394"/>
            <a:ext cx="2467704" cy="2467704"/>
          </a:xfrm>
          <a:custGeom>
            <a:avLst/>
            <a:gdLst>
              <a:gd name="connsiteX0" fmla="*/ 1233852 w 2467704"/>
              <a:gd name="connsiteY0" fmla="*/ 0 h 2467704"/>
              <a:gd name="connsiteX1" fmla="*/ 2467704 w 2467704"/>
              <a:gd name="connsiteY1" fmla="*/ 1233852 h 2467704"/>
              <a:gd name="connsiteX2" fmla="*/ 1233852 w 2467704"/>
              <a:gd name="connsiteY2" fmla="*/ 2467704 h 2467704"/>
              <a:gd name="connsiteX3" fmla="*/ 0 w 2467704"/>
              <a:gd name="connsiteY3" fmla="*/ 1233852 h 2467704"/>
              <a:gd name="connsiteX4" fmla="*/ 1233852 w 2467704"/>
              <a:gd name="connsiteY4" fmla="*/ 0 h 246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704" h="2467704">
                <a:moveTo>
                  <a:pt x="1233852" y="0"/>
                </a:moveTo>
                <a:cubicBezTo>
                  <a:pt x="1915290" y="0"/>
                  <a:pt x="2467704" y="552414"/>
                  <a:pt x="2467704" y="1233852"/>
                </a:cubicBezTo>
                <a:cubicBezTo>
                  <a:pt x="2467704" y="1915290"/>
                  <a:pt x="1915290" y="2467704"/>
                  <a:pt x="1233852" y="2467704"/>
                </a:cubicBezTo>
                <a:cubicBezTo>
                  <a:pt x="552414" y="2467704"/>
                  <a:pt x="0" y="1915290"/>
                  <a:pt x="0" y="1233852"/>
                </a:cubicBezTo>
                <a:cubicBezTo>
                  <a:pt x="0" y="552414"/>
                  <a:pt x="552414" y="0"/>
                  <a:pt x="12338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029709-5EBE-4E59-8AFD-CABEB95B4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30396" y="2367394"/>
            <a:ext cx="2467704" cy="2467704"/>
          </a:xfrm>
          <a:custGeom>
            <a:avLst/>
            <a:gdLst>
              <a:gd name="connsiteX0" fmla="*/ 1233852 w 2467704"/>
              <a:gd name="connsiteY0" fmla="*/ 0 h 2467704"/>
              <a:gd name="connsiteX1" fmla="*/ 2467704 w 2467704"/>
              <a:gd name="connsiteY1" fmla="*/ 1233852 h 2467704"/>
              <a:gd name="connsiteX2" fmla="*/ 1233852 w 2467704"/>
              <a:gd name="connsiteY2" fmla="*/ 2467704 h 2467704"/>
              <a:gd name="connsiteX3" fmla="*/ 0 w 2467704"/>
              <a:gd name="connsiteY3" fmla="*/ 1233852 h 2467704"/>
              <a:gd name="connsiteX4" fmla="*/ 1233852 w 2467704"/>
              <a:gd name="connsiteY4" fmla="*/ 0 h 246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704" h="2467704">
                <a:moveTo>
                  <a:pt x="1233852" y="0"/>
                </a:moveTo>
                <a:cubicBezTo>
                  <a:pt x="1915290" y="0"/>
                  <a:pt x="2467704" y="552414"/>
                  <a:pt x="2467704" y="1233852"/>
                </a:cubicBezTo>
                <a:cubicBezTo>
                  <a:pt x="2467704" y="1915290"/>
                  <a:pt x="1915290" y="2467704"/>
                  <a:pt x="1233852" y="2467704"/>
                </a:cubicBezTo>
                <a:cubicBezTo>
                  <a:pt x="552414" y="2467704"/>
                  <a:pt x="0" y="1915290"/>
                  <a:pt x="0" y="1233852"/>
                </a:cubicBezTo>
                <a:cubicBezTo>
                  <a:pt x="0" y="552414"/>
                  <a:pt x="552414" y="0"/>
                  <a:pt x="12338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CF9B72-68F2-4866-B2E1-DED2C2D8A8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93900" y="2367394"/>
            <a:ext cx="2467704" cy="2467704"/>
          </a:xfrm>
          <a:custGeom>
            <a:avLst/>
            <a:gdLst>
              <a:gd name="connsiteX0" fmla="*/ 1233852 w 2467704"/>
              <a:gd name="connsiteY0" fmla="*/ 0 h 2467704"/>
              <a:gd name="connsiteX1" fmla="*/ 2467704 w 2467704"/>
              <a:gd name="connsiteY1" fmla="*/ 1233852 h 2467704"/>
              <a:gd name="connsiteX2" fmla="*/ 1233852 w 2467704"/>
              <a:gd name="connsiteY2" fmla="*/ 2467704 h 2467704"/>
              <a:gd name="connsiteX3" fmla="*/ 0 w 2467704"/>
              <a:gd name="connsiteY3" fmla="*/ 1233852 h 2467704"/>
              <a:gd name="connsiteX4" fmla="*/ 1233852 w 2467704"/>
              <a:gd name="connsiteY4" fmla="*/ 0 h 246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704" h="2467704">
                <a:moveTo>
                  <a:pt x="1233852" y="0"/>
                </a:moveTo>
                <a:cubicBezTo>
                  <a:pt x="1915290" y="0"/>
                  <a:pt x="2467704" y="552414"/>
                  <a:pt x="2467704" y="1233852"/>
                </a:cubicBezTo>
                <a:cubicBezTo>
                  <a:pt x="2467704" y="1915290"/>
                  <a:pt x="1915290" y="2467704"/>
                  <a:pt x="1233852" y="2467704"/>
                </a:cubicBezTo>
                <a:cubicBezTo>
                  <a:pt x="552414" y="2467704"/>
                  <a:pt x="0" y="1915290"/>
                  <a:pt x="0" y="1233852"/>
                </a:cubicBezTo>
                <a:cubicBezTo>
                  <a:pt x="0" y="552414"/>
                  <a:pt x="552414" y="0"/>
                  <a:pt x="12338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84281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68A114-61B7-431F-A817-7AD277B0DE3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080000" y="2740324"/>
            <a:ext cx="2032000" cy="2032000"/>
          </a:xfrm>
          <a:custGeom>
            <a:avLst/>
            <a:gdLst>
              <a:gd name="connsiteX0" fmla="*/ 1016000 w 2032000"/>
              <a:gd name="connsiteY0" fmla="*/ 0 h 2032000"/>
              <a:gd name="connsiteX1" fmla="*/ 2032000 w 2032000"/>
              <a:gd name="connsiteY1" fmla="*/ 1016000 h 2032000"/>
              <a:gd name="connsiteX2" fmla="*/ 1016000 w 2032000"/>
              <a:gd name="connsiteY2" fmla="*/ 2032000 h 2032000"/>
              <a:gd name="connsiteX3" fmla="*/ 0 w 2032000"/>
              <a:gd name="connsiteY3" fmla="*/ 1016000 h 2032000"/>
              <a:gd name="connsiteX4" fmla="*/ 1016000 w 2032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2032000">
                <a:moveTo>
                  <a:pt x="1016000" y="0"/>
                </a:moveTo>
                <a:cubicBezTo>
                  <a:pt x="1577121" y="0"/>
                  <a:pt x="2032000" y="454879"/>
                  <a:pt x="2032000" y="1016000"/>
                </a:cubicBezTo>
                <a:cubicBezTo>
                  <a:pt x="2032000" y="1577121"/>
                  <a:pt x="1577121" y="2032000"/>
                  <a:pt x="1016000" y="2032000"/>
                </a:cubicBezTo>
                <a:cubicBezTo>
                  <a:pt x="454879" y="2032000"/>
                  <a:pt x="0" y="1577121"/>
                  <a:pt x="0" y="1016000"/>
                </a:cubicBezTo>
                <a:cubicBezTo>
                  <a:pt x="0" y="454879"/>
                  <a:pt x="454879" y="0"/>
                  <a:pt x="1016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8289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8C035F-C3E4-44F8-BAEE-5B1B119A01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54800" y="1181098"/>
            <a:ext cx="4356100" cy="4495804"/>
          </a:xfrm>
          <a:custGeom>
            <a:avLst/>
            <a:gdLst>
              <a:gd name="connsiteX0" fmla="*/ 0 w 4356100"/>
              <a:gd name="connsiteY0" fmla="*/ 0 h 4495804"/>
              <a:gd name="connsiteX1" fmla="*/ 4356100 w 4356100"/>
              <a:gd name="connsiteY1" fmla="*/ 0 h 4495804"/>
              <a:gd name="connsiteX2" fmla="*/ 4356100 w 4356100"/>
              <a:gd name="connsiteY2" fmla="*/ 4495804 h 4495804"/>
              <a:gd name="connsiteX3" fmla="*/ 0 w 4356100"/>
              <a:gd name="connsiteY3" fmla="*/ 4495804 h 449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100" h="4495804">
                <a:moveTo>
                  <a:pt x="0" y="0"/>
                </a:moveTo>
                <a:lnTo>
                  <a:pt x="4356100" y="0"/>
                </a:lnTo>
                <a:lnTo>
                  <a:pt x="4356100" y="4495804"/>
                </a:lnTo>
                <a:lnTo>
                  <a:pt x="0" y="44958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8764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0EB3B5-C405-4BED-A20A-2967A50198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86285" y="1981200"/>
            <a:ext cx="5225142" cy="2381250"/>
          </a:xfrm>
          <a:custGeom>
            <a:avLst/>
            <a:gdLst>
              <a:gd name="connsiteX0" fmla="*/ 0 w 5225142"/>
              <a:gd name="connsiteY0" fmla="*/ 0 h 2381250"/>
              <a:gd name="connsiteX1" fmla="*/ 5225142 w 5225142"/>
              <a:gd name="connsiteY1" fmla="*/ 0 h 2381250"/>
              <a:gd name="connsiteX2" fmla="*/ 5225142 w 5225142"/>
              <a:gd name="connsiteY2" fmla="*/ 2381250 h 2381250"/>
              <a:gd name="connsiteX3" fmla="*/ 0 w 5225142"/>
              <a:gd name="connsiteY3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5142" h="2381250">
                <a:moveTo>
                  <a:pt x="0" y="0"/>
                </a:moveTo>
                <a:lnTo>
                  <a:pt x="5225142" y="0"/>
                </a:lnTo>
                <a:lnTo>
                  <a:pt x="5225142" y="2381250"/>
                </a:lnTo>
                <a:lnTo>
                  <a:pt x="0" y="2381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91B381-F45B-4235-A1E1-29FBE192DE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0571" y="1981200"/>
            <a:ext cx="5225142" cy="2381250"/>
          </a:xfrm>
          <a:custGeom>
            <a:avLst/>
            <a:gdLst>
              <a:gd name="connsiteX0" fmla="*/ 0 w 5225142"/>
              <a:gd name="connsiteY0" fmla="*/ 0 h 2381250"/>
              <a:gd name="connsiteX1" fmla="*/ 5225142 w 5225142"/>
              <a:gd name="connsiteY1" fmla="*/ 0 h 2381250"/>
              <a:gd name="connsiteX2" fmla="*/ 5225142 w 5225142"/>
              <a:gd name="connsiteY2" fmla="*/ 2381250 h 2381250"/>
              <a:gd name="connsiteX3" fmla="*/ 0 w 5225142"/>
              <a:gd name="connsiteY3" fmla="*/ 2381250 h 238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5142" h="2381250">
                <a:moveTo>
                  <a:pt x="0" y="0"/>
                </a:moveTo>
                <a:lnTo>
                  <a:pt x="5225142" y="0"/>
                </a:lnTo>
                <a:lnTo>
                  <a:pt x="5225142" y="2381250"/>
                </a:lnTo>
                <a:lnTo>
                  <a:pt x="0" y="2381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03618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C91E4F2C-6626-458A-A5E6-0ED0F4A94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5515430"/>
              <a:gd name="connsiteY0" fmla="*/ 0 h 4245649"/>
              <a:gd name="connsiteX1" fmla="*/ 5515430 w 5515430"/>
              <a:gd name="connsiteY1" fmla="*/ 0 h 4245649"/>
              <a:gd name="connsiteX2" fmla="*/ 5515430 w 5515430"/>
              <a:gd name="connsiteY2" fmla="*/ 4245649 h 4245649"/>
              <a:gd name="connsiteX3" fmla="*/ 0 w 5515430"/>
              <a:gd name="connsiteY3" fmla="*/ 4245649 h 424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30" h="4245649">
                <a:moveTo>
                  <a:pt x="0" y="0"/>
                </a:moveTo>
                <a:lnTo>
                  <a:pt x="5515430" y="0"/>
                </a:lnTo>
                <a:lnTo>
                  <a:pt x="5515430" y="4245649"/>
                </a:lnTo>
                <a:lnTo>
                  <a:pt x="0" y="424564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338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8749F0-E838-4B47-8F8E-B80BC6951A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51490" y="0"/>
            <a:ext cx="8740511" cy="6858000"/>
          </a:xfrm>
          <a:custGeom>
            <a:avLst/>
            <a:gdLst>
              <a:gd name="connsiteX0" fmla="*/ 6614207 w 8740511"/>
              <a:gd name="connsiteY0" fmla="*/ 0 h 6858000"/>
              <a:gd name="connsiteX1" fmla="*/ 8740511 w 8740511"/>
              <a:gd name="connsiteY1" fmla="*/ 0 h 6858000"/>
              <a:gd name="connsiteX2" fmla="*/ 8740511 w 8740511"/>
              <a:gd name="connsiteY2" fmla="*/ 2837731 h 6858000"/>
              <a:gd name="connsiteX3" fmla="*/ 5843832 w 8740511"/>
              <a:gd name="connsiteY3" fmla="*/ 5503201 h 6858000"/>
              <a:gd name="connsiteX4" fmla="*/ 5843831 w 8740511"/>
              <a:gd name="connsiteY4" fmla="*/ 5503201 h 6858000"/>
              <a:gd name="connsiteX5" fmla="*/ 4371514 w 8740511"/>
              <a:gd name="connsiteY5" fmla="*/ 6858000 h 6858000"/>
              <a:gd name="connsiteX6" fmla="*/ 1162648 w 8740511"/>
              <a:gd name="connsiteY6" fmla="*/ 6858000 h 6858000"/>
              <a:gd name="connsiteX7" fmla="*/ 0 w 8740511"/>
              <a:gd name="connsiteY7" fmla="*/ 6086270 h 6858000"/>
              <a:gd name="connsiteX8" fmla="*/ 2817025 w 8740511"/>
              <a:gd name="connsiteY8" fmla="*/ 3494096 h 6858000"/>
              <a:gd name="connsiteX9" fmla="*/ 2817026 w 8740511"/>
              <a:gd name="connsiteY9" fmla="*/ 34940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40511" h="6858000">
                <a:moveTo>
                  <a:pt x="6614207" y="0"/>
                </a:moveTo>
                <a:lnTo>
                  <a:pt x="8740511" y="0"/>
                </a:lnTo>
                <a:lnTo>
                  <a:pt x="8740511" y="2837731"/>
                </a:lnTo>
                <a:lnTo>
                  <a:pt x="5843832" y="5503201"/>
                </a:lnTo>
                <a:lnTo>
                  <a:pt x="5843831" y="5503201"/>
                </a:lnTo>
                <a:lnTo>
                  <a:pt x="4371514" y="6858000"/>
                </a:lnTo>
                <a:lnTo>
                  <a:pt x="1162648" y="6858000"/>
                </a:lnTo>
                <a:lnTo>
                  <a:pt x="0" y="6086270"/>
                </a:lnTo>
                <a:lnTo>
                  <a:pt x="2817025" y="3494096"/>
                </a:lnTo>
                <a:lnTo>
                  <a:pt x="2817026" y="3494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503030101060003" pitchFamily="34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0960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15" r:id="rId2"/>
    <p:sldLayoutId id="2147483712" r:id="rId3"/>
    <p:sldLayoutId id="2147483713" r:id="rId4"/>
    <p:sldLayoutId id="2147483708" r:id="rId5"/>
    <p:sldLayoutId id="2147483707" r:id="rId6"/>
    <p:sldLayoutId id="2147483706" r:id="rId7"/>
    <p:sldLayoutId id="2147483714" r:id="rId8"/>
    <p:sldLayoutId id="2147483711" r:id="rId9"/>
    <p:sldLayoutId id="2147483701" r:id="rId10"/>
    <p:sldLayoutId id="2147483710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0" kern="1200" spc="0" baseline="0">
          <a:solidFill>
            <a:schemeClr val="tx1"/>
          </a:solidFill>
          <a:latin typeface="Montserrat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D9BC134E-5908-4583-A461-F8DCE355F6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7F1BE-D21B-4BBE-B746-A4F923EFF532}"/>
              </a:ext>
            </a:extLst>
          </p:cNvPr>
          <p:cNvSpPr txBox="1"/>
          <p:nvPr/>
        </p:nvSpPr>
        <p:spPr>
          <a:xfrm>
            <a:off x="0" y="89619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大專生證券菁英種子線上培育營</a:t>
            </a:r>
            <a:endParaRPr lang="en-US" altLang="zh-TW" sz="48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C0740-58C9-4593-AC8B-7CEC530648A7}"/>
              </a:ext>
            </a:extLst>
          </p:cNvPr>
          <p:cNvSpPr txBox="1"/>
          <p:nvPr/>
        </p:nvSpPr>
        <p:spPr>
          <a:xfrm>
            <a:off x="3990977" y="4059361"/>
            <a:ext cx="421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付費解鎖相關內容隊</a:t>
            </a:r>
            <a:endParaRPr lang="en-US" altLang="zh-TW" sz="32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D9522-C108-40EF-B2E7-C427358479CF}"/>
              </a:ext>
            </a:extLst>
          </p:cNvPr>
          <p:cNvSpPr txBox="1"/>
          <p:nvPr/>
        </p:nvSpPr>
        <p:spPr>
          <a:xfrm>
            <a:off x="2815771" y="5407934"/>
            <a:ext cx="6560458" cy="387286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TW" altLang="en-US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廖梓鈞</a:t>
            </a: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	</a:t>
            </a:r>
            <a:r>
              <a:rPr lang="zh-TW" altLang="en-US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黃定弘</a:t>
            </a: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	</a:t>
            </a:r>
            <a:r>
              <a:rPr lang="zh-TW" altLang="en-US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陳彥均</a:t>
            </a: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	</a:t>
            </a:r>
            <a:r>
              <a:rPr lang="zh-TW" altLang="en-US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余守恩</a:t>
            </a: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	</a:t>
            </a:r>
            <a:r>
              <a:rPr lang="zh-TW" altLang="en-US" sz="2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  <a:cs typeface="Montserrat" charset="0"/>
              </a:rPr>
              <a:t>劉世宥</a:t>
            </a:r>
            <a:endParaRPr lang="en-US" altLang="zh-TW" sz="20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  <a:cs typeface="Montserrat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CA98B-F910-474F-954F-21F696D592B8}"/>
              </a:ext>
            </a:extLst>
          </p:cNvPr>
          <p:cNvCxnSpPr>
            <a:cxnSpLocks/>
          </p:cNvCxnSpPr>
          <p:nvPr/>
        </p:nvCxnSpPr>
        <p:spPr>
          <a:xfrm>
            <a:off x="1266825" y="4351749"/>
            <a:ext cx="272415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9FE9E1-8D33-49A1-98CC-3EC75B1FE47C}"/>
              </a:ext>
            </a:extLst>
          </p:cNvPr>
          <p:cNvCxnSpPr>
            <a:cxnSpLocks/>
          </p:cNvCxnSpPr>
          <p:nvPr/>
        </p:nvCxnSpPr>
        <p:spPr>
          <a:xfrm>
            <a:off x="8201027" y="4351748"/>
            <a:ext cx="272415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6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8563C5-D2A6-4AA7-82C9-D93E461CF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D33367F-D9E6-42CF-9EB8-27699C3C7FE3}"/>
              </a:ext>
            </a:extLst>
          </p:cNvPr>
          <p:cNvGrpSpPr/>
          <p:nvPr/>
        </p:nvGrpSpPr>
        <p:grpSpPr>
          <a:xfrm>
            <a:off x="0" y="261559"/>
            <a:ext cx="12192000" cy="985641"/>
            <a:chOff x="-2013" y="380431"/>
            <a:chExt cx="3926314" cy="9856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084E3F9-5E09-4FE3-88F4-2F77FFCF53BD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9882566-9859-40F5-B45C-59645C09CCC9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台灣總體經濟分析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-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消息層面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2D7257-3DD5-4617-8CC2-DBEE08D952ED}"/>
              </a:ext>
            </a:extLst>
          </p:cNvPr>
          <p:cNvSpPr txBox="1"/>
          <p:nvPr/>
        </p:nvSpPr>
        <p:spPr>
          <a:xfrm>
            <a:off x="1285031" y="2422506"/>
            <a:ext cx="2637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全球經濟放緩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6067E7-EEA3-4574-BAC0-31E039CC0F42}"/>
              </a:ext>
            </a:extLst>
          </p:cNvPr>
          <p:cNvSpPr txBox="1"/>
          <p:nvPr/>
        </p:nvSpPr>
        <p:spPr>
          <a:xfrm>
            <a:off x="1243883" y="3286329"/>
            <a:ext cx="2719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主要國家升息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4285E21-1108-45B1-BBE0-BB8859A64CCF}"/>
              </a:ext>
            </a:extLst>
          </p:cNvPr>
          <p:cNvSpPr txBox="1"/>
          <p:nvPr/>
        </p:nvSpPr>
        <p:spPr>
          <a:xfrm>
            <a:off x="1243883" y="4150152"/>
            <a:ext cx="2719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地緣政治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38C677E-EC54-40B4-AF38-B2D92EE6EA31}"/>
              </a:ext>
            </a:extLst>
          </p:cNvPr>
          <p:cNvSpPr txBox="1"/>
          <p:nvPr/>
        </p:nvSpPr>
        <p:spPr>
          <a:xfrm>
            <a:off x="1285031" y="5013975"/>
            <a:ext cx="2637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美中爭端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AAB212-7045-4A83-ADE3-F0087B93F90A}"/>
              </a:ext>
            </a:extLst>
          </p:cNvPr>
          <p:cNvSpPr txBox="1"/>
          <p:nvPr/>
        </p:nvSpPr>
        <p:spPr>
          <a:xfrm>
            <a:off x="5837225" y="2148887"/>
            <a:ext cx="5236160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國家總預算擴增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公建預算增加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30%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穩定油氣電價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多元分散進口來源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青年、勞工補助多方面提升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加速訂單轉移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加強國際合作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7504C69-67AA-4F95-9FE2-A14E54556B8F}"/>
              </a:ext>
            </a:extLst>
          </p:cNvPr>
          <p:cNvSpPr txBox="1"/>
          <p:nvPr/>
        </p:nvSpPr>
        <p:spPr>
          <a:xfrm>
            <a:off x="1285031" y="5877798"/>
            <a:ext cx="2637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氣候變遷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1DCCD3-2F33-496C-BDE8-095036BE5FC0}"/>
              </a:ext>
            </a:extLst>
          </p:cNvPr>
          <p:cNvSpPr txBox="1"/>
          <p:nvPr/>
        </p:nvSpPr>
        <p:spPr>
          <a:xfrm>
            <a:off x="1285030" y="1485226"/>
            <a:ext cx="263743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外在挑戰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E90F90A-0155-4C1D-97D5-05BE681B4BA2}"/>
              </a:ext>
            </a:extLst>
          </p:cNvPr>
          <p:cNvSpPr txBox="1"/>
          <p:nvPr/>
        </p:nvSpPr>
        <p:spPr>
          <a:xfrm>
            <a:off x="6207436" y="1485226"/>
            <a:ext cx="263743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tx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落實對策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4471BE6-02A2-46DC-B3B4-620BE0CDFCFE}"/>
              </a:ext>
            </a:extLst>
          </p:cNvPr>
          <p:cNvCxnSpPr>
            <a:cxnSpLocks/>
          </p:cNvCxnSpPr>
          <p:nvPr/>
        </p:nvCxnSpPr>
        <p:spPr>
          <a:xfrm>
            <a:off x="4727448" y="1591056"/>
            <a:ext cx="0" cy="490118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BED7345-01A8-45E4-B67B-0449D72CEF3D}"/>
              </a:ext>
            </a:extLst>
          </p:cNvPr>
          <p:cNvCxnSpPr>
            <a:cxnSpLocks/>
          </p:cNvCxnSpPr>
          <p:nvPr/>
        </p:nvCxnSpPr>
        <p:spPr>
          <a:xfrm>
            <a:off x="1123761" y="2099753"/>
            <a:ext cx="9428415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0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913FCB-A0A5-4794-BF1C-250B11403EB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918B69-869D-4AB9-8771-D87D6D3140C2}"/>
              </a:ext>
            </a:extLst>
          </p:cNvPr>
          <p:cNvGrpSpPr/>
          <p:nvPr/>
        </p:nvGrpSpPr>
        <p:grpSpPr>
          <a:xfrm>
            <a:off x="1595628" y="2766399"/>
            <a:ext cx="9000744" cy="1325201"/>
            <a:chOff x="1595628" y="2766399"/>
            <a:chExt cx="9000744" cy="132520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1E100E-C520-4785-A86F-28558248FD3C}"/>
                </a:ext>
              </a:extLst>
            </p:cNvPr>
            <p:cNvSpPr/>
            <p:nvPr/>
          </p:nvSpPr>
          <p:spPr>
            <a:xfrm>
              <a:off x="1595628" y="2766399"/>
              <a:ext cx="4500372" cy="11704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47316D-642C-428B-86B4-BE1AC6BF6EAC}"/>
                </a:ext>
              </a:extLst>
            </p:cNvPr>
            <p:cNvSpPr/>
            <p:nvPr/>
          </p:nvSpPr>
          <p:spPr>
            <a:xfrm>
              <a:off x="6096000" y="2921168"/>
              <a:ext cx="4500372" cy="117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A5BF70D-DFFD-4DB7-B815-80DAC59995EA}"/>
                </a:ext>
              </a:extLst>
            </p:cNvPr>
            <p:cNvSpPr txBox="1"/>
            <p:nvPr/>
          </p:nvSpPr>
          <p:spPr>
            <a:xfrm>
              <a:off x="2570226" y="2921168"/>
              <a:ext cx="70515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000" dirty="0">
                  <a:solidFill>
                    <a:schemeClr val="bg1">
                      <a:lumMod val="9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產業</a:t>
              </a:r>
              <a:r>
                <a:rPr lang="zh-TW" altLang="en-US" sz="6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91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3"/>
    </mc:Choice>
    <mc:Fallback xmlns="">
      <p:transition spd="slow" advTm="24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65B186D-F84D-47B0-B25E-FD3F1C625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國家發展委員會-六大核心戰略產業推動方案_1">
            <a:extLst>
              <a:ext uri="{FF2B5EF4-FFF2-40B4-BE49-F238E27FC236}">
                <a16:creationId xmlns:a16="http://schemas.microsoft.com/office/drawing/2014/main" id="{A301C6AB-0FD5-4846-8F1A-4CDC8A24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6" b="89945" l="5206" r="89757">
                        <a14:foregroundMark x1="37783" y1="7749" x2="45928" y2="7380"/>
                        <a14:foregroundMark x1="45928" y1="7380" x2="46767" y2="7749"/>
                        <a14:foregroundMark x1="61806" y1="9094" x2="42485" y2="3321"/>
                        <a14:foregroundMark x1="42485" y1="3321" x2="33249" y2="3506"/>
                        <a14:foregroundMark x1="33249" y1="3506" x2="32326" y2="4244"/>
                        <a14:foregroundMark x1="46180" y1="7841" x2="51889" y2="11716"/>
                        <a14:foregroundMark x1="17045" y1="21956" x2="9944" y2="42611"/>
                        <a14:foregroundMark x1="10243" y1="34963" x2="6521" y2="42546"/>
                        <a14:foregroundMark x1="15449" y1="51568" x2="16877" y2="67897"/>
                        <a14:foregroundMark x1="30711" y1="75595" x2="42737" y2="82288"/>
                        <a14:foregroundMark x1="16877" y1="67897" x2="27527" y2="73824"/>
                        <a14:foregroundMark x1="42737" y1="82288" x2="42401" y2="39207"/>
                        <a14:foregroundMark x1="52477" y1="37362" x2="46851" y2="46033"/>
                        <a14:foregroundMark x1="46851" y1="46033" x2="40554" y2="43081"/>
                        <a14:foregroundMark x1="40554" y1="43081" x2="47187" y2="48524"/>
                        <a14:foregroundMark x1="47187" y1="48524" x2="48447" y2="37085"/>
                        <a14:foregroundMark x1="48447" y1="37085" x2="41562" y2="47878"/>
                        <a14:foregroundMark x1="41562" y1="47878" x2="48950" y2="40683"/>
                        <a14:foregroundMark x1="47775" y1="37362" x2="40638" y2="37085"/>
                        <a14:foregroundMark x1="40638" y1="37085" x2="49538" y2="47509"/>
                        <a14:foregroundMark x1="49538" y1="47509" x2="37364" y2="45203"/>
                        <a14:foregroundMark x1="37364" y1="45203" x2="49454" y2="41236"/>
                        <a14:foregroundMark x1="49454" y1="41236" x2="43661" y2="55812"/>
                        <a14:foregroundMark x1="43661" y1="55812" x2="32746" y2="35978"/>
                        <a14:foregroundMark x1="32746" y1="35978" x2="33417" y2="42435"/>
                        <a14:foregroundMark x1="51721" y1="50554" x2="42989" y2="51015"/>
                        <a14:foregroundMark x1="42989" y1="51015" x2="49370" y2="39022"/>
                        <a14:foregroundMark x1="49370" y1="39022" x2="51889" y2="50646"/>
                        <a14:foregroundMark x1="51889" y1="50646" x2="45340" y2="54244"/>
                        <a14:foregroundMark x1="46264" y1="56365" x2="38539" y2="43911"/>
                        <a14:foregroundMark x1="38539" y1="43911" x2="59782" y2="42897"/>
                        <a14:foregroundMark x1="59782" y1="42897" x2="47607" y2="66513"/>
                        <a14:foregroundMark x1="47607" y1="66513" x2="48111" y2="74815"/>
                        <a14:foregroundMark x1="77582" y1="53506" x2="74055" y2="62177"/>
                        <a14:foregroundMark x1="59921" y1="76467" x2="56171" y2="80258"/>
                        <a14:foregroundMark x1="74055" y1="62177" x2="62604" y2="73754"/>
                        <a14:foregroundMark x1="57922" y1="67701" x2="59026" y2="59779"/>
                        <a14:foregroundMark x1="56171" y1="80258" x2="57362" y2="71712"/>
                        <a14:foregroundMark x1="59026" y1="59779" x2="76570" y2="45882"/>
                        <a14:foregroundMark x1="77321" y1="45906" x2="82284" y2="54613"/>
                        <a14:foregroundMark x1="80986" y1="56288" x2="76994" y2="61439"/>
                        <a14:foregroundMark x1="76994" y1="61439" x2="76994" y2="61439"/>
                        <a14:foregroundMark x1="52561" y1="69742" x2="42149" y2="74170"/>
                        <a14:foregroundMark x1="42149" y1="74170" x2="33669" y2="51845"/>
                        <a14:foregroundMark x1="33669" y1="51845" x2="34845" y2="49170"/>
                        <a14:foregroundMark x1="17045" y1="67159" x2="16289" y2="65314"/>
                        <a14:foregroundMark x1="72712" y1="60424" x2="64484" y2="64391"/>
                        <a14:foregroundMark x1="76658" y1="32934" x2="72880" y2="33856"/>
                        <a14:foregroundMark x1="74895" y1="31642" x2="74475" y2="32103"/>
                        <a14:foregroundMark x1="75147" y1="28506" x2="76238" y2="32288"/>
                        <a14:foregroundMark x1="76658" y1="30627" x2="76658" y2="27583"/>
                        <a14:foregroundMark x1="75147" y1="59225" x2="74811" y2="59225"/>
                        <a14:foregroundMark x1="72712" y1="55627" x2="76994" y2="55443"/>
                        <a14:foregroundMark x1="78170" y1="25646" x2="77750" y2="23616"/>
                        <a14:foregroundMark x1="69186" y1="13100" x2="69689" y2="15498"/>
                        <a14:foregroundMark x1="78254" y1="61808" x2="74979" y2="66790"/>
                        <a14:foregroundMark x1="79429" y1="61347" x2="75567" y2="67528"/>
                        <a14:foregroundMark x1="75567" y1="67528" x2="75399" y2="67620"/>
                        <a14:foregroundMark x1="77498" y1="65129" x2="72376" y2="72140"/>
                        <a14:foregroundMark x1="25357" y1="80996" x2="23678" y2="77399"/>
                        <a14:foregroundMark x1="5542" y1="41236" x2="5793" y2="38376"/>
                        <a14:foregroundMark x1="11755" y1="56181" x2="9656" y2="54059"/>
                        <a14:foregroundMark x1="43829" y1="41328" x2="51301" y2="41236"/>
                        <a14:foregroundMark x1="51301" y1="41236" x2="44165" y2="43450"/>
                        <a14:foregroundMark x1="41814" y1="39576" x2="52813" y2="32841"/>
                        <a14:foregroundMark x1="52813" y1="32841" x2="45676" y2="39576"/>
                        <a14:foregroundMark x1="45676" y1="39576" x2="38539" y2="39668"/>
                        <a14:foregroundMark x1="74895" y1="57934" x2="73300" y2="55996"/>
                        <a14:foregroundMark x1="76071" y1="54520" x2="72796" y2="55812"/>
                        <a14:foregroundMark x1="74727" y1="45941" x2="77362" y2="44987"/>
                        <a14:foregroundMark x1="76486" y1="45843" x2="76071" y2="46033"/>
                        <a14:foregroundMark x1="76071" y1="46033" x2="67926" y2="46033"/>
                        <a14:foregroundMark x1="70225" y1="44133" x2="68514" y2="44096"/>
                        <a14:foregroundMark x1="5374" y1="44926" x2="5793" y2="47325"/>
                        <a14:foregroundMark x1="5542" y1="41052" x2="5374" y2="42989"/>
                        <a14:foregroundMark x1="5709" y1="40037" x2="5458" y2="41328"/>
                        <a14:foregroundMark x1="5542" y1="38376" x2="5374" y2="40775"/>
                        <a14:foregroundMark x1="5709" y1="45664" x2="5709" y2="48616"/>
                        <a14:foregroundMark x1="5206" y1="46033" x2="5374" y2="48432"/>
                        <a14:foregroundMark x1="60369" y1="82749" x2="59446" y2="83303"/>
                        <a14:backgroundMark x1="36608" y1="554" x2="36608" y2="554"/>
                        <a14:backgroundMark x1="36188" y1="830" x2="37112" y2="830"/>
                        <a14:backgroundMark x1="37531" y1="461" x2="39127" y2="185"/>
                        <a14:backgroundMark x1="51973" y1="646" x2="52645" y2="554"/>
                        <a14:backgroundMark x1="49958" y1="277" x2="50966" y2="369"/>
                        <a14:backgroundMark x1="47691" y1="185" x2="49118" y2="277"/>
                        <a14:backgroundMark x1="40134" y1="277" x2="40806" y2="92"/>
                        <a14:backgroundMark x1="40722" y1="92" x2="41982" y2="0"/>
                        <a14:backgroundMark x1="47775" y1="369" x2="47103" y2="277"/>
                        <a14:backgroundMark x1="40554" y1="277" x2="47019" y2="0"/>
                        <a14:backgroundMark x1="47019" y1="0" x2="47271" y2="92"/>
                        <a14:backgroundMark x1="44500" y1="92" x2="47187" y2="277"/>
                        <a14:backgroundMark x1="84151" y1="42871" x2="84719" y2="46679"/>
                        <a14:backgroundMark x1="82116" y1="29244" x2="84088" y2="42455"/>
                        <a14:backgroundMark x1="84223" y1="45201" x2="83627" y2="52399"/>
                        <a14:backgroundMark x1="83291" y1="53690" x2="81780" y2="61808"/>
                        <a14:backgroundMark x1="81780" y1="61808" x2="76490" y2="71956"/>
                        <a14:backgroundMark x1="76490" y1="71956" x2="70445" y2="77306"/>
                        <a14:backgroundMark x1="70445" y1="77306" x2="68430" y2="78137"/>
                        <a14:backgroundMark x1="76693" y1="69354" x2="75147" y2="72509"/>
                        <a14:backgroundMark x1="81612" y1="59317" x2="78426" y2="65818"/>
                        <a14:backgroundMark x1="75147" y1="72509" x2="71956" y2="75092"/>
                        <a14:backgroundMark x1="57431" y1="67989" x2="64232" y2="80627"/>
                        <a14:backgroundMark x1="67842" y1="79151" x2="62217" y2="82565"/>
                        <a14:backgroundMark x1="52625" y1="86065" x2="49034" y2="87362"/>
                        <a14:backgroundMark x1="61293" y1="82934" x2="60706" y2="83146"/>
                        <a14:backgroundMark x1="49034" y1="87362" x2="41394" y2="87454"/>
                        <a14:backgroundMark x1="50210" y1="86624" x2="40050" y2="87362"/>
                        <a14:backgroundMark x1="36490" y1="86150" x2="28715" y2="84779"/>
                        <a14:backgroundMark x1="42317" y1="87177" x2="39901" y2="86751"/>
                        <a14:backgroundMark x1="25751" y1="82337" x2="24685" y2="81458"/>
                        <a14:backgroundMark x1="28715" y1="84779" x2="25838" y2="82408"/>
                        <a14:backgroundMark x1="25525" y1="81734" x2="31318" y2="84871"/>
                        <a14:backgroundMark x1="25590" y1="81991" x2="25357" y2="82472"/>
                        <a14:backgroundMark x1="32242" y1="68266" x2="25652" y2="81863"/>
                        <a14:backgroundMark x1="16289" y1="74631" x2="15785" y2="74631"/>
                        <a14:backgroundMark x1="5206" y1="44188" x2="19647" y2="44465"/>
                        <a14:backgroundMark x1="24769" y1="6365" x2="32746" y2="19557"/>
                        <a14:backgroundMark x1="32746" y1="19557" x2="32746" y2="19649"/>
                        <a14:backgroundMark x1="64819" y1="6919" x2="58522" y2="20480"/>
                        <a14:backgroundMark x1="85241" y1="44207" x2="86146" y2="44373"/>
                        <a14:backgroundMark x1="70193" y1="44188" x2="77834" y2="44188"/>
                        <a14:backgroundMark x1="77834" y1="44188" x2="84047" y2="44373"/>
                        <a14:backgroundMark x1="59950" y1="83856" x2="53233" y2="86162"/>
                        <a14:backgroundMark x1="36524" y1="86347" x2="40218" y2="87177"/>
                        <a14:backgroundMark x1="36692" y1="86347" x2="40302" y2="87362"/>
                        <a14:backgroundMark x1="36944" y1="86439" x2="40134" y2="871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5" y="1555806"/>
            <a:ext cx="6266497" cy="570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群組 30">
            <a:extLst>
              <a:ext uri="{FF2B5EF4-FFF2-40B4-BE49-F238E27FC236}">
                <a16:creationId xmlns:a16="http://schemas.microsoft.com/office/drawing/2014/main" id="{1B114EB8-F31C-4B07-97A8-47A733BBA687}"/>
              </a:ext>
            </a:extLst>
          </p:cNvPr>
          <p:cNvGrpSpPr/>
          <p:nvPr/>
        </p:nvGrpSpPr>
        <p:grpSpPr>
          <a:xfrm>
            <a:off x="0" y="261559"/>
            <a:ext cx="4782312" cy="985641"/>
            <a:chOff x="-2013" y="380431"/>
            <a:chExt cx="3926314" cy="98564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D4BBA25-17E1-4F9E-8B43-5DC403EBA185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8BF2DD7A-266E-4B08-B3A8-FEBDF104FAD6}"/>
                </a:ext>
              </a:extLst>
            </p:cNvPr>
            <p:cNvSpPr txBox="1"/>
            <p:nvPr/>
          </p:nvSpPr>
          <p:spPr>
            <a:xfrm>
              <a:off x="110596" y="519308"/>
              <a:ext cx="3701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六大核心戰略產業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232CDB9-2C0F-441A-B3F5-BCA4848B3F79}"/>
              </a:ext>
            </a:extLst>
          </p:cNvPr>
          <p:cNvGrpSpPr/>
          <p:nvPr/>
        </p:nvGrpSpPr>
        <p:grpSpPr>
          <a:xfrm>
            <a:off x="6201564" y="1555806"/>
            <a:ext cx="5415482" cy="4479377"/>
            <a:chOff x="6201564" y="1555806"/>
            <a:chExt cx="5415482" cy="4479377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2E9EBF2-0617-441F-A66F-8647DAAE2EAF}"/>
                </a:ext>
              </a:extLst>
            </p:cNvPr>
            <p:cNvSpPr txBox="1"/>
            <p:nvPr/>
          </p:nvSpPr>
          <p:spPr>
            <a:xfrm>
              <a:off x="6484545" y="2780446"/>
              <a:ext cx="4849519" cy="32547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加速台灣產業轉型、升級</a:t>
              </a:r>
              <a:endPara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基於「 </a:t>
              </a:r>
              <a:r>
                <a:rPr lang="en-US" altLang="zh-TW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5+2</a:t>
              </a:r>
              <a:r>
                <a: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 」產業創新計劃</a:t>
              </a:r>
              <a:endPara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新一代經濟成長的動能</a:t>
              </a:r>
              <a:endPara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endPara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endPara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F9019C4D-3825-4F69-99D6-C80A89D45232}"/>
                </a:ext>
              </a:extLst>
            </p:cNvPr>
            <p:cNvSpPr/>
            <p:nvPr/>
          </p:nvSpPr>
          <p:spPr>
            <a:xfrm>
              <a:off x="6201564" y="1817416"/>
              <a:ext cx="5415482" cy="4154188"/>
            </a:xfrm>
            <a:prstGeom prst="roundRect">
              <a:avLst/>
            </a:prstGeom>
            <a:noFill/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1BCB74B-D99A-4FDD-BC71-6C152D14D329}"/>
                </a:ext>
              </a:extLst>
            </p:cNvPr>
            <p:cNvSpPr txBox="1"/>
            <p:nvPr/>
          </p:nvSpPr>
          <p:spPr>
            <a:xfrm>
              <a:off x="6562068" y="1555806"/>
              <a:ext cx="1839080" cy="52322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重點歸納</a:t>
              </a:r>
            </a:p>
          </p:txBody>
        </p:sp>
      </p:grpSp>
      <p:sp>
        <p:nvSpPr>
          <p:cNvPr id="7" name="圖說文字: 折線加上強調線 6">
            <a:extLst>
              <a:ext uri="{FF2B5EF4-FFF2-40B4-BE49-F238E27FC236}">
                <a16:creationId xmlns:a16="http://schemas.microsoft.com/office/drawing/2014/main" id="{CFEE8303-34B4-4D9D-86AC-E4ABA70149E3}"/>
              </a:ext>
            </a:extLst>
          </p:cNvPr>
          <p:cNvSpPr/>
          <p:nvPr/>
        </p:nvSpPr>
        <p:spPr>
          <a:xfrm>
            <a:off x="7303464" y="966053"/>
            <a:ext cx="4313582" cy="1179506"/>
          </a:xfrm>
          <a:prstGeom prst="accentCallout2">
            <a:avLst>
              <a:gd name="adj1" fmla="val 28019"/>
              <a:gd name="adj2" fmla="val -6029"/>
              <a:gd name="adj3" fmla="val 70085"/>
              <a:gd name="adj4" fmla="val -16547"/>
              <a:gd name="adj5" fmla="val 77345"/>
              <a:gd name="adj6" fmla="val -75699"/>
            </a:avLst>
          </a:prstGeom>
          <a:solidFill>
            <a:schemeClr val="bg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網路通訊業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36" name="圖說文字: 折線加上強調線 35">
            <a:extLst>
              <a:ext uri="{FF2B5EF4-FFF2-40B4-BE49-F238E27FC236}">
                <a16:creationId xmlns:a16="http://schemas.microsoft.com/office/drawing/2014/main" id="{7E1D308C-09B1-4A6E-A8E9-DB5D4DBE5CDE}"/>
              </a:ext>
            </a:extLst>
          </p:cNvPr>
          <p:cNvSpPr/>
          <p:nvPr/>
        </p:nvSpPr>
        <p:spPr>
          <a:xfrm>
            <a:off x="7303463" y="2781282"/>
            <a:ext cx="4313582" cy="1179506"/>
          </a:xfrm>
          <a:prstGeom prst="accentCallout2">
            <a:avLst>
              <a:gd name="adj1" fmla="val 28019"/>
              <a:gd name="adj2" fmla="val -6029"/>
              <a:gd name="adj3" fmla="val 70994"/>
              <a:gd name="adj4" fmla="val -17358"/>
              <a:gd name="adj5" fmla="val 101512"/>
              <a:gd name="adj6" fmla="val -47588"/>
            </a:avLst>
          </a:prstGeom>
          <a:solidFill>
            <a:schemeClr val="bg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綠能科技業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38" name="圖說文字: 折線加上強調線 37">
            <a:extLst>
              <a:ext uri="{FF2B5EF4-FFF2-40B4-BE49-F238E27FC236}">
                <a16:creationId xmlns:a16="http://schemas.microsoft.com/office/drawing/2014/main" id="{4F07BD65-AFAB-4A82-B831-FE1347A99F93}"/>
              </a:ext>
            </a:extLst>
          </p:cNvPr>
          <p:cNvSpPr/>
          <p:nvPr/>
        </p:nvSpPr>
        <p:spPr>
          <a:xfrm>
            <a:off x="7303463" y="4596511"/>
            <a:ext cx="4313582" cy="1179506"/>
          </a:xfrm>
          <a:prstGeom prst="accentCallout2">
            <a:avLst>
              <a:gd name="adj1" fmla="val 28019"/>
              <a:gd name="adj2" fmla="val -6029"/>
              <a:gd name="adj3" fmla="val 70319"/>
              <a:gd name="adj4" fmla="val -16971"/>
              <a:gd name="adj5" fmla="val 108253"/>
              <a:gd name="adj6" fmla="val -65800"/>
            </a:avLst>
          </a:prstGeom>
          <a:solidFill>
            <a:schemeClr val="bg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生技醫療業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5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95"/>
    </mc:Choice>
    <mc:Fallback xmlns="">
      <p:transition spd="slow" advTm="28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65B186D-F84D-47B0-B25E-FD3F1C625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CB6924C-74B5-4F99-90EB-8EE98DD0D08B}"/>
              </a:ext>
            </a:extLst>
          </p:cNvPr>
          <p:cNvGrpSpPr/>
          <p:nvPr/>
        </p:nvGrpSpPr>
        <p:grpSpPr>
          <a:xfrm>
            <a:off x="0" y="261559"/>
            <a:ext cx="4782312" cy="985641"/>
            <a:chOff x="-2013" y="380431"/>
            <a:chExt cx="3926314" cy="9856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DC7909-AA68-44F3-BC3C-A853E1FD6FEB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E220C81-13C2-48DE-A062-F934ADE2F377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網路通訊業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10" name="圖形 9" descr="雲端運算 以實心填滿">
            <a:extLst>
              <a:ext uri="{FF2B5EF4-FFF2-40B4-BE49-F238E27FC236}">
                <a16:creationId xmlns:a16="http://schemas.microsoft.com/office/drawing/2014/main" id="{66387C8C-7E1F-4664-A526-383F91D0E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373" y="261559"/>
            <a:ext cx="985640" cy="985640"/>
          </a:xfrm>
          <a:prstGeom prst="rect">
            <a:avLst/>
          </a:prstGeom>
        </p:spPr>
      </p:pic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540B9879-B810-46EB-B3A7-EA95228840EB}"/>
              </a:ext>
            </a:extLst>
          </p:cNvPr>
          <p:cNvSpPr/>
          <p:nvPr/>
        </p:nvSpPr>
        <p:spPr>
          <a:xfrm>
            <a:off x="183696" y="1871708"/>
            <a:ext cx="5848296" cy="4724733"/>
          </a:xfrm>
          <a:prstGeom prst="round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FE741D-FA10-4492-B6DF-C314328B00D1}"/>
              </a:ext>
            </a:extLst>
          </p:cNvPr>
          <p:cNvSpPr txBox="1"/>
          <p:nvPr/>
        </p:nvSpPr>
        <p:spPr>
          <a:xfrm>
            <a:off x="2188304" y="1615625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定義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3AFF87-71C6-4A49-B151-6550BCFB8272}"/>
              </a:ext>
            </a:extLst>
          </p:cNvPr>
          <p:cNvSpPr txBox="1"/>
          <p:nvPr/>
        </p:nvSpPr>
        <p:spPr>
          <a:xfrm>
            <a:off x="400103" y="3039434"/>
            <a:ext cx="5415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利用有線或無線方式發送、傳輸或接收符號、信號、文字、影像、聲音等服務之行業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B87246-8155-4F84-A742-BCCC4658C73E}"/>
              </a:ext>
            </a:extLst>
          </p:cNvPr>
          <p:cNvSpPr txBox="1"/>
          <p:nvPr/>
        </p:nvSpPr>
        <p:spPr>
          <a:xfrm>
            <a:off x="291323" y="5325018"/>
            <a:ext cx="183908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跨域整合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D805689-574E-41C6-8B8D-D43B381FBB7F}"/>
              </a:ext>
            </a:extLst>
          </p:cNvPr>
          <p:cNvSpPr txBox="1"/>
          <p:nvPr/>
        </p:nvSpPr>
        <p:spPr>
          <a:xfrm>
            <a:off x="2188304" y="5325018"/>
            <a:ext cx="183908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軟體研發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C6A9156-8F47-4070-B974-70A9F662DE2C}"/>
              </a:ext>
            </a:extLst>
          </p:cNvPr>
          <p:cNvSpPr txBox="1"/>
          <p:nvPr/>
        </p:nvSpPr>
        <p:spPr>
          <a:xfrm>
            <a:off x="4085285" y="5325018"/>
            <a:ext cx="1839080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硬體研發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A77D18A-57BF-4CA1-A684-8AD986759960}"/>
              </a:ext>
            </a:extLst>
          </p:cNvPr>
          <p:cNvSpPr txBox="1"/>
          <p:nvPr/>
        </p:nvSpPr>
        <p:spPr>
          <a:xfrm>
            <a:off x="1202813" y="5935435"/>
            <a:ext cx="183908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業務銷售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8FA3419-B4C3-43C1-8B75-5DA650F62C20}"/>
              </a:ext>
            </a:extLst>
          </p:cNvPr>
          <p:cNvSpPr txBox="1"/>
          <p:nvPr/>
        </p:nvSpPr>
        <p:spPr>
          <a:xfrm>
            <a:off x="3165745" y="5935435"/>
            <a:ext cx="183908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後勤支援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E5483FC-2C1C-4209-A3F9-8DC3E9A6EB6F}"/>
              </a:ext>
            </a:extLst>
          </p:cNvPr>
          <p:cNvSpPr/>
          <p:nvPr/>
        </p:nvSpPr>
        <p:spPr>
          <a:xfrm>
            <a:off x="6164988" y="1871708"/>
            <a:ext cx="5848296" cy="4724733"/>
          </a:xfrm>
          <a:prstGeom prst="round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EEBB59-E533-4F29-B459-574845318EA1}"/>
              </a:ext>
            </a:extLst>
          </p:cNvPr>
          <p:cNvSpPr txBox="1"/>
          <p:nvPr/>
        </p:nvSpPr>
        <p:spPr>
          <a:xfrm>
            <a:off x="8169596" y="1615625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趨勢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05AACD-8975-480B-A917-65454ED1B74B}"/>
              </a:ext>
            </a:extLst>
          </p:cNvPr>
          <p:cNvSpPr txBox="1"/>
          <p:nvPr/>
        </p:nvSpPr>
        <p:spPr>
          <a:xfrm>
            <a:off x="6699029" y="2929871"/>
            <a:ext cx="4780213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後疫情時代網路需求增加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AI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機器學習熱潮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VR/AR 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應用崛起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物聯網技術大幅增強</a:t>
            </a:r>
          </a:p>
        </p:txBody>
      </p:sp>
    </p:spTree>
    <p:extLst>
      <p:ext uri="{BB962C8B-B14F-4D97-AF65-F5344CB8AC3E}">
        <p14:creationId xmlns:p14="http://schemas.microsoft.com/office/powerpoint/2010/main" val="27231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7"/>
    </mc:Choice>
    <mc:Fallback xmlns="">
      <p:transition spd="slow" advTm="2792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65B186D-F84D-47B0-B25E-FD3F1C625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5F7808F-505A-4EFA-AC5E-2493B8496659}"/>
              </a:ext>
            </a:extLst>
          </p:cNvPr>
          <p:cNvSpPr txBox="1"/>
          <p:nvPr/>
        </p:nvSpPr>
        <p:spPr>
          <a:xfrm>
            <a:off x="0" y="1508759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優勢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5316F4-F2F4-46C5-8688-38ADD35D110C}"/>
              </a:ext>
            </a:extLst>
          </p:cNvPr>
          <p:cNvSpPr txBox="1"/>
          <p:nvPr/>
        </p:nvSpPr>
        <p:spPr>
          <a:xfrm>
            <a:off x="0" y="3510277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劣勢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5FEFD2E-FB3C-40BC-A53C-48A7A89F3098}"/>
              </a:ext>
            </a:extLst>
          </p:cNvPr>
          <p:cNvSpPr txBox="1"/>
          <p:nvPr/>
        </p:nvSpPr>
        <p:spPr>
          <a:xfrm>
            <a:off x="234696" y="2031979"/>
            <a:ext cx="10582656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數位經濟崛起，在商業高度發展時也必須配合網路通訊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即時通訊提供非面對面的聯繫，提高方便性、安全性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ABBF2C3-BD72-4D23-B537-423ECF07523F}"/>
              </a:ext>
            </a:extLst>
          </p:cNvPr>
          <p:cNvSpPr txBox="1"/>
          <p:nvPr/>
        </p:nvSpPr>
        <p:spPr>
          <a:xfrm>
            <a:off x="234696" y="4118840"/>
            <a:ext cx="11722607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數位鴻溝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在網路爆量成長時，容易導致部分人口不理解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效應集中化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技術的困難性導致科技龍頭壟斷，消費者選擇性被剝奪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網路安全風險在技術推演下提高不少，在發展下面臨新的挑戰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B6458AA-1757-43F4-B313-41FF9FC7432F}"/>
              </a:ext>
            </a:extLst>
          </p:cNvPr>
          <p:cNvGrpSpPr/>
          <p:nvPr/>
        </p:nvGrpSpPr>
        <p:grpSpPr>
          <a:xfrm>
            <a:off x="0" y="261559"/>
            <a:ext cx="4782312" cy="985641"/>
            <a:chOff x="-2013" y="380431"/>
            <a:chExt cx="3926314" cy="98564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C4206AC-A741-4429-954F-12495125C825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32969A89-0F42-43A1-95A4-34D809C30D9B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網路通訊業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19" name="圖形 18" descr="雲端運算 以實心填滿">
            <a:extLst>
              <a:ext uri="{FF2B5EF4-FFF2-40B4-BE49-F238E27FC236}">
                <a16:creationId xmlns:a16="http://schemas.microsoft.com/office/drawing/2014/main" id="{63BAFEF4-9152-429B-9840-0094859C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373" y="261559"/>
            <a:ext cx="985640" cy="9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0"/>
    </mc:Choice>
    <mc:Fallback xmlns="">
      <p:transition spd="slow" advTm="2591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65B186D-F84D-47B0-B25E-FD3F1C625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CB6924C-74B5-4F99-90EB-8EE98DD0D08B}"/>
              </a:ext>
            </a:extLst>
          </p:cNvPr>
          <p:cNvGrpSpPr/>
          <p:nvPr/>
        </p:nvGrpSpPr>
        <p:grpSpPr>
          <a:xfrm>
            <a:off x="0" y="261559"/>
            <a:ext cx="4782312" cy="985641"/>
            <a:chOff x="-2013" y="380431"/>
            <a:chExt cx="3926314" cy="9856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DC7909-AA68-44F3-BC3C-A853E1FD6FEB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E220C81-13C2-48DE-A062-F934ADE2F377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綠能科技業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D208A39A-7DB1-4855-9BC8-91A60FE03D59}"/>
              </a:ext>
            </a:extLst>
          </p:cNvPr>
          <p:cNvGrpSpPr/>
          <p:nvPr/>
        </p:nvGrpSpPr>
        <p:grpSpPr>
          <a:xfrm>
            <a:off x="3714374" y="261558"/>
            <a:ext cx="985641" cy="985641"/>
            <a:chOff x="3051048" y="758952"/>
            <a:chExt cx="5489448" cy="5489448"/>
          </a:xfrm>
          <a:solidFill>
            <a:scrgbClr r="0" g="0" b="0"/>
          </a:solidFill>
        </p:grpSpPr>
        <p:pic>
          <p:nvPicPr>
            <p:cNvPr id="6" name="圖形 5" descr="燈泡 以實心填滿">
              <a:extLst>
                <a:ext uri="{FF2B5EF4-FFF2-40B4-BE49-F238E27FC236}">
                  <a16:creationId xmlns:a16="http://schemas.microsoft.com/office/drawing/2014/main" id="{750AC265-E098-4FDA-9F62-E66BC05CE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1048" y="758952"/>
              <a:ext cx="5489448" cy="5489448"/>
            </a:xfrm>
            <a:prstGeom prst="rect">
              <a:avLst/>
            </a:prstGeom>
          </p:spPr>
        </p:pic>
        <p:pic>
          <p:nvPicPr>
            <p:cNvPr id="8" name="圖形 7" descr="葉子 以實心填滿">
              <a:extLst>
                <a:ext uri="{FF2B5EF4-FFF2-40B4-BE49-F238E27FC236}">
                  <a16:creationId xmlns:a16="http://schemas.microsoft.com/office/drawing/2014/main" id="{590B7DFE-9570-4938-B342-CB02B66A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2688" y="1557136"/>
              <a:ext cx="2246768" cy="2246768"/>
            </a:xfrm>
            <a:prstGeom prst="rect">
              <a:avLst/>
            </a:prstGeom>
          </p:spPr>
        </p:pic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AA3AC2E-C6D6-4AEE-A52C-3BD8F4771018}"/>
              </a:ext>
            </a:extLst>
          </p:cNvPr>
          <p:cNvSpPr/>
          <p:nvPr/>
        </p:nvSpPr>
        <p:spPr>
          <a:xfrm>
            <a:off x="192840" y="1871708"/>
            <a:ext cx="5848296" cy="4724733"/>
          </a:xfrm>
          <a:prstGeom prst="round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8250A04-B3D2-42BD-B6F3-5EA0EFA82F16}"/>
              </a:ext>
            </a:extLst>
          </p:cNvPr>
          <p:cNvSpPr txBox="1"/>
          <p:nvPr/>
        </p:nvSpPr>
        <p:spPr>
          <a:xfrm>
            <a:off x="2197448" y="1615625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定義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AD4B0E3-FC74-4411-8D15-1BA6C48BC4F5}"/>
              </a:ext>
            </a:extLst>
          </p:cNvPr>
          <p:cNvSpPr txBox="1"/>
          <p:nvPr/>
        </p:nvSpPr>
        <p:spPr>
          <a:xfrm>
            <a:off x="409247" y="3039434"/>
            <a:ext cx="5415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以自然界中的可再生能源用於發電、製作日用品、其他用途等等的業務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C92EE37-0CDF-45CF-9409-3D52ECC47419}"/>
              </a:ext>
            </a:extLst>
          </p:cNvPr>
          <p:cNvSpPr txBox="1"/>
          <p:nvPr/>
        </p:nvSpPr>
        <p:spPr>
          <a:xfrm>
            <a:off x="300467" y="5325018"/>
            <a:ext cx="183908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太陽能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21546B8-9A7E-4E05-A2A3-73FDBBF78E25}"/>
              </a:ext>
            </a:extLst>
          </p:cNvPr>
          <p:cNvSpPr txBox="1"/>
          <p:nvPr/>
        </p:nvSpPr>
        <p:spPr>
          <a:xfrm>
            <a:off x="2197448" y="5325018"/>
            <a:ext cx="183908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風能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CF79324-C744-4194-B83C-B7906A0A33C0}"/>
              </a:ext>
            </a:extLst>
          </p:cNvPr>
          <p:cNvSpPr txBox="1"/>
          <p:nvPr/>
        </p:nvSpPr>
        <p:spPr>
          <a:xfrm>
            <a:off x="4094429" y="5325018"/>
            <a:ext cx="1839080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水力發電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2C1D335-5F22-4135-A99C-E498C22A7DDA}"/>
              </a:ext>
            </a:extLst>
          </p:cNvPr>
          <p:cNvSpPr txBox="1"/>
          <p:nvPr/>
        </p:nvSpPr>
        <p:spPr>
          <a:xfrm>
            <a:off x="1211957" y="5935435"/>
            <a:ext cx="183908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地熱能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C3E5C32-444F-49BB-A98A-F562482DA5D8}"/>
              </a:ext>
            </a:extLst>
          </p:cNvPr>
          <p:cNvSpPr txBox="1"/>
          <p:nvPr/>
        </p:nvSpPr>
        <p:spPr>
          <a:xfrm>
            <a:off x="3174889" y="5935435"/>
            <a:ext cx="1839080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生質能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BD56EC2-2F69-4282-9D66-BF36EFAB06A7}"/>
              </a:ext>
            </a:extLst>
          </p:cNvPr>
          <p:cNvSpPr/>
          <p:nvPr/>
        </p:nvSpPr>
        <p:spPr>
          <a:xfrm>
            <a:off x="6164988" y="1871708"/>
            <a:ext cx="5848296" cy="4724733"/>
          </a:xfrm>
          <a:prstGeom prst="round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FA02352-0DA8-4EFA-BE98-B7B921936F8E}"/>
              </a:ext>
            </a:extLst>
          </p:cNvPr>
          <p:cNvSpPr txBox="1"/>
          <p:nvPr/>
        </p:nvSpPr>
        <p:spPr>
          <a:xfrm>
            <a:off x="8169596" y="1615625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趨勢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AE67EC4-9984-4D6C-830E-C442558479BF}"/>
              </a:ext>
            </a:extLst>
          </p:cNvPr>
          <p:cNvSpPr txBox="1"/>
          <p:nvPr/>
        </p:nvSpPr>
        <p:spPr>
          <a:xfrm>
            <a:off x="6381395" y="2606705"/>
            <a:ext cx="5415482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節能、創能、儲能及智慧系統整合之能源轉型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國際零碳排趨勢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太陽能、風能為目前世界主力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儲能系統及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EaaS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解決供電不足</a:t>
            </a:r>
          </a:p>
        </p:txBody>
      </p:sp>
    </p:spTree>
    <p:extLst>
      <p:ext uri="{BB962C8B-B14F-4D97-AF65-F5344CB8AC3E}">
        <p14:creationId xmlns:p14="http://schemas.microsoft.com/office/powerpoint/2010/main" val="340379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65B186D-F84D-47B0-B25E-FD3F1C625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CB6924C-74B5-4F99-90EB-8EE98DD0D08B}"/>
              </a:ext>
            </a:extLst>
          </p:cNvPr>
          <p:cNvGrpSpPr/>
          <p:nvPr/>
        </p:nvGrpSpPr>
        <p:grpSpPr>
          <a:xfrm>
            <a:off x="0" y="261559"/>
            <a:ext cx="4782312" cy="985641"/>
            <a:chOff x="-2013" y="380431"/>
            <a:chExt cx="3926314" cy="9856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DC7909-AA68-44F3-BC3C-A853E1FD6FEB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E220C81-13C2-48DE-A062-F934ADE2F377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綠能科技業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D208A39A-7DB1-4855-9BC8-91A60FE03D59}"/>
              </a:ext>
            </a:extLst>
          </p:cNvPr>
          <p:cNvGrpSpPr/>
          <p:nvPr/>
        </p:nvGrpSpPr>
        <p:grpSpPr>
          <a:xfrm>
            <a:off x="3714374" y="261558"/>
            <a:ext cx="985641" cy="985641"/>
            <a:chOff x="3051048" y="758952"/>
            <a:chExt cx="5489448" cy="5489448"/>
          </a:xfrm>
          <a:solidFill>
            <a:scrgbClr r="0" g="0" b="0"/>
          </a:solidFill>
        </p:grpSpPr>
        <p:pic>
          <p:nvPicPr>
            <p:cNvPr id="6" name="圖形 5" descr="燈泡 以實心填滿">
              <a:extLst>
                <a:ext uri="{FF2B5EF4-FFF2-40B4-BE49-F238E27FC236}">
                  <a16:creationId xmlns:a16="http://schemas.microsoft.com/office/drawing/2014/main" id="{750AC265-E098-4FDA-9F62-E66BC05CE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1048" y="758952"/>
              <a:ext cx="5489448" cy="5489448"/>
            </a:xfrm>
            <a:prstGeom prst="rect">
              <a:avLst/>
            </a:prstGeom>
          </p:spPr>
        </p:pic>
        <p:pic>
          <p:nvPicPr>
            <p:cNvPr id="8" name="圖形 7" descr="葉子 以實心填滿">
              <a:extLst>
                <a:ext uri="{FF2B5EF4-FFF2-40B4-BE49-F238E27FC236}">
                  <a16:creationId xmlns:a16="http://schemas.microsoft.com/office/drawing/2014/main" id="{590B7DFE-9570-4938-B342-CB02B66AF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2688" y="1557136"/>
              <a:ext cx="2246768" cy="2246768"/>
            </a:xfrm>
            <a:prstGeom prst="rect">
              <a:avLst/>
            </a:prstGeom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5F7808F-505A-4EFA-AC5E-2493B8496659}"/>
              </a:ext>
            </a:extLst>
          </p:cNvPr>
          <p:cNvSpPr txBox="1"/>
          <p:nvPr/>
        </p:nvSpPr>
        <p:spPr>
          <a:xfrm>
            <a:off x="0" y="1508759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優勢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5316F4-F2F4-46C5-8688-38ADD35D110C}"/>
              </a:ext>
            </a:extLst>
          </p:cNvPr>
          <p:cNvSpPr txBox="1"/>
          <p:nvPr/>
        </p:nvSpPr>
        <p:spPr>
          <a:xfrm>
            <a:off x="0" y="3510277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劣勢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5FEFD2E-FB3C-40BC-A53C-48A7A89F3098}"/>
              </a:ext>
            </a:extLst>
          </p:cNvPr>
          <p:cNvSpPr txBox="1"/>
          <p:nvPr/>
        </p:nvSpPr>
        <p:spPr>
          <a:xfrm>
            <a:off x="234696" y="2031979"/>
            <a:ext cx="7166320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政府政策支持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民眾環保意識高、認知度高、購買意願高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ABBF2C3-BD72-4D23-B537-423ECF07523F}"/>
              </a:ext>
            </a:extLst>
          </p:cNvPr>
          <p:cNvSpPr txBox="1"/>
          <p:nvPr/>
        </p:nvSpPr>
        <p:spPr>
          <a:xfrm>
            <a:off x="234696" y="4118840"/>
            <a:ext cx="11722607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天然資源有限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土地面積小、人口密度高、在高度發展下，造成房地價格高漲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高度都市化造成都市環境生態系統之負荷量增加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非生產、製造中心，企業的經營屬產業價值鏈末端，綠色生產屬被動式</a:t>
            </a:r>
          </a:p>
        </p:txBody>
      </p:sp>
    </p:spTree>
    <p:extLst>
      <p:ext uri="{BB962C8B-B14F-4D97-AF65-F5344CB8AC3E}">
        <p14:creationId xmlns:p14="http://schemas.microsoft.com/office/powerpoint/2010/main" val="22990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65B186D-F84D-47B0-B25E-FD3F1C625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CB6924C-74B5-4F99-90EB-8EE98DD0D08B}"/>
              </a:ext>
            </a:extLst>
          </p:cNvPr>
          <p:cNvGrpSpPr/>
          <p:nvPr/>
        </p:nvGrpSpPr>
        <p:grpSpPr>
          <a:xfrm>
            <a:off x="0" y="261559"/>
            <a:ext cx="4782312" cy="985641"/>
            <a:chOff x="-2013" y="380431"/>
            <a:chExt cx="3926314" cy="9856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DC7909-AA68-44F3-BC3C-A853E1FD6FEB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E220C81-13C2-48DE-A062-F934ADE2F377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生技醫療業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8" name="圖形 7" descr="針 以實心填滿">
            <a:extLst>
              <a:ext uri="{FF2B5EF4-FFF2-40B4-BE49-F238E27FC236}">
                <a16:creationId xmlns:a16="http://schemas.microsoft.com/office/drawing/2014/main" id="{7D4A2679-32ED-4D96-9CF9-D0F742FF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039" y="267086"/>
            <a:ext cx="985641" cy="985641"/>
          </a:xfrm>
          <a:prstGeom prst="rect">
            <a:avLst/>
          </a:prstGeom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517397A-E8AF-42B5-9156-5157874EF3AB}"/>
              </a:ext>
            </a:extLst>
          </p:cNvPr>
          <p:cNvSpPr/>
          <p:nvPr/>
        </p:nvSpPr>
        <p:spPr>
          <a:xfrm>
            <a:off x="183696" y="1866181"/>
            <a:ext cx="5848296" cy="4724733"/>
          </a:xfrm>
          <a:prstGeom prst="round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1B2518-30FE-4AEF-BCC0-32A9E5C32C22}"/>
              </a:ext>
            </a:extLst>
          </p:cNvPr>
          <p:cNvSpPr txBox="1"/>
          <p:nvPr/>
        </p:nvSpPr>
        <p:spPr>
          <a:xfrm>
            <a:off x="2188304" y="1610098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定義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286350-9AAC-4328-B244-59074C3759A1}"/>
              </a:ext>
            </a:extLst>
          </p:cNvPr>
          <p:cNvSpPr txBox="1"/>
          <p:nvPr/>
        </p:nvSpPr>
        <p:spPr>
          <a:xfrm>
            <a:off x="400103" y="3034314"/>
            <a:ext cx="5415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指用於人類與動植物用之新藥、高風險醫療器材、再生醫療、精準醫療、數位醫療之行業範疇。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6CAE97-D9ED-4402-9C76-8FCD9E4C3123}"/>
              </a:ext>
            </a:extLst>
          </p:cNvPr>
          <p:cNvSpPr txBox="1"/>
          <p:nvPr/>
        </p:nvSpPr>
        <p:spPr>
          <a:xfrm>
            <a:off x="400103" y="5320306"/>
            <a:ext cx="260827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製藥產業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1539D8-E71A-4D5C-A862-1A136016C663}"/>
              </a:ext>
            </a:extLst>
          </p:cNvPr>
          <p:cNvSpPr txBox="1"/>
          <p:nvPr/>
        </p:nvSpPr>
        <p:spPr>
          <a:xfrm>
            <a:off x="3224783" y="5320306"/>
            <a:ext cx="260827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應用生技業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97E523-C6B9-4CFF-8940-5C68B1F3C7F2}"/>
              </a:ext>
            </a:extLst>
          </p:cNvPr>
          <p:cNvSpPr txBox="1"/>
          <p:nvPr/>
        </p:nvSpPr>
        <p:spPr>
          <a:xfrm>
            <a:off x="1803707" y="5955610"/>
            <a:ext cx="260827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醫療器材業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3444EA4-6D8D-4AAC-AAB2-D84C0F593BAE}"/>
              </a:ext>
            </a:extLst>
          </p:cNvPr>
          <p:cNvSpPr/>
          <p:nvPr/>
        </p:nvSpPr>
        <p:spPr>
          <a:xfrm>
            <a:off x="6160010" y="1866181"/>
            <a:ext cx="5848296" cy="4724733"/>
          </a:xfrm>
          <a:prstGeom prst="roundRect">
            <a:avLst/>
          </a:prstGeom>
          <a:noFill/>
          <a:ln w="762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6B40940-2110-41F9-B319-BC5E2D2D26FE}"/>
              </a:ext>
            </a:extLst>
          </p:cNvPr>
          <p:cNvSpPr txBox="1"/>
          <p:nvPr/>
        </p:nvSpPr>
        <p:spPr>
          <a:xfrm>
            <a:off x="8164618" y="1610098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趨勢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B327CC6-4E39-4156-A0C3-CE533E424D7C}"/>
              </a:ext>
            </a:extLst>
          </p:cNvPr>
          <p:cNvSpPr txBox="1"/>
          <p:nvPr/>
        </p:nvSpPr>
        <p:spPr>
          <a:xfrm>
            <a:off x="6248399" y="2601178"/>
            <a:ext cx="5662368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全球高齡化助攻醫療需求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疫情導致各國關注疫苗產業鏈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研發能力漸強，有助於新藥解盲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結合科技打造更精準的醫療設備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運用智慧醫療幫助醫學研究</a:t>
            </a:r>
          </a:p>
        </p:txBody>
      </p:sp>
    </p:spTree>
    <p:extLst>
      <p:ext uri="{BB962C8B-B14F-4D97-AF65-F5344CB8AC3E}">
        <p14:creationId xmlns:p14="http://schemas.microsoft.com/office/powerpoint/2010/main" val="416746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A65B186D-F84D-47B0-B25E-FD3F1C625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5F7808F-505A-4EFA-AC5E-2493B8496659}"/>
              </a:ext>
            </a:extLst>
          </p:cNvPr>
          <p:cNvSpPr txBox="1"/>
          <p:nvPr/>
        </p:nvSpPr>
        <p:spPr>
          <a:xfrm>
            <a:off x="0" y="1508759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優勢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5316F4-F2F4-46C5-8688-38ADD35D110C}"/>
              </a:ext>
            </a:extLst>
          </p:cNvPr>
          <p:cNvSpPr txBox="1"/>
          <p:nvPr/>
        </p:nvSpPr>
        <p:spPr>
          <a:xfrm>
            <a:off x="0" y="3510277"/>
            <a:ext cx="1839080" cy="5232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劣勢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5FEFD2E-FB3C-40BC-A53C-48A7A89F3098}"/>
              </a:ext>
            </a:extLst>
          </p:cNvPr>
          <p:cNvSpPr txBox="1"/>
          <p:nvPr/>
        </p:nvSpPr>
        <p:spPr>
          <a:xfrm>
            <a:off x="234696" y="2031979"/>
            <a:ext cx="10582656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擁有完整的健保數據庫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台灣目前強大的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IC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製造能力，在硬體科技上是強勁的後盾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ABBF2C3-BD72-4D23-B537-423ECF07523F}"/>
              </a:ext>
            </a:extLst>
          </p:cNvPr>
          <p:cNvSpPr txBox="1"/>
          <p:nvPr/>
        </p:nvSpPr>
        <p:spPr>
          <a:xfrm>
            <a:off x="234696" y="4118840"/>
            <a:ext cx="11722607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缺乏醫療軟體生態，在醫療與軟體科技的結合上仍待開發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科技與醫療溝通成本高，形成另類的支出與資金挑戰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受限個資法的保護，健保數據無法商用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針對不同疾病，健保不見得給付等問題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ED2BC90-8BB3-4758-8E26-36EE4C07EA9D}"/>
              </a:ext>
            </a:extLst>
          </p:cNvPr>
          <p:cNvGrpSpPr/>
          <p:nvPr/>
        </p:nvGrpSpPr>
        <p:grpSpPr>
          <a:xfrm>
            <a:off x="0" y="261559"/>
            <a:ext cx="4782312" cy="985641"/>
            <a:chOff x="-2013" y="380431"/>
            <a:chExt cx="3926314" cy="98564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135A128-5352-4F22-A489-A2E743217FE4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EFC21770-CB92-4C1B-A4EA-A950902EB453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生技醫療業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14" name="圖形 13" descr="針 以實心填滿">
            <a:extLst>
              <a:ext uri="{FF2B5EF4-FFF2-40B4-BE49-F238E27FC236}">
                <a16:creationId xmlns:a16="http://schemas.microsoft.com/office/drawing/2014/main" id="{32110D57-78D0-4788-A1DF-47A9E401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039" y="267086"/>
            <a:ext cx="985641" cy="9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913FCB-A0A5-4794-BF1C-250B11403EB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918B69-869D-4AB9-8771-D87D6D3140C2}"/>
              </a:ext>
            </a:extLst>
          </p:cNvPr>
          <p:cNvGrpSpPr/>
          <p:nvPr/>
        </p:nvGrpSpPr>
        <p:grpSpPr>
          <a:xfrm>
            <a:off x="1595628" y="2766399"/>
            <a:ext cx="9000744" cy="1325201"/>
            <a:chOff x="1595628" y="2766399"/>
            <a:chExt cx="9000744" cy="132520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1E100E-C520-4785-A86F-28558248FD3C}"/>
                </a:ext>
              </a:extLst>
            </p:cNvPr>
            <p:cNvSpPr/>
            <p:nvPr/>
          </p:nvSpPr>
          <p:spPr>
            <a:xfrm>
              <a:off x="1595628" y="2766399"/>
              <a:ext cx="4500372" cy="11704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47316D-642C-428B-86B4-BE1AC6BF6EAC}"/>
                </a:ext>
              </a:extLst>
            </p:cNvPr>
            <p:cNvSpPr/>
            <p:nvPr/>
          </p:nvSpPr>
          <p:spPr>
            <a:xfrm>
              <a:off x="6096000" y="2921168"/>
              <a:ext cx="4500372" cy="117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A5BF70D-DFFD-4DB7-B815-80DAC59995EA}"/>
                </a:ext>
              </a:extLst>
            </p:cNvPr>
            <p:cNvSpPr txBox="1"/>
            <p:nvPr/>
          </p:nvSpPr>
          <p:spPr>
            <a:xfrm>
              <a:off x="2570226" y="2921168"/>
              <a:ext cx="70515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0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投資組</a:t>
              </a:r>
              <a:r>
                <a:rPr lang="zh-TW" altLang="en-US" sz="6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合分析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99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74F1EFA-D3AD-49C0-BDFE-8D593E6B77AF}"/>
              </a:ext>
            </a:extLst>
          </p:cNvPr>
          <p:cNvSpPr txBox="1"/>
          <p:nvPr/>
        </p:nvSpPr>
        <p:spPr>
          <a:xfrm flipH="1">
            <a:off x="2635758" y="2467736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總體經濟分析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2A51F7-80C6-4A37-8DE5-16DCCC6F20D1}"/>
              </a:ext>
            </a:extLst>
          </p:cNvPr>
          <p:cNvSpPr txBox="1"/>
          <p:nvPr/>
        </p:nvSpPr>
        <p:spPr>
          <a:xfrm flipH="1">
            <a:off x="7470648" y="3429000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產業分析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7E50D0-29C6-4DD0-BCA8-5AA81AC3A966}"/>
              </a:ext>
            </a:extLst>
          </p:cNvPr>
          <p:cNvSpPr txBox="1"/>
          <p:nvPr/>
        </p:nvSpPr>
        <p:spPr>
          <a:xfrm flipH="1">
            <a:off x="2635758" y="4390264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58F0DB-0844-4562-B057-9319809EA7B2}"/>
              </a:ext>
            </a:extLst>
          </p:cNvPr>
          <p:cNvSpPr txBox="1"/>
          <p:nvPr/>
        </p:nvSpPr>
        <p:spPr>
          <a:xfrm flipH="1">
            <a:off x="7470648" y="5351526"/>
            <a:ext cx="325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團隊分工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03F16E-D25E-44EE-BEBD-47A2D37BFBC8}"/>
              </a:ext>
            </a:extLst>
          </p:cNvPr>
          <p:cNvGrpSpPr/>
          <p:nvPr/>
        </p:nvGrpSpPr>
        <p:grpSpPr>
          <a:xfrm>
            <a:off x="1346644" y="2341048"/>
            <a:ext cx="961263" cy="961263"/>
            <a:chOff x="1064704" y="1436935"/>
            <a:chExt cx="961263" cy="961263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CC7A4E43-D389-4BE9-837F-5309C12635F8}"/>
                </a:ext>
              </a:extLst>
            </p:cNvPr>
            <p:cNvSpPr/>
            <p:nvPr/>
          </p:nvSpPr>
          <p:spPr>
            <a:xfrm>
              <a:off x="1064704" y="1436935"/>
              <a:ext cx="961263" cy="96126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CBACF2B-3D6F-4DCF-8D1C-828CD1B28A03}"/>
                </a:ext>
              </a:extLst>
            </p:cNvPr>
            <p:cNvSpPr txBox="1"/>
            <p:nvPr/>
          </p:nvSpPr>
          <p:spPr>
            <a:xfrm>
              <a:off x="1252727" y="1563623"/>
              <a:ext cx="585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1</a:t>
              </a:r>
              <a:endParaRPr lang="zh-TW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B0E2739-F734-4FDE-86F6-2282E1C1AFF6}"/>
              </a:ext>
            </a:extLst>
          </p:cNvPr>
          <p:cNvGrpSpPr/>
          <p:nvPr/>
        </p:nvGrpSpPr>
        <p:grpSpPr>
          <a:xfrm>
            <a:off x="6866382" y="3302311"/>
            <a:ext cx="961263" cy="961263"/>
            <a:chOff x="1064704" y="1436935"/>
            <a:chExt cx="961263" cy="961263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9E9B3E7-EEC7-4719-9C3B-BE290D65D53B}"/>
                </a:ext>
              </a:extLst>
            </p:cNvPr>
            <p:cNvSpPr/>
            <p:nvPr/>
          </p:nvSpPr>
          <p:spPr>
            <a:xfrm>
              <a:off x="1064704" y="1436935"/>
              <a:ext cx="961263" cy="96126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D32B6B1-D239-46C5-A06C-054D50D070C3}"/>
                </a:ext>
              </a:extLst>
            </p:cNvPr>
            <p:cNvSpPr txBox="1"/>
            <p:nvPr/>
          </p:nvSpPr>
          <p:spPr>
            <a:xfrm>
              <a:off x="1252727" y="1563623"/>
              <a:ext cx="585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2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FF40990-B6A3-4C21-A82E-C9B68DC071F2}"/>
              </a:ext>
            </a:extLst>
          </p:cNvPr>
          <p:cNvGrpSpPr/>
          <p:nvPr/>
        </p:nvGrpSpPr>
        <p:grpSpPr>
          <a:xfrm>
            <a:off x="1346644" y="4263575"/>
            <a:ext cx="961263" cy="961263"/>
            <a:chOff x="1064704" y="1436935"/>
            <a:chExt cx="961263" cy="961263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8EED5321-631F-42C2-A222-AC97BF6B29EF}"/>
                </a:ext>
              </a:extLst>
            </p:cNvPr>
            <p:cNvSpPr/>
            <p:nvPr/>
          </p:nvSpPr>
          <p:spPr>
            <a:xfrm>
              <a:off x="1064704" y="1436935"/>
              <a:ext cx="961263" cy="96126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0925308-D6A2-400E-AF6C-3EAC06B8F3C7}"/>
                </a:ext>
              </a:extLst>
            </p:cNvPr>
            <p:cNvSpPr txBox="1"/>
            <p:nvPr/>
          </p:nvSpPr>
          <p:spPr>
            <a:xfrm>
              <a:off x="1252727" y="1563623"/>
              <a:ext cx="585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3</a:t>
              </a:r>
              <a:endParaRPr lang="zh-TW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632504-4959-46BA-AB9D-4117988D8EAB}"/>
              </a:ext>
            </a:extLst>
          </p:cNvPr>
          <p:cNvGrpSpPr/>
          <p:nvPr/>
        </p:nvGrpSpPr>
        <p:grpSpPr>
          <a:xfrm>
            <a:off x="6866382" y="5224838"/>
            <a:ext cx="961263" cy="961263"/>
            <a:chOff x="1064704" y="1436935"/>
            <a:chExt cx="961263" cy="961263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CEA7781-376B-4B0C-85AC-E83B9765EFE4}"/>
                </a:ext>
              </a:extLst>
            </p:cNvPr>
            <p:cNvSpPr/>
            <p:nvPr/>
          </p:nvSpPr>
          <p:spPr>
            <a:xfrm>
              <a:off x="1064704" y="1436935"/>
              <a:ext cx="961263" cy="961263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B7204B9-F03D-47E9-8A51-064B24A94F8D}"/>
                </a:ext>
              </a:extLst>
            </p:cNvPr>
            <p:cNvSpPr txBox="1"/>
            <p:nvPr/>
          </p:nvSpPr>
          <p:spPr>
            <a:xfrm>
              <a:off x="1252727" y="1563623"/>
              <a:ext cx="585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4</a:t>
              </a:r>
              <a:endParaRPr lang="zh-TW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B62F5423-7F7D-444F-B9AF-F272A82D1AA8}"/>
              </a:ext>
            </a:extLst>
          </p:cNvPr>
          <p:cNvSpPr/>
          <p:nvPr/>
        </p:nvSpPr>
        <p:spPr>
          <a:xfrm rot="10800000">
            <a:off x="0" y="5245"/>
            <a:ext cx="12192000" cy="1919852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79E814AF-9777-4AC0-A7A7-2E5AD6A9790F}"/>
              </a:ext>
            </a:extLst>
          </p:cNvPr>
          <p:cNvSpPr txBox="1"/>
          <p:nvPr/>
        </p:nvSpPr>
        <p:spPr>
          <a:xfrm>
            <a:off x="0" y="549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目錄</a:t>
            </a:r>
            <a:endParaRPr lang="en-US" altLang="zh-TW" sz="4800" b="1" dirty="0">
              <a:solidFill>
                <a:schemeClr val="bg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6438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45566" y="1536174"/>
            <a:ext cx="1292662" cy="37856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資金分配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2A23C76F-8F00-4242-92B2-E059B904BE80}"/>
              </a:ext>
            </a:extLst>
          </p:cNvPr>
          <p:cNvSpPr txBox="1"/>
          <p:nvPr/>
        </p:nvSpPr>
        <p:spPr>
          <a:xfrm>
            <a:off x="3419574" y="2792251"/>
            <a:ext cx="4011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股票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60%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98CF41-21C9-4659-89F1-00126EC8B778}"/>
              </a:ext>
            </a:extLst>
          </p:cNvPr>
          <p:cNvGrpSpPr/>
          <p:nvPr/>
        </p:nvGrpSpPr>
        <p:grpSpPr>
          <a:xfrm>
            <a:off x="8323867" y="0"/>
            <a:ext cx="3868133" cy="6858000"/>
            <a:chOff x="8323867" y="0"/>
            <a:chExt cx="3868133" cy="6858000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E31EA5B-2AD7-4D57-A00A-0CF1151DB9F3}"/>
                </a:ext>
              </a:extLst>
            </p:cNvPr>
            <p:cNvCxnSpPr/>
            <p:nvPr/>
          </p:nvCxnSpPr>
          <p:spPr>
            <a:xfrm>
              <a:off x="8323867" y="0"/>
              <a:ext cx="0" cy="6858000"/>
            </a:xfrm>
            <a:prstGeom prst="line">
              <a:avLst/>
            </a:prstGeom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DD639627-DE89-4643-9442-C202A81CD363}"/>
                </a:ext>
              </a:extLst>
            </p:cNvPr>
            <p:cNvCxnSpPr>
              <a:cxnSpLocks/>
            </p:cNvCxnSpPr>
            <p:nvPr/>
          </p:nvCxnSpPr>
          <p:spPr>
            <a:xfrm>
              <a:off x="8323867" y="3429000"/>
              <a:ext cx="3868131" cy="0"/>
            </a:xfrm>
            <a:prstGeom prst="line">
              <a:avLst/>
            </a:prstGeom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E8FCB6A-DA37-4968-9124-DE4CFA06935B}"/>
                </a:ext>
              </a:extLst>
            </p:cNvPr>
            <p:cNvCxnSpPr>
              <a:cxnSpLocks/>
            </p:cNvCxnSpPr>
            <p:nvPr/>
          </p:nvCxnSpPr>
          <p:spPr>
            <a:xfrm>
              <a:off x="8323867" y="5792771"/>
              <a:ext cx="3868133" cy="0"/>
            </a:xfrm>
            <a:prstGeom prst="line">
              <a:avLst/>
            </a:prstGeom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FF33C512-8BC2-4FCD-84AD-6776109B7470}"/>
                </a:ext>
              </a:extLst>
            </p:cNvPr>
            <p:cNvSpPr txBox="1"/>
            <p:nvPr/>
          </p:nvSpPr>
          <p:spPr>
            <a:xfrm>
              <a:off x="9012403" y="1182231"/>
              <a:ext cx="2634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債券 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20%</a:t>
              </a: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97A651BC-4AA9-4FF3-823E-A8D13D57011A}"/>
                </a:ext>
              </a:extLst>
            </p:cNvPr>
            <p:cNvSpPr txBox="1"/>
            <p:nvPr/>
          </p:nvSpPr>
          <p:spPr>
            <a:xfrm>
              <a:off x="9012403" y="4200382"/>
              <a:ext cx="2634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ETF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 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15%</a:t>
              </a:r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D1612143-1382-4DF3-9367-7C6CF307D2E0}"/>
                </a:ext>
              </a:extLst>
            </p:cNvPr>
            <p:cNvSpPr txBox="1"/>
            <p:nvPr/>
          </p:nvSpPr>
          <p:spPr>
            <a:xfrm>
              <a:off x="9012403" y="6001945"/>
              <a:ext cx="26340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權證 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5%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6654C24-3C9F-4BD2-B812-86EE585287AA}"/>
              </a:ext>
            </a:extLst>
          </p:cNvPr>
          <p:cNvGrpSpPr/>
          <p:nvPr/>
        </p:nvGrpSpPr>
        <p:grpSpPr>
          <a:xfrm>
            <a:off x="5004053" y="204731"/>
            <a:ext cx="7057760" cy="6448538"/>
            <a:chOff x="5004053" y="204731"/>
            <a:chExt cx="7057760" cy="6448538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FDEE247-17DE-4FB8-8B04-CB28CC2B1414}"/>
                </a:ext>
              </a:extLst>
            </p:cNvPr>
            <p:cNvGrpSpPr/>
            <p:nvPr/>
          </p:nvGrpSpPr>
          <p:grpSpPr>
            <a:xfrm rot="16200000">
              <a:off x="2748691" y="3141481"/>
              <a:ext cx="5085760" cy="575035"/>
              <a:chOff x="4119513" y="1225480"/>
              <a:chExt cx="6452647" cy="575035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1A98DDB8-E169-4346-A522-92F8714D7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9513" y="1225480"/>
                <a:ext cx="3239679" cy="575035"/>
              </a:xfrm>
              <a:prstGeom prst="line">
                <a:avLst/>
              </a:prstGeom>
              <a:ln w="762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8B5F73C-41AA-4FBE-8293-62EEB4A9D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2481" y="1225480"/>
                <a:ext cx="3239679" cy="575035"/>
              </a:xfrm>
              <a:prstGeom prst="line">
                <a:avLst/>
              </a:prstGeom>
              <a:ln w="762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967A4334-41AB-4F72-A018-64A241ED5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8193" y="1225480"/>
                <a:ext cx="0" cy="575035"/>
              </a:xfrm>
              <a:prstGeom prst="line">
                <a:avLst/>
              </a:prstGeom>
              <a:ln w="76200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B3647286-854C-4E70-B11D-214C9B192899}"/>
                </a:ext>
              </a:extLst>
            </p:cNvPr>
            <p:cNvSpPr txBox="1"/>
            <p:nvPr/>
          </p:nvSpPr>
          <p:spPr>
            <a:xfrm>
              <a:off x="5520974" y="403353"/>
              <a:ext cx="17455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25%</a:t>
              </a:r>
            </a:p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神準科技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26721BB6-113E-4714-83C4-5416F8808DE5}"/>
                </a:ext>
              </a:extLst>
            </p:cNvPr>
            <p:cNvSpPr txBox="1"/>
            <p:nvPr/>
          </p:nvSpPr>
          <p:spPr>
            <a:xfrm>
              <a:off x="5520974" y="2929507"/>
              <a:ext cx="17455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20%</a:t>
              </a:r>
            </a:p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中美晶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C6FA7AEB-8E5D-474F-8A6A-409FAD952F44}"/>
                </a:ext>
              </a:extLst>
            </p:cNvPr>
            <p:cNvSpPr txBox="1"/>
            <p:nvPr/>
          </p:nvSpPr>
          <p:spPr>
            <a:xfrm>
              <a:off x="5520974" y="5494825"/>
              <a:ext cx="174552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15%</a:t>
              </a:r>
            </a:p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杏昌生技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24C59C7-2097-4F3C-9881-304E2FB97EB2}"/>
                </a:ext>
              </a:extLst>
            </p:cNvPr>
            <p:cNvSpPr txBox="1"/>
            <p:nvPr/>
          </p:nvSpPr>
          <p:spPr>
            <a:xfrm>
              <a:off x="7957813" y="204731"/>
              <a:ext cx="4104000" cy="196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hangingPunct="0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業務有牽扯到正在成長的產業，股性也較活潑，以做波段為主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537E6252-36B1-4981-BC9A-EEAFF11D1E6B}"/>
                </a:ext>
              </a:extLst>
            </p:cNvPr>
            <p:cNvSpPr txBox="1"/>
            <p:nvPr/>
          </p:nvSpPr>
          <p:spPr>
            <a:xfrm>
              <a:off x="7957813" y="2446103"/>
              <a:ext cx="4104000" cy="196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hangingPunct="0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公司除了綠能產業外，還有半導體產業，股性較活潑，以做波段為主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A65B0B1E-0CD4-438B-A576-00F83C692BE6}"/>
                </a:ext>
              </a:extLst>
            </p:cNvPr>
            <p:cNvSpPr txBox="1"/>
            <p:nvPr/>
          </p:nvSpPr>
          <p:spPr>
            <a:xfrm>
              <a:off x="7957813" y="4691193"/>
              <a:ext cx="4104000" cy="1962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hangingPunct="0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2">
                      <a:lumMod val="7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以做長線為主，因為股性較溫和一點，且經營業務較不受景氣循環影響</a:t>
              </a: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25E900F-EC9F-42BC-938A-AB1A00CCF989}"/>
                </a:ext>
              </a:extLst>
            </p:cNvPr>
            <p:cNvGrpSpPr/>
            <p:nvPr/>
          </p:nvGrpSpPr>
          <p:grpSpPr>
            <a:xfrm>
              <a:off x="7211845" y="403355"/>
              <a:ext cx="622443" cy="6006412"/>
              <a:chOff x="7211845" y="403355"/>
              <a:chExt cx="622443" cy="6006412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2530E0E-2364-4551-AF1D-20A7C6A2B0CF}"/>
                  </a:ext>
                </a:extLst>
              </p:cNvPr>
              <p:cNvSpPr/>
              <p:nvPr/>
            </p:nvSpPr>
            <p:spPr>
              <a:xfrm rot="5400000">
                <a:off x="4519861" y="3095339"/>
                <a:ext cx="6006412" cy="6224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800" b="1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A8F04B6-4E12-4454-BE0D-FE3E8C7BE5A6}"/>
                  </a:ext>
                </a:extLst>
              </p:cNvPr>
              <p:cNvSpPr txBox="1"/>
              <p:nvPr/>
            </p:nvSpPr>
            <p:spPr>
              <a:xfrm>
                <a:off x="7215291" y="1360647"/>
                <a:ext cx="615553" cy="409182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停損線設於跌幅超過</a:t>
                </a:r>
                <a:r>
                  <a:rPr lang="en-US" altLang="zh-TW" sz="2800" b="1" dirty="0">
                    <a:solidFill>
                      <a:schemeClr val="bg1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10%</a:t>
                </a:r>
                <a:endParaRPr lang="zh-TW" altLang="en-US" sz="2800" b="1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52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13489 0.041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股票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A77CED9-ED0E-4A08-B931-4CABF8137A5B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網路通訊業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神準科技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05E5A93-F94B-4345-BAEC-409DD9ADABC8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D8804F15-EE03-4CBE-BBB0-C62D5DA4706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D78ACA-BB95-4722-974E-6724DDB2BE3D}"/>
              </a:ext>
            </a:extLst>
          </p:cNvPr>
          <p:cNvSpPr txBox="1"/>
          <p:nvPr/>
        </p:nvSpPr>
        <p:spPr>
          <a:xfrm>
            <a:off x="2891746" y="2124796"/>
            <a:ext cx="8934891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提供網路通訊及網路安全設備研發與製造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實際產品與技術為無線網路通訊、高速乙太網路、網路安全設備、資料中心交換器、電源供應設備、長距離無線電話系統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擁有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TWAEO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安全認證優質企業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ESG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在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2017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年啟動，名為「神準綠無限計畫」</a:t>
            </a:r>
          </a:p>
        </p:txBody>
      </p:sp>
      <p:pic>
        <p:nvPicPr>
          <p:cNvPr id="6" name="圖形 5" descr="手背向前食指朝右指 以實心填滿">
            <a:extLst>
              <a:ext uri="{FF2B5EF4-FFF2-40B4-BE49-F238E27FC236}">
                <a16:creationId xmlns:a16="http://schemas.microsoft.com/office/drawing/2014/main" id="{C2328072-B7AE-4FD6-93B9-28A351F9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91" y="1308893"/>
            <a:ext cx="677716" cy="677716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9ED5D870-6357-4121-84BB-940DB1E448FB}"/>
              </a:ext>
            </a:extLst>
          </p:cNvPr>
          <p:cNvSpPr txBox="1"/>
          <p:nvPr/>
        </p:nvSpPr>
        <p:spPr>
          <a:xfrm>
            <a:off x="3660907" y="1400462"/>
            <a:ext cx="457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關於神準科技你不能不知道</a:t>
            </a:r>
            <a:endParaRPr lang="en-US" altLang="zh-TW" sz="2800" b="1" u="sng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85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股票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A77CED9-ED0E-4A08-B931-4CABF8137A5B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網路通訊業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神準科技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05E5A93-F94B-4345-BAEC-409DD9ADABC8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D8804F15-EE03-4CBE-BBB0-C62D5DA4706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EB8EFD-C5F4-4D7C-AB90-08B16060B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883631"/>
              </p:ext>
            </p:extLst>
          </p:nvPr>
        </p:nvGraphicFramePr>
        <p:xfrm>
          <a:off x="3177792" y="2213752"/>
          <a:ext cx="8362802" cy="4136400"/>
        </p:xfrm>
        <a:graphic>
          <a:graphicData uri="http://schemas.openxmlformats.org/drawingml/2006/table">
            <a:tbl>
              <a:tblPr/>
              <a:tblGrid>
                <a:gridCol w="1194686">
                  <a:extLst>
                    <a:ext uri="{9D8B030D-6E8A-4147-A177-3AD203B41FA5}">
                      <a16:colId xmlns:a16="http://schemas.microsoft.com/office/drawing/2014/main" val="2960594291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551538444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2077148774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2526898201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1847646261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2862932541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454291884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公司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\</a:t>
                      </a:r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數據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類別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毛利率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營益率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淨利率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ROE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ROA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470402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神準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上櫃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16.28%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7.26%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6.66%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6.66%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2.28%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00446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台揚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上市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17.21%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-3.58%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-5.22%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-3.07%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-0.98%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25760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耀登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上市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43.58%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15.62%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12.14%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3.3%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1.69%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3571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友訊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上市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25.26%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3.67%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4.11%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1.13%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31815"/>
                  </a:ext>
                </a:extLst>
              </a:tr>
            </a:tbl>
          </a:graphicData>
        </a:graphic>
      </p:graphicFrame>
      <p:pic>
        <p:nvPicPr>
          <p:cNvPr id="8" name="圖形 7" descr="手背向前食指朝右指 以實心填滿">
            <a:extLst>
              <a:ext uri="{FF2B5EF4-FFF2-40B4-BE49-F238E27FC236}">
                <a16:creationId xmlns:a16="http://schemas.microsoft.com/office/drawing/2014/main" id="{695D9E3B-42A0-467C-9A30-1F76BBDF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91" y="1308893"/>
            <a:ext cx="677716" cy="677716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CF1E08A9-E43C-4249-80C8-EED012408A90}"/>
              </a:ext>
            </a:extLst>
          </p:cNvPr>
          <p:cNvSpPr txBox="1"/>
          <p:nvPr/>
        </p:nvSpPr>
        <p:spPr>
          <a:xfrm>
            <a:off x="3660907" y="1400462"/>
            <a:ext cx="457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網路通訊業 </a:t>
            </a:r>
            <a:r>
              <a:rPr lang="en-US" altLang="zh-TW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財報數據比較</a:t>
            </a:r>
            <a:endParaRPr lang="en-US" altLang="zh-TW" sz="2800" b="1" u="sng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94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股票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A77CED9-ED0E-4A08-B931-4CABF8137A5B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綠能科技業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中美晶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05E5A93-F94B-4345-BAEC-409DD9ADABC8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D8804F15-EE03-4CBE-BBB0-C62D5DA4706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22C8210-3EC7-4493-8CE3-BC13C644DCA9}"/>
              </a:ext>
            </a:extLst>
          </p:cNvPr>
          <p:cNvSpPr txBox="1"/>
          <p:nvPr/>
        </p:nvSpPr>
        <p:spPr>
          <a:xfrm>
            <a:off x="2891746" y="2124796"/>
            <a:ext cx="8934891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擁有兩大事業群 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半導體事業群以及太陽能事業群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產品大致為太陽能電池、模組、延伸至光電案場並從事維運管理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擁有再生能源宣言，計畫於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2050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全面使用再生能源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入選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2022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外資精選台灣百強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" name="圖形 9" descr="手背向前食指朝右指 以實心填滿">
            <a:extLst>
              <a:ext uri="{FF2B5EF4-FFF2-40B4-BE49-F238E27FC236}">
                <a16:creationId xmlns:a16="http://schemas.microsoft.com/office/drawing/2014/main" id="{D2A828D2-5982-4CBC-A444-A6508FB2E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91" y="1308893"/>
            <a:ext cx="677716" cy="677716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C1EFABDF-7D9C-43BB-A55B-41F6B0075185}"/>
              </a:ext>
            </a:extLst>
          </p:cNvPr>
          <p:cNvSpPr txBox="1"/>
          <p:nvPr/>
        </p:nvSpPr>
        <p:spPr>
          <a:xfrm>
            <a:off x="3660907" y="1400462"/>
            <a:ext cx="457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關於中美晶你不能不知道</a:t>
            </a:r>
            <a:endParaRPr lang="en-US" altLang="zh-TW" sz="2800" b="1" u="sng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0542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股票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A77CED9-ED0E-4A08-B931-4CABF8137A5B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綠能科技業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中美晶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05E5A93-F94B-4345-BAEC-409DD9ADABC8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D8804F15-EE03-4CBE-BBB0-C62D5DA4706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A32263-77E6-455D-9C11-398DBE105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17463"/>
              </p:ext>
            </p:extLst>
          </p:nvPr>
        </p:nvGraphicFramePr>
        <p:xfrm>
          <a:off x="3178404" y="2214228"/>
          <a:ext cx="8361577" cy="4135925"/>
        </p:xfrm>
        <a:graphic>
          <a:graphicData uri="http://schemas.openxmlformats.org/drawingml/2006/table">
            <a:tbl>
              <a:tblPr/>
              <a:tblGrid>
                <a:gridCol w="1194511">
                  <a:extLst>
                    <a:ext uri="{9D8B030D-6E8A-4147-A177-3AD203B41FA5}">
                      <a16:colId xmlns:a16="http://schemas.microsoft.com/office/drawing/2014/main" val="2453115766"/>
                    </a:ext>
                  </a:extLst>
                </a:gridCol>
                <a:gridCol w="1194511">
                  <a:extLst>
                    <a:ext uri="{9D8B030D-6E8A-4147-A177-3AD203B41FA5}">
                      <a16:colId xmlns:a16="http://schemas.microsoft.com/office/drawing/2014/main" val="1482989914"/>
                    </a:ext>
                  </a:extLst>
                </a:gridCol>
                <a:gridCol w="1194511">
                  <a:extLst>
                    <a:ext uri="{9D8B030D-6E8A-4147-A177-3AD203B41FA5}">
                      <a16:colId xmlns:a16="http://schemas.microsoft.com/office/drawing/2014/main" val="617208860"/>
                    </a:ext>
                  </a:extLst>
                </a:gridCol>
                <a:gridCol w="1194511">
                  <a:extLst>
                    <a:ext uri="{9D8B030D-6E8A-4147-A177-3AD203B41FA5}">
                      <a16:colId xmlns:a16="http://schemas.microsoft.com/office/drawing/2014/main" val="1046955170"/>
                    </a:ext>
                  </a:extLst>
                </a:gridCol>
                <a:gridCol w="1194511">
                  <a:extLst>
                    <a:ext uri="{9D8B030D-6E8A-4147-A177-3AD203B41FA5}">
                      <a16:colId xmlns:a16="http://schemas.microsoft.com/office/drawing/2014/main" val="1645669753"/>
                    </a:ext>
                  </a:extLst>
                </a:gridCol>
                <a:gridCol w="1194511">
                  <a:extLst>
                    <a:ext uri="{9D8B030D-6E8A-4147-A177-3AD203B41FA5}">
                      <a16:colId xmlns:a16="http://schemas.microsoft.com/office/drawing/2014/main" val="3436452523"/>
                    </a:ext>
                  </a:extLst>
                </a:gridCol>
                <a:gridCol w="1194511">
                  <a:extLst>
                    <a:ext uri="{9D8B030D-6E8A-4147-A177-3AD203B41FA5}">
                      <a16:colId xmlns:a16="http://schemas.microsoft.com/office/drawing/2014/main" val="1166702279"/>
                    </a:ext>
                  </a:extLst>
                </a:gridCol>
              </a:tblGrid>
              <a:tr h="82718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公司</a:t>
                      </a: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\</a:t>
                      </a:r>
                      <a:r>
                        <a:rPr lang="zh-TW" altLang="en-US" sz="1800" kern="120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數據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類別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毛利率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營益率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淨利率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ROE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ROA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55528"/>
                  </a:ext>
                </a:extLst>
              </a:tr>
              <a:tr h="82718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上市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23.47%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17.54%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14.78%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1.74%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0.7%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51910"/>
                  </a:ext>
                </a:extLst>
              </a:tr>
              <a:tr h="82718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中美晶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上櫃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36.32%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27.74%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22.55%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6.74%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2.36%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75624"/>
                  </a:ext>
                </a:extLst>
              </a:tr>
              <a:tr h="82718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茂迪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上櫃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18.82%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11.77%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11.67%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3.58%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18011"/>
                  </a:ext>
                </a:extLst>
              </a:tr>
              <a:tr h="82718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元晶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上市</a:t>
                      </a:r>
                      <a:endParaRPr lang="en-US" altLang="zh-TW" sz="1800" kern="1200" dirty="0">
                        <a:solidFill>
                          <a:schemeClr val="tx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9.58%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5.04%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8.08%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2.82%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1.56%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7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1557"/>
                  </a:ext>
                </a:extLst>
              </a:tr>
            </a:tbl>
          </a:graphicData>
        </a:graphic>
      </p:graphicFrame>
      <p:pic>
        <p:nvPicPr>
          <p:cNvPr id="8" name="圖形 7" descr="手背向前食指朝右指 以實心填滿">
            <a:extLst>
              <a:ext uri="{FF2B5EF4-FFF2-40B4-BE49-F238E27FC236}">
                <a16:creationId xmlns:a16="http://schemas.microsoft.com/office/drawing/2014/main" id="{7ABD95A6-CBEA-4930-A7F1-5F38E4357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91" y="1308893"/>
            <a:ext cx="677716" cy="677716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E4D4FB9F-7F63-4DD8-AA5E-AAEAFE0A40A3}"/>
              </a:ext>
            </a:extLst>
          </p:cNvPr>
          <p:cNvSpPr txBox="1"/>
          <p:nvPr/>
        </p:nvSpPr>
        <p:spPr>
          <a:xfrm>
            <a:off x="3660907" y="1400462"/>
            <a:ext cx="457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綠能科技業 </a:t>
            </a:r>
            <a:r>
              <a:rPr lang="en-US" altLang="zh-TW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財報數據比較</a:t>
            </a:r>
            <a:endParaRPr lang="en-US" altLang="zh-TW" sz="2800" b="1" u="sng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102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股票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A77CED9-ED0E-4A08-B931-4CABF8137A5B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生技醫療業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杏昌生技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05E5A93-F94B-4345-BAEC-409DD9ADABC8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D8804F15-EE03-4CBE-BBB0-C62D5DA4706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67512A-C103-4505-8008-B4400E16CE0F}"/>
              </a:ext>
            </a:extLst>
          </p:cNvPr>
          <p:cNvSpPr txBox="1"/>
          <p:nvPr/>
        </p:nvSpPr>
        <p:spPr>
          <a:xfrm>
            <a:off x="2891746" y="2124796"/>
            <a:ext cx="8934891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從事多角化經營，大致為腎臟科、心臟內科、放射科、整形外科、牙科、呼吸胸腔科、新陳代謝科、血液淨化、重症加護醫療、長期居家照護及營養食品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藉由與醫療院所之合作聯盟、營運管理顧問業務及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BOT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合作模式，掌握通路主導權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榮獲台灣大型企業進出口貿易業第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48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名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0" name="圖形 9" descr="手背向前食指朝右指 以實心填滿">
            <a:extLst>
              <a:ext uri="{FF2B5EF4-FFF2-40B4-BE49-F238E27FC236}">
                <a16:creationId xmlns:a16="http://schemas.microsoft.com/office/drawing/2014/main" id="{C2C8CEB0-28EE-4792-ABDE-432CF4CD9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91" y="1308893"/>
            <a:ext cx="677716" cy="677716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2695090D-A497-4358-9261-99B7226D4C3E}"/>
              </a:ext>
            </a:extLst>
          </p:cNvPr>
          <p:cNvSpPr txBox="1"/>
          <p:nvPr/>
        </p:nvSpPr>
        <p:spPr>
          <a:xfrm>
            <a:off x="3660907" y="1400462"/>
            <a:ext cx="457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關於杏昌生技你不能不知道</a:t>
            </a:r>
            <a:endParaRPr lang="en-US" altLang="zh-TW" sz="2800" b="1" u="sng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326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股票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A77CED9-ED0E-4A08-B931-4CABF8137A5B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生技醫療業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杏昌生技</a:t>
            </a:r>
            <a:endParaRPr lang="en-US" altLang="zh-TW" sz="40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05E5A93-F94B-4345-BAEC-409DD9ADABC8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5">
            <a:extLst>
              <a:ext uri="{FF2B5EF4-FFF2-40B4-BE49-F238E27FC236}">
                <a16:creationId xmlns:a16="http://schemas.microsoft.com/office/drawing/2014/main" id="{D8804F15-EE03-4CBE-BBB0-C62D5DA4706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26B23E5-3C11-4C92-85E7-674B1DB3E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29094"/>
              </p:ext>
            </p:extLst>
          </p:nvPr>
        </p:nvGraphicFramePr>
        <p:xfrm>
          <a:off x="3177792" y="2213750"/>
          <a:ext cx="8362802" cy="4136400"/>
        </p:xfrm>
        <a:graphic>
          <a:graphicData uri="http://schemas.openxmlformats.org/drawingml/2006/table">
            <a:tbl>
              <a:tblPr/>
              <a:tblGrid>
                <a:gridCol w="1194686">
                  <a:extLst>
                    <a:ext uri="{9D8B030D-6E8A-4147-A177-3AD203B41FA5}">
                      <a16:colId xmlns:a16="http://schemas.microsoft.com/office/drawing/2014/main" val="3677634735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3057129017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215445373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1105054276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956573631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1743124936"/>
                    </a:ext>
                  </a:extLst>
                </a:gridCol>
                <a:gridCol w="1194686">
                  <a:extLst>
                    <a:ext uri="{9D8B030D-6E8A-4147-A177-3AD203B41FA5}">
                      <a16:colId xmlns:a16="http://schemas.microsoft.com/office/drawing/2014/main" val="460787560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公司名稱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類別</a:t>
                      </a:r>
                      <a:endParaRPr lang="en-US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毛利率</a:t>
                      </a:r>
                      <a:endParaRPr lang="en-US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營益率</a:t>
                      </a:r>
                      <a:endParaRPr lang="en-US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淨利率</a:t>
                      </a:r>
                      <a:endParaRPr lang="en-US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ROE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ROA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44687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杏昌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上櫃</a:t>
                      </a:r>
                      <a:endParaRPr lang="en-US" altLang="zh-TW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25.35%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10.23%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8.77%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3.15%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41071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佳醫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上市</a:t>
                      </a:r>
                      <a:endParaRPr lang="en-US" altLang="zh-TW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20.2%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8.61%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12.31%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2.43%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1.49%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350367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濟生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上櫃</a:t>
                      </a:r>
                      <a:endParaRPr lang="en-US" altLang="zh-TW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34.15%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8.05%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7.11%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1.52%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1.06%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98761"/>
                  </a:ext>
                </a:extLst>
              </a:tr>
              <a:tr h="827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寶齡富錦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上市</a:t>
                      </a:r>
                      <a:endParaRPr lang="en-US" altLang="zh-TW" sz="1800" kern="12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rgbClr val="FF0000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53.36%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2.84%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5.55%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1.17%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80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  <a:cs typeface="+mn-cs"/>
                        </a:rPr>
                        <a:t>0.74%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084192"/>
                  </a:ext>
                </a:extLst>
              </a:tr>
            </a:tbl>
          </a:graphicData>
        </a:graphic>
      </p:graphicFrame>
      <p:pic>
        <p:nvPicPr>
          <p:cNvPr id="10" name="圖形 9" descr="手背向前食指朝右指 以實心填滿">
            <a:extLst>
              <a:ext uri="{FF2B5EF4-FFF2-40B4-BE49-F238E27FC236}">
                <a16:creationId xmlns:a16="http://schemas.microsoft.com/office/drawing/2014/main" id="{C2F2499F-9D0D-4477-8817-1375E12E8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91" y="1308893"/>
            <a:ext cx="677716" cy="677716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305A80FE-3A6A-4CAC-A7A4-DED6D8A1F118}"/>
              </a:ext>
            </a:extLst>
          </p:cNvPr>
          <p:cNvSpPr txBox="1"/>
          <p:nvPr/>
        </p:nvSpPr>
        <p:spPr>
          <a:xfrm>
            <a:off x="3660907" y="1400462"/>
            <a:ext cx="457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生技醫療業 </a:t>
            </a:r>
            <a:r>
              <a:rPr lang="en-US" altLang="zh-TW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2800" b="1" u="sng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 財報數據比較</a:t>
            </a:r>
            <a:endParaRPr lang="en-US" altLang="zh-TW" sz="2800" b="1" u="sng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27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債券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9428E1B3-D05A-466A-A2F9-EF4A4830FF06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台電綠色債券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B903Z3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25AF3269-2DFF-4B43-8101-B7B1A212EE70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FEED3069-6F3D-4624-B2D2-39F907B409A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E2D13A1E-F41A-4263-B18C-A4FAD9B33780}"/>
              </a:ext>
            </a:extLst>
          </p:cNvPr>
          <p:cNvGrpSpPr/>
          <p:nvPr/>
        </p:nvGrpSpPr>
        <p:grpSpPr>
          <a:xfrm>
            <a:off x="3063712" y="1088024"/>
            <a:ext cx="3271101" cy="784013"/>
            <a:chOff x="4088091" y="1122012"/>
            <a:chExt cx="3271101" cy="996897"/>
          </a:xfrm>
        </p:grpSpPr>
        <p:sp>
          <p:nvSpPr>
            <p:cNvPr id="3" name="語音泡泡: 橢圓形 2">
              <a:extLst>
                <a:ext uri="{FF2B5EF4-FFF2-40B4-BE49-F238E27FC236}">
                  <a16:creationId xmlns:a16="http://schemas.microsoft.com/office/drawing/2014/main" id="{AC75E866-225D-4EB6-9CA7-ADEC1A4437C1}"/>
                </a:ext>
              </a:extLst>
            </p:cNvPr>
            <p:cNvSpPr/>
            <p:nvPr/>
          </p:nvSpPr>
          <p:spPr>
            <a:xfrm>
              <a:off x="4088091" y="1122012"/>
              <a:ext cx="3271101" cy="996897"/>
            </a:xfrm>
            <a:prstGeom prst="wedgeEllipseCallout">
              <a:avLst>
                <a:gd name="adj1" fmla="val -36322"/>
                <a:gd name="adj2" fmla="val 92586"/>
              </a:avLst>
            </a:prstGeom>
            <a:solidFill>
              <a:schemeClr val="bg1"/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AD15CE3E-2E7D-40A1-BB0D-F9E0947D5092}"/>
                </a:ext>
              </a:extLst>
            </p:cNvPr>
            <p:cNvSpPr txBox="1"/>
            <p:nvPr/>
          </p:nvSpPr>
          <p:spPr>
            <a:xfrm>
              <a:off x="4362055" y="1309375"/>
              <a:ext cx="2758324" cy="66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何謂綠色債券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33391B-6C89-4EED-89A8-C712E25B321F}"/>
              </a:ext>
            </a:extLst>
          </p:cNvPr>
          <p:cNvSpPr txBox="1"/>
          <p:nvPr/>
        </p:nvSpPr>
        <p:spPr>
          <a:xfrm>
            <a:off x="2670216" y="2882240"/>
            <a:ext cx="9377951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定義：指債券所募集之資金全部用於綠色投資計畫，並非說發就發，要通過櫃買中心的規定認可。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誰能發行：政府、企業、銀行等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風險：漂綠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(Greenwashing)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，也就是掛羊頭賣狗肉，發行綠債讓大家以為自己是對環境努力的公司，實則將拿到的錢繼續用在對環境有影響生產上。</a:t>
            </a:r>
            <a:endParaRPr lang="en-US" altLang="zh-TW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8899A72-6B45-49B5-A2CB-41908290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25" y="1966695"/>
            <a:ext cx="6652654" cy="98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45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債券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9428E1B3-D05A-466A-A2F9-EF4A4830FF06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台電綠色債券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B903Z3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25AF3269-2DFF-4B43-8101-B7B1A212EE70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FEED3069-6F3D-4624-B2D2-39F907B409A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828B2E-53D6-40FE-9474-F0A7B5942298}"/>
              </a:ext>
            </a:extLst>
          </p:cNvPr>
          <p:cNvSpPr txBox="1"/>
          <p:nvPr/>
        </p:nvSpPr>
        <p:spPr>
          <a:xfrm>
            <a:off x="3063712" y="2939619"/>
            <a:ext cx="5882325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信評機構：中華信評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評等等級：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twAAA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票面利率：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1.6%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發行期限：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7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年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發行面額：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1,000,000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FBDBB5-1DF4-4941-B386-F4FA8AB92C38}"/>
              </a:ext>
            </a:extLst>
          </p:cNvPr>
          <p:cNvGrpSpPr/>
          <p:nvPr/>
        </p:nvGrpSpPr>
        <p:grpSpPr>
          <a:xfrm>
            <a:off x="3063712" y="1270060"/>
            <a:ext cx="3271101" cy="784013"/>
            <a:chOff x="4088091" y="1122012"/>
            <a:chExt cx="3271101" cy="996897"/>
          </a:xfrm>
        </p:grpSpPr>
        <p:sp>
          <p:nvSpPr>
            <p:cNvPr id="10" name="語音泡泡: 橢圓形 9">
              <a:extLst>
                <a:ext uri="{FF2B5EF4-FFF2-40B4-BE49-F238E27FC236}">
                  <a16:creationId xmlns:a16="http://schemas.microsoft.com/office/drawing/2014/main" id="{B27EEEAD-F50C-45C0-B25F-D1D5A057B398}"/>
                </a:ext>
              </a:extLst>
            </p:cNvPr>
            <p:cNvSpPr/>
            <p:nvPr/>
          </p:nvSpPr>
          <p:spPr>
            <a:xfrm>
              <a:off x="4088091" y="1122012"/>
              <a:ext cx="3271101" cy="996897"/>
            </a:xfrm>
            <a:prstGeom prst="wedgeEllipseCallout">
              <a:avLst>
                <a:gd name="adj1" fmla="val -33728"/>
                <a:gd name="adj2" fmla="val 90181"/>
              </a:avLst>
            </a:prstGeom>
            <a:solidFill>
              <a:schemeClr val="bg1"/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757F638-F94C-4192-ADC3-769EE3866526}"/>
                </a:ext>
              </a:extLst>
            </p:cNvPr>
            <p:cNvSpPr txBox="1"/>
            <p:nvPr/>
          </p:nvSpPr>
          <p:spPr>
            <a:xfrm>
              <a:off x="4362055" y="1309375"/>
              <a:ext cx="2758324" cy="66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基本資料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68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債券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9428E1B3-D05A-466A-A2F9-EF4A4830FF06}"/>
              </a:ext>
            </a:extLst>
          </p:cNvPr>
          <p:cNvSpPr txBox="1"/>
          <p:nvPr/>
        </p:nvSpPr>
        <p:spPr>
          <a:xfrm>
            <a:off x="4535417" y="229318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台電綠色債券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B903Z3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25AF3269-2DFF-4B43-8101-B7B1A212EE70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FEED3069-6F3D-4624-B2D2-39F907B409AC}"/>
              </a:ext>
            </a:extLst>
          </p:cNvPr>
          <p:cNvCxnSpPr>
            <a:cxnSpLocks/>
          </p:cNvCxnSpPr>
          <p:nvPr/>
        </p:nvCxnSpPr>
        <p:spPr>
          <a:xfrm>
            <a:off x="10031691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828B2E-53D6-40FE-9474-F0A7B5942298}"/>
              </a:ext>
            </a:extLst>
          </p:cNvPr>
          <p:cNvSpPr txBox="1"/>
          <p:nvPr/>
        </p:nvSpPr>
        <p:spPr>
          <a:xfrm>
            <a:off x="3063712" y="2075370"/>
            <a:ext cx="8536265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配合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2050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淨零排放，台電勢必扮演領頭羊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過去多次發行綠債籌資，投入綠色投資計劃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台電為國營企業，風險極低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台灣產業發展幕後推手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公司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5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大永續發展計劃：永續電力提供者、智慧電網領航者、智能生活服務者、友善環境行動者、企業社會責任實踐者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116D0E8-07B1-432F-8942-2B7603A7F9F9}"/>
              </a:ext>
            </a:extLst>
          </p:cNvPr>
          <p:cNvGrpSpPr/>
          <p:nvPr/>
        </p:nvGrpSpPr>
        <p:grpSpPr>
          <a:xfrm>
            <a:off x="3063712" y="1088024"/>
            <a:ext cx="3271101" cy="784013"/>
            <a:chOff x="4088091" y="1122012"/>
            <a:chExt cx="3271101" cy="996897"/>
          </a:xfrm>
        </p:grpSpPr>
        <p:sp>
          <p:nvSpPr>
            <p:cNvPr id="16" name="語音泡泡: 橢圓形 15">
              <a:extLst>
                <a:ext uri="{FF2B5EF4-FFF2-40B4-BE49-F238E27FC236}">
                  <a16:creationId xmlns:a16="http://schemas.microsoft.com/office/drawing/2014/main" id="{9E3624CA-D6DC-4957-AFE8-6067C8421FE3}"/>
                </a:ext>
              </a:extLst>
            </p:cNvPr>
            <p:cNvSpPr/>
            <p:nvPr/>
          </p:nvSpPr>
          <p:spPr>
            <a:xfrm>
              <a:off x="4088091" y="1122012"/>
              <a:ext cx="3271101" cy="996897"/>
            </a:xfrm>
            <a:prstGeom prst="wedgeEllipseCallout">
              <a:avLst>
                <a:gd name="adj1" fmla="val -36610"/>
                <a:gd name="adj2" fmla="val 85372"/>
              </a:avLst>
            </a:prstGeom>
            <a:solidFill>
              <a:schemeClr val="bg1"/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DE065FD2-0A73-4676-9AD0-1043BD7E9E56}"/>
                </a:ext>
              </a:extLst>
            </p:cNvPr>
            <p:cNvSpPr txBox="1"/>
            <p:nvPr/>
          </p:nvSpPr>
          <p:spPr>
            <a:xfrm>
              <a:off x="4362055" y="1309375"/>
              <a:ext cx="2758324" cy="66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為何選台電綠債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55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913FCB-A0A5-4794-BF1C-250B11403EB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918B69-869D-4AB9-8771-D87D6D3140C2}"/>
              </a:ext>
            </a:extLst>
          </p:cNvPr>
          <p:cNvGrpSpPr/>
          <p:nvPr/>
        </p:nvGrpSpPr>
        <p:grpSpPr>
          <a:xfrm>
            <a:off x="1595628" y="2766399"/>
            <a:ext cx="9000744" cy="1325201"/>
            <a:chOff x="1595628" y="2766399"/>
            <a:chExt cx="9000744" cy="132520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1E100E-C520-4785-A86F-28558248FD3C}"/>
                </a:ext>
              </a:extLst>
            </p:cNvPr>
            <p:cNvSpPr/>
            <p:nvPr/>
          </p:nvSpPr>
          <p:spPr>
            <a:xfrm>
              <a:off x="1595628" y="2766399"/>
              <a:ext cx="4500372" cy="11704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47316D-642C-428B-86B4-BE1AC6BF6EAC}"/>
                </a:ext>
              </a:extLst>
            </p:cNvPr>
            <p:cNvSpPr/>
            <p:nvPr/>
          </p:nvSpPr>
          <p:spPr>
            <a:xfrm>
              <a:off x="6096000" y="2921168"/>
              <a:ext cx="4500372" cy="117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A5BF70D-DFFD-4DB7-B815-80DAC59995EA}"/>
                </a:ext>
              </a:extLst>
            </p:cNvPr>
            <p:cNvSpPr txBox="1"/>
            <p:nvPr/>
          </p:nvSpPr>
          <p:spPr>
            <a:xfrm>
              <a:off x="2570226" y="2921168"/>
              <a:ext cx="70515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000" dirty="0">
                  <a:solidFill>
                    <a:schemeClr val="bg1">
                      <a:lumMod val="95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總體經</a:t>
              </a:r>
              <a:r>
                <a:rPr lang="zh-TW" altLang="en-US" sz="6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濟分析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9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680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</a:t>
            </a:r>
            <a:r>
              <a:rPr lang="en-US" altLang="zh-TW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ETF</a:t>
            </a:r>
            <a:endParaRPr lang="zh-TW" altLang="en-US" sz="7200" b="1" dirty="0">
              <a:solidFill>
                <a:schemeClr val="bg2">
                  <a:lumMod val="40000"/>
                  <a:lumOff val="6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DAA18A5-F47C-46E4-B53B-EA088D7B3F9A}"/>
              </a:ext>
            </a:extLst>
          </p:cNvPr>
          <p:cNvSpPr txBox="1"/>
          <p:nvPr/>
        </p:nvSpPr>
        <p:spPr>
          <a:xfrm>
            <a:off x="4141510" y="229318"/>
            <a:ext cx="6435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00888 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永豐台灣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ESG ETF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CE67A08-2DB6-4042-9D97-4876888A5A64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98981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204843B3-9A5D-4A87-B28A-5E53D233651E}"/>
              </a:ext>
            </a:extLst>
          </p:cNvPr>
          <p:cNvCxnSpPr>
            <a:cxnSpLocks/>
          </p:cNvCxnSpPr>
          <p:nvPr/>
        </p:nvCxnSpPr>
        <p:spPr>
          <a:xfrm>
            <a:off x="10699423" y="562174"/>
            <a:ext cx="98981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EAF3A1-07D5-4FBC-8F41-931F7A95E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2"/>
          <a:stretch/>
        </p:blipFill>
        <p:spPr bwMode="auto">
          <a:xfrm>
            <a:off x="4325692" y="2178697"/>
            <a:ext cx="6067000" cy="43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3EE0154F-40C8-43D1-AA8B-A705244A6DD8}"/>
              </a:ext>
            </a:extLst>
          </p:cNvPr>
          <p:cNvGrpSpPr/>
          <p:nvPr/>
        </p:nvGrpSpPr>
        <p:grpSpPr>
          <a:xfrm>
            <a:off x="2759334" y="1298996"/>
            <a:ext cx="2463115" cy="523220"/>
            <a:chOff x="2759334" y="1298996"/>
            <a:chExt cx="2463115" cy="523220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1BF2AF7B-494E-48BB-86E5-69CDCDBCA3DA}"/>
                </a:ext>
              </a:extLst>
            </p:cNvPr>
            <p:cNvSpPr txBox="1"/>
            <p:nvPr/>
          </p:nvSpPr>
          <p:spPr>
            <a:xfrm>
              <a:off x="3211987" y="1298996"/>
              <a:ext cx="2010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成分股類別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6" name="半框架 5">
              <a:extLst>
                <a:ext uri="{FF2B5EF4-FFF2-40B4-BE49-F238E27FC236}">
                  <a16:creationId xmlns:a16="http://schemas.microsoft.com/office/drawing/2014/main" id="{5B4DB056-F014-400C-8880-1080DA27F8BF}"/>
                </a:ext>
              </a:extLst>
            </p:cNvPr>
            <p:cNvSpPr/>
            <p:nvPr/>
          </p:nvSpPr>
          <p:spPr>
            <a:xfrm rot="8100000">
              <a:off x="2759334" y="1369056"/>
              <a:ext cx="383097" cy="383097"/>
            </a:xfrm>
            <a:prstGeom prst="halfFrame">
              <a:avLst>
                <a:gd name="adj1" fmla="val 16599"/>
                <a:gd name="adj2" fmla="val 17529"/>
              </a:avLst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01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-148191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sz="1800" kern="12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680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</a:t>
            </a:r>
            <a:r>
              <a:rPr lang="en-US" altLang="zh-TW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ETF</a:t>
            </a:r>
            <a:endParaRPr lang="zh-TW" altLang="en-US" sz="7200" b="1" dirty="0">
              <a:solidFill>
                <a:schemeClr val="bg2">
                  <a:lumMod val="40000"/>
                  <a:lumOff val="6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DAA18A5-F47C-46E4-B53B-EA088D7B3F9A}"/>
              </a:ext>
            </a:extLst>
          </p:cNvPr>
          <p:cNvSpPr txBox="1"/>
          <p:nvPr/>
        </p:nvSpPr>
        <p:spPr>
          <a:xfrm>
            <a:off x="4141510" y="229318"/>
            <a:ext cx="6435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00888 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永豐台灣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ESG ETF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CE67A08-2DB6-4042-9D97-4876888A5A64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98981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204843B3-9A5D-4A87-B28A-5E53D233651E}"/>
              </a:ext>
            </a:extLst>
          </p:cNvPr>
          <p:cNvCxnSpPr>
            <a:cxnSpLocks/>
          </p:cNvCxnSpPr>
          <p:nvPr/>
        </p:nvCxnSpPr>
        <p:spPr>
          <a:xfrm>
            <a:off x="10699423" y="562174"/>
            <a:ext cx="98981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A39363F-D900-41A7-AD62-BB29F62DA279}"/>
              </a:ext>
            </a:extLst>
          </p:cNvPr>
          <p:cNvSpPr txBox="1"/>
          <p:nvPr/>
        </p:nvSpPr>
        <p:spPr>
          <a:xfrm>
            <a:off x="3027349" y="2687198"/>
            <a:ext cx="8603530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有穩定的現金流</a:t>
            </a:r>
            <a:endParaRPr lang="en-US" altLang="zh-TW" sz="28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成份股包含許多市值高的科技股</a:t>
            </a:r>
            <a:endParaRPr lang="en-US" altLang="zh-TW" sz="28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 algn="l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篩選注重</a:t>
            </a:r>
            <a:r>
              <a: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ESG</a:t>
            </a: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評分和殖利率，有雙重護城河</a:t>
            </a:r>
            <a:endParaRPr lang="en-US" altLang="zh-TW" sz="28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7598530-DD53-43A5-B136-AF98076FD36C}"/>
              </a:ext>
            </a:extLst>
          </p:cNvPr>
          <p:cNvSpPr txBox="1"/>
          <p:nvPr/>
        </p:nvSpPr>
        <p:spPr>
          <a:xfrm>
            <a:off x="3230375" y="1558063"/>
            <a:ext cx="260827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環境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28FCF6F-9A0F-468B-996A-988336AE7967}"/>
              </a:ext>
            </a:extLst>
          </p:cNvPr>
          <p:cNvSpPr txBox="1"/>
          <p:nvPr/>
        </p:nvSpPr>
        <p:spPr>
          <a:xfrm>
            <a:off x="6055055" y="1558063"/>
            <a:ext cx="260827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社會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4BDE613-B894-4AF1-B58F-B260A7FB2D8C}"/>
              </a:ext>
            </a:extLst>
          </p:cNvPr>
          <p:cNvSpPr txBox="1"/>
          <p:nvPr/>
        </p:nvSpPr>
        <p:spPr>
          <a:xfrm>
            <a:off x="8879735" y="1556728"/>
            <a:ext cx="260827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公司治理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114B16E-8382-41A0-B0BC-F52C2F8BE691}"/>
              </a:ext>
            </a:extLst>
          </p:cNvPr>
          <p:cNvSpPr txBox="1"/>
          <p:nvPr/>
        </p:nvSpPr>
        <p:spPr>
          <a:xfrm>
            <a:off x="3230374" y="1030132"/>
            <a:ext cx="260827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Environment</a:t>
            </a:r>
            <a:endParaRPr lang="zh-TW" altLang="en-US" sz="2800" dirty="0">
              <a:solidFill>
                <a:schemeClr val="bg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865C10F-2C02-45C7-BB36-27B4A66710BC}"/>
              </a:ext>
            </a:extLst>
          </p:cNvPr>
          <p:cNvSpPr txBox="1"/>
          <p:nvPr/>
        </p:nvSpPr>
        <p:spPr>
          <a:xfrm>
            <a:off x="6055054" y="1030132"/>
            <a:ext cx="2608273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Social</a:t>
            </a:r>
            <a:endParaRPr lang="zh-TW" altLang="en-US" sz="2800" dirty="0">
              <a:solidFill>
                <a:schemeClr val="bg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F3E04D3-72C7-4CE6-A532-2BA2F02DDFA7}"/>
              </a:ext>
            </a:extLst>
          </p:cNvPr>
          <p:cNvSpPr txBox="1"/>
          <p:nvPr/>
        </p:nvSpPr>
        <p:spPr>
          <a:xfrm>
            <a:off x="8879735" y="1030132"/>
            <a:ext cx="260827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Governance</a:t>
            </a:r>
            <a:endParaRPr lang="zh-TW" altLang="en-US" sz="2800" dirty="0">
              <a:solidFill>
                <a:schemeClr val="bg1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98E1605-BE14-429E-9218-5175CAC94852}"/>
              </a:ext>
            </a:extLst>
          </p:cNvPr>
          <p:cNvSpPr txBox="1"/>
          <p:nvPr/>
        </p:nvSpPr>
        <p:spPr>
          <a:xfrm>
            <a:off x="3029144" y="5299937"/>
            <a:ext cx="8839985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過於集中半導體產業 </a:t>
            </a:r>
            <a:endParaRPr lang="en-US" altLang="zh-TW" sz="28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前</a:t>
            </a:r>
            <a:r>
              <a: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</a:t>
            </a: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大成份股佔將近</a:t>
            </a:r>
            <a:r>
              <a: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4</a:t>
            </a: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成，公司表現會影響</a:t>
            </a:r>
            <a:r>
              <a: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ETF</a:t>
            </a:r>
            <a:r>
              <a:rPr lang="zh-TW" altLang="en-US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報酬</a:t>
            </a:r>
            <a:endParaRPr lang="en-US" altLang="zh-TW" sz="2800" b="1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6EEAFED-EB0C-46EE-8191-25A30C88C3F1}"/>
              </a:ext>
            </a:extLst>
          </p:cNvPr>
          <p:cNvGrpSpPr/>
          <p:nvPr/>
        </p:nvGrpSpPr>
        <p:grpSpPr>
          <a:xfrm>
            <a:off x="2970789" y="2243350"/>
            <a:ext cx="1491699" cy="523220"/>
            <a:chOff x="2759334" y="1298994"/>
            <a:chExt cx="1491699" cy="523220"/>
          </a:xfrm>
        </p:grpSpPr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50CFC0FD-58EE-4BB5-8E1D-867308161781}"/>
                </a:ext>
              </a:extLst>
            </p:cNvPr>
            <p:cNvSpPr txBox="1"/>
            <p:nvPr/>
          </p:nvSpPr>
          <p:spPr>
            <a:xfrm>
              <a:off x="3163971" y="1298994"/>
              <a:ext cx="1087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優點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23" name="半框架 22">
              <a:extLst>
                <a:ext uri="{FF2B5EF4-FFF2-40B4-BE49-F238E27FC236}">
                  <a16:creationId xmlns:a16="http://schemas.microsoft.com/office/drawing/2014/main" id="{CD811543-EA1E-4B59-9053-6321B03FE4BE}"/>
                </a:ext>
              </a:extLst>
            </p:cNvPr>
            <p:cNvSpPr/>
            <p:nvPr/>
          </p:nvSpPr>
          <p:spPr>
            <a:xfrm rot="8100000">
              <a:off x="2759334" y="1369056"/>
              <a:ext cx="383097" cy="383097"/>
            </a:xfrm>
            <a:prstGeom prst="halfFrame">
              <a:avLst>
                <a:gd name="adj1" fmla="val 16599"/>
                <a:gd name="adj2" fmla="val 17529"/>
              </a:avLst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65AFCC3-46AC-452A-8DEE-CCAF522EF5E4}"/>
              </a:ext>
            </a:extLst>
          </p:cNvPr>
          <p:cNvGrpSpPr/>
          <p:nvPr/>
        </p:nvGrpSpPr>
        <p:grpSpPr>
          <a:xfrm>
            <a:off x="2970789" y="4776717"/>
            <a:ext cx="1491699" cy="523220"/>
            <a:chOff x="2759334" y="1298994"/>
            <a:chExt cx="1491699" cy="523220"/>
          </a:xfrm>
        </p:grpSpPr>
        <p:sp>
          <p:nvSpPr>
            <p:cNvPr id="25" name="TextBox 8">
              <a:extLst>
                <a:ext uri="{FF2B5EF4-FFF2-40B4-BE49-F238E27FC236}">
                  <a16:creationId xmlns:a16="http://schemas.microsoft.com/office/drawing/2014/main" id="{7AB0ECC1-0BD2-48D0-BCA9-D5244666CB92}"/>
                </a:ext>
              </a:extLst>
            </p:cNvPr>
            <p:cNvSpPr txBox="1"/>
            <p:nvPr/>
          </p:nvSpPr>
          <p:spPr>
            <a:xfrm>
              <a:off x="3163971" y="1298994"/>
              <a:ext cx="1087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缺點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26" name="半框架 25">
              <a:extLst>
                <a:ext uri="{FF2B5EF4-FFF2-40B4-BE49-F238E27FC236}">
                  <a16:creationId xmlns:a16="http://schemas.microsoft.com/office/drawing/2014/main" id="{EC02A3E0-8407-4651-9138-B990EFA36E85}"/>
                </a:ext>
              </a:extLst>
            </p:cNvPr>
            <p:cNvSpPr/>
            <p:nvPr/>
          </p:nvSpPr>
          <p:spPr>
            <a:xfrm rot="8100000">
              <a:off x="2759334" y="1369056"/>
              <a:ext cx="383097" cy="383097"/>
            </a:xfrm>
            <a:prstGeom prst="halfFrame">
              <a:avLst>
                <a:gd name="adj1" fmla="val 16599"/>
                <a:gd name="adj2" fmla="val 17529"/>
              </a:avLst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259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2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sz="1800" kern="12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6804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投資組合 </a:t>
            </a:r>
            <a:r>
              <a:rPr lang="en-US" altLang="zh-TW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ETF</a:t>
            </a:r>
            <a:endParaRPr lang="zh-TW" altLang="en-US" sz="7200" b="1" dirty="0">
              <a:solidFill>
                <a:schemeClr val="bg2">
                  <a:lumMod val="40000"/>
                  <a:lumOff val="60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4DAA18A5-F47C-46E4-B53B-EA088D7B3F9A}"/>
              </a:ext>
            </a:extLst>
          </p:cNvPr>
          <p:cNvSpPr txBox="1"/>
          <p:nvPr/>
        </p:nvSpPr>
        <p:spPr>
          <a:xfrm>
            <a:off x="4141510" y="229318"/>
            <a:ext cx="6435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00888 </a:t>
            </a:r>
            <a:r>
              <a:rPr lang="zh-TW" altLang="en-US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永豐台灣 </a:t>
            </a:r>
            <a:r>
              <a: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ESG ETF</a:t>
            </a: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9CE67A08-2DB6-4042-9D97-4876888A5A64}"/>
              </a:ext>
            </a:extLst>
          </p:cNvPr>
          <p:cNvCxnSpPr>
            <a:cxnSpLocks/>
          </p:cNvCxnSpPr>
          <p:nvPr/>
        </p:nvCxnSpPr>
        <p:spPr>
          <a:xfrm>
            <a:off x="3063712" y="562174"/>
            <a:ext cx="98981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204843B3-9A5D-4A87-B28A-5E53D233651E}"/>
              </a:ext>
            </a:extLst>
          </p:cNvPr>
          <p:cNvCxnSpPr>
            <a:cxnSpLocks/>
          </p:cNvCxnSpPr>
          <p:nvPr/>
        </p:nvCxnSpPr>
        <p:spPr>
          <a:xfrm>
            <a:off x="10699423" y="562174"/>
            <a:ext cx="98981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CE560FE-30EB-450A-9919-2C876D997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69013"/>
              </p:ext>
            </p:extLst>
          </p:nvPr>
        </p:nvGraphicFramePr>
        <p:xfrm>
          <a:off x="2783151" y="1652755"/>
          <a:ext cx="9159710" cy="5076752"/>
        </p:xfrm>
        <a:graphic>
          <a:graphicData uri="http://schemas.openxmlformats.org/drawingml/2006/table">
            <a:tbl>
              <a:tblPr/>
              <a:tblGrid>
                <a:gridCol w="2228372">
                  <a:extLst>
                    <a:ext uri="{9D8B030D-6E8A-4147-A177-3AD203B41FA5}">
                      <a16:colId xmlns:a16="http://schemas.microsoft.com/office/drawing/2014/main" val="1689050124"/>
                    </a:ext>
                  </a:extLst>
                </a:gridCol>
                <a:gridCol w="3322548">
                  <a:extLst>
                    <a:ext uri="{9D8B030D-6E8A-4147-A177-3AD203B41FA5}">
                      <a16:colId xmlns:a16="http://schemas.microsoft.com/office/drawing/2014/main" val="3797698739"/>
                    </a:ext>
                  </a:extLst>
                </a:gridCol>
                <a:gridCol w="3608790">
                  <a:extLst>
                    <a:ext uri="{9D8B030D-6E8A-4147-A177-3AD203B41FA5}">
                      <a16:colId xmlns:a16="http://schemas.microsoft.com/office/drawing/2014/main" val="714104848"/>
                    </a:ext>
                  </a:extLst>
                </a:gridCol>
              </a:tblGrid>
              <a:tr h="303767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</a:endParaRP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00888</a:t>
                      </a:r>
                      <a:endParaRPr lang="zh-TW" altLang="en-US" sz="1800" dirty="0">
                        <a:solidFill>
                          <a:schemeClr val="bg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</a:endParaRP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00878</a:t>
                      </a:r>
                      <a:endParaRPr lang="zh-TW" altLang="en-US" sz="1800" dirty="0">
                        <a:solidFill>
                          <a:schemeClr val="bg1"/>
                        </a:solidFill>
                        <a:effectLst/>
                        <a:latin typeface="源泉圓體 B" panose="020B0800000000000000" pitchFamily="34" charset="-120"/>
                        <a:ea typeface="源泉圓體 B" panose="020B0800000000000000" pitchFamily="34" charset="-120"/>
                      </a:endParaRP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478950"/>
                  </a:ext>
                </a:extLst>
              </a:tr>
              <a:tr h="3037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類別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上櫃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上市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44993"/>
                  </a:ext>
                </a:extLst>
              </a:tr>
              <a:tr h="3037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基金名稱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永豐台灣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ESG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永續優質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國泰台灣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ESG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永續高股息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410399"/>
                  </a:ext>
                </a:extLst>
              </a:tr>
              <a:tr h="3037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成立時間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2021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／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03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／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23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2020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／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07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／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10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93618"/>
                  </a:ext>
                </a:extLst>
              </a:tr>
              <a:tr h="5256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追蹤指數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FTSE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台灣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ESG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優質指數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MSCI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台灣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ESG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永續高股息精選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30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指數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094486"/>
                  </a:ext>
                </a:extLst>
              </a:tr>
              <a:tr h="3037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成分股數量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32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30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074149"/>
                  </a:ext>
                </a:extLst>
              </a:tr>
              <a:tr h="141330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篩選規則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以「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ESG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分數」及「股息殖利率」為重要加權因子，篩選出成分股</a:t>
                      </a:r>
                    </a:p>
                    <a:p>
                      <a:pPr algn="ctr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自由流通調整市值排名前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86%</a:t>
                      </a:r>
                    </a:p>
                    <a:p>
                      <a:pPr algn="ctr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單股權重不超過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30%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，最少不低於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0.02%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+mj-lt"/>
                        <a:buAutoNum type="arabicPeriod"/>
                      </a:pP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ESG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評級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BB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以上、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ESG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爭議分數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3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分以上</a:t>
                      </a:r>
                    </a:p>
                    <a:p>
                      <a:pPr algn="ctr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市值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7 </a:t>
                      </a: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億美元以上、近一年每股盈餘為正</a:t>
                      </a:r>
                    </a:p>
                    <a:p>
                      <a:pPr algn="ctr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依照「股息殖利率」排名</a:t>
                      </a:r>
                    </a:p>
                    <a:p>
                      <a:pPr algn="ctr">
                        <a:buFont typeface="+mj-lt"/>
                        <a:buAutoNum type="arabicPeriod"/>
                      </a:pPr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單股權重不超過 </a:t>
                      </a:r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15%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84563"/>
                  </a:ext>
                </a:extLst>
              </a:tr>
              <a:tr h="3037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內扣總費用（年）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0.67%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0.57%</a:t>
                      </a:r>
                    </a:p>
                  </a:txBody>
                  <a:tcPr marL="50597" marR="50597" marT="50597" marB="50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136274"/>
                  </a:ext>
                </a:extLst>
              </a:tr>
              <a:tr h="3451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配息頻率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季配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源泉圓體 B" panose="020B0800000000000000" pitchFamily="34" charset="-120"/>
                          <a:ea typeface="源泉圓體 B" panose="020B0800000000000000" pitchFamily="34" charset="-120"/>
                        </a:rPr>
                        <a:t>季配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749912"/>
                  </a:ext>
                </a:extLst>
              </a:tr>
            </a:tbl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F10187E0-9B94-4022-A6FC-A7846AC18F17}"/>
              </a:ext>
            </a:extLst>
          </p:cNvPr>
          <p:cNvGrpSpPr/>
          <p:nvPr/>
        </p:nvGrpSpPr>
        <p:grpSpPr>
          <a:xfrm>
            <a:off x="2602235" y="959274"/>
            <a:ext cx="2035751" cy="523220"/>
            <a:chOff x="2759334" y="1298994"/>
            <a:chExt cx="2035751" cy="523220"/>
          </a:xfrm>
        </p:grpSpPr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899CA442-6E6D-42AA-9F92-12904BDEDB90}"/>
                </a:ext>
              </a:extLst>
            </p:cNvPr>
            <p:cNvSpPr txBox="1"/>
            <p:nvPr/>
          </p:nvSpPr>
          <p:spPr>
            <a:xfrm>
              <a:off x="3163971" y="1298994"/>
              <a:ext cx="1631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ETF</a:t>
              </a:r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比較</a:t>
              </a:r>
              <a:endParaRPr lang="en-US" altLang="zh-TW" sz="28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  <p:sp>
          <p:nvSpPr>
            <p:cNvPr id="13" name="半框架 12">
              <a:extLst>
                <a:ext uri="{FF2B5EF4-FFF2-40B4-BE49-F238E27FC236}">
                  <a16:creationId xmlns:a16="http://schemas.microsoft.com/office/drawing/2014/main" id="{38FC5667-A680-46E4-8FAC-06F59F649A28}"/>
                </a:ext>
              </a:extLst>
            </p:cNvPr>
            <p:cNvSpPr/>
            <p:nvPr/>
          </p:nvSpPr>
          <p:spPr>
            <a:xfrm rot="8100000">
              <a:off x="2759334" y="1369056"/>
              <a:ext cx="383097" cy="383097"/>
            </a:xfrm>
            <a:prstGeom prst="halfFrame">
              <a:avLst>
                <a:gd name="adj1" fmla="val 16599"/>
                <a:gd name="adj2" fmla="val 17529"/>
              </a:avLst>
            </a:prstGeom>
            <a:solidFill>
              <a:schemeClr val="bg2">
                <a:lumMod val="60000"/>
                <a:lumOff val="40000"/>
              </a:schemeClr>
            </a:solidFill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850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金融商品 權證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E486A00-5129-47DC-95EC-F2E4E0C9EF04}"/>
              </a:ext>
            </a:extLst>
          </p:cNvPr>
          <p:cNvSpPr txBox="1"/>
          <p:nvPr/>
        </p:nvSpPr>
        <p:spPr>
          <a:xfrm>
            <a:off x="4535417" y="208231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權證介紹</a:t>
            </a:r>
            <a:endParaRPr lang="en-US" altLang="zh-TW" sz="4000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5A9421D-5953-477F-AFF7-BA72571CA53B}"/>
              </a:ext>
            </a:extLst>
          </p:cNvPr>
          <p:cNvSpPr/>
          <p:nvPr/>
        </p:nvSpPr>
        <p:spPr>
          <a:xfrm>
            <a:off x="2791904" y="3770722"/>
            <a:ext cx="9134573" cy="300714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B8E57D32-30F3-417B-99C3-DC37C0FBD2B7}"/>
              </a:ext>
            </a:extLst>
          </p:cNvPr>
          <p:cNvCxnSpPr>
            <a:cxnSpLocks/>
          </p:cNvCxnSpPr>
          <p:nvPr/>
        </p:nvCxnSpPr>
        <p:spPr>
          <a:xfrm>
            <a:off x="3751274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6A00E17E-47AF-4AC7-9D44-9ECB6B8C95F9}"/>
              </a:ext>
            </a:extLst>
          </p:cNvPr>
          <p:cNvCxnSpPr>
            <a:cxnSpLocks/>
          </p:cNvCxnSpPr>
          <p:nvPr/>
        </p:nvCxnSpPr>
        <p:spPr>
          <a:xfrm>
            <a:off x="9398824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DE4BEC7-93CD-4A8E-AF71-32A03F420D6E}"/>
              </a:ext>
            </a:extLst>
          </p:cNvPr>
          <p:cNvSpPr txBox="1"/>
          <p:nvPr/>
        </p:nvSpPr>
        <p:spPr>
          <a:xfrm>
            <a:off x="2997723" y="3606682"/>
            <a:ext cx="181544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為何選擇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C6F1D598-9D0B-4C1E-8487-4F6FFCF3E7B3}"/>
              </a:ext>
            </a:extLst>
          </p:cNvPr>
          <p:cNvSpPr/>
          <p:nvPr/>
        </p:nvSpPr>
        <p:spPr>
          <a:xfrm>
            <a:off x="2791905" y="1095400"/>
            <a:ext cx="9134573" cy="2395820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227E4D5-73C2-479D-821B-06634941985B}"/>
              </a:ext>
            </a:extLst>
          </p:cNvPr>
          <p:cNvSpPr txBox="1"/>
          <p:nvPr/>
        </p:nvSpPr>
        <p:spPr>
          <a:xfrm>
            <a:off x="2997723" y="4047473"/>
            <a:ext cx="8578391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使資金更能靈活運用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有重大事件時可布局</a:t>
            </a:r>
            <a:r>
              <a:rPr lang="en-US" altLang="zh-TW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(ex:</a:t>
            </a: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除權息、法說會</a:t>
            </a:r>
            <a:r>
              <a:rPr lang="en-US" altLang="zh-TW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)</a:t>
            </a:r>
            <a:endParaRPr lang="zh-TW" altLang="en-US" sz="2800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短線使用，可搭配股票進行避險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標的物波動性大時，權證可發揮作用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1208A20-B803-4142-8A1D-5A659FDC5D86}"/>
              </a:ext>
            </a:extLst>
          </p:cNvPr>
          <p:cNvSpPr txBox="1"/>
          <p:nvPr/>
        </p:nvSpPr>
        <p:spPr>
          <a:xfrm>
            <a:off x="2997723" y="916117"/>
            <a:ext cx="225566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與股票區別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1745489-871C-423B-8B90-F75C90306127}"/>
              </a:ext>
            </a:extLst>
          </p:cNvPr>
          <p:cNvSpPr txBox="1"/>
          <p:nvPr/>
        </p:nvSpPr>
        <p:spPr>
          <a:xfrm>
            <a:off x="3588280" y="1430469"/>
            <a:ext cx="2753264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到期日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履約價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行使比例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236452D-12F4-44A0-865C-9C7844A251F6}"/>
              </a:ext>
            </a:extLst>
          </p:cNvPr>
          <p:cNvSpPr txBox="1"/>
          <p:nvPr/>
        </p:nvSpPr>
        <p:spPr>
          <a:xfrm>
            <a:off x="5761287" y="992819"/>
            <a:ext cx="2753264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股票</a:t>
            </a:r>
            <a:r>
              <a:rPr lang="en-US" altLang="zh-TW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		</a:t>
            </a: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權證</a:t>
            </a:r>
          </a:p>
        </p:txBody>
      </p:sp>
      <p:pic>
        <p:nvPicPr>
          <p:cNvPr id="58" name="圖形 57" descr="核取記號 以實心填滿">
            <a:extLst>
              <a:ext uri="{FF2B5EF4-FFF2-40B4-BE49-F238E27FC236}">
                <a16:creationId xmlns:a16="http://schemas.microsoft.com/office/drawing/2014/main" id="{473946ED-73D2-4500-81D3-EEC85645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2063" y="1658940"/>
            <a:ext cx="360000" cy="360000"/>
          </a:xfrm>
          <a:prstGeom prst="rect">
            <a:avLst/>
          </a:prstGeom>
        </p:spPr>
      </p:pic>
      <p:pic>
        <p:nvPicPr>
          <p:cNvPr id="60" name="圖形 59" descr="關閉 以實心填滿">
            <a:extLst>
              <a:ext uri="{FF2B5EF4-FFF2-40B4-BE49-F238E27FC236}">
                <a16:creationId xmlns:a16="http://schemas.microsoft.com/office/drawing/2014/main" id="{BD0BE08F-5D4D-494A-84C6-25A18FC1E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544" y="1674607"/>
            <a:ext cx="360000" cy="360000"/>
          </a:xfrm>
          <a:prstGeom prst="rect">
            <a:avLst/>
          </a:prstGeom>
        </p:spPr>
      </p:pic>
      <p:pic>
        <p:nvPicPr>
          <p:cNvPr id="61" name="圖形 60" descr="核取記號 以實心填滿">
            <a:extLst>
              <a:ext uri="{FF2B5EF4-FFF2-40B4-BE49-F238E27FC236}">
                <a16:creationId xmlns:a16="http://schemas.microsoft.com/office/drawing/2014/main" id="{9C0BF225-95A0-4665-91DA-C30ABC6E5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2063" y="2276494"/>
            <a:ext cx="360000" cy="360000"/>
          </a:xfrm>
          <a:prstGeom prst="rect">
            <a:avLst/>
          </a:prstGeom>
        </p:spPr>
      </p:pic>
      <p:pic>
        <p:nvPicPr>
          <p:cNvPr id="62" name="圖形 61" descr="關閉 以實心填滿">
            <a:extLst>
              <a:ext uri="{FF2B5EF4-FFF2-40B4-BE49-F238E27FC236}">
                <a16:creationId xmlns:a16="http://schemas.microsoft.com/office/drawing/2014/main" id="{F764FF63-8B17-402C-9352-3087A7AC1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544" y="2292161"/>
            <a:ext cx="360000" cy="360000"/>
          </a:xfrm>
          <a:prstGeom prst="rect">
            <a:avLst/>
          </a:prstGeom>
        </p:spPr>
      </p:pic>
      <p:pic>
        <p:nvPicPr>
          <p:cNvPr id="67" name="圖形 66" descr="核取記號 以實心填滿">
            <a:extLst>
              <a:ext uri="{FF2B5EF4-FFF2-40B4-BE49-F238E27FC236}">
                <a16:creationId xmlns:a16="http://schemas.microsoft.com/office/drawing/2014/main" id="{B5FDB0EA-6AD3-456A-B14C-E9E6926D0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2063" y="2894049"/>
            <a:ext cx="360000" cy="360000"/>
          </a:xfrm>
          <a:prstGeom prst="rect">
            <a:avLst/>
          </a:prstGeom>
        </p:spPr>
      </p:pic>
      <p:pic>
        <p:nvPicPr>
          <p:cNvPr id="68" name="圖形 67" descr="關閉 以實心填滿">
            <a:extLst>
              <a:ext uri="{FF2B5EF4-FFF2-40B4-BE49-F238E27FC236}">
                <a16:creationId xmlns:a16="http://schemas.microsoft.com/office/drawing/2014/main" id="{BC16AFE0-1B7D-4FC0-B99A-F96717DE5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1544" y="290971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2526384" y="0"/>
            <a:ext cx="9665616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2A858C-2DCB-4D7F-A55A-52F5A3DB98E3}"/>
              </a:ext>
            </a:extLst>
          </p:cNvPr>
          <p:cNvSpPr txBox="1"/>
          <p:nvPr/>
        </p:nvSpPr>
        <p:spPr>
          <a:xfrm>
            <a:off x="526712" y="507847"/>
            <a:ext cx="1292662" cy="58423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7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金融商品 權證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FE486A00-5129-47DC-95EC-F2E4E0C9EF04}"/>
              </a:ext>
            </a:extLst>
          </p:cNvPr>
          <p:cNvSpPr txBox="1"/>
          <p:nvPr/>
        </p:nvSpPr>
        <p:spPr>
          <a:xfrm>
            <a:off x="4535417" y="208231"/>
            <a:ext cx="5647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權證介紹</a:t>
            </a:r>
            <a:endParaRPr lang="en-US" altLang="zh-TW" sz="4000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cxnSp>
        <p:nvCxnSpPr>
          <p:cNvPr id="5" name="Straight Connector 25">
            <a:extLst>
              <a:ext uri="{FF2B5EF4-FFF2-40B4-BE49-F238E27FC236}">
                <a16:creationId xmlns:a16="http://schemas.microsoft.com/office/drawing/2014/main" id="{B8E57D32-30F3-417B-99C3-DC37C0FBD2B7}"/>
              </a:ext>
            </a:extLst>
          </p:cNvPr>
          <p:cNvCxnSpPr>
            <a:cxnSpLocks/>
          </p:cNvCxnSpPr>
          <p:nvPr/>
        </p:nvCxnSpPr>
        <p:spPr>
          <a:xfrm>
            <a:off x="3751274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5">
            <a:extLst>
              <a:ext uri="{FF2B5EF4-FFF2-40B4-BE49-F238E27FC236}">
                <a16:creationId xmlns:a16="http://schemas.microsoft.com/office/drawing/2014/main" id="{6A00E17E-47AF-4AC7-9D44-9ECB6B8C95F9}"/>
              </a:ext>
            </a:extLst>
          </p:cNvPr>
          <p:cNvCxnSpPr>
            <a:cxnSpLocks/>
          </p:cNvCxnSpPr>
          <p:nvPr/>
        </p:nvCxnSpPr>
        <p:spPr>
          <a:xfrm>
            <a:off x="9398824" y="562174"/>
            <a:ext cx="1568286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3FAA447-C27F-4A3D-9A07-EEA720B3914A}"/>
              </a:ext>
            </a:extLst>
          </p:cNvPr>
          <p:cNvGrpSpPr/>
          <p:nvPr/>
        </p:nvGrpSpPr>
        <p:grpSpPr>
          <a:xfrm>
            <a:off x="5704788" y="1177757"/>
            <a:ext cx="3308808" cy="2251242"/>
            <a:chOff x="2997723" y="1284505"/>
            <a:chExt cx="3308808" cy="225124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4BA9370-6D6B-4BF2-9FD3-8972EBD2919C}"/>
                </a:ext>
              </a:extLst>
            </p:cNvPr>
            <p:cNvSpPr txBox="1"/>
            <p:nvPr/>
          </p:nvSpPr>
          <p:spPr>
            <a:xfrm>
              <a:off x="3724372" y="1284505"/>
              <a:ext cx="181544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投資方向</a:t>
              </a:r>
            </a:p>
          </p:txBody>
        </p: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88EF5E05-9B0D-47E4-92AB-C1B136C440EC}"/>
                </a:ext>
              </a:extLst>
            </p:cNvPr>
            <p:cNvGrpSpPr/>
            <p:nvPr/>
          </p:nvGrpSpPr>
          <p:grpSpPr>
            <a:xfrm>
              <a:off x="2997723" y="1896837"/>
              <a:ext cx="3308808" cy="1638910"/>
              <a:chOff x="3120272" y="2009111"/>
              <a:chExt cx="3308808" cy="1638910"/>
            </a:xfrm>
          </p:grpSpPr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192E1969-44B7-474E-BD80-45D6179BCE1C}"/>
                  </a:ext>
                </a:extLst>
              </p:cNvPr>
              <p:cNvSpPr/>
              <p:nvPr/>
            </p:nvSpPr>
            <p:spPr>
              <a:xfrm>
                <a:off x="3120272" y="2009111"/>
                <a:ext cx="3308808" cy="1638910"/>
              </a:xfrm>
              <a:custGeom>
                <a:avLst/>
                <a:gdLst>
                  <a:gd name="connsiteX0" fmla="*/ 0 w 4709474"/>
                  <a:gd name="connsiteY0" fmla="*/ 1020264 h 1938992"/>
                  <a:gd name="connsiteX1" fmla="*/ 1428499 w 4709474"/>
                  <a:gd name="connsiteY1" fmla="*/ 1020264 h 1938992"/>
                  <a:gd name="connsiteX2" fmla="*/ 1428499 w 4709474"/>
                  <a:gd name="connsiteY2" fmla="*/ 1938992 h 1938992"/>
                  <a:gd name="connsiteX3" fmla="*/ 323172 w 4709474"/>
                  <a:gd name="connsiteY3" fmla="*/ 1938992 h 1938992"/>
                  <a:gd name="connsiteX4" fmla="*/ 0 w 4709474"/>
                  <a:gd name="connsiteY4" fmla="*/ 1615820 h 1938992"/>
                  <a:gd name="connsiteX5" fmla="*/ 1532193 w 4709474"/>
                  <a:gd name="connsiteY5" fmla="*/ 0 h 1938992"/>
                  <a:gd name="connsiteX6" fmla="*/ 4386302 w 4709474"/>
                  <a:gd name="connsiteY6" fmla="*/ 0 h 1938992"/>
                  <a:gd name="connsiteX7" fmla="*/ 4709474 w 4709474"/>
                  <a:gd name="connsiteY7" fmla="*/ 323172 h 1938992"/>
                  <a:gd name="connsiteX8" fmla="*/ 4709474 w 4709474"/>
                  <a:gd name="connsiteY8" fmla="*/ 1615820 h 1938992"/>
                  <a:gd name="connsiteX9" fmla="*/ 4386302 w 4709474"/>
                  <a:gd name="connsiteY9" fmla="*/ 1938992 h 1938992"/>
                  <a:gd name="connsiteX10" fmla="*/ 1532193 w 4709474"/>
                  <a:gd name="connsiteY10" fmla="*/ 1938992 h 1938992"/>
                  <a:gd name="connsiteX11" fmla="*/ 1532193 w 4709474"/>
                  <a:gd name="connsiteY11" fmla="*/ 1020264 h 1938992"/>
                  <a:gd name="connsiteX12" fmla="*/ 4700047 w 4709474"/>
                  <a:gd name="connsiteY12" fmla="*/ 1020264 h 1938992"/>
                  <a:gd name="connsiteX13" fmla="*/ 4700047 w 4709474"/>
                  <a:gd name="connsiteY13" fmla="*/ 915864 h 1938992"/>
                  <a:gd name="connsiteX14" fmla="*/ 1532193 w 4709474"/>
                  <a:gd name="connsiteY14" fmla="*/ 915864 h 1938992"/>
                  <a:gd name="connsiteX15" fmla="*/ 323172 w 4709474"/>
                  <a:gd name="connsiteY15" fmla="*/ 0 h 1938992"/>
                  <a:gd name="connsiteX16" fmla="*/ 1428499 w 4709474"/>
                  <a:gd name="connsiteY16" fmla="*/ 0 h 1938992"/>
                  <a:gd name="connsiteX17" fmla="*/ 1428499 w 4709474"/>
                  <a:gd name="connsiteY17" fmla="*/ 915864 h 1938992"/>
                  <a:gd name="connsiteX18" fmla="*/ 0 w 4709474"/>
                  <a:gd name="connsiteY18" fmla="*/ 915864 h 1938992"/>
                  <a:gd name="connsiteX19" fmla="*/ 0 w 4709474"/>
                  <a:gd name="connsiteY19" fmla="*/ 323172 h 1938992"/>
                  <a:gd name="connsiteX20" fmla="*/ 323172 w 4709474"/>
                  <a:gd name="connsiteY20" fmla="*/ 0 h 1938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09474" h="1938992">
                    <a:moveTo>
                      <a:pt x="0" y="1020264"/>
                    </a:moveTo>
                    <a:lnTo>
                      <a:pt x="1428499" y="1020264"/>
                    </a:lnTo>
                    <a:lnTo>
                      <a:pt x="1428499" y="1938992"/>
                    </a:lnTo>
                    <a:lnTo>
                      <a:pt x="323172" y="1938992"/>
                    </a:lnTo>
                    <a:cubicBezTo>
                      <a:pt x="144689" y="1938992"/>
                      <a:pt x="0" y="1794303"/>
                      <a:pt x="0" y="1615820"/>
                    </a:cubicBezTo>
                    <a:close/>
                    <a:moveTo>
                      <a:pt x="1532193" y="0"/>
                    </a:moveTo>
                    <a:lnTo>
                      <a:pt x="4386302" y="0"/>
                    </a:lnTo>
                    <a:cubicBezTo>
                      <a:pt x="4564785" y="0"/>
                      <a:pt x="4709474" y="144689"/>
                      <a:pt x="4709474" y="323172"/>
                    </a:cubicBezTo>
                    <a:lnTo>
                      <a:pt x="4709474" y="1615820"/>
                    </a:lnTo>
                    <a:cubicBezTo>
                      <a:pt x="4709474" y="1794303"/>
                      <a:pt x="4564785" y="1938992"/>
                      <a:pt x="4386302" y="1938992"/>
                    </a:cubicBezTo>
                    <a:lnTo>
                      <a:pt x="1532193" y="1938992"/>
                    </a:lnTo>
                    <a:lnTo>
                      <a:pt x="1532193" y="1020264"/>
                    </a:lnTo>
                    <a:lnTo>
                      <a:pt x="4700047" y="1020264"/>
                    </a:lnTo>
                    <a:lnTo>
                      <a:pt x="4700047" y="915864"/>
                    </a:lnTo>
                    <a:lnTo>
                      <a:pt x="1532193" y="915864"/>
                    </a:lnTo>
                    <a:close/>
                    <a:moveTo>
                      <a:pt x="323172" y="0"/>
                    </a:moveTo>
                    <a:lnTo>
                      <a:pt x="1428499" y="0"/>
                    </a:lnTo>
                    <a:lnTo>
                      <a:pt x="1428499" y="915864"/>
                    </a:lnTo>
                    <a:lnTo>
                      <a:pt x="0" y="915864"/>
                    </a:lnTo>
                    <a:lnTo>
                      <a:pt x="0" y="323172"/>
                    </a:lnTo>
                    <a:cubicBezTo>
                      <a:pt x="0" y="144689"/>
                      <a:pt x="144689" y="0"/>
                      <a:pt x="323172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C5396BC-A217-4D7D-8F3D-8C81DBF9099F}"/>
                  </a:ext>
                </a:extLst>
              </p:cNvPr>
              <p:cNvSpPr txBox="1"/>
              <p:nvPr/>
            </p:nvSpPr>
            <p:spPr>
              <a:xfrm>
                <a:off x="3183902" y="2041212"/>
                <a:ext cx="3141484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800" dirty="0">
                    <a:solidFill>
                      <a:schemeClr val="bg2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看多     買認購權證</a:t>
                </a:r>
                <a:endParaRPr lang="en-US" altLang="zh-TW" sz="2800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E898680-22EE-4C88-BC52-5D667A9F195C}"/>
                  </a:ext>
                </a:extLst>
              </p:cNvPr>
              <p:cNvSpPr txBox="1"/>
              <p:nvPr/>
            </p:nvSpPr>
            <p:spPr>
              <a:xfrm>
                <a:off x="3183902" y="2882674"/>
                <a:ext cx="3141484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800" dirty="0">
                    <a:solidFill>
                      <a:schemeClr val="bg2"/>
                    </a:solidFill>
                    <a:latin typeface="源泉圓體 B" panose="020B0800000000000000" pitchFamily="34" charset="-120"/>
                    <a:ea typeface="源泉圓體 B" panose="020B0800000000000000" pitchFamily="34" charset="-120"/>
                  </a:rPr>
                  <a:t>看空     買認售權證</a:t>
                </a:r>
              </a:p>
            </p:txBody>
          </p:sp>
        </p:grp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703412-7E41-48B1-A1DA-C30036D4841E}"/>
              </a:ext>
            </a:extLst>
          </p:cNvPr>
          <p:cNvSpPr txBox="1"/>
          <p:nvPr/>
        </p:nvSpPr>
        <p:spPr>
          <a:xfrm>
            <a:off x="3889343" y="3828652"/>
            <a:ext cx="181544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優點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DD3C51C-79FD-4B7E-A4FD-1F660765EBA0}"/>
              </a:ext>
            </a:extLst>
          </p:cNvPr>
          <p:cNvSpPr txBox="1"/>
          <p:nvPr/>
        </p:nvSpPr>
        <p:spPr>
          <a:xfrm>
            <a:off x="9013596" y="3828652"/>
            <a:ext cx="181544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缺點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94AFA81-977B-4FF9-A329-C516FDEB9FAD}"/>
              </a:ext>
            </a:extLst>
          </p:cNvPr>
          <p:cNvSpPr txBox="1"/>
          <p:nvPr/>
        </p:nvSpPr>
        <p:spPr>
          <a:xfrm>
            <a:off x="3346514" y="4351872"/>
            <a:ext cx="3140698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交易成本低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具有槓桿效果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可以做多及做空</a:t>
            </a:r>
            <a:endParaRPr lang="en-US" altLang="zh-TW" sz="2800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A1B046A-2071-4238-A284-A21059F8F25F}"/>
              </a:ext>
            </a:extLst>
          </p:cNvPr>
          <p:cNvSpPr txBox="1"/>
          <p:nvPr/>
        </p:nvSpPr>
        <p:spPr>
          <a:xfrm>
            <a:off x="8350969" y="4675037"/>
            <a:ext cx="3140698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有時間價值</a:t>
            </a:r>
            <a:endParaRPr lang="en-US" altLang="zh-TW" sz="2800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注意流動性風險</a:t>
            </a:r>
            <a:endParaRPr lang="en-US" altLang="zh-TW" sz="2800" dirty="0">
              <a:solidFill>
                <a:schemeClr val="bg2"/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425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913FCB-A0A5-4794-BF1C-250B11403EB5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B918B69-869D-4AB9-8771-D87D6D3140C2}"/>
              </a:ext>
            </a:extLst>
          </p:cNvPr>
          <p:cNvGrpSpPr/>
          <p:nvPr/>
        </p:nvGrpSpPr>
        <p:grpSpPr>
          <a:xfrm>
            <a:off x="1595628" y="2766399"/>
            <a:ext cx="9000744" cy="1325201"/>
            <a:chOff x="1595628" y="2766399"/>
            <a:chExt cx="9000744" cy="132520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1E100E-C520-4785-A86F-28558248FD3C}"/>
                </a:ext>
              </a:extLst>
            </p:cNvPr>
            <p:cNvSpPr/>
            <p:nvPr/>
          </p:nvSpPr>
          <p:spPr>
            <a:xfrm>
              <a:off x="1595628" y="2766399"/>
              <a:ext cx="4500372" cy="11704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C47316D-642C-428B-86B4-BE1AC6BF6EAC}"/>
                </a:ext>
              </a:extLst>
            </p:cNvPr>
            <p:cNvSpPr/>
            <p:nvPr/>
          </p:nvSpPr>
          <p:spPr>
            <a:xfrm>
              <a:off x="6096000" y="2921168"/>
              <a:ext cx="4500372" cy="117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A5BF70D-DFFD-4DB7-B815-80DAC59995EA}"/>
                </a:ext>
              </a:extLst>
            </p:cNvPr>
            <p:cNvSpPr txBox="1"/>
            <p:nvPr/>
          </p:nvSpPr>
          <p:spPr>
            <a:xfrm>
              <a:off x="2570226" y="2921168"/>
              <a:ext cx="70515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0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團隊</a:t>
              </a:r>
              <a:r>
                <a:rPr lang="zh-TW" altLang="en-US" sz="60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分工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652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EB578FF-CB69-4081-AA6D-5D732F8FD83C}"/>
              </a:ext>
            </a:extLst>
          </p:cNvPr>
          <p:cNvGrpSpPr/>
          <p:nvPr/>
        </p:nvGrpSpPr>
        <p:grpSpPr>
          <a:xfrm>
            <a:off x="-2" y="4128"/>
            <a:ext cx="12192000" cy="985641"/>
            <a:chOff x="-2013" y="380431"/>
            <a:chExt cx="3926314" cy="98564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97E22B-AB39-4C36-BD32-D9F1FC0E159D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D9C150B-2CB9-40AF-BBB7-66433C454919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隊員主要負責項目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0F8D05E-CD48-440C-B083-158A2BCFCADE}"/>
              </a:ext>
            </a:extLst>
          </p:cNvPr>
          <p:cNvGrpSpPr/>
          <p:nvPr/>
        </p:nvGrpSpPr>
        <p:grpSpPr>
          <a:xfrm>
            <a:off x="297102" y="1289243"/>
            <a:ext cx="2077354" cy="1840282"/>
            <a:chOff x="247765" y="3142603"/>
            <a:chExt cx="2743201" cy="1840282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FDFA141-D3A3-4514-ACEF-95AAFAEBCD62}"/>
                </a:ext>
              </a:extLst>
            </p:cNvPr>
            <p:cNvSpPr/>
            <p:nvPr/>
          </p:nvSpPr>
          <p:spPr>
            <a:xfrm rot="10800000">
              <a:off x="247766" y="3142604"/>
              <a:ext cx="2743200" cy="184028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4B21DD8-60CC-426C-BC2E-A641E75A25D9}"/>
                </a:ext>
              </a:extLst>
            </p:cNvPr>
            <p:cNvSpPr/>
            <p:nvPr/>
          </p:nvSpPr>
          <p:spPr>
            <a:xfrm>
              <a:off x="247765" y="3142603"/>
              <a:ext cx="2743200" cy="745483"/>
            </a:xfrm>
            <a:prstGeom prst="roundRect">
              <a:avLst>
                <a:gd name="adj" fmla="val 4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廖梓鈞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5163731-EFE9-47F1-8293-B5BFE9165EA4}"/>
                </a:ext>
              </a:extLst>
            </p:cNvPr>
            <p:cNvSpPr txBox="1"/>
            <p:nvPr/>
          </p:nvSpPr>
          <p:spPr>
            <a:xfrm>
              <a:off x="247765" y="4062744"/>
              <a:ext cx="2743201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投資組合</a:t>
              </a: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0BE2B2D-F675-42A6-872E-3B227F6C38B2}"/>
              </a:ext>
            </a:extLst>
          </p:cNvPr>
          <p:cNvGrpSpPr/>
          <p:nvPr/>
        </p:nvGrpSpPr>
        <p:grpSpPr>
          <a:xfrm>
            <a:off x="2677212" y="1289243"/>
            <a:ext cx="2077354" cy="1840282"/>
            <a:chOff x="247765" y="3142603"/>
            <a:chExt cx="2743201" cy="1840282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EE72E30F-5EBA-4A66-B426-74ADC244BE64}"/>
                </a:ext>
              </a:extLst>
            </p:cNvPr>
            <p:cNvSpPr/>
            <p:nvPr/>
          </p:nvSpPr>
          <p:spPr>
            <a:xfrm rot="10800000">
              <a:off x="247766" y="3142604"/>
              <a:ext cx="2743200" cy="184028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B486838-1EBB-4DDA-AABB-EBDAB685333E}"/>
                </a:ext>
              </a:extLst>
            </p:cNvPr>
            <p:cNvSpPr/>
            <p:nvPr/>
          </p:nvSpPr>
          <p:spPr>
            <a:xfrm>
              <a:off x="247765" y="3142603"/>
              <a:ext cx="2743200" cy="745483"/>
            </a:xfrm>
            <a:prstGeom prst="roundRect">
              <a:avLst>
                <a:gd name="adj" fmla="val 4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黃定弘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DCF738F5-7F91-4BF9-9983-0CC943A07551}"/>
                </a:ext>
              </a:extLst>
            </p:cNvPr>
            <p:cNvSpPr txBox="1"/>
            <p:nvPr/>
          </p:nvSpPr>
          <p:spPr>
            <a:xfrm>
              <a:off x="247765" y="4062744"/>
              <a:ext cx="2743201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產業分析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9454AF8-B86C-474F-9862-E2F933A1E41F}"/>
              </a:ext>
            </a:extLst>
          </p:cNvPr>
          <p:cNvGrpSpPr/>
          <p:nvPr/>
        </p:nvGrpSpPr>
        <p:grpSpPr>
          <a:xfrm>
            <a:off x="5057322" y="1289243"/>
            <a:ext cx="2077354" cy="1840282"/>
            <a:chOff x="247765" y="3142603"/>
            <a:chExt cx="2743201" cy="1840282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E1E27172-C128-4FAF-BF8F-78DF41B9C6E1}"/>
                </a:ext>
              </a:extLst>
            </p:cNvPr>
            <p:cNvSpPr/>
            <p:nvPr/>
          </p:nvSpPr>
          <p:spPr>
            <a:xfrm rot="10800000">
              <a:off x="247766" y="3142604"/>
              <a:ext cx="2743200" cy="184028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9C04D4BE-52EA-42C3-9FB0-256E2F360F56}"/>
                </a:ext>
              </a:extLst>
            </p:cNvPr>
            <p:cNvSpPr/>
            <p:nvPr/>
          </p:nvSpPr>
          <p:spPr>
            <a:xfrm>
              <a:off x="247765" y="3142603"/>
              <a:ext cx="2743200" cy="745483"/>
            </a:xfrm>
            <a:prstGeom prst="roundRect">
              <a:avLst>
                <a:gd name="adj" fmla="val 4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陳彥均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3CB8A77A-0C1F-44BF-85F2-10066B72651B}"/>
                </a:ext>
              </a:extLst>
            </p:cNvPr>
            <p:cNvSpPr txBox="1"/>
            <p:nvPr/>
          </p:nvSpPr>
          <p:spPr>
            <a:xfrm>
              <a:off x="247765" y="4062744"/>
              <a:ext cx="2743201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影片剪輯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A8619D9-BF2A-4C60-A57F-090B1AE85393}"/>
              </a:ext>
            </a:extLst>
          </p:cNvPr>
          <p:cNvGrpSpPr/>
          <p:nvPr/>
        </p:nvGrpSpPr>
        <p:grpSpPr>
          <a:xfrm>
            <a:off x="7437432" y="1289243"/>
            <a:ext cx="2077354" cy="1840282"/>
            <a:chOff x="247765" y="3142603"/>
            <a:chExt cx="2743201" cy="1840282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5F03C2EE-057D-4BB5-8E2E-50CCCA96FC06}"/>
                </a:ext>
              </a:extLst>
            </p:cNvPr>
            <p:cNvSpPr/>
            <p:nvPr/>
          </p:nvSpPr>
          <p:spPr>
            <a:xfrm rot="10800000">
              <a:off x="247766" y="3142604"/>
              <a:ext cx="2743200" cy="184028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4673D9AB-5E9E-4482-81FE-48DB1B780692}"/>
                </a:ext>
              </a:extLst>
            </p:cNvPr>
            <p:cNvSpPr/>
            <p:nvPr/>
          </p:nvSpPr>
          <p:spPr>
            <a:xfrm>
              <a:off x="247765" y="3142603"/>
              <a:ext cx="2743200" cy="745483"/>
            </a:xfrm>
            <a:prstGeom prst="roundRect">
              <a:avLst>
                <a:gd name="adj" fmla="val 4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余守恩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B4E7880-BF01-45FE-A853-78F4B33925B7}"/>
                </a:ext>
              </a:extLst>
            </p:cNvPr>
            <p:cNvSpPr txBox="1"/>
            <p:nvPr/>
          </p:nvSpPr>
          <p:spPr>
            <a:xfrm>
              <a:off x="247765" y="4062744"/>
              <a:ext cx="2743201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簡報製作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0289412-BC48-4CFA-906C-E862F1573A5B}"/>
              </a:ext>
            </a:extLst>
          </p:cNvPr>
          <p:cNvGrpSpPr/>
          <p:nvPr/>
        </p:nvGrpSpPr>
        <p:grpSpPr>
          <a:xfrm>
            <a:off x="9817542" y="1289243"/>
            <a:ext cx="2077354" cy="1840282"/>
            <a:chOff x="247765" y="3142603"/>
            <a:chExt cx="2743201" cy="1840282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D9202396-C853-4022-B4A2-9352B9312E36}"/>
                </a:ext>
              </a:extLst>
            </p:cNvPr>
            <p:cNvSpPr/>
            <p:nvPr/>
          </p:nvSpPr>
          <p:spPr>
            <a:xfrm rot="10800000">
              <a:off x="247766" y="3142604"/>
              <a:ext cx="2743200" cy="184028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5FEE8255-4B59-45E1-AEB6-EBC2985C77D0}"/>
                </a:ext>
              </a:extLst>
            </p:cNvPr>
            <p:cNvSpPr/>
            <p:nvPr/>
          </p:nvSpPr>
          <p:spPr>
            <a:xfrm>
              <a:off x="247765" y="3142603"/>
              <a:ext cx="2743200" cy="745483"/>
            </a:xfrm>
            <a:prstGeom prst="roundRect">
              <a:avLst>
                <a:gd name="adj" fmla="val 4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劉世宥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EA45CBB7-E2E7-45CB-9E01-30661F34773D}"/>
                </a:ext>
              </a:extLst>
            </p:cNvPr>
            <p:cNvSpPr txBox="1"/>
            <p:nvPr/>
          </p:nvSpPr>
          <p:spPr>
            <a:xfrm>
              <a:off x="247765" y="4062744"/>
              <a:ext cx="2743201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總經分析</a:t>
              </a: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49494AAA-8BCE-40D0-992A-D901071233D0}"/>
              </a:ext>
            </a:extLst>
          </p:cNvPr>
          <p:cNvGrpSpPr/>
          <p:nvPr/>
        </p:nvGrpSpPr>
        <p:grpSpPr>
          <a:xfrm>
            <a:off x="0" y="3429000"/>
            <a:ext cx="12192000" cy="985641"/>
            <a:chOff x="-2013" y="380431"/>
            <a:chExt cx="3926314" cy="98564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B417603-1801-4988-89AE-473B4356F40F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AE49CBB7-7653-4EDB-9676-069C610DE25B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全員參與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1EE63612-8870-4F7A-A488-69321BF577FA}"/>
              </a:ext>
            </a:extLst>
          </p:cNvPr>
          <p:cNvGrpSpPr/>
          <p:nvPr/>
        </p:nvGrpSpPr>
        <p:grpSpPr>
          <a:xfrm>
            <a:off x="3019714" y="4718243"/>
            <a:ext cx="6152566" cy="1840282"/>
            <a:chOff x="247765" y="3142603"/>
            <a:chExt cx="2743201" cy="1840282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B3E26D1-69A2-4D26-A8C8-6077F7B9A5D0}"/>
                </a:ext>
              </a:extLst>
            </p:cNvPr>
            <p:cNvSpPr/>
            <p:nvPr/>
          </p:nvSpPr>
          <p:spPr>
            <a:xfrm rot="10800000">
              <a:off x="247766" y="3142604"/>
              <a:ext cx="2743200" cy="1840281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  <a:ln w="762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90170C4F-2E37-4C20-B03F-13DEA7614FCE}"/>
                </a:ext>
              </a:extLst>
            </p:cNvPr>
            <p:cNvSpPr/>
            <p:nvPr/>
          </p:nvSpPr>
          <p:spPr>
            <a:xfrm>
              <a:off x="247765" y="3142603"/>
              <a:ext cx="2743200" cy="745483"/>
            </a:xfrm>
            <a:prstGeom prst="roundRect">
              <a:avLst>
                <a:gd name="adj" fmla="val 40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付費解鎖相關內容隊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2FFFEDA6-AA97-4BF8-853A-415914F6B2C3}"/>
                </a:ext>
              </a:extLst>
            </p:cNvPr>
            <p:cNvSpPr txBox="1"/>
            <p:nvPr/>
          </p:nvSpPr>
          <p:spPr>
            <a:xfrm>
              <a:off x="247765" y="4062744"/>
              <a:ext cx="2743201" cy="669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dirty="0">
                  <a:solidFill>
                    <a:schemeClr val="bg1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團隊討論、資料蒐集、影片錄製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418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BF2C4E-C525-42D2-A804-8C43FC905C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 w="1270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語音泡泡: 矩形 3">
            <a:extLst>
              <a:ext uri="{FF2B5EF4-FFF2-40B4-BE49-F238E27FC236}">
                <a16:creationId xmlns:a16="http://schemas.microsoft.com/office/drawing/2014/main" id="{F513AC89-3F90-4279-9F62-AA0F2F3BD819}"/>
              </a:ext>
            </a:extLst>
          </p:cNvPr>
          <p:cNvSpPr/>
          <p:nvPr/>
        </p:nvSpPr>
        <p:spPr>
          <a:xfrm>
            <a:off x="1894789" y="1364739"/>
            <a:ext cx="6118383" cy="1706251"/>
          </a:xfrm>
          <a:prstGeom prst="wedgeRectCallout">
            <a:avLst>
              <a:gd name="adj1" fmla="val -48042"/>
              <a:gd name="adj2" fmla="val 124906"/>
            </a:avLst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810701D-D61E-436D-89E8-4A9A55024F89}"/>
              </a:ext>
            </a:extLst>
          </p:cNvPr>
          <p:cNvSpPr txBox="1"/>
          <p:nvPr/>
        </p:nvSpPr>
        <p:spPr>
          <a:xfrm>
            <a:off x="1894788" y="1710032"/>
            <a:ext cx="611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Thank You</a:t>
            </a:r>
          </a:p>
        </p:txBody>
      </p:sp>
      <p:sp>
        <p:nvSpPr>
          <p:cNvPr id="15" name="語音泡泡: 矩形 14">
            <a:extLst>
              <a:ext uri="{FF2B5EF4-FFF2-40B4-BE49-F238E27FC236}">
                <a16:creationId xmlns:a16="http://schemas.microsoft.com/office/drawing/2014/main" id="{01A09156-13FD-4BD0-9477-CDD09A7755B4}"/>
              </a:ext>
            </a:extLst>
          </p:cNvPr>
          <p:cNvSpPr/>
          <p:nvPr/>
        </p:nvSpPr>
        <p:spPr>
          <a:xfrm flipH="1">
            <a:off x="4521529" y="3040557"/>
            <a:ext cx="6118383" cy="1706251"/>
          </a:xfrm>
          <a:prstGeom prst="wedgeRectCallout">
            <a:avLst>
              <a:gd name="adj1" fmla="val -48042"/>
              <a:gd name="adj2" fmla="val 124906"/>
            </a:avLst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1FE986ED-43D5-4169-AE6B-8C7C03C4E71B}"/>
              </a:ext>
            </a:extLst>
          </p:cNvPr>
          <p:cNvSpPr txBox="1"/>
          <p:nvPr/>
        </p:nvSpPr>
        <p:spPr>
          <a:xfrm>
            <a:off x="4521529" y="3416283"/>
            <a:ext cx="6118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15449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8563C5-D2A6-4AA7-82C9-D93E461CF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ABA42D5-7903-4104-9219-7300A974BA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494" y="2696336"/>
            <a:ext cx="5686492" cy="3348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926C10A-2491-4E70-9E16-393BCC0346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4209" y="2696336"/>
            <a:ext cx="5726297" cy="33484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5118D8-7D91-424C-BA97-914294E66828}"/>
              </a:ext>
            </a:extLst>
          </p:cNvPr>
          <p:cNvSpPr txBox="1"/>
          <p:nvPr/>
        </p:nvSpPr>
        <p:spPr>
          <a:xfrm flipH="1">
            <a:off x="7459725" y="1911507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美國製造業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PMI</a:t>
            </a:r>
            <a:endParaRPr lang="zh-TW" altLang="en-US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624EBFE-37E4-4F95-877E-9E38DC667BE8}"/>
              </a:ext>
            </a:extLst>
          </p:cNvPr>
          <p:cNvSpPr txBox="1"/>
          <p:nvPr/>
        </p:nvSpPr>
        <p:spPr>
          <a:xfrm flipH="1">
            <a:off x="1457108" y="1911507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美國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CPI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、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PCE</a:t>
            </a:r>
            <a:endParaRPr lang="zh-TW" altLang="en-US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75887D0-5F0A-44BC-B854-3396FD3340E2}"/>
              </a:ext>
            </a:extLst>
          </p:cNvPr>
          <p:cNvGrpSpPr/>
          <p:nvPr/>
        </p:nvGrpSpPr>
        <p:grpSpPr>
          <a:xfrm>
            <a:off x="0" y="261559"/>
            <a:ext cx="12192000" cy="985641"/>
            <a:chOff x="-2013" y="380431"/>
            <a:chExt cx="3926314" cy="98564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B22BD80-30C2-4050-BDD2-022CFC86F664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5C926BA3-5B91-4C3A-85E0-92EC6580AB43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世界總體經濟分析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-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數據層面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04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8563C5-D2A6-4AA7-82C9-D93E461CFD6A}"/>
              </a:ext>
            </a:extLst>
          </p:cNvPr>
          <p:cNvSpPr/>
          <p:nvPr/>
        </p:nvSpPr>
        <p:spPr>
          <a:xfrm>
            <a:off x="0" y="-14297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F6C8E8E-C4F0-4114-80A8-6E4EC8B5B656}"/>
              </a:ext>
            </a:extLst>
          </p:cNvPr>
          <p:cNvGrpSpPr/>
          <p:nvPr/>
        </p:nvGrpSpPr>
        <p:grpSpPr>
          <a:xfrm>
            <a:off x="0" y="261559"/>
            <a:ext cx="12192000" cy="985641"/>
            <a:chOff x="-2013" y="380431"/>
            <a:chExt cx="3926314" cy="98564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D460DD-BD39-482D-93E5-C0BD33139820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73822A73-C424-454D-9AAB-53493168B83E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世界總體經濟分析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-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數據層面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CCB165F3-44ED-45F2-ABE4-ADB82B7EB9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531" y="2585658"/>
            <a:ext cx="5673185" cy="34902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10E7D70-1AD2-4670-99C3-7A55269F6C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85658"/>
            <a:ext cx="5907882" cy="34902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1A2EAF-4164-49C1-9A9F-39D1C9E5A88A}"/>
              </a:ext>
            </a:extLst>
          </p:cNvPr>
          <p:cNvSpPr txBox="1"/>
          <p:nvPr/>
        </p:nvSpPr>
        <p:spPr>
          <a:xfrm flipH="1">
            <a:off x="1414491" y="1923560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美國央行利率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53665F4-8DB5-4D07-9354-249D687DD3AA}"/>
              </a:ext>
            </a:extLst>
          </p:cNvPr>
          <p:cNvSpPr txBox="1"/>
          <p:nvPr/>
        </p:nvSpPr>
        <p:spPr>
          <a:xfrm flipH="1">
            <a:off x="7422309" y="1923560"/>
            <a:ext cx="325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美元指數</a:t>
            </a:r>
          </a:p>
        </p:txBody>
      </p:sp>
    </p:spTree>
    <p:extLst>
      <p:ext uri="{BB962C8B-B14F-4D97-AF65-F5344CB8AC3E}">
        <p14:creationId xmlns:p14="http://schemas.microsoft.com/office/powerpoint/2010/main" val="7415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8563C5-D2A6-4AA7-82C9-D93E461CF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7E60B0E-D0BF-4A39-B32D-71C96D1A19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1530" y="1985842"/>
            <a:ext cx="7948939" cy="46773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CEC61A-C0FC-4CD9-A17A-8C7F5964647B}"/>
              </a:ext>
            </a:extLst>
          </p:cNvPr>
          <p:cNvSpPr txBox="1"/>
          <p:nvPr/>
        </p:nvSpPr>
        <p:spPr>
          <a:xfrm>
            <a:off x="4286630" y="1323744"/>
            <a:ext cx="3618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美國</a:t>
            </a:r>
            <a:r>
              <a:rPr lang="zh-TW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非農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vs.</a:t>
            </a:r>
            <a:r>
              <a:rPr lang="zh-TW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失業率</a:t>
            </a:r>
            <a:endParaRPr lang="zh-TW" altLang="en-US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D2A09F2-E568-4FD4-8B2F-1EBF953D9661}"/>
              </a:ext>
            </a:extLst>
          </p:cNvPr>
          <p:cNvGrpSpPr/>
          <p:nvPr/>
        </p:nvGrpSpPr>
        <p:grpSpPr>
          <a:xfrm>
            <a:off x="0" y="261559"/>
            <a:ext cx="12192000" cy="985641"/>
            <a:chOff x="-2013" y="380431"/>
            <a:chExt cx="3926314" cy="98564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A49F40-4368-46A9-A6C2-24561553B498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CC2716E8-FE86-4291-B424-9083A95A4B49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世界總體經濟分析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-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數據層面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6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8563C5-D2A6-4AA7-82C9-D93E461CF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7E60B0E-D0BF-4A39-B32D-71C96D1A19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9990" y="2006665"/>
            <a:ext cx="7852019" cy="46839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CEC61A-C0FC-4CD9-A17A-8C7F5964647B}"/>
              </a:ext>
            </a:extLst>
          </p:cNvPr>
          <p:cNvSpPr txBox="1"/>
          <p:nvPr/>
        </p:nvSpPr>
        <p:spPr>
          <a:xfrm>
            <a:off x="3882198" y="1365322"/>
            <a:ext cx="4427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美國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10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年與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2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年公債利差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05F8EE-AE73-4135-8682-1E4A5E8FE914}"/>
              </a:ext>
            </a:extLst>
          </p:cNvPr>
          <p:cNvGrpSpPr/>
          <p:nvPr/>
        </p:nvGrpSpPr>
        <p:grpSpPr>
          <a:xfrm>
            <a:off x="0" y="261559"/>
            <a:ext cx="12192000" cy="985641"/>
            <a:chOff x="-2013" y="380431"/>
            <a:chExt cx="3926314" cy="98564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C63378-D9AF-44CA-9302-B904F157E48D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2AA81B4F-7770-4C70-BF33-A270C03AE698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世界總體經濟分析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-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數據層面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5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8563C5-D2A6-4AA7-82C9-D93E461CF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D33367F-D9E6-42CF-9EB8-27699C3C7FE3}"/>
              </a:ext>
            </a:extLst>
          </p:cNvPr>
          <p:cNvGrpSpPr/>
          <p:nvPr/>
        </p:nvGrpSpPr>
        <p:grpSpPr>
          <a:xfrm>
            <a:off x="0" y="261559"/>
            <a:ext cx="12192000" cy="985641"/>
            <a:chOff x="-2013" y="380431"/>
            <a:chExt cx="3926314" cy="9856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084E3F9-5E09-4FE3-88F4-2F77FFCF53BD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9882566-9859-40F5-B45C-59645C09CCC9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台灣總體經濟分析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-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數據層面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6CE75540-63CA-4F56-9BAF-300787985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9515" y="2035836"/>
            <a:ext cx="7872965" cy="46748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DA0D8F2-E88F-4B14-99E8-26DB7D84C177}"/>
              </a:ext>
            </a:extLst>
          </p:cNvPr>
          <p:cNvSpPr txBox="1"/>
          <p:nvPr/>
        </p:nvSpPr>
        <p:spPr>
          <a:xfrm>
            <a:off x="3882198" y="1365322"/>
            <a:ext cx="4427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台灣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CPI:</a:t>
            </a:r>
            <a:endParaRPr lang="zh-TW" altLang="en-US" sz="2800" dirty="0">
              <a:solidFill>
                <a:schemeClr val="bg2">
                  <a:lumMod val="75000"/>
                </a:schemeClr>
              </a:solidFill>
              <a:latin typeface="源泉圓體 B" panose="020B0800000000000000" pitchFamily="34" charset="-120"/>
              <a:ea typeface="源泉圓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5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8563C5-D2A6-4AA7-82C9-D93E461CF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D33367F-D9E6-42CF-9EB8-27699C3C7FE3}"/>
              </a:ext>
            </a:extLst>
          </p:cNvPr>
          <p:cNvGrpSpPr/>
          <p:nvPr/>
        </p:nvGrpSpPr>
        <p:grpSpPr>
          <a:xfrm>
            <a:off x="0" y="261559"/>
            <a:ext cx="12192000" cy="985641"/>
            <a:chOff x="-2013" y="380431"/>
            <a:chExt cx="3926314" cy="9856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084E3F9-5E09-4FE3-88F4-2F77FFCF53BD}"/>
                </a:ext>
              </a:extLst>
            </p:cNvPr>
            <p:cNvSpPr/>
            <p:nvPr/>
          </p:nvSpPr>
          <p:spPr>
            <a:xfrm>
              <a:off x="-2013" y="380431"/>
              <a:ext cx="3926314" cy="985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9882566-9859-40F5-B45C-59645C09CCC9}"/>
                </a:ext>
              </a:extLst>
            </p:cNvPr>
            <p:cNvSpPr txBox="1"/>
            <p:nvPr/>
          </p:nvSpPr>
          <p:spPr>
            <a:xfrm>
              <a:off x="314571" y="519308"/>
              <a:ext cx="32931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台灣總體經濟分析</a:t>
              </a:r>
              <a:r>
                <a:rPr lang="en-US" altLang="zh-TW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-</a:t>
              </a:r>
              <a:r>
                <a:rPr lang="zh-TW" altLang="en-US" sz="4000" b="1" dirty="0">
                  <a:solidFill>
                    <a:schemeClr val="bg2"/>
                  </a:solidFill>
                  <a:latin typeface="源泉圓體 B" panose="020B0800000000000000" pitchFamily="34" charset="-120"/>
                  <a:ea typeface="源泉圓體 B" panose="020B0800000000000000" pitchFamily="34" charset="-120"/>
                </a:rPr>
                <a:t>數據層面</a:t>
              </a:r>
              <a:endParaRPr lang="en-US" altLang="zh-TW" sz="4000" b="1" dirty="0">
                <a:solidFill>
                  <a:schemeClr val="bg2"/>
                </a:solidFill>
                <a:latin typeface="源泉圓體 B" panose="020B0800000000000000" pitchFamily="34" charset="-120"/>
                <a:ea typeface="源泉圓體 B" panose="020B0800000000000000" pitchFamily="34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DA0D8F2-E88F-4B14-99E8-26DB7D84C177}"/>
              </a:ext>
            </a:extLst>
          </p:cNvPr>
          <p:cNvSpPr txBox="1"/>
          <p:nvPr/>
        </p:nvSpPr>
        <p:spPr>
          <a:xfrm>
            <a:off x="885696" y="1740099"/>
            <a:ext cx="4427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台灣外銷訂單總數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384B449-C151-4E44-9964-C7877924F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444" y="2402197"/>
            <a:ext cx="5682107" cy="338354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9A585C-8E24-4614-A412-180A691D8A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449" y="2402197"/>
            <a:ext cx="5682107" cy="33698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77E051A-56A4-4CD6-A38B-D19757CB0935}"/>
              </a:ext>
            </a:extLst>
          </p:cNvPr>
          <p:cNvSpPr txBox="1"/>
          <p:nvPr/>
        </p:nvSpPr>
        <p:spPr>
          <a:xfrm>
            <a:off x="6878705" y="1740099"/>
            <a:ext cx="4427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台灣外銷訂單</a:t>
            </a:r>
            <a:r>
              <a:rPr lang="en-US" altLang="zh-TW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-</a:t>
            </a:r>
            <a:r>
              <a:rPr lang="zh-TW" altLang="en-US" sz="2800" dirty="0">
                <a:solidFill>
                  <a:schemeClr val="bg2">
                    <a:lumMod val="75000"/>
                  </a:schemeClr>
                </a:solidFill>
                <a:latin typeface="源泉圓體 B" panose="020B0800000000000000" pitchFamily="34" charset="-120"/>
                <a:ea typeface="源泉圓體 B" panose="020B0800000000000000" pitchFamily="34" charset="-120"/>
              </a:rPr>
              <a:t>多國</a:t>
            </a:r>
          </a:p>
        </p:txBody>
      </p:sp>
    </p:spTree>
    <p:extLst>
      <p:ext uri="{BB962C8B-B14F-4D97-AF65-F5344CB8AC3E}">
        <p14:creationId xmlns:p14="http://schemas.microsoft.com/office/powerpoint/2010/main" val="3124975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"/>
</p:tagLst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6491C8"/>
      </a:dk2>
      <a:lt2>
        <a:srgbClr val="283440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14543</TotalTime>
  <Words>1807</Words>
  <Application>Microsoft Office PowerPoint</Application>
  <PresentationFormat>寬螢幕</PresentationFormat>
  <Paragraphs>381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  <vt:variant>
        <vt:lpstr>自訂放映</vt:lpstr>
      </vt:variant>
      <vt:variant>
        <vt:i4>1</vt:i4>
      </vt:variant>
    </vt:vector>
  </HeadingPairs>
  <TitlesOfParts>
    <vt:vector size="46" baseType="lpstr">
      <vt:lpstr>Calibri</vt:lpstr>
      <vt:lpstr>Wingdings</vt:lpstr>
      <vt:lpstr>Montserrat</vt:lpstr>
      <vt:lpstr>源泉圓體 B</vt:lpstr>
      <vt:lpstr>Arial</vt:lpstr>
      <vt:lpstr>Open Sans</vt:lpstr>
      <vt:lpstr>Raleway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自訂放映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Shopon Ahmed</dc:creator>
  <cp:lastModifiedBy>余守恩</cp:lastModifiedBy>
  <cp:revision>2149</cp:revision>
  <dcterms:created xsi:type="dcterms:W3CDTF">2017-09-28T05:04:55Z</dcterms:created>
  <dcterms:modified xsi:type="dcterms:W3CDTF">2024-01-03T15:09:33Z</dcterms:modified>
</cp:coreProperties>
</file>