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8" r:id="rId3"/>
    <p:sldId id="260" r:id="rId4"/>
    <p:sldId id="259" r:id="rId5"/>
    <p:sldId id="261" r:id="rId6"/>
    <p:sldId id="263" r:id="rId7"/>
    <p:sldId id="262" r:id="rId8"/>
    <p:sldId id="264" r:id="rId9"/>
    <p:sldId id="265" r:id="rId10"/>
    <p:sldId id="268" r:id="rId11"/>
    <p:sldId id="271" r:id="rId12"/>
    <p:sldId id="274" r:id="rId13"/>
    <p:sldId id="275" r:id="rId14"/>
    <p:sldId id="276" r:id="rId15"/>
    <p:sldId id="270" r:id="rId16"/>
    <p:sldId id="267" r:id="rId17"/>
    <p:sldId id="277" r:id="rId18"/>
    <p:sldId id="269" r:id="rId19"/>
    <p:sldId id="278" r:id="rId20"/>
  </p:sldIdLst>
  <p:sldSz cx="12192000" cy="6858000"/>
  <p:notesSz cx="6858000" cy="9144000"/>
  <p:embeddedFontLs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Calibri Light" panose="020F0302020204030204" pitchFamily="34" charset="0"/>
      <p:regular r:id="rId25"/>
      <p:italic r:id="rId26"/>
    </p:embeddedFont>
    <p:embeddedFont>
      <p:font typeface="源泉圓體 B" panose="020B0800000000000000" pitchFamily="34" charset="-120"/>
      <p:bold r:id="rId27"/>
    </p:embeddedFont>
    <p:embeddedFont>
      <p:font typeface="源流明體 H" panose="02020900000000000000" pitchFamily="18" charset="-120"/>
      <p:bold r:id="rId28"/>
    </p:embeddedFont>
  </p:embeddedFontLst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33"/>
    <a:srgbClr val="FFF2CC"/>
    <a:srgbClr val="363636"/>
    <a:srgbClr val="353535"/>
    <a:srgbClr val="373737"/>
    <a:srgbClr val="E6E6E6"/>
    <a:srgbClr val="282828"/>
    <a:srgbClr val="383838"/>
    <a:srgbClr val="040742"/>
    <a:srgbClr val="F9CF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153" autoAdjust="0"/>
  </p:normalViewPr>
  <p:slideViewPr>
    <p:cSldViewPr snapToGrid="0">
      <p:cViewPr varScale="1">
        <p:scale>
          <a:sx n="84" d="100"/>
          <a:sy n="84" d="100"/>
        </p:scale>
        <p:origin x="65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BE2869E-322D-4C55-AB51-B2F5A39415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78A57ED-9BE7-46F3-92CE-3A92F1D326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B6C53C8-D9D2-4ACE-904E-F177B731F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2B58D-3D68-4D9A-ACF0-6BBB6F9D3322}" type="datetimeFigureOut">
              <a:rPr lang="zh-TW" altLang="en-US" smtClean="0"/>
              <a:t>2024/5/19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F2018AE-3C03-48D8-B70C-0C82538D9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60C2398-12DF-41A8-8F9E-68BB40764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BAF25-2664-479F-A0F5-50ECD68608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3493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F58FEB9-1974-4A74-90D6-95302ED75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5F99A33-D49A-4C14-B723-2B9730694A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128118C-FD6A-46CA-B8FE-3B7C1417D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2B58D-3D68-4D9A-ACF0-6BBB6F9D3322}" type="datetimeFigureOut">
              <a:rPr lang="zh-TW" altLang="en-US" smtClean="0"/>
              <a:t>2024/5/19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FBF69EC-DE14-41C8-A2CC-2B1C7FCAA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BB0A904-6300-413B-A5BE-550FF8474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BAF25-2664-479F-A0F5-50ECD68608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949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5AFA2193-3C69-4493-A756-FF4D1C1FDA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B796E20-71F3-48B3-B4EB-78ED60A211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4A13909-164E-4E50-974D-D43420E3E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2B58D-3D68-4D9A-ACF0-6BBB6F9D3322}" type="datetimeFigureOut">
              <a:rPr lang="zh-TW" altLang="en-US" smtClean="0"/>
              <a:t>2024/5/19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4142F10-DA49-41F2-BCCC-735D54FD7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C720CC4-5142-4223-A3DE-9CB7C076F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BAF25-2664-479F-A0F5-50ECD68608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3553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A8ECAB-1BC1-44D0-9D9F-7B3E1F877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8F100FD-5A7B-46C1-BD54-37BC0BD2B1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232F8CF-A16B-4E9C-9226-371D452DE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2B58D-3D68-4D9A-ACF0-6BBB6F9D3322}" type="datetimeFigureOut">
              <a:rPr lang="zh-TW" altLang="en-US" smtClean="0"/>
              <a:t>2024/5/19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C41619D-B092-4792-81FD-9F630B6A1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DBB8C19-59C0-4A28-9F3B-851A48745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BAF25-2664-479F-A0F5-50ECD68608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0716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7EAC509-6E3C-46D0-8095-044BCB76E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AC17359-1BA0-49BE-B2C9-1B08631B81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D98AD37-B641-44A4-AC2D-7D2E569E9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2B58D-3D68-4D9A-ACF0-6BBB6F9D3322}" type="datetimeFigureOut">
              <a:rPr lang="zh-TW" altLang="en-US" smtClean="0"/>
              <a:t>2024/5/19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5DA5A14-4B39-4904-863B-CDB0CBB40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1638A14-2BF6-412F-9A12-CD7AE6DC2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BAF25-2664-479F-A0F5-50ECD68608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3538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4A3F9A8-C153-48A4-A790-2EF235929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27FDE9-D4CD-48B9-AD2D-DC45FC894F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2CEABBF-4BFA-4DB2-915E-A1E275C211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E33BB05-ABF7-4240-9028-D457C47FB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2B58D-3D68-4D9A-ACF0-6BBB6F9D3322}" type="datetimeFigureOut">
              <a:rPr lang="zh-TW" altLang="en-US" smtClean="0"/>
              <a:t>2024/5/19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5722C4E-212E-4ACC-8F08-5C673E621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03A1DCA-9465-4A65-8261-DAA4D2FDA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BAF25-2664-479F-A0F5-50ECD68608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7502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B70E700-FC1E-421A-B621-EA8457F77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1D0E26F-9EC9-4F9E-B0BE-F9B4B25575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C0EA82A-22CB-4176-8A03-77CF6EE638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A211680F-C3D7-4AC1-9AE6-743C3FFE42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B0A9BBF8-7F81-4FDD-AA1A-D245695AF8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BD27A57F-85C0-4DC4-9E85-F130B0D72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2B58D-3D68-4D9A-ACF0-6BBB6F9D3322}" type="datetimeFigureOut">
              <a:rPr lang="zh-TW" altLang="en-US" smtClean="0"/>
              <a:t>2024/5/19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955ED8C4-6548-4DC7-95E6-0D2A6FB73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FC2A70E8-59AD-450C-9298-6D25BDFD2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BAF25-2664-479F-A0F5-50ECD68608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0956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0C180F5-9FFC-46A2-9BD6-2720309E7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661CFF3B-B6CA-4EC9-B9DB-A7335D88F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2B58D-3D68-4D9A-ACF0-6BBB6F9D3322}" type="datetimeFigureOut">
              <a:rPr lang="zh-TW" altLang="en-US" smtClean="0"/>
              <a:t>2024/5/19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64FAB54-8C85-4F69-AA04-669AE59E8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4937127-FFB6-4ACD-B543-CF2773FE3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BAF25-2664-479F-A0F5-50ECD68608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8323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275C041F-D3C9-444F-BC09-5B26C0123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2B58D-3D68-4D9A-ACF0-6BBB6F9D3322}" type="datetimeFigureOut">
              <a:rPr lang="zh-TW" altLang="en-US" smtClean="0"/>
              <a:t>2024/5/19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02446C62-A1ED-48FB-97BF-46D17B5BF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373525B-3AD1-4CC0-9E0B-BB68FCCB8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BAF25-2664-479F-A0F5-50ECD68608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4795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1F9F33-0591-4025-A4AF-AC3DB0F9E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CE37DBE-5AEC-4C5A-B2F3-287A2F098D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D74FD81-2309-47F5-BDCE-E23F304CA6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244184F-DA73-4AF1-B630-7D589B339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2B58D-3D68-4D9A-ACF0-6BBB6F9D3322}" type="datetimeFigureOut">
              <a:rPr lang="zh-TW" altLang="en-US" smtClean="0"/>
              <a:t>2024/5/19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A3A4C46-647B-493F-8090-29309149E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F00C37F-9BB2-4B06-8793-827AEDA36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BAF25-2664-479F-A0F5-50ECD68608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4277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C1C0E9-69BD-4095-9359-16DDB0331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F6B7297C-4F71-4D43-BFF8-631A9C04EA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75D833E-8B2B-4AB7-B68F-2B6E2B06F2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00A190C-5902-45CD-A5EA-3B12B5561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2B58D-3D68-4D9A-ACF0-6BBB6F9D3322}" type="datetimeFigureOut">
              <a:rPr lang="zh-TW" altLang="en-US" smtClean="0"/>
              <a:t>2024/5/19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AC0D9AF-8544-4395-80FF-7A09C936E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BB81A14-CA57-4F90-93FC-06390AA1B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BAF25-2664-479F-A0F5-50ECD68608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52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C8C0BFFE-A64C-4820-A93D-A4D4ADBB7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5855D3F-2C3F-40D2-A83A-3C2720D590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7226C88-91E5-4B61-BDA7-5E5225633B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E2B58D-3D68-4D9A-ACF0-6BBB6F9D3322}" type="datetimeFigureOut">
              <a:rPr lang="zh-TW" altLang="en-US" smtClean="0"/>
              <a:t>2024/5/19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BDA5F23-0116-4BE7-8B9C-03DCDFD034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3CD5E83-5D3A-4C85-8C1F-7C9F62F204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BBAF25-2664-479F-A0F5-50ECD68608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5422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1.png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27.jpeg"/><Relationship Id="rId7" Type="http://schemas.openxmlformats.org/officeDocument/2006/relationships/image" Target="../media/image33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27.jpeg"/><Relationship Id="rId7" Type="http://schemas.openxmlformats.org/officeDocument/2006/relationships/image" Target="../media/image33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8Myn_6uGVgo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>
            <a:extLst>
              <a:ext uri="{FF2B5EF4-FFF2-40B4-BE49-F238E27FC236}">
                <a16:creationId xmlns:a16="http://schemas.microsoft.com/office/drawing/2014/main" id="{E0B3C9FB-C7DB-4209-91BF-CF0B2EDC2CB8}"/>
              </a:ext>
            </a:extLst>
          </p:cNvPr>
          <p:cNvSpPr/>
          <p:nvPr/>
        </p:nvSpPr>
        <p:spPr>
          <a:xfrm>
            <a:off x="1" y="0"/>
            <a:ext cx="12191999" cy="6858000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85000"/>
                  <a:lumOff val="15000"/>
                </a:schemeClr>
              </a:gs>
              <a:gs pos="62600">
                <a:srgbClr val="383838"/>
              </a:gs>
              <a:gs pos="100000">
                <a:schemeClr val="tx1"/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9314599A-2DF7-44FD-9767-DFFEF8889F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708030" y="-164426"/>
            <a:ext cx="4326812" cy="2552691"/>
          </a:xfrm>
          <a:prstGeom prst="rect">
            <a:avLst/>
          </a:prstGeom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D6B64DD5-6EA3-4E9B-ACEE-0DC917EF6A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2602389" y="819533"/>
            <a:ext cx="6284238" cy="3707512"/>
          </a:xfrm>
          <a:prstGeom prst="rect">
            <a:avLst/>
          </a:prstGeom>
        </p:spPr>
      </p:pic>
      <p:sp>
        <p:nvSpPr>
          <p:cNvPr id="13" name="文字方塊 12">
            <a:extLst>
              <a:ext uri="{FF2B5EF4-FFF2-40B4-BE49-F238E27FC236}">
                <a16:creationId xmlns:a16="http://schemas.microsoft.com/office/drawing/2014/main" id="{026BE34A-7E23-45FB-955C-A6BAC66487DE}"/>
              </a:ext>
            </a:extLst>
          </p:cNvPr>
          <p:cNvSpPr txBox="1"/>
          <p:nvPr/>
        </p:nvSpPr>
        <p:spPr>
          <a:xfrm>
            <a:off x="5994920" y="4029605"/>
            <a:ext cx="3300905" cy="1940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TW" altLang="en-US" sz="2800" dirty="0">
                <a:solidFill>
                  <a:schemeClr val="bg1">
                    <a:lumMod val="95000"/>
                  </a:schemeClr>
                </a:solidFill>
                <a:latin typeface="源流明體 H" panose="02020900000000000000" pitchFamily="18" charset="-120"/>
                <a:ea typeface="源流明體 H" panose="02020900000000000000" pitchFamily="18" charset="-120"/>
              </a:rPr>
              <a:t>隊名</a:t>
            </a:r>
            <a:r>
              <a:rPr lang="en-US" altLang="zh-TW" sz="2800" dirty="0">
                <a:solidFill>
                  <a:schemeClr val="bg1">
                    <a:lumMod val="95000"/>
                  </a:schemeClr>
                </a:solidFill>
                <a:latin typeface="源流明體 H" panose="02020900000000000000" pitchFamily="18" charset="-120"/>
                <a:ea typeface="源流明體 H" panose="02020900000000000000" pitchFamily="18" charset="-120"/>
              </a:rPr>
              <a:t>:</a:t>
            </a:r>
            <a:r>
              <a:rPr lang="zh-TW" altLang="en-US" sz="2800" dirty="0">
                <a:solidFill>
                  <a:schemeClr val="bg1">
                    <a:lumMod val="95000"/>
                  </a:schemeClr>
                </a:solidFill>
                <a:latin typeface="源流明體 H" panose="02020900000000000000" pitchFamily="18" charset="-120"/>
                <a:ea typeface="源流明體 H" panose="02020900000000000000" pitchFamily="18" charset="-120"/>
              </a:rPr>
              <a:t>我超</a:t>
            </a:r>
            <a:r>
              <a:rPr lang="en-US" altLang="zh-TW" sz="2800" dirty="0">
                <a:solidFill>
                  <a:schemeClr val="bg1">
                    <a:lumMod val="95000"/>
                  </a:schemeClr>
                </a:solidFill>
                <a:latin typeface="源流明體 H" panose="02020900000000000000" pitchFamily="18" charset="-120"/>
                <a:ea typeface="源流明體 H" panose="02020900000000000000" pitchFamily="18" charset="-120"/>
              </a:rPr>
              <a:t>gen</a:t>
            </a:r>
          </a:p>
          <a:p>
            <a:pPr algn="ctr">
              <a:lnSpc>
                <a:spcPct val="150000"/>
              </a:lnSpc>
            </a:pPr>
            <a:r>
              <a:rPr lang="zh-TW" altLang="en-US" dirty="0">
                <a:solidFill>
                  <a:schemeClr val="bg1">
                    <a:lumMod val="95000"/>
                  </a:schemeClr>
                </a:solidFill>
                <a:latin typeface="源流明體 H" panose="02020900000000000000" pitchFamily="18" charset="-120"/>
                <a:ea typeface="源流明體 H" panose="02020900000000000000" pitchFamily="18" charset="-120"/>
              </a:rPr>
              <a:t>臺北科技大學 資財三甲 卓于傑</a:t>
            </a:r>
            <a:endParaRPr lang="en-US" altLang="zh-TW" dirty="0">
              <a:solidFill>
                <a:schemeClr val="bg1">
                  <a:lumMod val="95000"/>
                </a:schemeClr>
              </a:solidFill>
              <a:latin typeface="源流明體 H" panose="02020900000000000000" pitchFamily="18" charset="-120"/>
              <a:ea typeface="源流明體 H" panose="02020900000000000000" pitchFamily="18" charset="-120"/>
            </a:endParaRPr>
          </a:p>
          <a:p>
            <a:pPr algn="ctr">
              <a:lnSpc>
                <a:spcPct val="150000"/>
              </a:lnSpc>
            </a:pPr>
            <a:r>
              <a:rPr lang="zh-TW" altLang="en-US" dirty="0">
                <a:solidFill>
                  <a:schemeClr val="bg1">
                    <a:lumMod val="95000"/>
                  </a:schemeClr>
                </a:solidFill>
                <a:latin typeface="源流明體 H" panose="02020900000000000000" pitchFamily="18" charset="-120"/>
                <a:ea typeface="源流明體 H" panose="02020900000000000000" pitchFamily="18" charset="-120"/>
              </a:rPr>
              <a:t>臺北科技大學 資財三甲 黃定弘</a:t>
            </a:r>
            <a:endParaRPr lang="en-US" altLang="zh-TW" dirty="0">
              <a:solidFill>
                <a:schemeClr val="bg1">
                  <a:lumMod val="95000"/>
                </a:schemeClr>
              </a:solidFill>
              <a:latin typeface="源流明體 H" panose="02020900000000000000" pitchFamily="18" charset="-120"/>
              <a:ea typeface="源流明體 H" panose="02020900000000000000" pitchFamily="18" charset="-120"/>
            </a:endParaRPr>
          </a:p>
          <a:p>
            <a:pPr algn="ctr">
              <a:lnSpc>
                <a:spcPct val="150000"/>
              </a:lnSpc>
            </a:pPr>
            <a:r>
              <a:rPr lang="zh-TW" altLang="en-US" dirty="0">
                <a:solidFill>
                  <a:schemeClr val="bg1">
                    <a:lumMod val="95000"/>
                  </a:schemeClr>
                </a:solidFill>
                <a:latin typeface="源流明體 H" panose="02020900000000000000" pitchFamily="18" charset="-120"/>
                <a:ea typeface="源流明體 H" panose="02020900000000000000" pitchFamily="18" charset="-120"/>
              </a:rPr>
              <a:t>臺北科技大學 資財三甲 余守恩</a:t>
            </a:r>
            <a:endParaRPr lang="en-US" altLang="zh-TW" dirty="0">
              <a:solidFill>
                <a:schemeClr val="bg1">
                  <a:lumMod val="95000"/>
                </a:schemeClr>
              </a:solidFill>
              <a:latin typeface="源流明體 H" panose="02020900000000000000" pitchFamily="18" charset="-120"/>
              <a:ea typeface="源流明體 H" panose="02020900000000000000" pitchFamily="18" charset="-12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B01F9765-AD4B-4251-9385-0D8FE9A13110}"/>
              </a:ext>
            </a:extLst>
          </p:cNvPr>
          <p:cNvSpPr txBox="1"/>
          <p:nvPr/>
        </p:nvSpPr>
        <p:spPr>
          <a:xfrm>
            <a:off x="7363696" y="819533"/>
            <a:ext cx="244703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3200" dirty="0">
                <a:solidFill>
                  <a:schemeClr val="accent4">
                    <a:lumMod val="20000"/>
                    <a:lumOff val="80000"/>
                  </a:schemeClr>
                </a:solidFill>
                <a:latin typeface="源流明體 H" panose="02020900000000000000" pitchFamily="18" charset="-120"/>
                <a:ea typeface="源流明體 H" panose="02020900000000000000" pitchFamily="18" charset="-120"/>
              </a:rPr>
              <a:t>外匯雙模態</a:t>
            </a:r>
            <a:endParaRPr lang="zh-TW" altLang="en-US" sz="32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4EE2F5E0-2B05-40E8-A20B-936ED8097832}"/>
              </a:ext>
            </a:extLst>
          </p:cNvPr>
          <p:cNvSpPr txBox="1"/>
          <p:nvPr/>
        </p:nvSpPr>
        <p:spPr>
          <a:xfrm>
            <a:off x="1399054" y="2767280"/>
            <a:ext cx="424346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8000" dirty="0">
                <a:solidFill>
                  <a:schemeClr val="accent1">
                    <a:lumMod val="20000"/>
                    <a:lumOff val="80000"/>
                  </a:schemeClr>
                </a:solidFill>
                <a:latin typeface="源流明體 H" panose="02020900000000000000" pitchFamily="18" charset="-120"/>
                <a:ea typeface="源流明體 H" panose="02020900000000000000" pitchFamily="18" charset="-120"/>
              </a:rPr>
              <a:t>導航 </a:t>
            </a:r>
            <a:r>
              <a:rPr lang="en-US" altLang="zh-TW" sz="3200" dirty="0">
                <a:solidFill>
                  <a:schemeClr val="accent1">
                    <a:lumMod val="20000"/>
                    <a:lumOff val="80000"/>
                  </a:schemeClr>
                </a:solidFill>
                <a:latin typeface="源流明體 H" panose="02020900000000000000" pitchFamily="18" charset="-120"/>
                <a:ea typeface="源流明體 H" panose="02020900000000000000" pitchFamily="18" charset="-120"/>
              </a:rPr>
              <a:t>EXSTAR</a:t>
            </a:r>
            <a:endParaRPr lang="zh-TW" altLang="en-US" sz="8000" dirty="0">
              <a:solidFill>
                <a:schemeClr val="accent1">
                  <a:lumMod val="20000"/>
                  <a:lumOff val="80000"/>
                </a:schemeClr>
              </a:solidFill>
              <a:latin typeface="源流明體 H" panose="02020900000000000000" pitchFamily="18" charset="-120"/>
              <a:ea typeface="源流明體 H" panose="02020900000000000000" pitchFamily="18" charset="-120"/>
            </a:endParaRPr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FBCB074C-9760-4EA8-8231-94A743B1BD62}"/>
              </a:ext>
            </a:extLst>
          </p:cNvPr>
          <p:cNvSpPr txBox="1"/>
          <p:nvPr/>
        </p:nvSpPr>
        <p:spPr>
          <a:xfrm>
            <a:off x="513488" y="1539286"/>
            <a:ext cx="2815964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8000" dirty="0">
                <a:solidFill>
                  <a:schemeClr val="accent1">
                    <a:lumMod val="20000"/>
                    <a:lumOff val="80000"/>
                  </a:schemeClr>
                </a:solidFill>
                <a:latin typeface="源流明體 H" panose="02020900000000000000" pitchFamily="18" charset="-120"/>
                <a:ea typeface="源流明體 H" panose="02020900000000000000" pitchFamily="18" charset="-120"/>
              </a:rPr>
              <a:t>匯星</a:t>
            </a:r>
            <a:endParaRPr lang="zh-TW" altLang="en-US" sz="80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18E96C30-CCED-456F-8039-0133F2ADDF64}"/>
              </a:ext>
            </a:extLst>
          </p:cNvPr>
          <p:cNvSpPr txBox="1"/>
          <p:nvPr/>
        </p:nvSpPr>
        <p:spPr>
          <a:xfrm>
            <a:off x="8708031" y="3045648"/>
            <a:ext cx="367989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3200" dirty="0">
                <a:solidFill>
                  <a:schemeClr val="accent4">
                    <a:lumMod val="20000"/>
                    <a:lumOff val="80000"/>
                  </a:schemeClr>
                </a:solidFill>
                <a:latin typeface="源流明體 H" panose="02020900000000000000" pitchFamily="18" charset="-120"/>
                <a:ea typeface="源流明體 H" panose="02020900000000000000" pitchFamily="18" charset="-120"/>
              </a:rPr>
              <a:t>AI</a:t>
            </a:r>
            <a:r>
              <a:rPr lang="zh-TW" altLang="en-US" sz="3200" dirty="0">
                <a:solidFill>
                  <a:schemeClr val="accent4">
                    <a:lumMod val="20000"/>
                    <a:lumOff val="80000"/>
                  </a:schemeClr>
                </a:solidFill>
                <a:latin typeface="源流明體 H" panose="02020900000000000000" pitchFamily="18" charset="-120"/>
                <a:ea typeface="源流明體 H" panose="02020900000000000000" pitchFamily="18" charset="-120"/>
              </a:rPr>
              <a:t>建議分析平台</a:t>
            </a:r>
            <a:endParaRPr lang="zh-TW" altLang="en-US" sz="32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03752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2.96296E-6 L 0.03854 0.10208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27" y="5093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4.44444E-6 L -0.03671 -0.11135 " pathEditMode="relative" rAng="0" ptsTypes="AA">
                                      <p:cBhvr>
                                        <p:cTn id="1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36" y="-5579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2.96296E-6 L -0.09857 0.16551 " pathEditMode="relative" rAng="0" ptsTypes="AA">
                                      <p:cBhvr>
                                        <p:cTn id="2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935" y="8264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4.81481E-6 L 0.1694 0.00649 " pathEditMode="relative" rAng="0" ptsTypes="AA">
                                      <p:cBhvr>
                                        <p:cTn id="2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464" y="3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7" grpId="0"/>
      <p:bldP spid="34" grpId="0"/>
      <p:bldP spid="3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群組 14">
            <a:extLst>
              <a:ext uri="{FF2B5EF4-FFF2-40B4-BE49-F238E27FC236}">
                <a16:creationId xmlns:a16="http://schemas.microsoft.com/office/drawing/2014/main" id="{2631B35E-F319-4912-91DC-7DDEF5F9F60C}"/>
              </a:ext>
            </a:extLst>
          </p:cNvPr>
          <p:cNvGrpSpPr/>
          <p:nvPr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7E2319C1-12A5-4728-B41E-599A79461785}"/>
                </a:ext>
              </a:extLst>
            </p:cNvPr>
            <p:cNvSpPr/>
            <p:nvPr/>
          </p:nvSpPr>
          <p:spPr>
            <a:xfrm>
              <a:off x="1" y="0"/>
              <a:ext cx="12191999" cy="6858000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lumMod val="85000"/>
                    <a:lumOff val="15000"/>
                  </a:schemeClr>
                </a:gs>
                <a:gs pos="62600">
                  <a:srgbClr val="383838"/>
                </a:gs>
                <a:gs pos="100000">
                  <a:schemeClr val="tx1"/>
                </a:gs>
              </a:gsLst>
              <a:lin ang="81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353535"/>
                </a:solidFill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5BEA8252-B574-4B37-AC21-F97160A9C461}"/>
                </a:ext>
              </a:extLst>
            </p:cNvPr>
            <p:cNvSpPr/>
            <p:nvPr/>
          </p:nvSpPr>
          <p:spPr>
            <a:xfrm>
              <a:off x="4288840" y="416619"/>
              <a:ext cx="720000" cy="720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8100"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5B7EAC0F-5907-489D-B661-4702CE9E411D}"/>
                </a:ext>
              </a:extLst>
            </p:cNvPr>
            <p:cNvSpPr/>
            <p:nvPr/>
          </p:nvSpPr>
          <p:spPr>
            <a:xfrm>
              <a:off x="5008840" y="416619"/>
              <a:ext cx="2880000" cy="720000"/>
            </a:xfrm>
            <a:prstGeom prst="rect">
              <a:avLst/>
            </a:prstGeom>
            <a:solidFill>
              <a:srgbClr val="333333"/>
            </a:solidFill>
            <a:ln w="38100"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AC7EB777-84E7-42A5-83BB-E7565933BE54}"/>
                </a:ext>
              </a:extLst>
            </p:cNvPr>
            <p:cNvSpPr txBox="1"/>
            <p:nvPr/>
          </p:nvSpPr>
          <p:spPr>
            <a:xfrm>
              <a:off x="5553742" y="484230"/>
              <a:ext cx="182614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3200" dirty="0">
                  <a:solidFill>
                    <a:schemeClr val="accent4">
                      <a:lumMod val="20000"/>
                      <a:lumOff val="80000"/>
                    </a:schemeClr>
                  </a:solidFill>
                  <a:latin typeface="源流明體 H" panose="02020900000000000000" pitchFamily="18" charset="-120"/>
                  <a:ea typeface="源流明體 H" panose="02020900000000000000" pitchFamily="18" charset="-120"/>
                </a:rPr>
                <a:t>系統架構</a:t>
              </a:r>
              <a:endParaRPr lang="en-US" altLang="zh-TW" sz="3200" dirty="0">
                <a:solidFill>
                  <a:schemeClr val="accent4">
                    <a:lumMod val="20000"/>
                    <a:lumOff val="80000"/>
                  </a:schemeClr>
                </a:solidFill>
                <a:latin typeface="源流明體 H" panose="02020900000000000000" pitchFamily="18" charset="-120"/>
                <a:ea typeface="源流明體 H" panose="02020900000000000000" pitchFamily="18" charset="-120"/>
              </a:endParaRPr>
            </a:p>
          </p:txBody>
        </p:sp>
        <p:sp>
          <p:nvSpPr>
            <p:cNvPr id="22" name="文字方塊 21">
              <a:extLst>
                <a:ext uri="{FF2B5EF4-FFF2-40B4-BE49-F238E27FC236}">
                  <a16:creationId xmlns:a16="http://schemas.microsoft.com/office/drawing/2014/main" id="{F5E350F3-0490-4EAD-8AB8-3C73B768092B}"/>
                </a:ext>
              </a:extLst>
            </p:cNvPr>
            <p:cNvSpPr txBox="1"/>
            <p:nvPr/>
          </p:nvSpPr>
          <p:spPr>
            <a:xfrm>
              <a:off x="4314454" y="484230"/>
              <a:ext cx="68480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3200" dirty="0">
                  <a:solidFill>
                    <a:srgbClr val="333333"/>
                  </a:solidFill>
                  <a:latin typeface="源流明體 H" panose="02020900000000000000" pitchFamily="18" charset="-120"/>
                  <a:ea typeface="源流明體 H" panose="02020900000000000000" pitchFamily="18" charset="-120"/>
                </a:rPr>
                <a:t>05</a:t>
              </a:r>
            </a:p>
          </p:txBody>
        </p:sp>
        <p:grpSp>
          <p:nvGrpSpPr>
            <p:cNvPr id="8" name="群組 7">
              <a:extLst>
                <a:ext uri="{FF2B5EF4-FFF2-40B4-BE49-F238E27FC236}">
                  <a16:creationId xmlns:a16="http://schemas.microsoft.com/office/drawing/2014/main" id="{551CA3E0-E42D-424E-9F50-C3322D4B4CF5}"/>
                </a:ext>
              </a:extLst>
            </p:cNvPr>
            <p:cNvGrpSpPr/>
            <p:nvPr/>
          </p:nvGrpSpPr>
          <p:grpSpPr>
            <a:xfrm>
              <a:off x="456919" y="2295126"/>
              <a:ext cx="2996104" cy="3212028"/>
              <a:chOff x="693690" y="2295126"/>
              <a:chExt cx="2996104" cy="3212028"/>
            </a:xfrm>
          </p:grpSpPr>
          <p:grpSp>
            <p:nvGrpSpPr>
              <p:cNvPr id="21" name="群組 20">
                <a:extLst>
                  <a:ext uri="{FF2B5EF4-FFF2-40B4-BE49-F238E27FC236}">
                    <a16:creationId xmlns:a16="http://schemas.microsoft.com/office/drawing/2014/main" id="{584611D6-BBD2-4DEE-A5A5-F3ACE9A80AD7}"/>
                  </a:ext>
                </a:extLst>
              </p:cNvPr>
              <p:cNvGrpSpPr/>
              <p:nvPr/>
            </p:nvGrpSpPr>
            <p:grpSpPr>
              <a:xfrm>
                <a:off x="1226494" y="3411066"/>
                <a:ext cx="1930496" cy="1800000"/>
                <a:chOff x="1784624" y="2349000"/>
                <a:chExt cx="1930496" cy="1800000"/>
              </a:xfrm>
            </p:grpSpPr>
            <p:pic>
              <p:nvPicPr>
                <p:cNvPr id="9" name="圖片 8">
                  <a:extLst>
                    <a:ext uri="{FF2B5EF4-FFF2-40B4-BE49-F238E27FC236}">
                      <a16:creationId xmlns:a16="http://schemas.microsoft.com/office/drawing/2014/main" id="{3CB41649-9A11-4938-9673-5129B4A91AD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2389872" y="3429000"/>
                  <a:ext cx="720000" cy="720000"/>
                </a:xfrm>
                <a:prstGeom prst="rect">
                  <a:avLst/>
                </a:prstGeom>
              </p:spPr>
            </p:pic>
            <p:pic>
              <p:nvPicPr>
                <p:cNvPr id="14" name="圖片 13">
                  <a:extLst>
                    <a:ext uri="{FF2B5EF4-FFF2-40B4-BE49-F238E27FC236}">
                      <a16:creationId xmlns:a16="http://schemas.microsoft.com/office/drawing/2014/main" id="{0EE76AA9-381C-4BB9-B176-2E2E0744829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784624" y="2349000"/>
                  <a:ext cx="720000" cy="720000"/>
                </a:xfrm>
                <a:prstGeom prst="rect">
                  <a:avLst/>
                </a:prstGeom>
              </p:spPr>
            </p:pic>
            <p:pic>
              <p:nvPicPr>
                <p:cNvPr id="16" name="圖片 15">
                  <a:extLst>
                    <a:ext uri="{FF2B5EF4-FFF2-40B4-BE49-F238E27FC236}">
                      <a16:creationId xmlns:a16="http://schemas.microsoft.com/office/drawing/2014/main" id="{07D2DAA2-C489-4214-86BC-2CCA9C20CFD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995120" y="2349000"/>
                  <a:ext cx="720000" cy="720000"/>
                </a:xfrm>
                <a:prstGeom prst="rect">
                  <a:avLst/>
                </a:prstGeom>
              </p:spPr>
            </p:pic>
          </p:grpSp>
          <p:sp>
            <p:nvSpPr>
              <p:cNvPr id="20" name="矩形: 圓角 19">
                <a:extLst>
                  <a:ext uri="{FF2B5EF4-FFF2-40B4-BE49-F238E27FC236}">
                    <a16:creationId xmlns:a16="http://schemas.microsoft.com/office/drawing/2014/main" id="{B407460E-7421-430E-AC88-1F298FE7CF5F}"/>
                  </a:ext>
                </a:extLst>
              </p:cNvPr>
              <p:cNvSpPr/>
              <p:nvPr/>
            </p:nvSpPr>
            <p:spPr>
              <a:xfrm>
                <a:off x="892426" y="2295126"/>
                <a:ext cx="2598632" cy="3212028"/>
              </a:xfrm>
              <a:prstGeom prst="roundRect">
                <a:avLst/>
              </a:prstGeom>
              <a:noFill/>
              <a:ln w="38100">
                <a:solidFill>
                  <a:schemeClr val="accent4">
                    <a:lumMod val="20000"/>
                    <a:lumOff val="8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3" name="文字方塊 22">
                <a:extLst>
                  <a:ext uri="{FF2B5EF4-FFF2-40B4-BE49-F238E27FC236}">
                    <a16:creationId xmlns:a16="http://schemas.microsoft.com/office/drawing/2014/main" id="{264E4022-5426-4A21-A453-2A123CEA993F}"/>
                  </a:ext>
                </a:extLst>
              </p:cNvPr>
              <p:cNvSpPr txBox="1"/>
              <p:nvPr/>
            </p:nvSpPr>
            <p:spPr>
              <a:xfrm>
                <a:off x="693690" y="2591486"/>
                <a:ext cx="299610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TW" altLang="en-US" sz="2400" dirty="0">
                    <a:solidFill>
                      <a:srgbClr val="FFF2CC"/>
                    </a:solidFill>
                    <a:latin typeface="源泉圓體 B" panose="020B0800000000000000" pitchFamily="34" charset="-120"/>
                    <a:ea typeface="源泉圓體 B" panose="020B0800000000000000" pitchFamily="34" charset="-120"/>
                  </a:rPr>
                  <a:t>前端</a:t>
                </a:r>
                <a:r>
                  <a:rPr lang="en-US" altLang="zh-TW" sz="1600" dirty="0">
                    <a:solidFill>
                      <a:srgbClr val="FFF2CC"/>
                    </a:solidFill>
                    <a:latin typeface="源泉圓體 B" panose="020B0800000000000000" pitchFamily="34" charset="-120"/>
                    <a:ea typeface="源泉圓體 B" panose="020B0800000000000000" pitchFamily="34" charset="-120"/>
                  </a:rPr>
                  <a:t>Front-End</a:t>
                </a:r>
                <a:endParaRPr lang="en-US" altLang="zh-TW" sz="2400" dirty="0">
                  <a:solidFill>
                    <a:srgbClr val="FFF2CC"/>
                  </a:solidFill>
                  <a:latin typeface="源泉圓體 B" panose="020B0800000000000000" pitchFamily="34" charset="-120"/>
                  <a:ea typeface="源泉圓體 B" panose="020B0800000000000000" pitchFamily="34" charset="-120"/>
                </a:endParaRPr>
              </a:p>
            </p:txBody>
          </p:sp>
        </p:grpSp>
        <p:pic>
          <p:nvPicPr>
            <p:cNvPr id="32" name="圖片 31">
              <a:extLst>
                <a:ext uri="{FF2B5EF4-FFF2-40B4-BE49-F238E27FC236}">
                  <a16:creationId xmlns:a16="http://schemas.microsoft.com/office/drawing/2014/main" id="{F0A3BBA0-27EF-4061-BC2F-ADE5E03EBBD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7337723" y="2903933"/>
              <a:ext cx="720000" cy="432000"/>
            </a:xfrm>
            <a:prstGeom prst="rect">
              <a:avLst/>
            </a:prstGeom>
          </p:spPr>
        </p:pic>
        <p:pic>
          <p:nvPicPr>
            <p:cNvPr id="33" name="圖片 32">
              <a:extLst>
                <a:ext uri="{FF2B5EF4-FFF2-40B4-BE49-F238E27FC236}">
                  <a16:creationId xmlns:a16="http://schemas.microsoft.com/office/drawing/2014/main" id="{CF08F7AB-AD43-4617-BF22-7E9E97A51BE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074107" y="2723933"/>
              <a:ext cx="720000" cy="720000"/>
            </a:xfrm>
            <a:prstGeom prst="rect">
              <a:avLst/>
            </a:prstGeom>
          </p:spPr>
        </p:pic>
        <p:sp>
          <p:nvSpPr>
            <p:cNvPr id="36" name="文字方塊 35">
              <a:extLst>
                <a:ext uri="{FF2B5EF4-FFF2-40B4-BE49-F238E27FC236}">
                  <a16:creationId xmlns:a16="http://schemas.microsoft.com/office/drawing/2014/main" id="{984B4CEC-3EB8-46B8-9304-902D5C82E92E}"/>
                </a:ext>
              </a:extLst>
            </p:cNvPr>
            <p:cNvSpPr txBox="1"/>
            <p:nvPr/>
          </p:nvSpPr>
          <p:spPr>
            <a:xfrm>
              <a:off x="5567863" y="1857500"/>
              <a:ext cx="29961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400" dirty="0">
                  <a:solidFill>
                    <a:srgbClr val="FFF2CC"/>
                  </a:solidFill>
                  <a:latin typeface="源泉圓體 B" panose="020B0800000000000000" pitchFamily="34" charset="-120"/>
                  <a:ea typeface="源泉圓體 B" panose="020B0800000000000000" pitchFamily="34" charset="-120"/>
                </a:rPr>
                <a:t>後端</a:t>
              </a:r>
              <a:r>
                <a:rPr lang="en-US" altLang="zh-TW" sz="1600" dirty="0">
                  <a:solidFill>
                    <a:srgbClr val="FFF2CC"/>
                  </a:solidFill>
                  <a:latin typeface="源泉圓體 B" panose="020B0800000000000000" pitchFamily="34" charset="-120"/>
                  <a:ea typeface="源泉圓體 B" panose="020B0800000000000000" pitchFamily="34" charset="-120"/>
                </a:rPr>
                <a:t>Back-End</a:t>
              </a:r>
              <a:endParaRPr lang="en-US" altLang="zh-TW" sz="2400" dirty="0">
                <a:solidFill>
                  <a:srgbClr val="FFF2CC"/>
                </a:solidFill>
                <a:latin typeface="源泉圓體 B" panose="020B0800000000000000" pitchFamily="34" charset="-120"/>
                <a:ea typeface="源泉圓體 B" panose="020B0800000000000000" pitchFamily="34" charset="-120"/>
              </a:endParaRPr>
            </a:p>
          </p:txBody>
        </p:sp>
        <p:sp>
          <p:nvSpPr>
            <p:cNvPr id="42" name="矩形: 圓角 41">
              <a:extLst>
                <a:ext uri="{FF2B5EF4-FFF2-40B4-BE49-F238E27FC236}">
                  <a16:creationId xmlns:a16="http://schemas.microsoft.com/office/drawing/2014/main" id="{6B603AF5-1E99-4328-97B8-0F092AF96FF1}"/>
                </a:ext>
              </a:extLst>
            </p:cNvPr>
            <p:cNvSpPr/>
            <p:nvPr/>
          </p:nvSpPr>
          <p:spPr>
            <a:xfrm>
              <a:off x="5766599" y="1561140"/>
              <a:ext cx="2598632" cy="2340000"/>
            </a:xfrm>
            <a:prstGeom prst="roundRect">
              <a:avLst/>
            </a:prstGeom>
            <a:noFill/>
            <a:ln w="38100">
              <a:solidFill>
                <a:schemeClr val="accent4">
                  <a:lumMod val="20000"/>
                  <a:lumOff val="8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pic>
          <p:nvPicPr>
            <p:cNvPr id="40" name="圖片 39">
              <a:extLst>
                <a:ext uri="{FF2B5EF4-FFF2-40B4-BE49-F238E27FC236}">
                  <a16:creationId xmlns:a16="http://schemas.microsoft.com/office/drawing/2014/main" id="{FC8E3A03-5182-4368-980A-0E3A283C8E7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705915" y="5412814"/>
              <a:ext cx="719999" cy="720000"/>
            </a:xfrm>
            <a:prstGeom prst="rect">
              <a:avLst/>
            </a:prstGeom>
          </p:spPr>
        </p:pic>
        <p:sp>
          <p:nvSpPr>
            <p:cNvPr id="41" name="矩形: 圓角 40">
              <a:extLst>
                <a:ext uri="{FF2B5EF4-FFF2-40B4-BE49-F238E27FC236}">
                  <a16:creationId xmlns:a16="http://schemas.microsoft.com/office/drawing/2014/main" id="{215A8C1D-85B3-45CE-99A6-208FA52165AE}"/>
                </a:ext>
              </a:extLst>
            </p:cNvPr>
            <p:cNvSpPr/>
            <p:nvPr/>
          </p:nvSpPr>
          <p:spPr>
            <a:xfrm>
              <a:off x="5767711" y="4242814"/>
              <a:ext cx="2608602" cy="2340000"/>
            </a:xfrm>
            <a:prstGeom prst="roundRect">
              <a:avLst/>
            </a:prstGeom>
            <a:noFill/>
            <a:ln w="38100">
              <a:solidFill>
                <a:schemeClr val="accent4">
                  <a:lumMod val="20000"/>
                  <a:lumOff val="8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43" name="文字方塊 42">
              <a:extLst>
                <a:ext uri="{FF2B5EF4-FFF2-40B4-BE49-F238E27FC236}">
                  <a16:creationId xmlns:a16="http://schemas.microsoft.com/office/drawing/2014/main" id="{6F83F85F-3A7B-4CD0-B8B0-63623DCD74EF}"/>
                </a:ext>
              </a:extLst>
            </p:cNvPr>
            <p:cNvSpPr txBox="1"/>
            <p:nvPr/>
          </p:nvSpPr>
          <p:spPr>
            <a:xfrm>
              <a:off x="5573960" y="4511558"/>
              <a:ext cx="29961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400" dirty="0">
                  <a:solidFill>
                    <a:srgbClr val="FFF2CC"/>
                  </a:solidFill>
                  <a:latin typeface="源泉圓體 B" panose="020B0800000000000000" pitchFamily="34" charset="-120"/>
                  <a:ea typeface="源泉圓體 B" panose="020B0800000000000000" pitchFamily="34" charset="-120"/>
                </a:rPr>
                <a:t>圖表分析</a:t>
              </a:r>
              <a:r>
                <a:rPr lang="en-US" altLang="zh-TW" sz="1600" dirty="0">
                  <a:solidFill>
                    <a:srgbClr val="FFF2CC"/>
                  </a:solidFill>
                  <a:latin typeface="源泉圓體 B" panose="020B0800000000000000" pitchFamily="34" charset="-120"/>
                  <a:ea typeface="源泉圓體 B" panose="020B0800000000000000" pitchFamily="34" charset="-120"/>
                </a:rPr>
                <a:t>PowerBI</a:t>
              </a:r>
              <a:endParaRPr lang="en-US" altLang="zh-TW" sz="2400" dirty="0">
                <a:solidFill>
                  <a:srgbClr val="FFF2CC"/>
                </a:solidFill>
                <a:latin typeface="源泉圓體 B" panose="020B0800000000000000" pitchFamily="34" charset="-120"/>
                <a:ea typeface="源泉圓體 B" panose="020B0800000000000000" pitchFamily="34" charset="-120"/>
              </a:endParaRPr>
            </a:p>
          </p:txBody>
        </p:sp>
        <p:cxnSp>
          <p:nvCxnSpPr>
            <p:cNvPr id="12" name="直線單箭頭接點 11">
              <a:extLst>
                <a:ext uri="{FF2B5EF4-FFF2-40B4-BE49-F238E27FC236}">
                  <a16:creationId xmlns:a16="http://schemas.microsoft.com/office/drawing/2014/main" id="{FAF8CBA6-8AE2-47FA-B633-56250A35D3C1}"/>
                </a:ext>
              </a:extLst>
            </p:cNvPr>
            <p:cNvCxnSpPr/>
            <p:nvPr/>
          </p:nvCxnSpPr>
          <p:spPr>
            <a:xfrm>
              <a:off x="3878146" y="2723933"/>
              <a:ext cx="1253134" cy="0"/>
            </a:xfrm>
            <a:prstGeom prst="straightConnector1">
              <a:avLst/>
            </a:prstGeom>
            <a:ln w="38100">
              <a:solidFill>
                <a:schemeClr val="accent4">
                  <a:lumMod val="20000"/>
                  <a:lumOff val="8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單箭頭接點 33">
              <a:extLst>
                <a:ext uri="{FF2B5EF4-FFF2-40B4-BE49-F238E27FC236}">
                  <a16:creationId xmlns:a16="http://schemas.microsoft.com/office/drawing/2014/main" id="{404A2CCF-4770-4111-8A56-3AE92002DB4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78146" y="3053151"/>
              <a:ext cx="1253134" cy="0"/>
            </a:xfrm>
            <a:prstGeom prst="straightConnector1">
              <a:avLst/>
            </a:prstGeom>
            <a:ln w="38100">
              <a:solidFill>
                <a:schemeClr val="accent4">
                  <a:lumMod val="20000"/>
                  <a:lumOff val="8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單箭頭接點 48">
              <a:extLst>
                <a:ext uri="{FF2B5EF4-FFF2-40B4-BE49-F238E27FC236}">
                  <a16:creationId xmlns:a16="http://schemas.microsoft.com/office/drawing/2014/main" id="{B46EBAF0-BC25-435A-A104-F8C87B907AFE}"/>
                </a:ext>
              </a:extLst>
            </p:cNvPr>
            <p:cNvCxnSpPr/>
            <p:nvPr/>
          </p:nvCxnSpPr>
          <p:spPr>
            <a:xfrm>
              <a:off x="3878146" y="4742390"/>
              <a:ext cx="1253134" cy="0"/>
            </a:xfrm>
            <a:prstGeom prst="straightConnector1">
              <a:avLst/>
            </a:prstGeom>
            <a:ln w="38100">
              <a:solidFill>
                <a:schemeClr val="accent4">
                  <a:lumMod val="20000"/>
                  <a:lumOff val="8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單箭頭接點 49">
              <a:extLst>
                <a:ext uri="{FF2B5EF4-FFF2-40B4-BE49-F238E27FC236}">
                  <a16:creationId xmlns:a16="http://schemas.microsoft.com/office/drawing/2014/main" id="{873B6CBD-F7C4-41AF-83E5-A0E47ECA0C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78146" y="5071608"/>
              <a:ext cx="1253134" cy="0"/>
            </a:xfrm>
            <a:prstGeom prst="straightConnector1">
              <a:avLst/>
            </a:prstGeom>
            <a:ln w="38100">
              <a:solidFill>
                <a:schemeClr val="accent4">
                  <a:lumMod val="20000"/>
                  <a:lumOff val="8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文字方塊 50">
              <a:extLst>
                <a:ext uri="{FF2B5EF4-FFF2-40B4-BE49-F238E27FC236}">
                  <a16:creationId xmlns:a16="http://schemas.microsoft.com/office/drawing/2014/main" id="{AFEA29CA-59F3-458B-9516-C1AD5AA3E3A6}"/>
                </a:ext>
              </a:extLst>
            </p:cNvPr>
            <p:cNvSpPr txBox="1"/>
            <p:nvPr/>
          </p:nvSpPr>
          <p:spPr>
            <a:xfrm>
              <a:off x="3451629" y="2220771"/>
              <a:ext cx="20909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600" dirty="0">
                  <a:solidFill>
                    <a:srgbClr val="FFF2CC"/>
                  </a:solidFill>
                  <a:latin typeface="源泉圓體 B" panose="020B0800000000000000" pitchFamily="34" charset="-120"/>
                  <a:ea typeface="源泉圓體 B" panose="020B0800000000000000" pitchFamily="34" charset="-120"/>
                </a:rPr>
                <a:t>API Request</a:t>
              </a:r>
              <a:endParaRPr lang="en-US" altLang="zh-TW" sz="2400" dirty="0">
                <a:solidFill>
                  <a:srgbClr val="FFF2CC"/>
                </a:solidFill>
                <a:latin typeface="源泉圓體 B" panose="020B0800000000000000" pitchFamily="34" charset="-120"/>
                <a:ea typeface="源泉圓體 B" panose="020B0800000000000000" pitchFamily="34" charset="-120"/>
              </a:endParaRPr>
            </a:p>
          </p:txBody>
        </p:sp>
        <p:sp>
          <p:nvSpPr>
            <p:cNvPr id="52" name="文字方塊 51">
              <a:extLst>
                <a:ext uri="{FF2B5EF4-FFF2-40B4-BE49-F238E27FC236}">
                  <a16:creationId xmlns:a16="http://schemas.microsoft.com/office/drawing/2014/main" id="{9C73B3F2-BC0D-4ED7-BF2A-391653E7E9CC}"/>
                </a:ext>
              </a:extLst>
            </p:cNvPr>
            <p:cNvSpPr txBox="1"/>
            <p:nvPr/>
          </p:nvSpPr>
          <p:spPr>
            <a:xfrm>
              <a:off x="3451629" y="3213074"/>
              <a:ext cx="20909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600" dirty="0">
                  <a:solidFill>
                    <a:srgbClr val="FFF2CC"/>
                  </a:solidFill>
                  <a:latin typeface="源泉圓體 B" panose="020B0800000000000000" pitchFamily="34" charset="-120"/>
                  <a:ea typeface="源泉圓體 B" panose="020B0800000000000000" pitchFamily="34" charset="-120"/>
                </a:rPr>
                <a:t>Response</a:t>
              </a:r>
              <a:endParaRPr lang="en-US" altLang="zh-TW" sz="2400" dirty="0">
                <a:solidFill>
                  <a:srgbClr val="FFF2CC"/>
                </a:solidFill>
                <a:latin typeface="源泉圓體 B" panose="020B0800000000000000" pitchFamily="34" charset="-120"/>
                <a:ea typeface="源泉圓體 B" panose="020B0800000000000000" pitchFamily="34" charset="-120"/>
              </a:endParaRPr>
            </a:p>
          </p:txBody>
        </p:sp>
        <p:sp>
          <p:nvSpPr>
            <p:cNvPr id="53" name="文字方塊 52">
              <a:extLst>
                <a:ext uri="{FF2B5EF4-FFF2-40B4-BE49-F238E27FC236}">
                  <a16:creationId xmlns:a16="http://schemas.microsoft.com/office/drawing/2014/main" id="{E62111C7-8813-4BEE-8F06-FEB8A1BAA71C}"/>
                </a:ext>
              </a:extLst>
            </p:cNvPr>
            <p:cNvSpPr txBox="1"/>
            <p:nvPr/>
          </p:nvSpPr>
          <p:spPr>
            <a:xfrm>
              <a:off x="3451629" y="4241593"/>
              <a:ext cx="20909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600" dirty="0">
                  <a:solidFill>
                    <a:srgbClr val="FFF2CC"/>
                  </a:solidFill>
                  <a:latin typeface="源泉圓體 B" panose="020B0800000000000000" pitchFamily="34" charset="-120"/>
                  <a:ea typeface="源泉圓體 B" panose="020B0800000000000000" pitchFamily="34" charset="-120"/>
                </a:rPr>
                <a:t>Access</a:t>
              </a:r>
              <a:endParaRPr lang="en-US" altLang="zh-TW" sz="2400" dirty="0">
                <a:solidFill>
                  <a:srgbClr val="FFF2CC"/>
                </a:solidFill>
                <a:latin typeface="源泉圓體 B" panose="020B0800000000000000" pitchFamily="34" charset="-120"/>
                <a:ea typeface="源泉圓體 B" panose="020B0800000000000000" pitchFamily="34" charset="-120"/>
              </a:endParaRPr>
            </a:p>
          </p:txBody>
        </p:sp>
        <p:sp>
          <p:nvSpPr>
            <p:cNvPr id="54" name="文字方塊 53">
              <a:extLst>
                <a:ext uri="{FF2B5EF4-FFF2-40B4-BE49-F238E27FC236}">
                  <a16:creationId xmlns:a16="http://schemas.microsoft.com/office/drawing/2014/main" id="{5BE47F13-2CC5-4D12-B4B3-80F209B2FE96}"/>
                </a:ext>
              </a:extLst>
            </p:cNvPr>
            <p:cNvSpPr txBox="1"/>
            <p:nvPr/>
          </p:nvSpPr>
          <p:spPr>
            <a:xfrm>
              <a:off x="3451629" y="5211242"/>
              <a:ext cx="20909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600" dirty="0">
                  <a:solidFill>
                    <a:srgbClr val="FFF2CC"/>
                  </a:solidFill>
                  <a:latin typeface="源泉圓體 B" panose="020B0800000000000000" pitchFamily="34" charset="-120"/>
                  <a:ea typeface="源泉圓體 B" panose="020B0800000000000000" pitchFamily="34" charset="-120"/>
                </a:rPr>
                <a:t>Response</a:t>
              </a:r>
              <a:endParaRPr lang="en-US" altLang="zh-TW" sz="2400" dirty="0">
                <a:solidFill>
                  <a:srgbClr val="FFF2CC"/>
                </a:solidFill>
                <a:latin typeface="源泉圓體 B" panose="020B0800000000000000" pitchFamily="34" charset="-120"/>
                <a:ea typeface="源泉圓體 B" panose="020B0800000000000000" pitchFamily="34" charset="-120"/>
              </a:endParaRPr>
            </a:p>
          </p:txBody>
        </p:sp>
        <p:grpSp>
          <p:nvGrpSpPr>
            <p:cNvPr id="6" name="群組 5">
              <a:extLst>
                <a:ext uri="{FF2B5EF4-FFF2-40B4-BE49-F238E27FC236}">
                  <a16:creationId xmlns:a16="http://schemas.microsoft.com/office/drawing/2014/main" id="{E38F79F7-BA2D-433F-B7AB-5846B5AA8809}"/>
                </a:ext>
              </a:extLst>
            </p:cNvPr>
            <p:cNvGrpSpPr/>
            <p:nvPr/>
          </p:nvGrpSpPr>
          <p:grpSpPr>
            <a:xfrm>
              <a:off x="9833115" y="3057926"/>
              <a:ext cx="1355362" cy="1355362"/>
              <a:chOff x="9145728" y="5412814"/>
              <a:chExt cx="722006" cy="765000"/>
            </a:xfrm>
          </p:grpSpPr>
          <p:pic>
            <p:nvPicPr>
              <p:cNvPr id="3" name="圖片 2">
                <a:extLst>
                  <a:ext uri="{FF2B5EF4-FFF2-40B4-BE49-F238E27FC236}">
                    <a16:creationId xmlns:a16="http://schemas.microsoft.com/office/drawing/2014/main" id="{37DF103A-FA2D-43BD-8BAC-A54EA68E19D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145728" y="541281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5" name="圖片 4">
                <a:extLst>
                  <a:ext uri="{FF2B5EF4-FFF2-40B4-BE49-F238E27FC236}">
                    <a16:creationId xmlns:a16="http://schemas.microsoft.com/office/drawing/2014/main" id="{9925BE8A-C2D6-4718-A24C-6A6EEA4E2BE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507734" y="5817814"/>
                <a:ext cx="360000" cy="360000"/>
              </a:xfrm>
              <a:prstGeom prst="rect">
                <a:avLst/>
              </a:prstGeom>
            </p:spPr>
          </p:pic>
        </p:grpSp>
        <p:sp>
          <p:nvSpPr>
            <p:cNvPr id="38" name="文字方塊 37">
              <a:extLst>
                <a:ext uri="{FF2B5EF4-FFF2-40B4-BE49-F238E27FC236}">
                  <a16:creationId xmlns:a16="http://schemas.microsoft.com/office/drawing/2014/main" id="{45BEA264-8558-4E48-8969-910EE4EEA05D}"/>
                </a:ext>
              </a:extLst>
            </p:cNvPr>
            <p:cNvSpPr txBox="1"/>
            <p:nvPr/>
          </p:nvSpPr>
          <p:spPr>
            <a:xfrm>
              <a:off x="9012744" y="2590402"/>
              <a:ext cx="29961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400" dirty="0">
                  <a:solidFill>
                    <a:srgbClr val="FFF2CC"/>
                  </a:solidFill>
                  <a:latin typeface="源泉圓體 B" panose="020B0800000000000000" pitchFamily="34" charset="-120"/>
                  <a:ea typeface="源泉圓體 B" panose="020B0800000000000000" pitchFamily="34" charset="-120"/>
                </a:rPr>
                <a:t>數據資料</a:t>
              </a:r>
              <a:r>
                <a:rPr lang="en-US" altLang="zh-TW" sz="1600" dirty="0">
                  <a:solidFill>
                    <a:srgbClr val="FFF2CC"/>
                  </a:solidFill>
                  <a:latin typeface="源泉圓體 B" panose="020B0800000000000000" pitchFamily="34" charset="-120"/>
                  <a:ea typeface="源泉圓體 B" panose="020B0800000000000000" pitchFamily="34" charset="-120"/>
                </a:rPr>
                <a:t>Raw Data</a:t>
              </a:r>
              <a:endParaRPr lang="en-US" altLang="zh-TW" sz="2400" dirty="0">
                <a:solidFill>
                  <a:srgbClr val="FFF2CC"/>
                </a:solidFill>
                <a:latin typeface="源泉圓體 B" panose="020B0800000000000000" pitchFamily="34" charset="-120"/>
                <a:ea typeface="源泉圓體 B" panose="020B0800000000000000" pitchFamily="34" charset="-120"/>
              </a:endParaRPr>
            </a:p>
          </p:txBody>
        </p:sp>
        <p:grpSp>
          <p:nvGrpSpPr>
            <p:cNvPr id="46" name="群組 45">
              <a:extLst>
                <a:ext uri="{FF2B5EF4-FFF2-40B4-BE49-F238E27FC236}">
                  <a16:creationId xmlns:a16="http://schemas.microsoft.com/office/drawing/2014/main" id="{ACFB68F4-DCBE-4B39-A2CD-4F8741A5C732}"/>
                </a:ext>
              </a:extLst>
            </p:cNvPr>
            <p:cNvGrpSpPr/>
            <p:nvPr/>
          </p:nvGrpSpPr>
          <p:grpSpPr>
            <a:xfrm>
              <a:off x="9392542" y="4650051"/>
              <a:ext cx="2236509" cy="504562"/>
              <a:chOff x="5633792" y="3394043"/>
              <a:chExt cx="1415262" cy="504562"/>
            </a:xfrm>
          </p:grpSpPr>
          <p:sp>
            <p:nvSpPr>
              <p:cNvPr id="47" name="矩形 46">
                <a:extLst>
                  <a:ext uri="{FF2B5EF4-FFF2-40B4-BE49-F238E27FC236}">
                    <a16:creationId xmlns:a16="http://schemas.microsoft.com/office/drawing/2014/main" id="{8A22C2D7-1DD0-4887-BC5B-E53B37D1067F}"/>
                  </a:ext>
                </a:extLst>
              </p:cNvPr>
              <p:cNvSpPr/>
              <p:nvPr/>
            </p:nvSpPr>
            <p:spPr>
              <a:xfrm>
                <a:off x="5652416" y="3394043"/>
                <a:ext cx="1383947" cy="50456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5" name="文字方塊 54">
                <a:extLst>
                  <a:ext uri="{FF2B5EF4-FFF2-40B4-BE49-F238E27FC236}">
                    <a16:creationId xmlns:a16="http://schemas.microsoft.com/office/drawing/2014/main" id="{58267FFA-B313-4D89-AAB9-8DEC33326AFA}"/>
                  </a:ext>
                </a:extLst>
              </p:cNvPr>
              <p:cNvSpPr txBox="1"/>
              <p:nvPr/>
            </p:nvSpPr>
            <p:spPr>
              <a:xfrm>
                <a:off x="5633792" y="3452412"/>
                <a:ext cx="141526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TW" altLang="en-US" sz="2000" dirty="0">
                    <a:solidFill>
                      <a:srgbClr val="333333"/>
                    </a:solidFill>
                    <a:latin typeface="源泉圓體 B" panose="020B0800000000000000" pitchFamily="34" charset="-120"/>
                    <a:ea typeface="源泉圓體 B" panose="020B0800000000000000" pitchFamily="34" charset="-120"/>
                  </a:rPr>
                  <a:t>各國外匯歷史資料</a:t>
                </a:r>
                <a:endParaRPr lang="en-US" altLang="zh-TW" sz="3200" dirty="0">
                  <a:solidFill>
                    <a:srgbClr val="333333"/>
                  </a:solidFill>
                  <a:latin typeface="源泉圓體 B" panose="020B0800000000000000" pitchFamily="34" charset="-120"/>
                  <a:ea typeface="源泉圓體 B" panose="020B0800000000000000" pitchFamily="34" charset="-120"/>
                </a:endParaRPr>
              </a:p>
            </p:txBody>
          </p:sp>
        </p:grpSp>
        <p:cxnSp>
          <p:nvCxnSpPr>
            <p:cNvPr id="56" name="直線單箭頭接點 55">
              <a:extLst>
                <a:ext uri="{FF2B5EF4-FFF2-40B4-BE49-F238E27FC236}">
                  <a16:creationId xmlns:a16="http://schemas.microsoft.com/office/drawing/2014/main" id="{E7493DA0-C6DA-4ECE-9911-712E8B95D54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645652" y="3453607"/>
              <a:ext cx="746890" cy="348923"/>
            </a:xfrm>
            <a:prstGeom prst="straightConnector1">
              <a:avLst/>
            </a:prstGeom>
            <a:ln w="38100">
              <a:solidFill>
                <a:schemeClr val="accent4">
                  <a:lumMod val="20000"/>
                  <a:lumOff val="8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線單箭頭接點 56">
              <a:extLst>
                <a:ext uri="{FF2B5EF4-FFF2-40B4-BE49-F238E27FC236}">
                  <a16:creationId xmlns:a16="http://schemas.microsoft.com/office/drawing/2014/main" id="{EA82F42F-8B2C-4A06-893C-FE3AE436DE2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645652" y="4316604"/>
              <a:ext cx="746890" cy="348923"/>
            </a:xfrm>
            <a:prstGeom prst="straightConnector1">
              <a:avLst/>
            </a:prstGeom>
            <a:ln w="38100">
              <a:solidFill>
                <a:schemeClr val="accent4">
                  <a:lumMod val="20000"/>
                  <a:lumOff val="8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896066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7E2319C1-12A5-4728-B41E-599A79461785}"/>
              </a:ext>
            </a:extLst>
          </p:cNvPr>
          <p:cNvSpPr/>
          <p:nvPr/>
        </p:nvSpPr>
        <p:spPr>
          <a:xfrm>
            <a:off x="1" y="0"/>
            <a:ext cx="12191999" cy="6858000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85000"/>
                  <a:lumOff val="15000"/>
                </a:schemeClr>
              </a:gs>
              <a:gs pos="62600">
                <a:srgbClr val="383838"/>
              </a:gs>
              <a:gs pos="100000">
                <a:schemeClr val="tx1"/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353535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5BEA8252-B574-4B37-AC21-F97160A9C461}"/>
              </a:ext>
            </a:extLst>
          </p:cNvPr>
          <p:cNvSpPr/>
          <p:nvPr/>
        </p:nvSpPr>
        <p:spPr>
          <a:xfrm>
            <a:off x="4288840" y="416619"/>
            <a:ext cx="720000" cy="72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5B7EAC0F-5907-489D-B661-4702CE9E411D}"/>
              </a:ext>
            </a:extLst>
          </p:cNvPr>
          <p:cNvSpPr/>
          <p:nvPr/>
        </p:nvSpPr>
        <p:spPr>
          <a:xfrm>
            <a:off x="5008840" y="416619"/>
            <a:ext cx="2880000" cy="720000"/>
          </a:xfrm>
          <a:prstGeom prst="rect">
            <a:avLst/>
          </a:prstGeom>
          <a:solidFill>
            <a:srgbClr val="333333"/>
          </a:solidFill>
          <a:ln w="38100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AC7EB777-84E7-42A5-83BB-E7565933BE54}"/>
              </a:ext>
            </a:extLst>
          </p:cNvPr>
          <p:cNvSpPr txBox="1"/>
          <p:nvPr/>
        </p:nvSpPr>
        <p:spPr>
          <a:xfrm>
            <a:off x="5143375" y="484230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3200" dirty="0">
                <a:solidFill>
                  <a:schemeClr val="accent4">
                    <a:lumMod val="20000"/>
                    <a:lumOff val="80000"/>
                  </a:schemeClr>
                </a:solidFill>
                <a:latin typeface="源流明體 H" panose="02020900000000000000" pitchFamily="18" charset="-120"/>
                <a:ea typeface="源流明體 H" panose="02020900000000000000" pitchFamily="18" charset="-120"/>
              </a:rPr>
              <a:t>服務架構拆解</a:t>
            </a:r>
            <a:endParaRPr lang="en-US" altLang="zh-TW" sz="3200" dirty="0">
              <a:solidFill>
                <a:schemeClr val="accent4">
                  <a:lumMod val="20000"/>
                  <a:lumOff val="80000"/>
                </a:schemeClr>
              </a:solidFill>
              <a:latin typeface="源流明體 H" panose="02020900000000000000" pitchFamily="18" charset="-120"/>
              <a:ea typeface="源流明體 H" panose="02020900000000000000" pitchFamily="18" charset="-120"/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F5E350F3-0490-4EAD-8AB8-3C73B768092B}"/>
              </a:ext>
            </a:extLst>
          </p:cNvPr>
          <p:cNvSpPr txBox="1"/>
          <p:nvPr/>
        </p:nvSpPr>
        <p:spPr>
          <a:xfrm>
            <a:off x="4314454" y="484230"/>
            <a:ext cx="6848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>
                <a:solidFill>
                  <a:srgbClr val="333333"/>
                </a:solidFill>
                <a:latin typeface="源流明體 H" panose="02020900000000000000" pitchFamily="18" charset="-120"/>
                <a:ea typeface="源流明體 H" panose="02020900000000000000" pitchFamily="18" charset="-120"/>
              </a:rPr>
              <a:t>06</a:t>
            </a:r>
          </a:p>
        </p:txBody>
      </p:sp>
      <p:pic>
        <p:nvPicPr>
          <p:cNvPr id="1026" name="Picture 2" descr="Data Analytics | AWS教學資源">
            <a:extLst>
              <a:ext uri="{FF2B5EF4-FFF2-40B4-BE49-F238E27FC236}">
                <a16:creationId xmlns:a16="http://schemas.microsoft.com/office/drawing/2014/main" id="{9445386D-A79C-4E93-8354-E0DFDA5BA6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5085" y="2242779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List of AWS Icons - Edraw">
            <a:extLst>
              <a:ext uri="{FF2B5EF4-FFF2-40B4-BE49-F238E27FC236}">
                <a16:creationId xmlns:a16="http://schemas.microsoft.com/office/drawing/2014/main" id="{A0081CCC-94A3-4C3D-AB0C-3973D7A95F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2813" y="2242779"/>
            <a:ext cx="7184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文字方塊 34">
            <a:extLst>
              <a:ext uri="{FF2B5EF4-FFF2-40B4-BE49-F238E27FC236}">
                <a16:creationId xmlns:a16="http://schemas.microsoft.com/office/drawing/2014/main" id="{D34A468F-C302-428D-AFE2-B89B06F7658E}"/>
              </a:ext>
            </a:extLst>
          </p:cNvPr>
          <p:cNvSpPr txBox="1"/>
          <p:nvPr/>
        </p:nvSpPr>
        <p:spPr>
          <a:xfrm>
            <a:off x="2432586" y="3173363"/>
            <a:ext cx="23405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dirty="0">
                <a:solidFill>
                  <a:srgbClr val="FFF2CC"/>
                </a:solidFill>
                <a:latin typeface="源泉圓體 B" panose="020B0800000000000000" pitchFamily="34" charset="-120"/>
                <a:ea typeface="源泉圓體 B" panose="020B0800000000000000" pitchFamily="34" charset="-120"/>
              </a:rPr>
              <a:t>Sagemaker Endpoint</a:t>
            </a:r>
          </a:p>
          <a:p>
            <a:pPr algn="ctr"/>
            <a:r>
              <a:rPr lang="en-US" altLang="zh-TW" sz="1600" dirty="0">
                <a:solidFill>
                  <a:srgbClr val="FFF2CC"/>
                </a:solidFill>
                <a:latin typeface="源泉圓體 B" panose="020B0800000000000000" pitchFamily="34" charset="-120"/>
                <a:ea typeface="源泉圓體 B" panose="020B0800000000000000" pitchFamily="34" charset="-120"/>
              </a:rPr>
              <a:t>Text to Embedding</a:t>
            </a:r>
            <a:endParaRPr lang="en-US" altLang="zh-TW" sz="2400" dirty="0">
              <a:solidFill>
                <a:srgbClr val="FFF2CC"/>
              </a:solidFill>
              <a:latin typeface="源泉圓體 B" panose="020B0800000000000000" pitchFamily="34" charset="-120"/>
              <a:ea typeface="源泉圓體 B" panose="020B0800000000000000" pitchFamily="34" charset="-120"/>
            </a:endParaRPr>
          </a:p>
        </p:txBody>
      </p:sp>
      <p:cxnSp>
        <p:nvCxnSpPr>
          <p:cNvPr id="37" name="直線接點 36">
            <a:extLst>
              <a:ext uri="{FF2B5EF4-FFF2-40B4-BE49-F238E27FC236}">
                <a16:creationId xmlns:a16="http://schemas.microsoft.com/office/drawing/2014/main" id="{D6499BD6-8A9B-494F-877A-1C4669DEEA16}"/>
              </a:ext>
            </a:extLst>
          </p:cNvPr>
          <p:cNvCxnSpPr>
            <a:cxnSpLocks/>
          </p:cNvCxnSpPr>
          <p:nvPr/>
        </p:nvCxnSpPr>
        <p:spPr>
          <a:xfrm>
            <a:off x="4415853" y="2614176"/>
            <a:ext cx="696192" cy="0"/>
          </a:xfrm>
          <a:prstGeom prst="line">
            <a:avLst/>
          </a:prstGeom>
          <a:ln w="19050">
            <a:solidFill>
              <a:srgbClr val="FFF2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9E064B67-7F6C-40BA-87C0-C6B4AE83F03C}"/>
              </a:ext>
            </a:extLst>
          </p:cNvPr>
          <p:cNvSpPr txBox="1"/>
          <p:nvPr/>
        </p:nvSpPr>
        <p:spPr>
          <a:xfrm>
            <a:off x="4788216" y="3173363"/>
            <a:ext cx="22275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dirty="0">
                <a:solidFill>
                  <a:srgbClr val="FFF2CC"/>
                </a:solidFill>
                <a:latin typeface="源泉圓體 B" panose="020B0800000000000000" pitchFamily="34" charset="-120"/>
                <a:ea typeface="源泉圓體 B" panose="020B0800000000000000" pitchFamily="34" charset="-120"/>
              </a:rPr>
              <a:t>Lambda Function</a:t>
            </a:r>
            <a:endParaRPr lang="en-US" altLang="zh-TW" sz="2400" dirty="0">
              <a:solidFill>
                <a:srgbClr val="FFF2CC"/>
              </a:solidFill>
              <a:latin typeface="源泉圓體 B" panose="020B0800000000000000" pitchFamily="34" charset="-120"/>
              <a:ea typeface="源泉圓體 B" panose="020B0800000000000000" pitchFamily="34" charset="-120"/>
            </a:endParaRPr>
          </a:p>
          <a:p>
            <a:pPr algn="ctr"/>
            <a:r>
              <a:rPr lang="en-US" altLang="zh-TW" sz="2400" dirty="0">
                <a:solidFill>
                  <a:srgbClr val="FFF2CC"/>
                </a:solidFill>
                <a:latin typeface="源泉圓體 B" panose="020B0800000000000000" pitchFamily="34" charset="-120"/>
                <a:ea typeface="源泉圓體 B" panose="020B0800000000000000" pitchFamily="34" charset="-120"/>
              </a:rPr>
              <a:t>RAG</a:t>
            </a:r>
            <a:endParaRPr lang="en-US" altLang="zh-TW" sz="1600" dirty="0">
              <a:solidFill>
                <a:srgbClr val="FFF2CC"/>
              </a:solidFill>
              <a:latin typeface="源泉圓體 B" panose="020B0800000000000000" pitchFamily="34" charset="-120"/>
              <a:ea typeface="源泉圓體 B" panose="020B0800000000000000" pitchFamily="34" charset="-120"/>
            </a:endParaRPr>
          </a:p>
        </p:txBody>
      </p:sp>
      <p:pic>
        <p:nvPicPr>
          <p:cNvPr id="1030" name="Picture 6" descr="Aws Api Gateway Logo PNG Vectors Free Download">
            <a:extLst>
              <a:ext uri="{FF2B5EF4-FFF2-40B4-BE49-F238E27FC236}">
                <a16:creationId xmlns:a16="http://schemas.microsoft.com/office/drawing/2014/main" id="{AF93E1DF-52AA-4A86-831F-305902076A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5229" y="3368439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BCA23CEE-E408-4C58-88C9-20A1C7AB148A}"/>
              </a:ext>
            </a:extLst>
          </p:cNvPr>
          <p:cNvCxnSpPr>
            <a:cxnSpLocks/>
          </p:cNvCxnSpPr>
          <p:nvPr/>
        </p:nvCxnSpPr>
        <p:spPr>
          <a:xfrm>
            <a:off x="6691981" y="2614176"/>
            <a:ext cx="787811" cy="988560"/>
          </a:xfrm>
          <a:prstGeom prst="line">
            <a:avLst/>
          </a:prstGeom>
          <a:ln w="19050">
            <a:solidFill>
              <a:srgbClr val="FFF2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0965124F-2364-4C3F-92E4-1A1ABE990F66}"/>
              </a:ext>
            </a:extLst>
          </p:cNvPr>
          <p:cNvSpPr txBox="1"/>
          <p:nvPr/>
        </p:nvSpPr>
        <p:spPr>
          <a:xfrm>
            <a:off x="7534764" y="4287626"/>
            <a:ext cx="16009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dirty="0">
                <a:solidFill>
                  <a:srgbClr val="FFF2CC"/>
                </a:solidFill>
                <a:latin typeface="源泉圓體 B" panose="020B0800000000000000" pitchFamily="34" charset="-120"/>
                <a:ea typeface="源泉圓體 B" panose="020B0800000000000000" pitchFamily="34" charset="-120"/>
              </a:rPr>
              <a:t>API</a:t>
            </a:r>
            <a:r>
              <a:rPr lang="zh-TW" altLang="en-US" sz="1600" dirty="0">
                <a:solidFill>
                  <a:srgbClr val="FFF2CC"/>
                </a:solidFill>
                <a:latin typeface="源泉圓體 B" panose="020B0800000000000000" pitchFamily="34" charset="-120"/>
                <a:ea typeface="源泉圓體 B" panose="020B0800000000000000" pitchFamily="34" charset="-120"/>
              </a:rPr>
              <a:t> </a:t>
            </a:r>
            <a:r>
              <a:rPr lang="en-US" altLang="zh-TW" sz="1600" dirty="0">
                <a:solidFill>
                  <a:srgbClr val="FFF2CC"/>
                </a:solidFill>
                <a:latin typeface="源泉圓體 B" panose="020B0800000000000000" pitchFamily="34" charset="-120"/>
                <a:ea typeface="源泉圓體 B" panose="020B0800000000000000" pitchFamily="34" charset="-120"/>
              </a:rPr>
              <a:t>Gateway</a:t>
            </a:r>
            <a:endParaRPr lang="en-US" altLang="zh-TW" sz="2400" dirty="0">
              <a:solidFill>
                <a:srgbClr val="FFF2CC"/>
              </a:solidFill>
              <a:latin typeface="源泉圓體 B" panose="020B0800000000000000" pitchFamily="34" charset="-120"/>
              <a:ea typeface="源泉圓體 B" panose="020B0800000000000000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7E5F3D1-5D02-4ADB-B77D-EB5263D97C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7357" y="2242779"/>
            <a:ext cx="720000" cy="720000"/>
          </a:xfrm>
          <a:prstGeom prst="rect">
            <a:avLst/>
          </a:prstGeom>
        </p:spPr>
      </p:pic>
      <p:sp>
        <p:nvSpPr>
          <p:cNvPr id="55" name="文字方塊 54">
            <a:extLst>
              <a:ext uri="{FF2B5EF4-FFF2-40B4-BE49-F238E27FC236}">
                <a16:creationId xmlns:a16="http://schemas.microsoft.com/office/drawing/2014/main" id="{44131685-9B65-413A-B06F-1F8F1CA8E486}"/>
              </a:ext>
            </a:extLst>
          </p:cNvPr>
          <p:cNvSpPr txBox="1"/>
          <p:nvPr/>
        </p:nvSpPr>
        <p:spPr>
          <a:xfrm>
            <a:off x="567795" y="3173363"/>
            <a:ext cx="15703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600" dirty="0">
                <a:solidFill>
                  <a:srgbClr val="FFF2CC"/>
                </a:solidFill>
                <a:latin typeface="源泉圓體 B" panose="020B0800000000000000" pitchFamily="34" charset="-120"/>
                <a:ea typeface="源泉圓體 B" panose="020B0800000000000000" pitchFamily="34" charset="-120"/>
              </a:rPr>
              <a:t>銀行外匯週報</a:t>
            </a:r>
            <a:endParaRPr lang="en-US" altLang="zh-TW" sz="1600" dirty="0">
              <a:solidFill>
                <a:srgbClr val="FFF2CC"/>
              </a:solidFill>
              <a:latin typeface="源泉圓體 B" panose="020B0800000000000000" pitchFamily="34" charset="-120"/>
              <a:ea typeface="源泉圓體 B" panose="020B0800000000000000" pitchFamily="34" charset="-120"/>
            </a:endParaRPr>
          </a:p>
          <a:p>
            <a:pPr algn="ctr"/>
            <a:r>
              <a:rPr lang="en-US" altLang="zh-TW" sz="1600" dirty="0">
                <a:solidFill>
                  <a:srgbClr val="FFF2CC"/>
                </a:solidFill>
                <a:latin typeface="源泉圓體 B" panose="020B0800000000000000" pitchFamily="34" charset="-120"/>
                <a:ea typeface="源泉圓體 B" panose="020B0800000000000000" pitchFamily="34" charset="-120"/>
              </a:rPr>
              <a:t>(</a:t>
            </a:r>
            <a:r>
              <a:rPr lang="zh-TW" altLang="en-US" sz="1600" dirty="0">
                <a:solidFill>
                  <a:srgbClr val="FFF2CC"/>
                </a:solidFill>
                <a:latin typeface="源泉圓體 B" panose="020B0800000000000000" pitchFamily="34" charset="-120"/>
                <a:ea typeface="源泉圓體 B" panose="020B0800000000000000" pitchFamily="34" charset="-120"/>
              </a:rPr>
              <a:t>已預處理</a:t>
            </a:r>
            <a:r>
              <a:rPr lang="en-US" altLang="zh-TW" sz="1600" dirty="0">
                <a:solidFill>
                  <a:srgbClr val="FFF2CC"/>
                </a:solidFill>
                <a:latin typeface="源泉圓體 B" panose="020B0800000000000000" pitchFamily="34" charset="-120"/>
                <a:ea typeface="源泉圓體 B" panose="020B0800000000000000" pitchFamily="34" charset="-120"/>
              </a:rPr>
              <a:t>)</a:t>
            </a:r>
            <a:endParaRPr lang="en-US" altLang="zh-TW" sz="2400" dirty="0">
              <a:solidFill>
                <a:srgbClr val="FFF2CC"/>
              </a:solidFill>
              <a:latin typeface="源泉圓體 B" panose="020B0800000000000000" pitchFamily="34" charset="-120"/>
              <a:ea typeface="源泉圓體 B" panose="020B0800000000000000" pitchFamily="34" charset="-120"/>
            </a:endParaRPr>
          </a:p>
        </p:txBody>
      </p:sp>
      <p:cxnSp>
        <p:nvCxnSpPr>
          <p:cNvPr id="56" name="直線接點 55">
            <a:extLst>
              <a:ext uri="{FF2B5EF4-FFF2-40B4-BE49-F238E27FC236}">
                <a16:creationId xmlns:a16="http://schemas.microsoft.com/office/drawing/2014/main" id="{2281E804-9FEB-4E28-9515-6DAEDD2CFCA0}"/>
              </a:ext>
            </a:extLst>
          </p:cNvPr>
          <p:cNvCxnSpPr>
            <a:cxnSpLocks/>
          </p:cNvCxnSpPr>
          <p:nvPr/>
        </p:nvCxnSpPr>
        <p:spPr>
          <a:xfrm>
            <a:off x="2138125" y="2614176"/>
            <a:ext cx="696192" cy="0"/>
          </a:xfrm>
          <a:prstGeom prst="line">
            <a:avLst/>
          </a:prstGeom>
          <a:ln w="19050">
            <a:solidFill>
              <a:srgbClr val="FFF2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Picture 2" descr="Data Analytics | AWS教學資源">
            <a:extLst>
              <a:ext uri="{FF2B5EF4-FFF2-40B4-BE49-F238E27FC236}">
                <a16:creationId xmlns:a16="http://schemas.microsoft.com/office/drawing/2014/main" id="{8321B15E-A985-4D9A-98CB-1A5AA4A1C8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5085" y="4550389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4" descr="List of AWS Icons - Edraw">
            <a:extLst>
              <a:ext uri="{FF2B5EF4-FFF2-40B4-BE49-F238E27FC236}">
                <a16:creationId xmlns:a16="http://schemas.microsoft.com/office/drawing/2014/main" id="{3A2F783D-5726-46F7-80AE-C0C191B96C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2813" y="4550389"/>
            <a:ext cx="7184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文字方塊 58">
            <a:extLst>
              <a:ext uri="{FF2B5EF4-FFF2-40B4-BE49-F238E27FC236}">
                <a16:creationId xmlns:a16="http://schemas.microsoft.com/office/drawing/2014/main" id="{1BF3F185-E1C3-4D0C-AC5A-F389F499A6A4}"/>
              </a:ext>
            </a:extLst>
          </p:cNvPr>
          <p:cNvSpPr txBox="1"/>
          <p:nvPr/>
        </p:nvSpPr>
        <p:spPr>
          <a:xfrm>
            <a:off x="2432586" y="5480973"/>
            <a:ext cx="23405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dirty="0">
                <a:solidFill>
                  <a:srgbClr val="FFF2CC"/>
                </a:solidFill>
                <a:latin typeface="源泉圓體 B" panose="020B0800000000000000" pitchFamily="34" charset="-120"/>
                <a:ea typeface="源泉圓體 B" panose="020B0800000000000000" pitchFamily="34" charset="-120"/>
              </a:rPr>
              <a:t>Sagemaker Endpoint</a:t>
            </a:r>
          </a:p>
          <a:p>
            <a:pPr algn="ctr"/>
            <a:r>
              <a:rPr lang="en-US" altLang="zh-TW" sz="1600" dirty="0">
                <a:solidFill>
                  <a:srgbClr val="FFF2CC"/>
                </a:solidFill>
                <a:latin typeface="源泉圓體 B" panose="020B0800000000000000" pitchFamily="34" charset="-120"/>
                <a:ea typeface="源泉圓體 B" panose="020B0800000000000000" pitchFamily="34" charset="-120"/>
              </a:rPr>
              <a:t>Text to Text</a:t>
            </a:r>
            <a:endParaRPr lang="en-US" altLang="zh-TW" sz="2400" dirty="0">
              <a:solidFill>
                <a:srgbClr val="FFF2CC"/>
              </a:solidFill>
              <a:latin typeface="源泉圓體 B" panose="020B0800000000000000" pitchFamily="34" charset="-120"/>
              <a:ea typeface="源泉圓體 B" panose="020B0800000000000000" pitchFamily="34" charset="-120"/>
            </a:endParaRPr>
          </a:p>
        </p:txBody>
      </p:sp>
      <p:cxnSp>
        <p:nvCxnSpPr>
          <p:cNvPr id="60" name="直線接點 59">
            <a:extLst>
              <a:ext uri="{FF2B5EF4-FFF2-40B4-BE49-F238E27FC236}">
                <a16:creationId xmlns:a16="http://schemas.microsoft.com/office/drawing/2014/main" id="{86190A32-6043-40CF-977B-228141B72760}"/>
              </a:ext>
            </a:extLst>
          </p:cNvPr>
          <p:cNvCxnSpPr>
            <a:cxnSpLocks/>
          </p:cNvCxnSpPr>
          <p:nvPr/>
        </p:nvCxnSpPr>
        <p:spPr>
          <a:xfrm>
            <a:off x="4415853" y="4921786"/>
            <a:ext cx="696192" cy="0"/>
          </a:xfrm>
          <a:prstGeom prst="line">
            <a:avLst/>
          </a:prstGeom>
          <a:ln w="19050">
            <a:solidFill>
              <a:srgbClr val="FFF2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字方塊 60">
            <a:extLst>
              <a:ext uri="{FF2B5EF4-FFF2-40B4-BE49-F238E27FC236}">
                <a16:creationId xmlns:a16="http://schemas.microsoft.com/office/drawing/2014/main" id="{DF9209C3-7E10-4FDE-8AD6-4349B0ABAF3E}"/>
              </a:ext>
            </a:extLst>
          </p:cNvPr>
          <p:cNvSpPr txBox="1"/>
          <p:nvPr/>
        </p:nvSpPr>
        <p:spPr>
          <a:xfrm>
            <a:off x="4788216" y="5480973"/>
            <a:ext cx="22275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dirty="0">
                <a:solidFill>
                  <a:srgbClr val="FFF2CC"/>
                </a:solidFill>
                <a:latin typeface="源泉圓體 B" panose="020B0800000000000000" pitchFamily="34" charset="-120"/>
                <a:ea typeface="源泉圓體 B" panose="020B0800000000000000" pitchFamily="34" charset="-120"/>
              </a:rPr>
              <a:t>Lambda Function</a:t>
            </a:r>
            <a:endParaRPr lang="en-US" altLang="zh-TW" sz="2400" dirty="0">
              <a:solidFill>
                <a:srgbClr val="FFF2CC"/>
              </a:solidFill>
              <a:latin typeface="源泉圓體 B" panose="020B0800000000000000" pitchFamily="34" charset="-120"/>
              <a:ea typeface="源泉圓體 B" panose="020B0800000000000000" pitchFamily="34" charset="-120"/>
            </a:endParaRPr>
          </a:p>
          <a:p>
            <a:pPr algn="ctr"/>
            <a:r>
              <a:rPr lang="en-US" altLang="zh-TW" sz="2400" dirty="0">
                <a:solidFill>
                  <a:srgbClr val="FFF2CC"/>
                </a:solidFill>
                <a:latin typeface="源泉圓體 B" panose="020B0800000000000000" pitchFamily="34" charset="-120"/>
                <a:ea typeface="源泉圓體 B" panose="020B0800000000000000" pitchFamily="34" charset="-120"/>
              </a:rPr>
              <a:t>Prompt</a:t>
            </a:r>
            <a:endParaRPr lang="en-US" altLang="zh-TW" sz="1600" dirty="0">
              <a:solidFill>
                <a:srgbClr val="FFF2CC"/>
              </a:solidFill>
              <a:latin typeface="源泉圓體 B" panose="020B0800000000000000" pitchFamily="34" charset="-120"/>
              <a:ea typeface="源泉圓體 B" panose="020B0800000000000000" pitchFamily="34" charset="-120"/>
            </a:endParaRPr>
          </a:p>
        </p:txBody>
      </p:sp>
      <p:cxnSp>
        <p:nvCxnSpPr>
          <p:cNvPr id="62" name="直線接點 61">
            <a:extLst>
              <a:ext uri="{FF2B5EF4-FFF2-40B4-BE49-F238E27FC236}">
                <a16:creationId xmlns:a16="http://schemas.microsoft.com/office/drawing/2014/main" id="{FDB1BD76-31FE-44DB-A549-B71027B7C788}"/>
              </a:ext>
            </a:extLst>
          </p:cNvPr>
          <p:cNvCxnSpPr>
            <a:cxnSpLocks/>
          </p:cNvCxnSpPr>
          <p:nvPr/>
        </p:nvCxnSpPr>
        <p:spPr>
          <a:xfrm flipV="1">
            <a:off x="6706577" y="3839185"/>
            <a:ext cx="787811" cy="988560"/>
          </a:xfrm>
          <a:prstGeom prst="line">
            <a:avLst/>
          </a:prstGeom>
          <a:ln w="19050">
            <a:solidFill>
              <a:srgbClr val="FFF2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接點 62">
            <a:extLst>
              <a:ext uri="{FF2B5EF4-FFF2-40B4-BE49-F238E27FC236}">
                <a16:creationId xmlns:a16="http://schemas.microsoft.com/office/drawing/2014/main" id="{21E465D9-D896-4D76-9A18-4FB18A2A9A58}"/>
              </a:ext>
            </a:extLst>
          </p:cNvPr>
          <p:cNvCxnSpPr>
            <a:cxnSpLocks/>
          </p:cNvCxnSpPr>
          <p:nvPr/>
        </p:nvCxnSpPr>
        <p:spPr>
          <a:xfrm>
            <a:off x="9092862" y="3758138"/>
            <a:ext cx="696192" cy="0"/>
          </a:xfrm>
          <a:prstGeom prst="line">
            <a:avLst/>
          </a:prstGeom>
          <a:ln w="19050">
            <a:solidFill>
              <a:srgbClr val="FFF2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圖片 23">
            <a:extLst>
              <a:ext uri="{FF2B5EF4-FFF2-40B4-BE49-F238E27FC236}">
                <a16:creationId xmlns:a16="http://schemas.microsoft.com/office/drawing/2014/main" id="{5ECE6AED-C5E7-46D7-84F3-8B689DF7578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86688" y="3368439"/>
            <a:ext cx="720000" cy="720000"/>
          </a:xfrm>
          <a:prstGeom prst="rect">
            <a:avLst/>
          </a:prstGeom>
        </p:spPr>
      </p:pic>
      <p:sp>
        <p:nvSpPr>
          <p:cNvPr id="64" name="文字方塊 63">
            <a:extLst>
              <a:ext uri="{FF2B5EF4-FFF2-40B4-BE49-F238E27FC236}">
                <a16:creationId xmlns:a16="http://schemas.microsoft.com/office/drawing/2014/main" id="{8813E460-0F18-4D2D-9174-76EF19B4F63E}"/>
              </a:ext>
            </a:extLst>
          </p:cNvPr>
          <p:cNvSpPr txBox="1"/>
          <p:nvPr/>
        </p:nvSpPr>
        <p:spPr>
          <a:xfrm>
            <a:off x="9746223" y="4287626"/>
            <a:ext cx="16009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600" dirty="0">
                <a:solidFill>
                  <a:srgbClr val="FFF2CC"/>
                </a:solidFill>
                <a:latin typeface="源泉圓體 B" panose="020B0800000000000000" pitchFamily="34" charset="-120"/>
                <a:ea typeface="源泉圓體 B" panose="020B0800000000000000" pitchFamily="34" charset="-120"/>
              </a:rPr>
              <a:t>用戶介面</a:t>
            </a:r>
            <a:r>
              <a:rPr lang="en-US" altLang="zh-TW" sz="1600" dirty="0">
                <a:solidFill>
                  <a:srgbClr val="FFF2CC"/>
                </a:solidFill>
                <a:latin typeface="源泉圓體 B" panose="020B0800000000000000" pitchFamily="34" charset="-120"/>
                <a:ea typeface="源泉圓體 B" panose="020B0800000000000000" pitchFamily="34" charset="-120"/>
              </a:rPr>
              <a:t>UI</a:t>
            </a:r>
            <a:endParaRPr lang="en-US" altLang="zh-TW" sz="2400" dirty="0">
              <a:solidFill>
                <a:srgbClr val="FFF2CC"/>
              </a:solidFill>
              <a:latin typeface="源泉圓體 B" panose="020B0800000000000000" pitchFamily="34" charset="-120"/>
              <a:ea typeface="源泉圓體 B" panose="020B0800000000000000" pitchFamily="34" charset="-120"/>
            </a:endParaRPr>
          </a:p>
        </p:txBody>
      </p:sp>
      <p:cxnSp>
        <p:nvCxnSpPr>
          <p:cNvPr id="65" name="直線接點 64">
            <a:extLst>
              <a:ext uri="{FF2B5EF4-FFF2-40B4-BE49-F238E27FC236}">
                <a16:creationId xmlns:a16="http://schemas.microsoft.com/office/drawing/2014/main" id="{681D4022-CF4E-40E0-95ED-8C31B11EDEB5}"/>
              </a:ext>
            </a:extLst>
          </p:cNvPr>
          <p:cNvCxnSpPr>
            <a:cxnSpLocks/>
          </p:cNvCxnSpPr>
          <p:nvPr/>
        </p:nvCxnSpPr>
        <p:spPr>
          <a:xfrm flipV="1">
            <a:off x="4460267" y="3825090"/>
            <a:ext cx="548573" cy="688362"/>
          </a:xfrm>
          <a:prstGeom prst="line">
            <a:avLst/>
          </a:prstGeom>
          <a:ln w="19050">
            <a:solidFill>
              <a:srgbClr val="FFF2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0310464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7E2319C1-12A5-4728-B41E-599A79461785}"/>
              </a:ext>
            </a:extLst>
          </p:cNvPr>
          <p:cNvSpPr/>
          <p:nvPr/>
        </p:nvSpPr>
        <p:spPr>
          <a:xfrm>
            <a:off x="1" y="0"/>
            <a:ext cx="12191999" cy="6858000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85000"/>
                  <a:lumOff val="15000"/>
                </a:schemeClr>
              </a:gs>
              <a:gs pos="62600">
                <a:srgbClr val="383838"/>
              </a:gs>
              <a:gs pos="100000">
                <a:schemeClr val="tx1"/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363636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5BEA8252-B574-4B37-AC21-F97160A9C461}"/>
              </a:ext>
            </a:extLst>
          </p:cNvPr>
          <p:cNvSpPr/>
          <p:nvPr/>
        </p:nvSpPr>
        <p:spPr>
          <a:xfrm>
            <a:off x="4288840" y="416619"/>
            <a:ext cx="720000" cy="72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5B7EAC0F-5907-489D-B661-4702CE9E411D}"/>
              </a:ext>
            </a:extLst>
          </p:cNvPr>
          <p:cNvSpPr/>
          <p:nvPr/>
        </p:nvSpPr>
        <p:spPr>
          <a:xfrm>
            <a:off x="5008840" y="416619"/>
            <a:ext cx="2880000" cy="720000"/>
          </a:xfrm>
          <a:prstGeom prst="rect">
            <a:avLst/>
          </a:prstGeom>
          <a:solidFill>
            <a:srgbClr val="333333"/>
          </a:solidFill>
          <a:ln w="38100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AC7EB777-84E7-42A5-83BB-E7565933BE54}"/>
              </a:ext>
            </a:extLst>
          </p:cNvPr>
          <p:cNvSpPr txBox="1"/>
          <p:nvPr/>
        </p:nvSpPr>
        <p:spPr>
          <a:xfrm>
            <a:off x="5143375" y="484230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3200" dirty="0">
                <a:solidFill>
                  <a:schemeClr val="accent4">
                    <a:lumMod val="20000"/>
                    <a:lumOff val="80000"/>
                  </a:schemeClr>
                </a:solidFill>
                <a:latin typeface="源流明體 H" panose="02020900000000000000" pitchFamily="18" charset="-120"/>
                <a:ea typeface="源流明體 H" panose="02020900000000000000" pitchFamily="18" charset="-120"/>
              </a:rPr>
              <a:t>服務架構拆解</a:t>
            </a:r>
            <a:endParaRPr lang="en-US" altLang="zh-TW" sz="3200" dirty="0">
              <a:solidFill>
                <a:schemeClr val="accent4">
                  <a:lumMod val="20000"/>
                  <a:lumOff val="80000"/>
                </a:schemeClr>
              </a:solidFill>
              <a:latin typeface="源流明體 H" panose="02020900000000000000" pitchFamily="18" charset="-120"/>
              <a:ea typeface="源流明體 H" panose="02020900000000000000" pitchFamily="18" charset="-120"/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F5E350F3-0490-4EAD-8AB8-3C73B768092B}"/>
              </a:ext>
            </a:extLst>
          </p:cNvPr>
          <p:cNvSpPr txBox="1"/>
          <p:nvPr/>
        </p:nvSpPr>
        <p:spPr>
          <a:xfrm>
            <a:off x="4314454" y="484230"/>
            <a:ext cx="6848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>
                <a:solidFill>
                  <a:srgbClr val="333333"/>
                </a:solidFill>
                <a:latin typeface="源流明體 H" panose="02020900000000000000" pitchFamily="18" charset="-120"/>
                <a:ea typeface="源流明體 H" panose="02020900000000000000" pitchFamily="18" charset="-120"/>
              </a:rPr>
              <a:t>06</a:t>
            </a:r>
          </a:p>
        </p:txBody>
      </p:sp>
      <p:pic>
        <p:nvPicPr>
          <p:cNvPr id="1026" name="Picture 2" descr="Data Analytics | AWS教學資源">
            <a:extLst>
              <a:ext uri="{FF2B5EF4-FFF2-40B4-BE49-F238E27FC236}">
                <a16:creationId xmlns:a16="http://schemas.microsoft.com/office/drawing/2014/main" id="{9445386D-A79C-4E93-8354-E0DFDA5BA6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2941" y="5563676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List of AWS Icons - Edraw">
            <a:extLst>
              <a:ext uri="{FF2B5EF4-FFF2-40B4-BE49-F238E27FC236}">
                <a16:creationId xmlns:a16="http://schemas.microsoft.com/office/drawing/2014/main" id="{A0081CCC-94A3-4C3D-AB0C-3973D7A95F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5972" y="5563676"/>
            <a:ext cx="7184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ws Api Gateway Logo PNG Vectors Free Download">
            <a:extLst>
              <a:ext uri="{FF2B5EF4-FFF2-40B4-BE49-F238E27FC236}">
                <a16:creationId xmlns:a16="http://schemas.microsoft.com/office/drawing/2014/main" id="{AF93E1DF-52AA-4A86-831F-305902076A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7402" y="5563676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矩形: 圓角 28">
            <a:extLst>
              <a:ext uri="{FF2B5EF4-FFF2-40B4-BE49-F238E27FC236}">
                <a16:creationId xmlns:a16="http://schemas.microsoft.com/office/drawing/2014/main" id="{9946DB22-8463-4F26-A0FA-F8644EA2044B}"/>
              </a:ext>
            </a:extLst>
          </p:cNvPr>
          <p:cNvSpPr/>
          <p:nvPr/>
        </p:nvSpPr>
        <p:spPr>
          <a:xfrm>
            <a:off x="1038370" y="5330951"/>
            <a:ext cx="10345910" cy="1185451"/>
          </a:xfrm>
          <a:prstGeom prst="roundRect">
            <a:avLst/>
          </a:prstGeom>
          <a:noFill/>
          <a:ln w="38100">
            <a:solidFill>
              <a:schemeClr val="accent4">
                <a:lumMod val="20000"/>
                <a:lumOff val="8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A17D97D6-32B0-4866-B14E-2D40EDE4E804}"/>
              </a:ext>
            </a:extLst>
          </p:cNvPr>
          <p:cNvSpPr txBox="1"/>
          <p:nvPr/>
        </p:nvSpPr>
        <p:spPr>
          <a:xfrm>
            <a:off x="1378262" y="5631288"/>
            <a:ext cx="15703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dirty="0">
                <a:solidFill>
                  <a:srgbClr val="FFF2CC"/>
                </a:solidFill>
                <a:latin typeface="源泉圓體 B" panose="020B0800000000000000" pitchFamily="34" charset="-120"/>
                <a:ea typeface="源泉圓體 B" panose="020B0800000000000000" pitchFamily="34" charset="-120"/>
              </a:rPr>
              <a:t>Layer1:</a:t>
            </a:r>
          </a:p>
          <a:p>
            <a:pPr algn="ctr"/>
            <a:r>
              <a:rPr lang="en-US" altLang="zh-TW" sz="1600" dirty="0">
                <a:solidFill>
                  <a:srgbClr val="FFF2CC"/>
                </a:solidFill>
                <a:latin typeface="源泉圓體 B" panose="020B0800000000000000" pitchFamily="34" charset="-120"/>
                <a:ea typeface="源泉圓體 B" panose="020B0800000000000000" pitchFamily="34" charset="-120"/>
              </a:rPr>
              <a:t>AWS</a:t>
            </a:r>
            <a:r>
              <a:rPr lang="zh-TW" altLang="en-US" sz="1600" dirty="0">
                <a:solidFill>
                  <a:srgbClr val="FFF2CC"/>
                </a:solidFill>
                <a:latin typeface="源泉圓體 B" panose="020B0800000000000000" pitchFamily="34" charset="-120"/>
                <a:ea typeface="源泉圓體 B" panose="020B0800000000000000" pitchFamily="34" charset="-120"/>
              </a:rPr>
              <a:t>雲服務層</a:t>
            </a:r>
            <a:endParaRPr lang="en-US" altLang="zh-TW" sz="2400" dirty="0">
              <a:solidFill>
                <a:srgbClr val="FFF2CC"/>
              </a:solidFill>
              <a:latin typeface="源泉圓體 B" panose="020B0800000000000000" pitchFamily="34" charset="-120"/>
              <a:ea typeface="源泉圓體 B" panose="020B0800000000000000" pitchFamily="34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51954BB-8A29-4A51-AD00-C61AC86D4D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67250" y="2460424"/>
            <a:ext cx="2857500" cy="1228725"/>
          </a:xfrm>
          <a:prstGeom prst="rect">
            <a:avLst/>
          </a:prstGeom>
        </p:spPr>
      </p:pic>
      <p:sp>
        <p:nvSpPr>
          <p:cNvPr id="20" name="文字方塊 19">
            <a:extLst>
              <a:ext uri="{FF2B5EF4-FFF2-40B4-BE49-F238E27FC236}">
                <a16:creationId xmlns:a16="http://schemas.microsoft.com/office/drawing/2014/main" id="{33A493D7-A5B7-4878-B23C-00770CB3641C}"/>
              </a:ext>
            </a:extLst>
          </p:cNvPr>
          <p:cNvSpPr txBox="1"/>
          <p:nvPr/>
        </p:nvSpPr>
        <p:spPr>
          <a:xfrm>
            <a:off x="4667250" y="3545480"/>
            <a:ext cx="2857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F2CC"/>
                </a:solidFill>
                <a:latin typeface="源泉圓體 B" panose="020B0800000000000000" pitchFamily="34" charset="-120"/>
                <a:ea typeface="源泉圓體 B" panose="020B0800000000000000" pitchFamily="34" charset="-120"/>
              </a:rPr>
              <a:t>Meta llama2 7B</a:t>
            </a:r>
            <a:endParaRPr lang="en-US" altLang="zh-TW" dirty="0">
              <a:solidFill>
                <a:srgbClr val="FFF2CC"/>
              </a:solidFill>
              <a:latin typeface="源泉圓體 B" panose="020B0800000000000000" pitchFamily="34" charset="-120"/>
              <a:ea typeface="源泉圓體 B" panose="020B08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835310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7E2319C1-12A5-4728-B41E-599A79461785}"/>
              </a:ext>
            </a:extLst>
          </p:cNvPr>
          <p:cNvSpPr/>
          <p:nvPr/>
        </p:nvSpPr>
        <p:spPr>
          <a:xfrm>
            <a:off x="1" y="0"/>
            <a:ext cx="12191999" cy="6858000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85000"/>
                  <a:lumOff val="15000"/>
                </a:schemeClr>
              </a:gs>
              <a:gs pos="62600">
                <a:srgbClr val="383838"/>
              </a:gs>
              <a:gs pos="100000">
                <a:schemeClr val="tx1"/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363636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5BEA8252-B574-4B37-AC21-F97160A9C461}"/>
              </a:ext>
            </a:extLst>
          </p:cNvPr>
          <p:cNvSpPr/>
          <p:nvPr/>
        </p:nvSpPr>
        <p:spPr>
          <a:xfrm>
            <a:off x="4288840" y="416619"/>
            <a:ext cx="720000" cy="72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5B7EAC0F-5907-489D-B661-4702CE9E411D}"/>
              </a:ext>
            </a:extLst>
          </p:cNvPr>
          <p:cNvSpPr/>
          <p:nvPr/>
        </p:nvSpPr>
        <p:spPr>
          <a:xfrm>
            <a:off x="5008840" y="416619"/>
            <a:ext cx="2880000" cy="720000"/>
          </a:xfrm>
          <a:prstGeom prst="rect">
            <a:avLst/>
          </a:prstGeom>
          <a:solidFill>
            <a:srgbClr val="333333"/>
          </a:solidFill>
          <a:ln w="38100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AC7EB777-84E7-42A5-83BB-E7565933BE54}"/>
              </a:ext>
            </a:extLst>
          </p:cNvPr>
          <p:cNvSpPr txBox="1"/>
          <p:nvPr/>
        </p:nvSpPr>
        <p:spPr>
          <a:xfrm>
            <a:off x="5143375" y="484230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3200" dirty="0">
                <a:solidFill>
                  <a:schemeClr val="accent4">
                    <a:lumMod val="20000"/>
                    <a:lumOff val="80000"/>
                  </a:schemeClr>
                </a:solidFill>
                <a:latin typeface="源流明體 H" panose="02020900000000000000" pitchFamily="18" charset="-120"/>
                <a:ea typeface="源流明體 H" panose="02020900000000000000" pitchFamily="18" charset="-120"/>
              </a:rPr>
              <a:t>服務架構拆解</a:t>
            </a:r>
            <a:endParaRPr lang="en-US" altLang="zh-TW" sz="3200" dirty="0">
              <a:solidFill>
                <a:schemeClr val="accent4">
                  <a:lumMod val="20000"/>
                  <a:lumOff val="80000"/>
                </a:schemeClr>
              </a:solidFill>
              <a:latin typeface="源流明體 H" panose="02020900000000000000" pitchFamily="18" charset="-120"/>
              <a:ea typeface="源流明體 H" panose="02020900000000000000" pitchFamily="18" charset="-120"/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F5E350F3-0490-4EAD-8AB8-3C73B768092B}"/>
              </a:ext>
            </a:extLst>
          </p:cNvPr>
          <p:cNvSpPr txBox="1"/>
          <p:nvPr/>
        </p:nvSpPr>
        <p:spPr>
          <a:xfrm>
            <a:off x="4314454" y="484230"/>
            <a:ext cx="6848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>
                <a:solidFill>
                  <a:srgbClr val="333333"/>
                </a:solidFill>
                <a:latin typeface="源流明體 H" panose="02020900000000000000" pitchFamily="18" charset="-120"/>
                <a:ea typeface="源流明體 H" panose="02020900000000000000" pitchFamily="18" charset="-120"/>
              </a:rPr>
              <a:t>06</a:t>
            </a:r>
          </a:p>
        </p:txBody>
      </p:sp>
      <p:pic>
        <p:nvPicPr>
          <p:cNvPr id="1026" name="Picture 2" descr="Data Analytics | AWS教學資源">
            <a:extLst>
              <a:ext uri="{FF2B5EF4-FFF2-40B4-BE49-F238E27FC236}">
                <a16:creationId xmlns:a16="http://schemas.microsoft.com/office/drawing/2014/main" id="{9445386D-A79C-4E93-8354-E0DFDA5BA6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2941" y="5563676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List of AWS Icons - Edraw">
            <a:extLst>
              <a:ext uri="{FF2B5EF4-FFF2-40B4-BE49-F238E27FC236}">
                <a16:creationId xmlns:a16="http://schemas.microsoft.com/office/drawing/2014/main" id="{A0081CCC-94A3-4C3D-AB0C-3973D7A95F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5972" y="5563676"/>
            <a:ext cx="7184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ws Api Gateway Logo PNG Vectors Free Download">
            <a:extLst>
              <a:ext uri="{FF2B5EF4-FFF2-40B4-BE49-F238E27FC236}">
                <a16:creationId xmlns:a16="http://schemas.microsoft.com/office/drawing/2014/main" id="{AF93E1DF-52AA-4A86-831F-305902076A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7402" y="5563676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矩形: 圓角 28">
            <a:extLst>
              <a:ext uri="{FF2B5EF4-FFF2-40B4-BE49-F238E27FC236}">
                <a16:creationId xmlns:a16="http://schemas.microsoft.com/office/drawing/2014/main" id="{9946DB22-8463-4F26-A0FA-F8644EA2044B}"/>
              </a:ext>
            </a:extLst>
          </p:cNvPr>
          <p:cNvSpPr/>
          <p:nvPr/>
        </p:nvSpPr>
        <p:spPr>
          <a:xfrm>
            <a:off x="1038370" y="5330951"/>
            <a:ext cx="10345910" cy="1185451"/>
          </a:xfrm>
          <a:prstGeom prst="roundRect">
            <a:avLst/>
          </a:prstGeom>
          <a:noFill/>
          <a:ln w="38100">
            <a:solidFill>
              <a:schemeClr val="accent4">
                <a:lumMod val="20000"/>
                <a:lumOff val="8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A17D97D6-32B0-4866-B14E-2D40EDE4E804}"/>
              </a:ext>
            </a:extLst>
          </p:cNvPr>
          <p:cNvSpPr txBox="1"/>
          <p:nvPr/>
        </p:nvSpPr>
        <p:spPr>
          <a:xfrm>
            <a:off x="1378262" y="5631288"/>
            <a:ext cx="15703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dirty="0">
                <a:solidFill>
                  <a:srgbClr val="FFF2CC"/>
                </a:solidFill>
                <a:latin typeface="源泉圓體 B" panose="020B0800000000000000" pitchFamily="34" charset="-120"/>
                <a:ea typeface="源泉圓體 B" panose="020B0800000000000000" pitchFamily="34" charset="-120"/>
              </a:rPr>
              <a:t>Layer1:</a:t>
            </a:r>
          </a:p>
          <a:p>
            <a:pPr algn="ctr"/>
            <a:r>
              <a:rPr lang="en-US" altLang="zh-TW" sz="1600" dirty="0">
                <a:solidFill>
                  <a:srgbClr val="FFF2CC"/>
                </a:solidFill>
                <a:latin typeface="源泉圓體 B" panose="020B0800000000000000" pitchFamily="34" charset="-120"/>
                <a:ea typeface="源泉圓體 B" panose="020B0800000000000000" pitchFamily="34" charset="-120"/>
              </a:rPr>
              <a:t>AWS</a:t>
            </a:r>
            <a:r>
              <a:rPr lang="zh-TW" altLang="en-US" sz="1600" dirty="0">
                <a:solidFill>
                  <a:srgbClr val="FFF2CC"/>
                </a:solidFill>
                <a:latin typeface="源泉圓體 B" panose="020B0800000000000000" pitchFamily="34" charset="-120"/>
                <a:ea typeface="源泉圓體 B" panose="020B0800000000000000" pitchFamily="34" charset="-120"/>
              </a:rPr>
              <a:t>雲服務層</a:t>
            </a:r>
            <a:endParaRPr lang="en-US" altLang="zh-TW" sz="2400" dirty="0">
              <a:solidFill>
                <a:srgbClr val="FFF2CC"/>
              </a:solidFill>
              <a:latin typeface="源泉圓體 B" panose="020B0800000000000000" pitchFamily="34" charset="-120"/>
              <a:ea typeface="源泉圓體 B" panose="020B0800000000000000" pitchFamily="34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51954BB-8A29-4A51-AD00-C61AC86D4D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7962" y="4207425"/>
            <a:ext cx="1674419" cy="720000"/>
          </a:xfrm>
          <a:prstGeom prst="rect">
            <a:avLst/>
          </a:prstGeom>
        </p:spPr>
      </p:pic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4C654E29-0452-4E2B-9F32-2CC794F2A067}"/>
              </a:ext>
            </a:extLst>
          </p:cNvPr>
          <p:cNvSpPr/>
          <p:nvPr/>
        </p:nvSpPr>
        <p:spPr>
          <a:xfrm>
            <a:off x="1038370" y="3974701"/>
            <a:ext cx="10345910" cy="1185451"/>
          </a:xfrm>
          <a:prstGeom prst="roundRect">
            <a:avLst/>
          </a:prstGeom>
          <a:noFill/>
          <a:ln w="38100">
            <a:solidFill>
              <a:schemeClr val="accent4">
                <a:lumMod val="20000"/>
                <a:lumOff val="8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B9A7A4CD-3DE3-42C5-8DAE-13B137A9B415}"/>
              </a:ext>
            </a:extLst>
          </p:cNvPr>
          <p:cNvSpPr txBox="1"/>
          <p:nvPr/>
        </p:nvSpPr>
        <p:spPr>
          <a:xfrm>
            <a:off x="1378262" y="4275037"/>
            <a:ext cx="15703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dirty="0">
                <a:solidFill>
                  <a:srgbClr val="FFF2CC"/>
                </a:solidFill>
                <a:latin typeface="源泉圓體 B" panose="020B0800000000000000" pitchFamily="34" charset="-120"/>
                <a:ea typeface="源泉圓體 B" panose="020B0800000000000000" pitchFamily="34" charset="-120"/>
              </a:rPr>
              <a:t>Layer2:</a:t>
            </a:r>
          </a:p>
          <a:p>
            <a:pPr algn="ctr"/>
            <a:r>
              <a:rPr lang="en-US" altLang="zh-TW" sz="1600" dirty="0">
                <a:solidFill>
                  <a:srgbClr val="FFF2CC"/>
                </a:solidFill>
                <a:latin typeface="源泉圓體 B" panose="020B0800000000000000" pitchFamily="34" charset="-120"/>
                <a:ea typeface="源泉圓體 B" panose="020B0800000000000000" pitchFamily="34" charset="-120"/>
              </a:rPr>
              <a:t>AI</a:t>
            </a:r>
            <a:r>
              <a:rPr lang="zh-TW" altLang="en-US" sz="1600" dirty="0">
                <a:solidFill>
                  <a:srgbClr val="FFF2CC"/>
                </a:solidFill>
                <a:latin typeface="源泉圓體 B" panose="020B0800000000000000" pitchFamily="34" charset="-120"/>
                <a:ea typeface="源泉圓體 B" panose="020B0800000000000000" pitchFamily="34" charset="-120"/>
              </a:rPr>
              <a:t>服務層</a:t>
            </a:r>
            <a:endParaRPr lang="en-US" altLang="zh-TW" sz="2400" dirty="0">
              <a:solidFill>
                <a:srgbClr val="FFF2CC"/>
              </a:solidFill>
              <a:latin typeface="源泉圓體 B" panose="020B0800000000000000" pitchFamily="34" charset="-120"/>
              <a:ea typeface="源泉圓體 B" panose="020B0800000000000000" pitchFamily="34" charset="-120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A2E01D89-33ED-46FD-90D3-83FB83FD184C}"/>
              </a:ext>
            </a:extLst>
          </p:cNvPr>
          <p:cNvSpPr txBox="1"/>
          <p:nvPr/>
        </p:nvSpPr>
        <p:spPr>
          <a:xfrm>
            <a:off x="8081708" y="2718185"/>
            <a:ext cx="24011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>
                <a:solidFill>
                  <a:srgbClr val="FFF2CC"/>
                </a:solidFill>
                <a:latin typeface="源泉圓體 B" panose="020B0800000000000000" pitchFamily="34" charset="-120"/>
                <a:ea typeface="源泉圓體 B" panose="020B0800000000000000" pitchFamily="34" charset="-120"/>
              </a:rPr>
              <a:t>外匯投資 </a:t>
            </a:r>
            <a:r>
              <a:rPr lang="en-US" altLang="zh-TW" sz="2400" dirty="0">
                <a:solidFill>
                  <a:srgbClr val="FFF2CC"/>
                </a:solidFill>
                <a:latin typeface="源泉圓體 B" panose="020B0800000000000000" pitchFamily="34" charset="-120"/>
                <a:ea typeface="源泉圓體 B" panose="020B0800000000000000" pitchFamily="34" charset="-120"/>
              </a:rPr>
              <a:t>X</a:t>
            </a:r>
            <a:r>
              <a:rPr lang="zh-TW" altLang="en-US" sz="2400" dirty="0">
                <a:solidFill>
                  <a:srgbClr val="FFF2CC"/>
                </a:solidFill>
                <a:latin typeface="源泉圓體 B" panose="020B0800000000000000" pitchFamily="34" charset="-120"/>
                <a:ea typeface="源泉圓體 B" panose="020B0800000000000000" pitchFamily="34" charset="-120"/>
              </a:rPr>
              <a:t> 旅遊</a:t>
            </a:r>
            <a:endParaRPr lang="en-US" altLang="zh-TW" sz="2400" dirty="0">
              <a:solidFill>
                <a:srgbClr val="FFF2CC"/>
              </a:solidFill>
              <a:latin typeface="源泉圓體 B" panose="020B0800000000000000" pitchFamily="34" charset="-120"/>
              <a:ea typeface="源泉圓體 B" panose="020B0800000000000000" pitchFamily="34" charset="-120"/>
            </a:endParaRPr>
          </a:p>
          <a:p>
            <a:pPr algn="ctr"/>
            <a:r>
              <a:rPr lang="zh-TW" altLang="en-US" dirty="0">
                <a:solidFill>
                  <a:srgbClr val="FFF2CC"/>
                </a:solidFill>
                <a:latin typeface="源泉圓體 B" panose="020B0800000000000000" pitchFamily="34" charset="-120"/>
                <a:ea typeface="源泉圓體 B" panose="020B0800000000000000" pitchFamily="34" charset="-120"/>
              </a:rPr>
              <a:t>雙模態</a:t>
            </a:r>
            <a:r>
              <a:rPr lang="en-US" altLang="zh-TW" dirty="0">
                <a:solidFill>
                  <a:srgbClr val="FFF2CC"/>
                </a:solidFill>
                <a:latin typeface="源泉圓體 B" panose="020B0800000000000000" pitchFamily="34" charset="-120"/>
                <a:ea typeface="源泉圓體 B" panose="020B0800000000000000" pitchFamily="34" charset="-120"/>
              </a:rPr>
              <a:t>ChatBot</a:t>
            </a: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104BDDC7-4BD8-4C61-9C27-7D11DA71B057}"/>
              </a:ext>
            </a:extLst>
          </p:cNvPr>
          <p:cNvSpPr txBox="1"/>
          <p:nvPr/>
        </p:nvSpPr>
        <p:spPr>
          <a:xfrm>
            <a:off x="4895420" y="2718185"/>
            <a:ext cx="24011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>
                <a:solidFill>
                  <a:srgbClr val="FFF2CC"/>
                </a:solidFill>
                <a:latin typeface="源泉圓體 B" panose="020B0800000000000000" pitchFamily="34" charset="-120"/>
                <a:ea typeface="源泉圓體 B" panose="020B0800000000000000" pitchFamily="34" charset="-120"/>
              </a:rPr>
              <a:t>外匯事件時間軸</a:t>
            </a:r>
            <a:endParaRPr lang="en-US" altLang="zh-TW" sz="2400" dirty="0">
              <a:solidFill>
                <a:srgbClr val="FFF2CC"/>
              </a:solidFill>
              <a:latin typeface="源泉圓體 B" panose="020B0800000000000000" pitchFamily="34" charset="-120"/>
              <a:ea typeface="源泉圓體 B" panose="020B0800000000000000" pitchFamily="34" charset="-120"/>
            </a:endParaRPr>
          </a:p>
          <a:p>
            <a:pPr algn="ctr"/>
            <a:r>
              <a:rPr lang="en-US" altLang="zh-TW" dirty="0">
                <a:solidFill>
                  <a:srgbClr val="FFF2CC"/>
                </a:solidFill>
                <a:latin typeface="源泉圓體 B" panose="020B0800000000000000" pitchFamily="34" charset="-120"/>
                <a:ea typeface="源泉圓體 B" panose="020B0800000000000000" pitchFamily="34" charset="-120"/>
              </a:rPr>
              <a:t>AI</a:t>
            </a:r>
            <a:r>
              <a:rPr lang="zh-TW" altLang="en-US" dirty="0">
                <a:solidFill>
                  <a:srgbClr val="FFF2CC"/>
                </a:solidFill>
                <a:latin typeface="源泉圓體 B" panose="020B0800000000000000" pitchFamily="34" charset="-120"/>
                <a:ea typeface="源泉圓體 B" panose="020B0800000000000000" pitchFamily="34" charset="-120"/>
              </a:rPr>
              <a:t>分析服務</a:t>
            </a:r>
            <a:endParaRPr lang="en-US" altLang="zh-TW" sz="1400" dirty="0">
              <a:solidFill>
                <a:srgbClr val="FFF2CC"/>
              </a:solidFill>
              <a:latin typeface="源泉圓體 B" panose="020B0800000000000000" pitchFamily="34" charset="-120"/>
              <a:ea typeface="源泉圓體 B" panose="020B0800000000000000" pitchFamily="34" charset="-120"/>
            </a:endParaRPr>
          </a:p>
        </p:txBody>
      </p:sp>
      <p:pic>
        <p:nvPicPr>
          <p:cNvPr id="24" name="圖片 23">
            <a:extLst>
              <a:ext uri="{FF2B5EF4-FFF2-40B4-BE49-F238E27FC236}">
                <a16:creationId xmlns:a16="http://schemas.microsoft.com/office/drawing/2014/main" id="{5AE48B47-9E1B-4ECF-9830-51F3B63816E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22285" y="1697848"/>
            <a:ext cx="720000" cy="720000"/>
          </a:xfrm>
          <a:prstGeom prst="rect">
            <a:avLst/>
          </a:prstGeom>
        </p:spPr>
      </p:pic>
      <p:pic>
        <p:nvPicPr>
          <p:cNvPr id="25" name="圖片 24">
            <a:extLst>
              <a:ext uri="{FF2B5EF4-FFF2-40B4-BE49-F238E27FC236}">
                <a16:creationId xmlns:a16="http://schemas.microsoft.com/office/drawing/2014/main" id="{047FE1E0-0D75-4149-A597-67422CAE6D3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35999" y="1697848"/>
            <a:ext cx="720000" cy="720000"/>
          </a:xfrm>
          <a:prstGeom prst="rect">
            <a:avLst/>
          </a:prstGeom>
        </p:spPr>
      </p:pic>
      <p:pic>
        <p:nvPicPr>
          <p:cNvPr id="26" name="圖片 25">
            <a:extLst>
              <a:ext uri="{FF2B5EF4-FFF2-40B4-BE49-F238E27FC236}">
                <a16:creationId xmlns:a16="http://schemas.microsoft.com/office/drawing/2014/main" id="{FA55F6AB-D4EB-4E9D-888B-EB06AC9688C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49714" y="1697848"/>
            <a:ext cx="719999" cy="720000"/>
          </a:xfrm>
          <a:prstGeom prst="rect">
            <a:avLst/>
          </a:prstGeom>
        </p:spPr>
      </p:pic>
      <p:sp>
        <p:nvSpPr>
          <p:cNvPr id="27" name="文字方塊 26">
            <a:extLst>
              <a:ext uri="{FF2B5EF4-FFF2-40B4-BE49-F238E27FC236}">
                <a16:creationId xmlns:a16="http://schemas.microsoft.com/office/drawing/2014/main" id="{92447E35-00C1-453E-BC64-E7F9CF1EC679}"/>
              </a:ext>
            </a:extLst>
          </p:cNvPr>
          <p:cNvSpPr txBox="1"/>
          <p:nvPr/>
        </p:nvSpPr>
        <p:spPr>
          <a:xfrm>
            <a:off x="1709134" y="2718185"/>
            <a:ext cx="24011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>
                <a:solidFill>
                  <a:srgbClr val="FFF2CC"/>
                </a:solidFill>
                <a:latin typeface="源泉圓體 B" panose="020B0800000000000000" pitchFamily="34" charset="-120"/>
                <a:ea typeface="源泉圓體 B" panose="020B0800000000000000" pitchFamily="34" charset="-120"/>
              </a:rPr>
              <a:t>外匯數據視覺化</a:t>
            </a:r>
            <a:endParaRPr lang="en-US" altLang="zh-TW" sz="2400" dirty="0">
              <a:solidFill>
                <a:srgbClr val="FFF2CC"/>
              </a:solidFill>
              <a:latin typeface="源泉圓體 B" panose="020B0800000000000000" pitchFamily="34" charset="-120"/>
              <a:ea typeface="源泉圓體 B" panose="020B0800000000000000" pitchFamily="34" charset="-120"/>
            </a:endParaRPr>
          </a:p>
          <a:p>
            <a:pPr algn="ctr"/>
            <a:r>
              <a:rPr lang="en-US" altLang="zh-TW" dirty="0">
                <a:solidFill>
                  <a:srgbClr val="FFF2CC"/>
                </a:solidFill>
                <a:latin typeface="源泉圓體 B" panose="020B0800000000000000" pitchFamily="34" charset="-120"/>
                <a:ea typeface="源泉圓體 B" panose="020B0800000000000000" pitchFamily="34" charset="-120"/>
              </a:rPr>
              <a:t>BI</a:t>
            </a:r>
            <a:r>
              <a:rPr lang="zh-TW" altLang="en-US" dirty="0">
                <a:solidFill>
                  <a:srgbClr val="FFF2CC"/>
                </a:solidFill>
                <a:latin typeface="源泉圓體 B" panose="020B0800000000000000" pitchFamily="34" charset="-120"/>
                <a:ea typeface="源泉圓體 B" panose="020B0800000000000000" pitchFamily="34" charset="-120"/>
              </a:rPr>
              <a:t>商業智慧</a:t>
            </a:r>
            <a:endParaRPr lang="en-US" altLang="zh-TW" dirty="0">
              <a:solidFill>
                <a:srgbClr val="FFF2CC"/>
              </a:solidFill>
              <a:latin typeface="源泉圓體 B" panose="020B0800000000000000" pitchFamily="34" charset="-120"/>
              <a:ea typeface="源泉圓體 B" panose="020B08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50806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7E2319C1-12A5-4728-B41E-599A79461785}"/>
              </a:ext>
            </a:extLst>
          </p:cNvPr>
          <p:cNvSpPr/>
          <p:nvPr/>
        </p:nvSpPr>
        <p:spPr>
          <a:xfrm>
            <a:off x="1" y="0"/>
            <a:ext cx="12191999" cy="6858000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85000"/>
                  <a:lumOff val="15000"/>
                </a:schemeClr>
              </a:gs>
              <a:gs pos="62600">
                <a:srgbClr val="383838"/>
              </a:gs>
              <a:gs pos="100000">
                <a:schemeClr val="tx1"/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363636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5BEA8252-B574-4B37-AC21-F97160A9C461}"/>
              </a:ext>
            </a:extLst>
          </p:cNvPr>
          <p:cNvSpPr/>
          <p:nvPr/>
        </p:nvSpPr>
        <p:spPr>
          <a:xfrm>
            <a:off x="4288840" y="416619"/>
            <a:ext cx="720000" cy="72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5B7EAC0F-5907-489D-B661-4702CE9E411D}"/>
              </a:ext>
            </a:extLst>
          </p:cNvPr>
          <p:cNvSpPr/>
          <p:nvPr/>
        </p:nvSpPr>
        <p:spPr>
          <a:xfrm>
            <a:off x="5008840" y="416619"/>
            <a:ext cx="2880000" cy="720000"/>
          </a:xfrm>
          <a:prstGeom prst="rect">
            <a:avLst/>
          </a:prstGeom>
          <a:solidFill>
            <a:srgbClr val="333333"/>
          </a:solidFill>
          <a:ln w="38100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AC7EB777-84E7-42A5-83BB-E7565933BE54}"/>
              </a:ext>
            </a:extLst>
          </p:cNvPr>
          <p:cNvSpPr txBox="1"/>
          <p:nvPr/>
        </p:nvSpPr>
        <p:spPr>
          <a:xfrm>
            <a:off x="5143375" y="484230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3200" dirty="0">
                <a:solidFill>
                  <a:schemeClr val="accent4">
                    <a:lumMod val="20000"/>
                    <a:lumOff val="80000"/>
                  </a:schemeClr>
                </a:solidFill>
                <a:latin typeface="源流明體 H" panose="02020900000000000000" pitchFamily="18" charset="-120"/>
                <a:ea typeface="源流明體 H" panose="02020900000000000000" pitchFamily="18" charset="-120"/>
              </a:rPr>
              <a:t>服務架構拆解</a:t>
            </a:r>
            <a:endParaRPr lang="en-US" altLang="zh-TW" sz="3200" dirty="0">
              <a:solidFill>
                <a:schemeClr val="accent4">
                  <a:lumMod val="20000"/>
                  <a:lumOff val="80000"/>
                </a:schemeClr>
              </a:solidFill>
              <a:latin typeface="源流明體 H" panose="02020900000000000000" pitchFamily="18" charset="-120"/>
              <a:ea typeface="源流明體 H" panose="02020900000000000000" pitchFamily="18" charset="-120"/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F5E350F3-0490-4EAD-8AB8-3C73B768092B}"/>
              </a:ext>
            </a:extLst>
          </p:cNvPr>
          <p:cNvSpPr txBox="1"/>
          <p:nvPr/>
        </p:nvSpPr>
        <p:spPr>
          <a:xfrm>
            <a:off x="4314454" y="484230"/>
            <a:ext cx="6848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>
                <a:solidFill>
                  <a:srgbClr val="333333"/>
                </a:solidFill>
                <a:latin typeface="源流明體 H" panose="02020900000000000000" pitchFamily="18" charset="-120"/>
                <a:ea typeface="源流明體 H" panose="02020900000000000000" pitchFamily="18" charset="-120"/>
              </a:rPr>
              <a:t>06</a:t>
            </a:r>
          </a:p>
        </p:txBody>
      </p:sp>
      <p:pic>
        <p:nvPicPr>
          <p:cNvPr id="1026" name="Picture 2" descr="Data Analytics | AWS教學資源">
            <a:extLst>
              <a:ext uri="{FF2B5EF4-FFF2-40B4-BE49-F238E27FC236}">
                <a16:creationId xmlns:a16="http://schemas.microsoft.com/office/drawing/2014/main" id="{9445386D-A79C-4E93-8354-E0DFDA5BA6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2941" y="5563676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List of AWS Icons - Edraw">
            <a:extLst>
              <a:ext uri="{FF2B5EF4-FFF2-40B4-BE49-F238E27FC236}">
                <a16:creationId xmlns:a16="http://schemas.microsoft.com/office/drawing/2014/main" id="{A0081CCC-94A3-4C3D-AB0C-3973D7A95F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5972" y="5563676"/>
            <a:ext cx="7184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ws Api Gateway Logo PNG Vectors Free Download">
            <a:extLst>
              <a:ext uri="{FF2B5EF4-FFF2-40B4-BE49-F238E27FC236}">
                <a16:creationId xmlns:a16="http://schemas.microsoft.com/office/drawing/2014/main" id="{AF93E1DF-52AA-4A86-831F-305902076A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7402" y="5563676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矩形: 圓角 28">
            <a:extLst>
              <a:ext uri="{FF2B5EF4-FFF2-40B4-BE49-F238E27FC236}">
                <a16:creationId xmlns:a16="http://schemas.microsoft.com/office/drawing/2014/main" id="{9946DB22-8463-4F26-A0FA-F8644EA2044B}"/>
              </a:ext>
            </a:extLst>
          </p:cNvPr>
          <p:cNvSpPr/>
          <p:nvPr/>
        </p:nvSpPr>
        <p:spPr>
          <a:xfrm>
            <a:off x="1038370" y="5330951"/>
            <a:ext cx="10345910" cy="1185451"/>
          </a:xfrm>
          <a:prstGeom prst="roundRect">
            <a:avLst/>
          </a:prstGeom>
          <a:noFill/>
          <a:ln w="38100">
            <a:solidFill>
              <a:schemeClr val="accent4">
                <a:lumMod val="20000"/>
                <a:lumOff val="8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A17D97D6-32B0-4866-B14E-2D40EDE4E804}"/>
              </a:ext>
            </a:extLst>
          </p:cNvPr>
          <p:cNvSpPr txBox="1"/>
          <p:nvPr/>
        </p:nvSpPr>
        <p:spPr>
          <a:xfrm>
            <a:off x="1378262" y="5631288"/>
            <a:ext cx="15703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dirty="0">
                <a:solidFill>
                  <a:srgbClr val="FFF2CC"/>
                </a:solidFill>
                <a:latin typeface="源泉圓體 B" panose="020B0800000000000000" pitchFamily="34" charset="-120"/>
                <a:ea typeface="源泉圓體 B" panose="020B0800000000000000" pitchFamily="34" charset="-120"/>
              </a:rPr>
              <a:t>Layer1:</a:t>
            </a:r>
          </a:p>
          <a:p>
            <a:pPr algn="ctr"/>
            <a:r>
              <a:rPr lang="en-US" altLang="zh-TW" sz="1600" dirty="0">
                <a:solidFill>
                  <a:srgbClr val="FFF2CC"/>
                </a:solidFill>
                <a:latin typeface="源泉圓體 B" panose="020B0800000000000000" pitchFamily="34" charset="-120"/>
                <a:ea typeface="源泉圓體 B" panose="020B0800000000000000" pitchFamily="34" charset="-120"/>
              </a:rPr>
              <a:t>AWS</a:t>
            </a:r>
            <a:r>
              <a:rPr lang="zh-TW" altLang="en-US" sz="1600" dirty="0">
                <a:solidFill>
                  <a:srgbClr val="FFF2CC"/>
                </a:solidFill>
                <a:latin typeface="源泉圓體 B" panose="020B0800000000000000" pitchFamily="34" charset="-120"/>
                <a:ea typeface="源泉圓體 B" panose="020B0800000000000000" pitchFamily="34" charset="-120"/>
              </a:rPr>
              <a:t>雲服務層</a:t>
            </a:r>
            <a:endParaRPr lang="en-US" altLang="zh-TW" sz="2400" dirty="0">
              <a:solidFill>
                <a:srgbClr val="FFF2CC"/>
              </a:solidFill>
              <a:latin typeface="源泉圓體 B" panose="020B0800000000000000" pitchFamily="34" charset="-120"/>
              <a:ea typeface="源泉圓體 B" panose="020B0800000000000000" pitchFamily="34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51954BB-8A29-4A51-AD00-C61AC86D4D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7962" y="4207425"/>
            <a:ext cx="1674419" cy="720000"/>
          </a:xfrm>
          <a:prstGeom prst="rect">
            <a:avLst/>
          </a:prstGeom>
        </p:spPr>
      </p:pic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4C654E29-0452-4E2B-9F32-2CC794F2A067}"/>
              </a:ext>
            </a:extLst>
          </p:cNvPr>
          <p:cNvSpPr/>
          <p:nvPr/>
        </p:nvSpPr>
        <p:spPr>
          <a:xfrm>
            <a:off x="1038370" y="3974701"/>
            <a:ext cx="10345910" cy="1185451"/>
          </a:xfrm>
          <a:prstGeom prst="roundRect">
            <a:avLst/>
          </a:prstGeom>
          <a:noFill/>
          <a:ln w="38100">
            <a:solidFill>
              <a:schemeClr val="accent4">
                <a:lumMod val="20000"/>
                <a:lumOff val="8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B9A7A4CD-3DE3-42C5-8DAE-13B137A9B415}"/>
              </a:ext>
            </a:extLst>
          </p:cNvPr>
          <p:cNvSpPr txBox="1"/>
          <p:nvPr/>
        </p:nvSpPr>
        <p:spPr>
          <a:xfrm>
            <a:off x="1378262" y="4275037"/>
            <a:ext cx="15703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dirty="0">
                <a:solidFill>
                  <a:srgbClr val="FFF2CC"/>
                </a:solidFill>
                <a:latin typeface="源泉圓體 B" panose="020B0800000000000000" pitchFamily="34" charset="-120"/>
                <a:ea typeface="源泉圓體 B" panose="020B0800000000000000" pitchFamily="34" charset="-120"/>
              </a:rPr>
              <a:t>Layer2:</a:t>
            </a:r>
          </a:p>
          <a:p>
            <a:pPr algn="ctr"/>
            <a:r>
              <a:rPr lang="en-US" altLang="zh-TW" sz="1600" dirty="0">
                <a:solidFill>
                  <a:srgbClr val="FFF2CC"/>
                </a:solidFill>
                <a:latin typeface="源泉圓體 B" panose="020B0800000000000000" pitchFamily="34" charset="-120"/>
                <a:ea typeface="源泉圓體 B" panose="020B0800000000000000" pitchFamily="34" charset="-120"/>
              </a:rPr>
              <a:t>AI</a:t>
            </a:r>
            <a:r>
              <a:rPr lang="zh-TW" altLang="en-US" sz="1600" dirty="0">
                <a:solidFill>
                  <a:srgbClr val="FFF2CC"/>
                </a:solidFill>
                <a:latin typeface="源泉圓體 B" panose="020B0800000000000000" pitchFamily="34" charset="-120"/>
                <a:ea typeface="源泉圓體 B" panose="020B0800000000000000" pitchFamily="34" charset="-120"/>
              </a:rPr>
              <a:t>服務層</a:t>
            </a:r>
            <a:endParaRPr lang="en-US" altLang="zh-TW" sz="2400" dirty="0">
              <a:solidFill>
                <a:srgbClr val="FFF2CC"/>
              </a:solidFill>
              <a:latin typeface="源泉圓體 B" panose="020B0800000000000000" pitchFamily="34" charset="-120"/>
              <a:ea typeface="源泉圓體 B" panose="020B0800000000000000" pitchFamily="34" charset="-120"/>
            </a:endParaRPr>
          </a:p>
        </p:txBody>
      </p:sp>
      <p:pic>
        <p:nvPicPr>
          <p:cNvPr id="28" name="圖片 27">
            <a:extLst>
              <a:ext uri="{FF2B5EF4-FFF2-40B4-BE49-F238E27FC236}">
                <a16:creationId xmlns:a16="http://schemas.microsoft.com/office/drawing/2014/main" id="{46B68F62-8F60-454F-93EC-23FB5A48FEC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17402" y="2851177"/>
            <a:ext cx="720000" cy="720000"/>
          </a:xfrm>
          <a:prstGeom prst="rect">
            <a:avLst/>
          </a:prstGeom>
        </p:spPr>
      </p:pic>
      <p:pic>
        <p:nvPicPr>
          <p:cNvPr id="30" name="圖片 29">
            <a:extLst>
              <a:ext uri="{FF2B5EF4-FFF2-40B4-BE49-F238E27FC236}">
                <a16:creationId xmlns:a16="http://schemas.microsoft.com/office/drawing/2014/main" id="{DA9691B9-1743-4FC6-B641-6598787278A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34372" y="2851177"/>
            <a:ext cx="720000" cy="720000"/>
          </a:xfrm>
          <a:prstGeom prst="rect">
            <a:avLst/>
          </a:prstGeom>
        </p:spPr>
      </p:pic>
      <p:pic>
        <p:nvPicPr>
          <p:cNvPr id="31" name="圖片 30">
            <a:extLst>
              <a:ext uri="{FF2B5EF4-FFF2-40B4-BE49-F238E27FC236}">
                <a16:creationId xmlns:a16="http://schemas.microsoft.com/office/drawing/2014/main" id="{C422F95A-67EA-4372-B15D-A77256C0F5D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52941" y="2851177"/>
            <a:ext cx="719999" cy="720000"/>
          </a:xfrm>
          <a:prstGeom prst="rect">
            <a:avLst/>
          </a:prstGeom>
        </p:spPr>
      </p:pic>
      <p:sp>
        <p:nvSpPr>
          <p:cNvPr id="32" name="矩形: 圓角 31">
            <a:extLst>
              <a:ext uri="{FF2B5EF4-FFF2-40B4-BE49-F238E27FC236}">
                <a16:creationId xmlns:a16="http://schemas.microsoft.com/office/drawing/2014/main" id="{BDF5A0F4-8304-4805-86FE-99CC5C786274}"/>
              </a:ext>
            </a:extLst>
          </p:cNvPr>
          <p:cNvSpPr/>
          <p:nvPr/>
        </p:nvSpPr>
        <p:spPr>
          <a:xfrm>
            <a:off x="1038370" y="2618451"/>
            <a:ext cx="10345910" cy="1185451"/>
          </a:xfrm>
          <a:prstGeom prst="roundRect">
            <a:avLst/>
          </a:prstGeom>
          <a:noFill/>
          <a:ln w="38100">
            <a:solidFill>
              <a:schemeClr val="accent4">
                <a:lumMod val="20000"/>
                <a:lumOff val="8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CB88F237-6BCC-4CE2-AE00-4F4192412462}"/>
              </a:ext>
            </a:extLst>
          </p:cNvPr>
          <p:cNvSpPr txBox="1"/>
          <p:nvPr/>
        </p:nvSpPr>
        <p:spPr>
          <a:xfrm>
            <a:off x="1378262" y="2918788"/>
            <a:ext cx="15703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dirty="0">
                <a:solidFill>
                  <a:srgbClr val="FFF2CC"/>
                </a:solidFill>
                <a:latin typeface="源泉圓體 B" panose="020B0800000000000000" pitchFamily="34" charset="-120"/>
                <a:ea typeface="源泉圓體 B" panose="020B0800000000000000" pitchFamily="34" charset="-120"/>
              </a:rPr>
              <a:t>Layer3:</a:t>
            </a:r>
          </a:p>
          <a:p>
            <a:pPr algn="ctr"/>
            <a:r>
              <a:rPr lang="en-US" altLang="zh-TW" sz="1600" dirty="0">
                <a:solidFill>
                  <a:srgbClr val="FFF2CC"/>
                </a:solidFill>
                <a:latin typeface="源泉圓體 B" panose="020B0800000000000000" pitchFamily="34" charset="-120"/>
                <a:ea typeface="源泉圓體 B" panose="020B0800000000000000" pitchFamily="34" charset="-120"/>
              </a:rPr>
              <a:t>AI</a:t>
            </a:r>
            <a:r>
              <a:rPr lang="zh-TW" altLang="en-US" sz="1600" dirty="0">
                <a:solidFill>
                  <a:srgbClr val="FFF2CC"/>
                </a:solidFill>
                <a:latin typeface="源泉圓體 B" panose="020B0800000000000000" pitchFamily="34" charset="-120"/>
                <a:ea typeface="源泉圓體 B" panose="020B0800000000000000" pitchFamily="34" charset="-120"/>
              </a:rPr>
              <a:t>金融應用層</a:t>
            </a:r>
            <a:endParaRPr lang="en-US" altLang="zh-TW" sz="2400" dirty="0">
              <a:solidFill>
                <a:srgbClr val="FFF2CC"/>
              </a:solidFill>
              <a:latin typeface="源泉圓體 B" panose="020B0800000000000000" pitchFamily="34" charset="-120"/>
              <a:ea typeface="源泉圓體 B" panose="020B0800000000000000" pitchFamily="34" charset="-120"/>
            </a:endParaRPr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4CB08A88-281C-434C-BE4C-885DBC3DA93A}"/>
              </a:ext>
            </a:extLst>
          </p:cNvPr>
          <p:cNvSpPr txBox="1"/>
          <p:nvPr/>
        </p:nvSpPr>
        <p:spPr>
          <a:xfrm>
            <a:off x="3574598" y="1728576"/>
            <a:ext cx="50428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600" dirty="0">
                <a:solidFill>
                  <a:srgbClr val="FFF2CC"/>
                </a:solidFill>
                <a:latin typeface="源泉圓體 B" panose="020B0800000000000000" pitchFamily="34" charset="-120"/>
                <a:ea typeface="源泉圓體 B" panose="020B0800000000000000" pitchFamily="34" charset="-120"/>
              </a:rPr>
              <a:t>匯星導航 </a:t>
            </a:r>
            <a:r>
              <a:rPr lang="en-US" altLang="zh-TW" sz="3600" dirty="0">
                <a:solidFill>
                  <a:srgbClr val="FFF2CC"/>
                </a:solidFill>
                <a:latin typeface="源泉圓體 B" panose="020B0800000000000000" pitchFamily="34" charset="-120"/>
                <a:ea typeface="源泉圓體 B" panose="020B0800000000000000" pitchFamily="34" charset="-120"/>
              </a:rPr>
              <a:t>EXSTAR</a:t>
            </a:r>
            <a:endParaRPr lang="en-US" altLang="zh-TW" sz="4800" dirty="0">
              <a:solidFill>
                <a:srgbClr val="FFF2CC"/>
              </a:solidFill>
              <a:latin typeface="源泉圓體 B" panose="020B0800000000000000" pitchFamily="34" charset="-120"/>
              <a:ea typeface="源泉圓體 B" panose="020B08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826280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7E2319C1-12A5-4728-B41E-599A79461785}"/>
              </a:ext>
            </a:extLst>
          </p:cNvPr>
          <p:cNvSpPr/>
          <p:nvPr/>
        </p:nvSpPr>
        <p:spPr>
          <a:xfrm>
            <a:off x="1" y="0"/>
            <a:ext cx="12191999" cy="6858000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85000"/>
                  <a:lumOff val="15000"/>
                </a:schemeClr>
              </a:gs>
              <a:gs pos="62600">
                <a:srgbClr val="383838"/>
              </a:gs>
              <a:gs pos="100000">
                <a:schemeClr val="tx1"/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353535"/>
              </a:solidFill>
            </a:endParaRPr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602E90FC-45CD-4B71-93B3-23EAA0754E3B}"/>
              </a:ext>
            </a:extLst>
          </p:cNvPr>
          <p:cNvGrpSpPr/>
          <p:nvPr/>
        </p:nvGrpSpPr>
        <p:grpSpPr>
          <a:xfrm>
            <a:off x="4288840" y="3069000"/>
            <a:ext cx="3600000" cy="720000"/>
            <a:chOff x="4288840" y="2931219"/>
            <a:chExt cx="3600000" cy="720000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5BEA8252-B574-4B37-AC21-F97160A9C461}"/>
                </a:ext>
              </a:extLst>
            </p:cNvPr>
            <p:cNvSpPr/>
            <p:nvPr/>
          </p:nvSpPr>
          <p:spPr>
            <a:xfrm>
              <a:off x="4288840" y="2931219"/>
              <a:ext cx="720000" cy="720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8100"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5B7EAC0F-5907-489D-B661-4702CE9E411D}"/>
                </a:ext>
              </a:extLst>
            </p:cNvPr>
            <p:cNvSpPr/>
            <p:nvPr/>
          </p:nvSpPr>
          <p:spPr>
            <a:xfrm>
              <a:off x="5008840" y="2931219"/>
              <a:ext cx="2880000" cy="720000"/>
            </a:xfrm>
            <a:prstGeom prst="rect">
              <a:avLst/>
            </a:prstGeom>
            <a:solidFill>
              <a:srgbClr val="333333"/>
            </a:solidFill>
            <a:ln w="38100"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AC7EB777-84E7-42A5-83BB-E7565933BE54}"/>
                </a:ext>
              </a:extLst>
            </p:cNvPr>
            <p:cNvSpPr txBox="1"/>
            <p:nvPr/>
          </p:nvSpPr>
          <p:spPr>
            <a:xfrm>
              <a:off x="5453556" y="2998830"/>
              <a:ext cx="202651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3200" dirty="0">
                  <a:solidFill>
                    <a:schemeClr val="accent4">
                      <a:lumMod val="20000"/>
                      <a:lumOff val="80000"/>
                    </a:schemeClr>
                  </a:solidFill>
                  <a:latin typeface="源流明體 H" panose="02020900000000000000" pitchFamily="18" charset="-120"/>
                  <a:ea typeface="源流明體 H" panose="02020900000000000000" pitchFamily="18" charset="-120"/>
                </a:rPr>
                <a:t>QA</a:t>
              </a:r>
              <a:r>
                <a:rPr lang="zh-TW" altLang="en-US" sz="3200" dirty="0">
                  <a:solidFill>
                    <a:schemeClr val="accent4">
                      <a:lumMod val="20000"/>
                      <a:lumOff val="80000"/>
                    </a:schemeClr>
                  </a:solidFill>
                  <a:latin typeface="源流明體 H" panose="02020900000000000000" pitchFamily="18" charset="-120"/>
                  <a:ea typeface="源流明體 H" panose="02020900000000000000" pitchFamily="18" charset="-120"/>
                </a:rPr>
                <a:t> </a:t>
              </a:r>
              <a:r>
                <a:rPr lang="en-US" altLang="zh-TW" sz="3200" dirty="0">
                  <a:solidFill>
                    <a:schemeClr val="accent4">
                      <a:lumMod val="20000"/>
                      <a:lumOff val="80000"/>
                    </a:schemeClr>
                  </a:solidFill>
                  <a:latin typeface="源流明體 H" panose="02020900000000000000" pitchFamily="18" charset="-120"/>
                  <a:ea typeface="源流明體 H" panose="02020900000000000000" pitchFamily="18" charset="-120"/>
                </a:rPr>
                <a:t>Time</a:t>
              </a:r>
            </a:p>
          </p:txBody>
        </p:sp>
        <p:sp>
          <p:nvSpPr>
            <p:cNvPr id="22" name="文字方塊 21">
              <a:extLst>
                <a:ext uri="{FF2B5EF4-FFF2-40B4-BE49-F238E27FC236}">
                  <a16:creationId xmlns:a16="http://schemas.microsoft.com/office/drawing/2014/main" id="{F5E350F3-0490-4EAD-8AB8-3C73B768092B}"/>
                </a:ext>
              </a:extLst>
            </p:cNvPr>
            <p:cNvSpPr txBox="1"/>
            <p:nvPr/>
          </p:nvSpPr>
          <p:spPr>
            <a:xfrm>
              <a:off x="4314454" y="2998830"/>
              <a:ext cx="68480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3200" dirty="0">
                  <a:solidFill>
                    <a:srgbClr val="333333"/>
                  </a:solidFill>
                  <a:latin typeface="源流明體 H" panose="02020900000000000000" pitchFamily="18" charset="-120"/>
                  <a:ea typeface="源流明體 H" panose="02020900000000000000" pitchFamily="18" charset="-120"/>
                </a:rPr>
                <a:t>07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609887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7E2319C1-12A5-4728-B41E-599A79461785}"/>
              </a:ext>
            </a:extLst>
          </p:cNvPr>
          <p:cNvSpPr/>
          <p:nvPr/>
        </p:nvSpPr>
        <p:spPr>
          <a:xfrm>
            <a:off x="1" y="0"/>
            <a:ext cx="12191999" cy="6858000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85000"/>
                  <a:lumOff val="15000"/>
                </a:schemeClr>
              </a:gs>
              <a:gs pos="62600">
                <a:srgbClr val="383838"/>
              </a:gs>
              <a:gs pos="100000">
                <a:schemeClr val="tx1"/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353535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5BEA8252-B574-4B37-AC21-F97160A9C461}"/>
              </a:ext>
            </a:extLst>
          </p:cNvPr>
          <p:cNvSpPr/>
          <p:nvPr/>
        </p:nvSpPr>
        <p:spPr>
          <a:xfrm>
            <a:off x="4288840" y="416619"/>
            <a:ext cx="720000" cy="72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5B7EAC0F-5907-489D-B661-4702CE9E411D}"/>
              </a:ext>
            </a:extLst>
          </p:cNvPr>
          <p:cNvSpPr/>
          <p:nvPr/>
        </p:nvSpPr>
        <p:spPr>
          <a:xfrm>
            <a:off x="5008840" y="416619"/>
            <a:ext cx="2880000" cy="720000"/>
          </a:xfrm>
          <a:prstGeom prst="rect">
            <a:avLst/>
          </a:prstGeom>
          <a:solidFill>
            <a:srgbClr val="333333"/>
          </a:solidFill>
          <a:ln w="38100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AC7EB777-84E7-42A5-83BB-E7565933BE54}"/>
              </a:ext>
            </a:extLst>
          </p:cNvPr>
          <p:cNvSpPr txBox="1"/>
          <p:nvPr/>
        </p:nvSpPr>
        <p:spPr>
          <a:xfrm>
            <a:off x="5553741" y="484230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3200" dirty="0">
                <a:solidFill>
                  <a:schemeClr val="accent4">
                    <a:lumMod val="20000"/>
                    <a:lumOff val="80000"/>
                  </a:schemeClr>
                </a:solidFill>
                <a:latin typeface="源流明體 H" panose="02020900000000000000" pitchFamily="18" charset="-120"/>
                <a:ea typeface="源流明體 H" panose="02020900000000000000" pitchFamily="18" charset="-120"/>
              </a:rPr>
              <a:t>商業模式</a:t>
            </a:r>
            <a:endParaRPr lang="en-US" altLang="zh-TW" sz="3200" dirty="0">
              <a:solidFill>
                <a:schemeClr val="accent4">
                  <a:lumMod val="20000"/>
                  <a:lumOff val="80000"/>
                </a:schemeClr>
              </a:solidFill>
              <a:latin typeface="源流明體 H" panose="02020900000000000000" pitchFamily="18" charset="-120"/>
              <a:ea typeface="源流明體 H" panose="02020900000000000000" pitchFamily="18" charset="-120"/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F5E350F3-0490-4EAD-8AB8-3C73B768092B}"/>
              </a:ext>
            </a:extLst>
          </p:cNvPr>
          <p:cNvSpPr txBox="1"/>
          <p:nvPr/>
        </p:nvSpPr>
        <p:spPr>
          <a:xfrm>
            <a:off x="4359341" y="484230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>
                <a:solidFill>
                  <a:srgbClr val="333333"/>
                </a:solidFill>
                <a:latin typeface="源流明體 H" panose="02020900000000000000" pitchFamily="18" charset="-120"/>
                <a:ea typeface="源流明體 H" panose="02020900000000000000" pitchFamily="18" charset="-120"/>
              </a:rPr>
              <a:t>註</a:t>
            </a:r>
            <a:endParaRPr lang="en-US" altLang="zh-TW" sz="3200" dirty="0">
              <a:solidFill>
                <a:srgbClr val="333333"/>
              </a:solidFill>
              <a:latin typeface="源流明體 H" panose="02020900000000000000" pitchFamily="18" charset="-120"/>
              <a:ea typeface="源流明體 H" panose="02020900000000000000" pitchFamily="18" charset="-120"/>
            </a:endParaRPr>
          </a:p>
        </p:txBody>
      </p:sp>
      <p:sp>
        <p:nvSpPr>
          <p:cNvPr id="27" name="矩形: 圓角化同側角落 26">
            <a:extLst>
              <a:ext uri="{FF2B5EF4-FFF2-40B4-BE49-F238E27FC236}">
                <a16:creationId xmlns:a16="http://schemas.microsoft.com/office/drawing/2014/main" id="{E5D2A0A8-0D8B-4E83-B6B9-1B9D91217A65}"/>
              </a:ext>
            </a:extLst>
          </p:cNvPr>
          <p:cNvSpPr/>
          <p:nvPr/>
        </p:nvSpPr>
        <p:spPr>
          <a:xfrm>
            <a:off x="598570" y="1631143"/>
            <a:ext cx="3467859" cy="959658"/>
          </a:xfrm>
          <a:prstGeom prst="round2SameRect">
            <a:avLst>
              <a:gd name="adj1" fmla="val 40707"/>
              <a:gd name="adj2" fmla="val 0"/>
            </a:avLst>
          </a:prstGeom>
          <a:solidFill>
            <a:srgbClr val="FFF2CC"/>
          </a:solidFill>
          <a:ln w="38100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手繪多邊形: 圖案 38">
            <a:extLst>
              <a:ext uri="{FF2B5EF4-FFF2-40B4-BE49-F238E27FC236}">
                <a16:creationId xmlns:a16="http://schemas.microsoft.com/office/drawing/2014/main" id="{5301529B-4204-45BE-B4CF-E851217A3BCA}"/>
              </a:ext>
            </a:extLst>
          </p:cNvPr>
          <p:cNvSpPr/>
          <p:nvPr/>
        </p:nvSpPr>
        <p:spPr>
          <a:xfrm>
            <a:off x="598571" y="2131417"/>
            <a:ext cx="3467860" cy="2501543"/>
          </a:xfrm>
          <a:custGeom>
            <a:avLst/>
            <a:gdLst>
              <a:gd name="connsiteX0" fmla="*/ 3467856 w 3467860"/>
              <a:gd name="connsiteY0" fmla="*/ 0 h 2501543"/>
              <a:gd name="connsiteX1" fmla="*/ 3467860 w 3467860"/>
              <a:gd name="connsiteY1" fmla="*/ 39 h 2501543"/>
              <a:gd name="connsiteX2" fmla="*/ 3467860 w 3467860"/>
              <a:gd name="connsiteY2" fmla="*/ 2001230 h 2501543"/>
              <a:gd name="connsiteX3" fmla="*/ 2967547 w 3467860"/>
              <a:gd name="connsiteY3" fmla="*/ 2501543 h 2501543"/>
              <a:gd name="connsiteX4" fmla="*/ 500313 w 3467860"/>
              <a:gd name="connsiteY4" fmla="*/ 2501543 h 2501543"/>
              <a:gd name="connsiteX5" fmla="*/ 0 w 3467860"/>
              <a:gd name="connsiteY5" fmla="*/ 2001230 h 2501543"/>
              <a:gd name="connsiteX6" fmla="*/ 0 w 3467860"/>
              <a:gd name="connsiteY6" fmla="*/ 459384 h 2501543"/>
              <a:gd name="connsiteX7" fmla="*/ 3467856 w 3467860"/>
              <a:gd name="connsiteY7" fmla="*/ 459384 h 2501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67860" h="2501543">
                <a:moveTo>
                  <a:pt x="3467856" y="0"/>
                </a:moveTo>
                <a:lnTo>
                  <a:pt x="3467860" y="39"/>
                </a:lnTo>
                <a:lnTo>
                  <a:pt x="3467860" y="2001230"/>
                </a:lnTo>
                <a:cubicBezTo>
                  <a:pt x="3467860" y="2277545"/>
                  <a:pt x="3243862" y="2501543"/>
                  <a:pt x="2967547" y="2501543"/>
                </a:cubicBezTo>
                <a:lnTo>
                  <a:pt x="500313" y="2501543"/>
                </a:lnTo>
                <a:cubicBezTo>
                  <a:pt x="223998" y="2501543"/>
                  <a:pt x="0" y="2277545"/>
                  <a:pt x="0" y="2001230"/>
                </a:cubicBezTo>
                <a:lnTo>
                  <a:pt x="0" y="459384"/>
                </a:lnTo>
                <a:lnTo>
                  <a:pt x="3467856" y="459384"/>
                </a:lnTo>
                <a:close/>
              </a:path>
            </a:pathLst>
          </a:custGeom>
          <a:noFill/>
          <a:ln w="38100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TW" altLang="en-US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A2FBCAE8-5543-4B65-B88F-08B5FC713DFE}"/>
              </a:ext>
            </a:extLst>
          </p:cNvPr>
          <p:cNvSpPr txBox="1"/>
          <p:nvPr/>
        </p:nvSpPr>
        <p:spPr>
          <a:xfrm>
            <a:off x="1829799" y="1851294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3200" dirty="0">
                <a:solidFill>
                  <a:srgbClr val="333333"/>
                </a:solidFill>
                <a:latin typeface="源泉圓體 B" panose="020B0800000000000000" pitchFamily="34" charset="-120"/>
                <a:ea typeface="源泉圓體 B" panose="020B0800000000000000" pitchFamily="34" charset="-120"/>
              </a:rPr>
              <a:t>用戶</a:t>
            </a:r>
            <a:endParaRPr lang="en-US" altLang="zh-TW" sz="3200" dirty="0">
              <a:solidFill>
                <a:srgbClr val="333333"/>
              </a:solidFill>
              <a:latin typeface="源泉圓體 B" panose="020B0800000000000000" pitchFamily="34" charset="-120"/>
              <a:ea typeface="源泉圓體 B" panose="020B0800000000000000" pitchFamily="34" charset="-120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A8BD12BD-D6DD-47E0-88EC-B659A3D098BD}"/>
              </a:ext>
            </a:extLst>
          </p:cNvPr>
          <p:cNvSpPr txBox="1"/>
          <p:nvPr/>
        </p:nvSpPr>
        <p:spPr>
          <a:xfrm>
            <a:off x="834448" y="2850360"/>
            <a:ext cx="299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solidFill>
                  <a:srgbClr val="FFF2CC"/>
                </a:solidFill>
                <a:latin typeface="源泉圓體 B" panose="020B0800000000000000" pitchFamily="34" charset="-120"/>
                <a:ea typeface="源泉圓體 B" panose="020B0800000000000000" pitchFamily="34" charset="-120"/>
              </a:rPr>
              <a:t>透過投資、旅遊雙模態導客</a:t>
            </a:r>
            <a:endParaRPr lang="en-US" altLang="zh-TW" dirty="0">
              <a:solidFill>
                <a:srgbClr val="FFF2CC"/>
              </a:solidFill>
              <a:latin typeface="源泉圓體 B" panose="020B0800000000000000" pitchFamily="34" charset="-120"/>
              <a:ea typeface="源泉圓體 B" panose="020B0800000000000000" pitchFamily="34" charset="-120"/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54DAEDFC-779A-4944-8E7A-EB9BC244C915}"/>
              </a:ext>
            </a:extLst>
          </p:cNvPr>
          <p:cNvSpPr txBox="1"/>
          <p:nvPr/>
        </p:nvSpPr>
        <p:spPr>
          <a:xfrm>
            <a:off x="724771" y="3393732"/>
            <a:ext cx="3215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solidFill>
                  <a:srgbClr val="FFF2CC"/>
                </a:solidFill>
                <a:latin typeface="源泉圓體 B" panose="020B0800000000000000" pitchFamily="34" charset="-120"/>
                <a:ea typeface="源泉圓體 B" panose="020B0800000000000000" pitchFamily="34" charset="-120"/>
              </a:rPr>
              <a:t>視覺化圖表與</a:t>
            </a:r>
            <a:r>
              <a:rPr lang="en-US" altLang="zh-TW" dirty="0">
                <a:solidFill>
                  <a:srgbClr val="FFF2CC"/>
                </a:solidFill>
                <a:latin typeface="源泉圓體 B" panose="020B0800000000000000" pitchFamily="34" charset="-120"/>
                <a:ea typeface="源泉圓體 B" panose="020B0800000000000000" pitchFamily="34" charset="-120"/>
              </a:rPr>
              <a:t>AI</a:t>
            </a:r>
            <a:r>
              <a:rPr lang="zh-TW" altLang="en-US" dirty="0">
                <a:solidFill>
                  <a:srgbClr val="FFF2CC"/>
                </a:solidFill>
                <a:latin typeface="源泉圓體 B" panose="020B0800000000000000" pitchFamily="34" charset="-120"/>
                <a:ea typeface="源泉圓體 B" panose="020B0800000000000000" pitchFamily="34" charset="-120"/>
              </a:rPr>
              <a:t>模組暢遊體驗</a:t>
            </a:r>
            <a:endParaRPr lang="en-US" altLang="zh-TW" dirty="0">
              <a:solidFill>
                <a:srgbClr val="FFF2CC"/>
              </a:solidFill>
              <a:latin typeface="源泉圓體 B" panose="020B0800000000000000" pitchFamily="34" charset="-120"/>
              <a:ea typeface="源泉圓體 B" panose="020B0800000000000000" pitchFamily="34" charset="-120"/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332E3AFD-CAC7-48D4-9865-1028017EE5E1}"/>
              </a:ext>
            </a:extLst>
          </p:cNvPr>
          <p:cNvSpPr txBox="1"/>
          <p:nvPr/>
        </p:nvSpPr>
        <p:spPr>
          <a:xfrm>
            <a:off x="724771" y="3937104"/>
            <a:ext cx="3215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solidFill>
                  <a:srgbClr val="FFF2CC"/>
                </a:solidFill>
                <a:latin typeface="源泉圓體 B" panose="020B0800000000000000" pitchFamily="34" charset="-120"/>
                <a:ea typeface="源泉圓體 B" panose="020B0800000000000000" pitchFamily="34" charset="-120"/>
              </a:rPr>
              <a:t>特色服務營造平台忠誠度</a:t>
            </a:r>
            <a:endParaRPr lang="en-US" altLang="zh-TW" dirty="0">
              <a:solidFill>
                <a:srgbClr val="FFF2CC"/>
              </a:solidFill>
              <a:latin typeface="源泉圓體 B" panose="020B0800000000000000" pitchFamily="34" charset="-120"/>
              <a:ea typeface="源泉圓體 B" panose="020B0800000000000000" pitchFamily="34" charset="-120"/>
            </a:endParaRPr>
          </a:p>
        </p:txBody>
      </p:sp>
      <p:sp>
        <p:nvSpPr>
          <p:cNvPr id="42" name="矩形: 圓角化同側角落 41">
            <a:extLst>
              <a:ext uri="{FF2B5EF4-FFF2-40B4-BE49-F238E27FC236}">
                <a16:creationId xmlns:a16="http://schemas.microsoft.com/office/drawing/2014/main" id="{B3B20EFB-FC6A-45FB-B45E-D0047030D43E}"/>
              </a:ext>
            </a:extLst>
          </p:cNvPr>
          <p:cNvSpPr/>
          <p:nvPr/>
        </p:nvSpPr>
        <p:spPr>
          <a:xfrm>
            <a:off x="4420981" y="1631143"/>
            <a:ext cx="3467859" cy="959658"/>
          </a:xfrm>
          <a:prstGeom prst="round2SameRect">
            <a:avLst>
              <a:gd name="adj1" fmla="val 40707"/>
              <a:gd name="adj2" fmla="val 0"/>
            </a:avLst>
          </a:prstGeom>
          <a:solidFill>
            <a:srgbClr val="FFF2CC"/>
          </a:solidFill>
          <a:ln w="38100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手繪多邊形: 圖案 42">
            <a:extLst>
              <a:ext uri="{FF2B5EF4-FFF2-40B4-BE49-F238E27FC236}">
                <a16:creationId xmlns:a16="http://schemas.microsoft.com/office/drawing/2014/main" id="{AC5D78A7-4845-492E-8828-DC0011A39AF9}"/>
              </a:ext>
            </a:extLst>
          </p:cNvPr>
          <p:cNvSpPr/>
          <p:nvPr/>
        </p:nvSpPr>
        <p:spPr>
          <a:xfrm>
            <a:off x="4420982" y="2131417"/>
            <a:ext cx="3467860" cy="2501543"/>
          </a:xfrm>
          <a:custGeom>
            <a:avLst/>
            <a:gdLst>
              <a:gd name="connsiteX0" fmla="*/ 3467856 w 3467860"/>
              <a:gd name="connsiteY0" fmla="*/ 0 h 2501543"/>
              <a:gd name="connsiteX1" fmla="*/ 3467860 w 3467860"/>
              <a:gd name="connsiteY1" fmla="*/ 39 h 2501543"/>
              <a:gd name="connsiteX2" fmla="*/ 3467860 w 3467860"/>
              <a:gd name="connsiteY2" fmla="*/ 2001230 h 2501543"/>
              <a:gd name="connsiteX3" fmla="*/ 2967547 w 3467860"/>
              <a:gd name="connsiteY3" fmla="*/ 2501543 h 2501543"/>
              <a:gd name="connsiteX4" fmla="*/ 500313 w 3467860"/>
              <a:gd name="connsiteY4" fmla="*/ 2501543 h 2501543"/>
              <a:gd name="connsiteX5" fmla="*/ 0 w 3467860"/>
              <a:gd name="connsiteY5" fmla="*/ 2001230 h 2501543"/>
              <a:gd name="connsiteX6" fmla="*/ 0 w 3467860"/>
              <a:gd name="connsiteY6" fmla="*/ 459384 h 2501543"/>
              <a:gd name="connsiteX7" fmla="*/ 3467856 w 3467860"/>
              <a:gd name="connsiteY7" fmla="*/ 459384 h 2501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67860" h="2501543">
                <a:moveTo>
                  <a:pt x="3467856" y="0"/>
                </a:moveTo>
                <a:lnTo>
                  <a:pt x="3467860" y="39"/>
                </a:lnTo>
                <a:lnTo>
                  <a:pt x="3467860" y="2001230"/>
                </a:lnTo>
                <a:cubicBezTo>
                  <a:pt x="3467860" y="2277545"/>
                  <a:pt x="3243862" y="2501543"/>
                  <a:pt x="2967547" y="2501543"/>
                </a:cubicBezTo>
                <a:lnTo>
                  <a:pt x="500313" y="2501543"/>
                </a:lnTo>
                <a:cubicBezTo>
                  <a:pt x="223998" y="2501543"/>
                  <a:pt x="0" y="2277545"/>
                  <a:pt x="0" y="2001230"/>
                </a:cubicBezTo>
                <a:lnTo>
                  <a:pt x="0" y="459384"/>
                </a:lnTo>
                <a:lnTo>
                  <a:pt x="3467856" y="459384"/>
                </a:lnTo>
                <a:close/>
              </a:path>
            </a:pathLst>
          </a:custGeom>
          <a:noFill/>
          <a:ln w="38100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TW" altLang="en-US"/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DB6CAB10-D6B8-4510-A0FA-9E06A7401230}"/>
              </a:ext>
            </a:extLst>
          </p:cNvPr>
          <p:cNvSpPr txBox="1"/>
          <p:nvPr/>
        </p:nvSpPr>
        <p:spPr>
          <a:xfrm>
            <a:off x="4656859" y="2850360"/>
            <a:ext cx="299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solidFill>
                  <a:srgbClr val="FFF2CC"/>
                </a:solidFill>
                <a:latin typeface="源泉圓體 B" panose="020B0800000000000000" pitchFamily="34" charset="-120"/>
                <a:ea typeface="源泉圓體 B" panose="020B0800000000000000" pitchFamily="34" charset="-120"/>
              </a:rPr>
              <a:t>與銀行合作簽訂合約</a:t>
            </a:r>
            <a:endParaRPr lang="en-US" altLang="zh-TW" dirty="0">
              <a:solidFill>
                <a:srgbClr val="FFF2CC"/>
              </a:solidFill>
              <a:latin typeface="源泉圓體 B" panose="020B0800000000000000" pitchFamily="34" charset="-120"/>
              <a:ea typeface="源泉圓體 B" panose="020B0800000000000000" pitchFamily="34" charset="-120"/>
            </a:endParaRPr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80EB76EB-9D36-460D-A316-0F25DFDBD640}"/>
              </a:ext>
            </a:extLst>
          </p:cNvPr>
          <p:cNvSpPr txBox="1"/>
          <p:nvPr/>
        </p:nvSpPr>
        <p:spPr>
          <a:xfrm>
            <a:off x="4420982" y="3393732"/>
            <a:ext cx="3467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solidFill>
                  <a:srgbClr val="FFF2CC"/>
                </a:solidFill>
                <a:latin typeface="源泉圓體 B" panose="020B0800000000000000" pitchFamily="34" charset="-120"/>
                <a:ea typeface="源泉圓體 B" panose="020B0800000000000000" pitchFamily="34" charset="-120"/>
              </a:rPr>
              <a:t>取得授權快速串接銀行開放</a:t>
            </a:r>
            <a:r>
              <a:rPr lang="en-US" altLang="zh-TW" dirty="0">
                <a:solidFill>
                  <a:srgbClr val="FFF2CC"/>
                </a:solidFill>
                <a:latin typeface="源泉圓體 B" panose="020B0800000000000000" pitchFamily="34" charset="-120"/>
                <a:ea typeface="源泉圓體 B" panose="020B0800000000000000" pitchFamily="34" charset="-120"/>
              </a:rPr>
              <a:t>API</a:t>
            </a:r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1D57E5F5-E875-4459-B0CB-19AF7A265941}"/>
              </a:ext>
            </a:extLst>
          </p:cNvPr>
          <p:cNvSpPr txBox="1"/>
          <p:nvPr/>
        </p:nvSpPr>
        <p:spPr>
          <a:xfrm>
            <a:off x="4547182" y="3937104"/>
            <a:ext cx="3215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solidFill>
                  <a:srgbClr val="FFF2CC"/>
                </a:solidFill>
                <a:latin typeface="源泉圓體 B" panose="020B0800000000000000" pitchFamily="34" charset="-120"/>
                <a:ea typeface="源泉圓體 B" panose="020B0800000000000000" pitchFamily="34" charset="-120"/>
              </a:rPr>
              <a:t>平台結合外匯商品個人化推薦</a:t>
            </a:r>
            <a:endParaRPr lang="en-US" altLang="zh-TW" dirty="0">
              <a:solidFill>
                <a:srgbClr val="FFF2CC"/>
              </a:solidFill>
              <a:latin typeface="源泉圓體 B" panose="020B0800000000000000" pitchFamily="34" charset="-120"/>
              <a:ea typeface="源泉圓體 B" panose="020B0800000000000000" pitchFamily="34" charset="-120"/>
            </a:endParaRPr>
          </a:p>
        </p:txBody>
      </p:sp>
      <p:sp>
        <p:nvSpPr>
          <p:cNvPr id="49" name="矩形: 圓角化同側角落 48">
            <a:extLst>
              <a:ext uri="{FF2B5EF4-FFF2-40B4-BE49-F238E27FC236}">
                <a16:creationId xmlns:a16="http://schemas.microsoft.com/office/drawing/2014/main" id="{EBDD7F4A-41D9-487A-9201-A08D96962FA5}"/>
              </a:ext>
            </a:extLst>
          </p:cNvPr>
          <p:cNvSpPr/>
          <p:nvPr/>
        </p:nvSpPr>
        <p:spPr>
          <a:xfrm>
            <a:off x="8243389" y="1631143"/>
            <a:ext cx="3467859" cy="959658"/>
          </a:xfrm>
          <a:prstGeom prst="round2SameRect">
            <a:avLst>
              <a:gd name="adj1" fmla="val 40707"/>
              <a:gd name="adj2" fmla="val 0"/>
            </a:avLst>
          </a:prstGeom>
          <a:solidFill>
            <a:srgbClr val="FFF2CC"/>
          </a:solidFill>
          <a:ln w="38100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手繪多邊形: 圖案 49">
            <a:extLst>
              <a:ext uri="{FF2B5EF4-FFF2-40B4-BE49-F238E27FC236}">
                <a16:creationId xmlns:a16="http://schemas.microsoft.com/office/drawing/2014/main" id="{177DEA45-84E7-463A-A5D0-BFFD42F76C33}"/>
              </a:ext>
            </a:extLst>
          </p:cNvPr>
          <p:cNvSpPr/>
          <p:nvPr/>
        </p:nvSpPr>
        <p:spPr>
          <a:xfrm>
            <a:off x="8243390" y="2131417"/>
            <a:ext cx="3467860" cy="2501543"/>
          </a:xfrm>
          <a:custGeom>
            <a:avLst/>
            <a:gdLst>
              <a:gd name="connsiteX0" fmla="*/ 3467856 w 3467860"/>
              <a:gd name="connsiteY0" fmla="*/ 0 h 2501543"/>
              <a:gd name="connsiteX1" fmla="*/ 3467860 w 3467860"/>
              <a:gd name="connsiteY1" fmla="*/ 39 h 2501543"/>
              <a:gd name="connsiteX2" fmla="*/ 3467860 w 3467860"/>
              <a:gd name="connsiteY2" fmla="*/ 2001230 h 2501543"/>
              <a:gd name="connsiteX3" fmla="*/ 2967547 w 3467860"/>
              <a:gd name="connsiteY3" fmla="*/ 2501543 h 2501543"/>
              <a:gd name="connsiteX4" fmla="*/ 500313 w 3467860"/>
              <a:gd name="connsiteY4" fmla="*/ 2501543 h 2501543"/>
              <a:gd name="connsiteX5" fmla="*/ 0 w 3467860"/>
              <a:gd name="connsiteY5" fmla="*/ 2001230 h 2501543"/>
              <a:gd name="connsiteX6" fmla="*/ 0 w 3467860"/>
              <a:gd name="connsiteY6" fmla="*/ 459384 h 2501543"/>
              <a:gd name="connsiteX7" fmla="*/ 3467856 w 3467860"/>
              <a:gd name="connsiteY7" fmla="*/ 459384 h 2501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67860" h="2501543">
                <a:moveTo>
                  <a:pt x="3467856" y="0"/>
                </a:moveTo>
                <a:lnTo>
                  <a:pt x="3467860" y="39"/>
                </a:lnTo>
                <a:lnTo>
                  <a:pt x="3467860" y="2001230"/>
                </a:lnTo>
                <a:cubicBezTo>
                  <a:pt x="3467860" y="2277545"/>
                  <a:pt x="3243862" y="2501543"/>
                  <a:pt x="2967547" y="2501543"/>
                </a:cubicBezTo>
                <a:lnTo>
                  <a:pt x="500313" y="2501543"/>
                </a:lnTo>
                <a:cubicBezTo>
                  <a:pt x="223998" y="2501543"/>
                  <a:pt x="0" y="2277545"/>
                  <a:pt x="0" y="2001230"/>
                </a:cubicBezTo>
                <a:lnTo>
                  <a:pt x="0" y="459384"/>
                </a:lnTo>
                <a:lnTo>
                  <a:pt x="3467856" y="459384"/>
                </a:lnTo>
                <a:close/>
              </a:path>
            </a:pathLst>
          </a:custGeom>
          <a:noFill/>
          <a:ln w="38100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TW" altLang="en-US"/>
          </a:p>
        </p:txBody>
      </p: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BD0CECAC-E448-491E-9BCF-0F505D64EEA7}"/>
              </a:ext>
            </a:extLst>
          </p:cNvPr>
          <p:cNvSpPr txBox="1"/>
          <p:nvPr/>
        </p:nvSpPr>
        <p:spPr>
          <a:xfrm>
            <a:off x="9474618" y="1851294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3200" dirty="0">
                <a:solidFill>
                  <a:srgbClr val="333333"/>
                </a:solidFill>
                <a:latin typeface="源泉圓體 B" panose="020B0800000000000000" pitchFamily="34" charset="-120"/>
                <a:ea typeface="源泉圓體 B" panose="020B0800000000000000" pitchFamily="34" charset="-120"/>
              </a:rPr>
              <a:t>銀行</a:t>
            </a:r>
            <a:endParaRPr lang="en-US" altLang="zh-TW" sz="3200" dirty="0">
              <a:solidFill>
                <a:srgbClr val="333333"/>
              </a:solidFill>
              <a:latin typeface="源泉圓體 B" panose="020B0800000000000000" pitchFamily="34" charset="-120"/>
              <a:ea typeface="源泉圓體 B" panose="020B0800000000000000" pitchFamily="34" charset="-120"/>
            </a:endParaRPr>
          </a:p>
        </p:txBody>
      </p: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D46BEFCD-EF04-4985-BCD5-EFF53E479CE0}"/>
              </a:ext>
            </a:extLst>
          </p:cNvPr>
          <p:cNvSpPr txBox="1"/>
          <p:nvPr/>
        </p:nvSpPr>
        <p:spPr>
          <a:xfrm>
            <a:off x="8361209" y="2850360"/>
            <a:ext cx="3232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solidFill>
                  <a:srgbClr val="FFF2CC"/>
                </a:solidFill>
                <a:latin typeface="源泉圓體 B" panose="020B0800000000000000" pitchFamily="34" charset="-120"/>
                <a:ea typeface="源泉圓體 B" panose="020B0800000000000000" pitchFamily="34" charset="-120"/>
              </a:rPr>
              <a:t>可於平台上取得客戶標籤資料</a:t>
            </a:r>
            <a:endParaRPr lang="en-US" altLang="zh-TW" dirty="0">
              <a:solidFill>
                <a:srgbClr val="FFF2CC"/>
              </a:solidFill>
              <a:latin typeface="源泉圓體 B" panose="020B0800000000000000" pitchFamily="34" charset="-120"/>
              <a:ea typeface="源泉圓體 B" panose="020B0800000000000000" pitchFamily="34" charset="-120"/>
            </a:endParaRPr>
          </a:p>
        </p:txBody>
      </p:sp>
      <p:sp>
        <p:nvSpPr>
          <p:cNvPr id="53" name="文字方塊 52">
            <a:extLst>
              <a:ext uri="{FF2B5EF4-FFF2-40B4-BE49-F238E27FC236}">
                <a16:creationId xmlns:a16="http://schemas.microsoft.com/office/drawing/2014/main" id="{7922BF7B-7E5E-4D7D-B4BD-222AC53FDBC7}"/>
              </a:ext>
            </a:extLst>
          </p:cNvPr>
          <p:cNvSpPr txBox="1"/>
          <p:nvPr/>
        </p:nvSpPr>
        <p:spPr>
          <a:xfrm>
            <a:off x="8243390" y="3393732"/>
            <a:ext cx="3467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solidFill>
                  <a:srgbClr val="FFF2CC"/>
                </a:solidFill>
                <a:latin typeface="源泉圓體 B" panose="020B0800000000000000" pitchFamily="34" charset="-120"/>
                <a:ea typeface="源泉圓體 B" panose="020B0800000000000000" pitchFamily="34" charset="-120"/>
              </a:rPr>
              <a:t>高效率外包、無須負擔資訊技術</a:t>
            </a:r>
            <a:endParaRPr lang="en-US" altLang="zh-TW" dirty="0">
              <a:solidFill>
                <a:srgbClr val="FFF2CC"/>
              </a:solidFill>
              <a:latin typeface="源泉圓體 B" panose="020B0800000000000000" pitchFamily="34" charset="-120"/>
              <a:ea typeface="源泉圓體 B" panose="020B0800000000000000" pitchFamily="34" charset="-120"/>
            </a:endParaRPr>
          </a:p>
        </p:txBody>
      </p: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3641E86C-E8D4-4852-93AB-427785D6CE3E}"/>
              </a:ext>
            </a:extLst>
          </p:cNvPr>
          <p:cNvSpPr txBox="1"/>
          <p:nvPr/>
        </p:nvSpPr>
        <p:spPr>
          <a:xfrm>
            <a:off x="8369590" y="3937104"/>
            <a:ext cx="3215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solidFill>
                  <a:srgbClr val="FFF2CC"/>
                </a:solidFill>
                <a:latin typeface="源泉圓體 B" panose="020B0800000000000000" pitchFamily="34" charset="-120"/>
                <a:ea typeface="源泉圓體 B" panose="020B0800000000000000" pitchFamily="34" charset="-120"/>
              </a:rPr>
              <a:t>透過平台推廣外匯交易</a:t>
            </a:r>
            <a:endParaRPr lang="en-US" altLang="zh-TW" dirty="0">
              <a:solidFill>
                <a:srgbClr val="FFF2CC"/>
              </a:solidFill>
              <a:latin typeface="源泉圓體 B" panose="020B0800000000000000" pitchFamily="34" charset="-120"/>
              <a:ea typeface="源泉圓體 B" panose="020B0800000000000000" pitchFamily="34" charset="-12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9FA8BA3F-6072-4273-AFD7-2A6236E2DA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97660" y="1986908"/>
            <a:ext cx="1714500" cy="313546"/>
          </a:xfrm>
          <a:prstGeom prst="rect">
            <a:avLst/>
          </a:prstGeom>
        </p:spPr>
      </p:pic>
      <p:grpSp>
        <p:nvGrpSpPr>
          <p:cNvPr id="8" name="群組 7">
            <a:extLst>
              <a:ext uri="{FF2B5EF4-FFF2-40B4-BE49-F238E27FC236}">
                <a16:creationId xmlns:a16="http://schemas.microsoft.com/office/drawing/2014/main" id="{4B85FFE8-1F0A-473A-BB05-EF1D09A55A17}"/>
              </a:ext>
            </a:extLst>
          </p:cNvPr>
          <p:cNvGrpSpPr/>
          <p:nvPr/>
        </p:nvGrpSpPr>
        <p:grpSpPr>
          <a:xfrm>
            <a:off x="1802383" y="6000622"/>
            <a:ext cx="8587234" cy="504562"/>
            <a:chOff x="1802383" y="6000622"/>
            <a:chExt cx="8587234" cy="504562"/>
          </a:xfrm>
        </p:grpSpPr>
        <p:grpSp>
          <p:nvGrpSpPr>
            <p:cNvPr id="28" name="群組 27">
              <a:extLst>
                <a:ext uri="{FF2B5EF4-FFF2-40B4-BE49-F238E27FC236}">
                  <a16:creationId xmlns:a16="http://schemas.microsoft.com/office/drawing/2014/main" id="{8F9F82FD-3BFD-496E-9413-8A8580B78092}"/>
                </a:ext>
              </a:extLst>
            </p:cNvPr>
            <p:cNvGrpSpPr/>
            <p:nvPr/>
          </p:nvGrpSpPr>
          <p:grpSpPr>
            <a:xfrm>
              <a:off x="1802383" y="6000622"/>
              <a:ext cx="1467074" cy="504562"/>
              <a:chOff x="5610852" y="3394043"/>
              <a:chExt cx="1467074" cy="504562"/>
            </a:xfrm>
          </p:grpSpPr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1CE3F9D4-CCAD-40D3-862C-26DEBC8DF2E2}"/>
                  </a:ext>
                </a:extLst>
              </p:cNvPr>
              <p:cNvSpPr/>
              <p:nvPr/>
            </p:nvSpPr>
            <p:spPr>
              <a:xfrm>
                <a:off x="5610852" y="3394043"/>
                <a:ext cx="1467074" cy="50456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0" name="文字方塊 29">
                <a:extLst>
                  <a:ext uri="{FF2B5EF4-FFF2-40B4-BE49-F238E27FC236}">
                    <a16:creationId xmlns:a16="http://schemas.microsoft.com/office/drawing/2014/main" id="{1AA21C22-E4C4-4930-AC2C-ECEB7DA03710}"/>
                  </a:ext>
                </a:extLst>
              </p:cNvPr>
              <p:cNvSpPr txBox="1"/>
              <p:nvPr/>
            </p:nvSpPr>
            <p:spPr>
              <a:xfrm>
                <a:off x="5610858" y="3444600"/>
                <a:ext cx="146706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TW" altLang="en-US" sz="2000" dirty="0">
                    <a:solidFill>
                      <a:srgbClr val="333333"/>
                    </a:solidFill>
                    <a:latin typeface="源泉圓體 B" panose="020B0800000000000000" pitchFamily="34" charset="-120"/>
                    <a:ea typeface="源泉圓體 B" panose="020B0800000000000000" pitchFamily="34" charset="-120"/>
                  </a:rPr>
                  <a:t>平台租用費</a:t>
                </a:r>
                <a:endParaRPr lang="en-US" altLang="zh-TW" sz="2000" dirty="0">
                  <a:solidFill>
                    <a:srgbClr val="333333"/>
                  </a:solidFill>
                  <a:latin typeface="源泉圓體 B" panose="020B0800000000000000" pitchFamily="34" charset="-120"/>
                  <a:ea typeface="源泉圓體 B" panose="020B0800000000000000" pitchFamily="34" charset="-120"/>
                </a:endParaRPr>
              </a:p>
            </p:txBody>
          </p:sp>
        </p:grpSp>
        <p:grpSp>
          <p:nvGrpSpPr>
            <p:cNvPr id="31" name="群組 30">
              <a:extLst>
                <a:ext uri="{FF2B5EF4-FFF2-40B4-BE49-F238E27FC236}">
                  <a16:creationId xmlns:a16="http://schemas.microsoft.com/office/drawing/2014/main" id="{88C02D78-00CE-4620-A932-50B57C630C0D}"/>
                </a:ext>
              </a:extLst>
            </p:cNvPr>
            <p:cNvGrpSpPr/>
            <p:nvPr/>
          </p:nvGrpSpPr>
          <p:grpSpPr>
            <a:xfrm>
              <a:off x="3890733" y="6000622"/>
              <a:ext cx="1723556" cy="504562"/>
              <a:chOff x="5482611" y="3394043"/>
              <a:chExt cx="1723556" cy="504562"/>
            </a:xfrm>
          </p:grpSpPr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F9433D31-6896-4758-93E7-1141130F49CF}"/>
                  </a:ext>
                </a:extLst>
              </p:cNvPr>
              <p:cNvSpPr/>
              <p:nvPr/>
            </p:nvSpPr>
            <p:spPr>
              <a:xfrm>
                <a:off x="5482611" y="3394043"/>
                <a:ext cx="1723556" cy="50456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3" name="文字方塊 32">
                <a:extLst>
                  <a:ext uri="{FF2B5EF4-FFF2-40B4-BE49-F238E27FC236}">
                    <a16:creationId xmlns:a16="http://schemas.microsoft.com/office/drawing/2014/main" id="{29B955BD-15D5-440E-BE01-34E299244C93}"/>
                  </a:ext>
                </a:extLst>
              </p:cNvPr>
              <p:cNvSpPr txBox="1"/>
              <p:nvPr/>
            </p:nvSpPr>
            <p:spPr>
              <a:xfrm>
                <a:off x="5482618" y="3444600"/>
                <a:ext cx="172354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TW" altLang="en-US" sz="2000" dirty="0">
                    <a:solidFill>
                      <a:srgbClr val="333333"/>
                    </a:solidFill>
                    <a:latin typeface="源泉圓體 B" panose="020B0800000000000000" pitchFamily="34" charset="-120"/>
                    <a:ea typeface="源泉圓體 B" panose="020B0800000000000000" pitchFamily="34" charset="-120"/>
                  </a:rPr>
                  <a:t>推薦商品抽成</a:t>
                </a:r>
                <a:endParaRPr lang="en-US" altLang="zh-TW" sz="2000" dirty="0">
                  <a:solidFill>
                    <a:srgbClr val="333333"/>
                  </a:solidFill>
                  <a:latin typeface="源泉圓體 B" panose="020B0800000000000000" pitchFamily="34" charset="-120"/>
                  <a:ea typeface="源泉圓體 B" panose="020B0800000000000000" pitchFamily="34" charset="-120"/>
                </a:endParaRPr>
              </a:p>
            </p:txBody>
          </p:sp>
        </p:grpSp>
        <p:grpSp>
          <p:nvGrpSpPr>
            <p:cNvPr id="34" name="群組 33">
              <a:extLst>
                <a:ext uri="{FF2B5EF4-FFF2-40B4-BE49-F238E27FC236}">
                  <a16:creationId xmlns:a16="http://schemas.microsoft.com/office/drawing/2014/main" id="{D2A56B4C-C2FA-403A-B8B6-DAF480A8EC00}"/>
                </a:ext>
              </a:extLst>
            </p:cNvPr>
            <p:cNvGrpSpPr/>
            <p:nvPr/>
          </p:nvGrpSpPr>
          <p:grpSpPr>
            <a:xfrm>
              <a:off x="6235565" y="6000622"/>
              <a:ext cx="1552738" cy="504562"/>
              <a:chOff x="5568020" y="3394043"/>
              <a:chExt cx="1552738" cy="504562"/>
            </a:xfrm>
          </p:grpSpPr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536FC3B0-0E4E-4F2F-AF2E-63DB88D5749C}"/>
                  </a:ext>
                </a:extLst>
              </p:cNvPr>
              <p:cNvSpPr/>
              <p:nvPr/>
            </p:nvSpPr>
            <p:spPr>
              <a:xfrm>
                <a:off x="5568020" y="3394043"/>
                <a:ext cx="1552738" cy="50456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6" name="文字方塊 35">
                <a:extLst>
                  <a:ext uri="{FF2B5EF4-FFF2-40B4-BE49-F238E27FC236}">
                    <a16:creationId xmlns:a16="http://schemas.microsoft.com/office/drawing/2014/main" id="{0BB29F58-1385-42EB-93DC-94C07DA1DDF3}"/>
                  </a:ext>
                </a:extLst>
              </p:cNvPr>
              <p:cNvSpPr txBox="1"/>
              <p:nvPr/>
            </p:nvSpPr>
            <p:spPr>
              <a:xfrm>
                <a:off x="5614064" y="3444600"/>
                <a:ext cx="146065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000" dirty="0">
                    <a:solidFill>
                      <a:srgbClr val="333333"/>
                    </a:solidFill>
                    <a:latin typeface="源泉圓體 B" panose="020B0800000000000000" pitchFamily="34" charset="-120"/>
                    <a:ea typeface="源泉圓體 B" panose="020B0800000000000000" pitchFamily="34" charset="-120"/>
                  </a:rPr>
                  <a:t>AI</a:t>
                </a:r>
                <a:r>
                  <a:rPr lang="zh-TW" altLang="en-US" sz="2000" dirty="0">
                    <a:solidFill>
                      <a:srgbClr val="333333"/>
                    </a:solidFill>
                    <a:latin typeface="源泉圓體 B" panose="020B0800000000000000" pitchFamily="34" charset="-120"/>
                    <a:ea typeface="源泉圓體 B" panose="020B0800000000000000" pitchFamily="34" charset="-120"/>
                  </a:rPr>
                  <a:t>模組月費</a:t>
                </a:r>
                <a:endParaRPr lang="en-US" altLang="zh-TW" sz="2000" dirty="0">
                  <a:solidFill>
                    <a:srgbClr val="333333"/>
                  </a:solidFill>
                  <a:latin typeface="源泉圓體 B" panose="020B0800000000000000" pitchFamily="34" charset="-120"/>
                  <a:ea typeface="源泉圓體 B" panose="020B0800000000000000" pitchFamily="34" charset="-120"/>
                </a:endParaRPr>
              </a:p>
            </p:txBody>
          </p:sp>
        </p:grpSp>
        <p:grpSp>
          <p:nvGrpSpPr>
            <p:cNvPr id="37" name="群組 36">
              <a:extLst>
                <a:ext uri="{FF2B5EF4-FFF2-40B4-BE49-F238E27FC236}">
                  <a16:creationId xmlns:a16="http://schemas.microsoft.com/office/drawing/2014/main" id="{18203F0C-F65C-4D71-BCEE-D3534ABA36AE}"/>
                </a:ext>
              </a:extLst>
            </p:cNvPr>
            <p:cNvGrpSpPr/>
            <p:nvPr/>
          </p:nvGrpSpPr>
          <p:grpSpPr>
            <a:xfrm>
              <a:off x="8409579" y="6000622"/>
              <a:ext cx="1980038" cy="504562"/>
              <a:chOff x="5354370" y="3394043"/>
              <a:chExt cx="1980038" cy="504562"/>
            </a:xfrm>
          </p:grpSpPr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E7F45B82-EBAF-46A0-9C13-5823882CC7C7}"/>
                  </a:ext>
                </a:extLst>
              </p:cNvPr>
              <p:cNvSpPr/>
              <p:nvPr/>
            </p:nvSpPr>
            <p:spPr>
              <a:xfrm>
                <a:off x="5354370" y="3394043"/>
                <a:ext cx="1980038" cy="50456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0" name="文字方塊 39">
                <a:extLst>
                  <a:ext uri="{FF2B5EF4-FFF2-40B4-BE49-F238E27FC236}">
                    <a16:creationId xmlns:a16="http://schemas.microsoft.com/office/drawing/2014/main" id="{B9A99C3D-4EA4-4842-8FFD-9EB613ED251D}"/>
                  </a:ext>
                </a:extLst>
              </p:cNvPr>
              <p:cNvSpPr txBox="1"/>
              <p:nvPr/>
            </p:nvSpPr>
            <p:spPr>
              <a:xfrm>
                <a:off x="5354379" y="3444600"/>
                <a:ext cx="198002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TW" altLang="en-US" sz="2000" dirty="0">
                    <a:solidFill>
                      <a:srgbClr val="333333"/>
                    </a:solidFill>
                    <a:latin typeface="源泉圓體 B" panose="020B0800000000000000" pitchFamily="34" charset="-120"/>
                    <a:ea typeface="源泉圓體 B" panose="020B0800000000000000" pitchFamily="34" charset="-120"/>
                  </a:rPr>
                  <a:t>第三方合作邀請</a:t>
                </a:r>
                <a:endParaRPr lang="en-US" altLang="zh-TW" sz="2000" dirty="0">
                  <a:solidFill>
                    <a:srgbClr val="333333"/>
                  </a:solidFill>
                  <a:latin typeface="源泉圓體 B" panose="020B0800000000000000" pitchFamily="34" charset="-120"/>
                  <a:ea typeface="源泉圓體 B" panose="020B0800000000000000" pitchFamily="34" charset="-120"/>
                </a:endParaRPr>
              </a:p>
            </p:txBody>
          </p:sp>
        </p:grpSp>
      </p:grpSp>
      <p:grpSp>
        <p:nvGrpSpPr>
          <p:cNvPr id="7" name="群組 6">
            <a:extLst>
              <a:ext uri="{FF2B5EF4-FFF2-40B4-BE49-F238E27FC236}">
                <a16:creationId xmlns:a16="http://schemas.microsoft.com/office/drawing/2014/main" id="{0E1FF2F1-202A-4954-B406-4C1ADF1DA19E}"/>
              </a:ext>
            </a:extLst>
          </p:cNvPr>
          <p:cNvGrpSpPr/>
          <p:nvPr/>
        </p:nvGrpSpPr>
        <p:grpSpPr>
          <a:xfrm>
            <a:off x="1393517" y="5130726"/>
            <a:ext cx="9404967" cy="523220"/>
            <a:chOff x="1409700" y="5130726"/>
            <a:chExt cx="9404967" cy="523220"/>
          </a:xfrm>
        </p:grpSpPr>
        <p:cxnSp>
          <p:nvCxnSpPr>
            <p:cNvPr id="64" name="直線接點 63">
              <a:extLst>
                <a:ext uri="{FF2B5EF4-FFF2-40B4-BE49-F238E27FC236}">
                  <a16:creationId xmlns:a16="http://schemas.microsoft.com/office/drawing/2014/main" id="{EE424B7C-0CA4-4C27-BEA5-8707EC8FB039}"/>
                </a:ext>
              </a:extLst>
            </p:cNvPr>
            <p:cNvCxnSpPr>
              <a:cxnSpLocks/>
            </p:cNvCxnSpPr>
            <p:nvPr/>
          </p:nvCxnSpPr>
          <p:spPr>
            <a:xfrm>
              <a:off x="1409700" y="5392336"/>
              <a:ext cx="3345180" cy="0"/>
            </a:xfrm>
            <a:prstGeom prst="line">
              <a:avLst/>
            </a:prstGeom>
            <a:ln w="19050">
              <a:solidFill>
                <a:srgbClr val="FFF2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線接點 65">
              <a:extLst>
                <a:ext uri="{FF2B5EF4-FFF2-40B4-BE49-F238E27FC236}">
                  <a16:creationId xmlns:a16="http://schemas.microsoft.com/office/drawing/2014/main" id="{0E00423B-2D7A-4C18-BF2C-A262A7512091}"/>
                </a:ext>
              </a:extLst>
            </p:cNvPr>
            <p:cNvCxnSpPr>
              <a:cxnSpLocks/>
            </p:cNvCxnSpPr>
            <p:nvPr/>
          </p:nvCxnSpPr>
          <p:spPr>
            <a:xfrm>
              <a:off x="7469487" y="5392336"/>
              <a:ext cx="3345180" cy="0"/>
            </a:xfrm>
            <a:prstGeom prst="line">
              <a:avLst/>
            </a:prstGeom>
            <a:ln w="19050">
              <a:solidFill>
                <a:srgbClr val="FFF2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文字方塊 67">
              <a:extLst>
                <a:ext uri="{FF2B5EF4-FFF2-40B4-BE49-F238E27FC236}">
                  <a16:creationId xmlns:a16="http://schemas.microsoft.com/office/drawing/2014/main" id="{61038083-0438-46CE-8EDC-F83C0B275946}"/>
                </a:ext>
              </a:extLst>
            </p:cNvPr>
            <p:cNvSpPr txBox="1"/>
            <p:nvPr/>
          </p:nvSpPr>
          <p:spPr>
            <a:xfrm>
              <a:off x="4614132" y="5130726"/>
              <a:ext cx="299610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800" dirty="0">
                  <a:solidFill>
                    <a:srgbClr val="FFF2CC"/>
                  </a:solidFill>
                  <a:latin typeface="源泉圓體 B" panose="020B0800000000000000" pitchFamily="34" charset="-120"/>
                  <a:ea typeface="源泉圓體 B" panose="020B0800000000000000" pitchFamily="34" charset="-120"/>
                </a:rPr>
                <a:t>營收來源</a:t>
              </a:r>
              <a:endParaRPr lang="en-US" altLang="zh-TW" sz="2800" dirty="0">
                <a:solidFill>
                  <a:srgbClr val="FFF2CC"/>
                </a:solidFill>
                <a:latin typeface="源泉圓體 B" panose="020B0800000000000000" pitchFamily="34" charset="-120"/>
                <a:ea typeface="源泉圓體 B" panose="020B0800000000000000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669463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7E2319C1-12A5-4728-B41E-599A79461785}"/>
              </a:ext>
            </a:extLst>
          </p:cNvPr>
          <p:cNvSpPr/>
          <p:nvPr/>
        </p:nvSpPr>
        <p:spPr>
          <a:xfrm>
            <a:off x="1" y="0"/>
            <a:ext cx="12191999" cy="6858000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85000"/>
                  <a:lumOff val="15000"/>
                </a:schemeClr>
              </a:gs>
              <a:gs pos="62600">
                <a:srgbClr val="383838"/>
              </a:gs>
              <a:gs pos="100000">
                <a:schemeClr val="tx1"/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353535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5BEA8252-B574-4B37-AC21-F97160A9C461}"/>
              </a:ext>
            </a:extLst>
          </p:cNvPr>
          <p:cNvSpPr/>
          <p:nvPr/>
        </p:nvSpPr>
        <p:spPr>
          <a:xfrm>
            <a:off x="4288840" y="416619"/>
            <a:ext cx="720000" cy="72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5B7EAC0F-5907-489D-B661-4702CE9E411D}"/>
              </a:ext>
            </a:extLst>
          </p:cNvPr>
          <p:cNvSpPr/>
          <p:nvPr/>
        </p:nvSpPr>
        <p:spPr>
          <a:xfrm>
            <a:off x="5008840" y="416619"/>
            <a:ext cx="2880000" cy="720000"/>
          </a:xfrm>
          <a:prstGeom prst="rect">
            <a:avLst/>
          </a:prstGeom>
          <a:solidFill>
            <a:srgbClr val="333333"/>
          </a:solidFill>
          <a:ln w="38100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AC7EB777-84E7-42A5-83BB-E7565933BE54}"/>
              </a:ext>
            </a:extLst>
          </p:cNvPr>
          <p:cNvSpPr txBox="1"/>
          <p:nvPr/>
        </p:nvSpPr>
        <p:spPr>
          <a:xfrm>
            <a:off x="5553742" y="484230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3200" dirty="0">
                <a:solidFill>
                  <a:schemeClr val="accent4">
                    <a:lumMod val="20000"/>
                    <a:lumOff val="80000"/>
                  </a:schemeClr>
                </a:solidFill>
                <a:latin typeface="源流明體 H" panose="02020900000000000000" pitchFamily="18" charset="-120"/>
                <a:ea typeface="源流明體 H" panose="02020900000000000000" pitchFamily="18" charset="-120"/>
              </a:rPr>
              <a:t>匯心計畫</a:t>
            </a:r>
            <a:endParaRPr lang="en-US" altLang="zh-TW" sz="3200" dirty="0">
              <a:solidFill>
                <a:schemeClr val="accent4">
                  <a:lumMod val="20000"/>
                  <a:lumOff val="80000"/>
                </a:schemeClr>
              </a:solidFill>
              <a:latin typeface="源流明體 H" panose="02020900000000000000" pitchFamily="18" charset="-120"/>
              <a:ea typeface="源流明體 H" panose="02020900000000000000" pitchFamily="18" charset="-120"/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F5E350F3-0490-4EAD-8AB8-3C73B768092B}"/>
              </a:ext>
            </a:extLst>
          </p:cNvPr>
          <p:cNvSpPr txBox="1"/>
          <p:nvPr/>
        </p:nvSpPr>
        <p:spPr>
          <a:xfrm>
            <a:off x="4351323" y="484230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>
                <a:solidFill>
                  <a:srgbClr val="333333"/>
                </a:solidFill>
                <a:latin typeface="源流明體 H" panose="02020900000000000000" pitchFamily="18" charset="-120"/>
                <a:ea typeface="源流明體 H" panose="02020900000000000000" pitchFamily="18" charset="-120"/>
              </a:rPr>
              <a:t>註</a:t>
            </a:r>
            <a:endParaRPr lang="en-US" altLang="zh-TW" sz="3200" dirty="0">
              <a:solidFill>
                <a:srgbClr val="333333"/>
              </a:solidFill>
              <a:latin typeface="源流明體 H" panose="02020900000000000000" pitchFamily="18" charset="-120"/>
              <a:ea typeface="源流明體 H" panose="02020900000000000000" pitchFamily="18" charset="-120"/>
            </a:endParaRPr>
          </a:p>
        </p:txBody>
      </p:sp>
      <p:sp>
        <p:nvSpPr>
          <p:cNvPr id="79" name="文字方塊 78">
            <a:extLst>
              <a:ext uri="{FF2B5EF4-FFF2-40B4-BE49-F238E27FC236}">
                <a16:creationId xmlns:a16="http://schemas.microsoft.com/office/drawing/2014/main" id="{838685B0-2BE5-48D5-9F4B-19F530B8E449}"/>
              </a:ext>
            </a:extLst>
          </p:cNvPr>
          <p:cNvSpPr txBox="1"/>
          <p:nvPr/>
        </p:nvSpPr>
        <p:spPr>
          <a:xfrm>
            <a:off x="752749" y="2327269"/>
            <a:ext cx="21092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solidFill>
                  <a:srgbClr val="FFF2CC"/>
                </a:solidFill>
                <a:latin typeface="源泉圓體 B" panose="020B0800000000000000" pitchFamily="34" charset="-120"/>
                <a:ea typeface="源泉圓體 B" panose="020B0800000000000000" pitchFamily="34" charset="-120"/>
              </a:rPr>
              <a:t>銀行外匯商品</a:t>
            </a:r>
            <a:endParaRPr lang="en-US" altLang="zh-TW" dirty="0">
              <a:solidFill>
                <a:srgbClr val="FFF2CC"/>
              </a:solidFill>
              <a:latin typeface="源泉圓體 B" panose="020B0800000000000000" pitchFamily="34" charset="-120"/>
              <a:ea typeface="源泉圓體 B" panose="020B0800000000000000" pitchFamily="34" charset="-120"/>
            </a:endParaRPr>
          </a:p>
          <a:p>
            <a:pPr algn="ctr"/>
            <a:r>
              <a:rPr lang="zh-TW" altLang="en-US" dirty="0">
                <a:solidFill>
                  <a:srgbClr val="FFF2CC"/>
                </a:solidFill>
                <a:latin typeface="源泉圓體 B" panose="020B0800000000000000" pitchFamily="34" charset="-120"/>
                <a:ea typeface="源泉圓體 B" panose="020B0800000000000000" pitchFamily="34" charset="-120"/>
              </a:rPr>
              <a:t>交易手續費</a:t>
            </a:r>
            <a:endParaRPr lang="en-US" altLang="zh-TW" dirty="0">
              <a:solidFill>
                <a:srgbClr val="FFF2CC"/>
              </a:solidFill>
              <a:latin typeface="源泉圓體 B" panose="020B0800000000000000" pitchFamily="34" charset="-120"/>
              <a:ea typeface="源泉圓體 B" panose="020B0800000000000000" pitchFamily="34" charset="-120"/>
            </a:endParaRPr>
          </a:p>
        </p:txBody>
      </p:sp>
      <p:sp>
        <p:nvSpPr>
          <p:cNvPr id="101" name="文字方塊 100">
            <a:extLst>
              <a:ext uri="{FF2B5EF4-FFF2-40B4-BE49-F238E27FC236}">
                <a16:creationId xmlns:a16="http://schemas.microsoft.com/office/drawing/2014/main" id="{6BA7F9CD-10B4-4B3B-B75E-8EF41E47EB6F}"/>
              </a:ext>
            </a:extLst>
          </p:cNvPr>
          <p:cNvSpPr txBox="1"/>
          <p:nvPr/>
        </p:nvSpPr>
        <p:spPr>
          <a:xfrm>
            <a:off x="7898892" y="1744432"/>
            <a:ext cx="2109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solidFill>
                  <a:srgbClr val="FFF2CC"/>
                </a:solidFill>
                <a:latin typeface="源泉圓體 B" panose="020B0800000000000000" pitchFamily="34" charset="-120"/>
                <a:ea typeface="源泉圓體 B" panose="020B0800000000000000" pitchFamily="34" charset="-120"/>
              </a:rPr>
              <a:t>Q:</a:t>
            </a:r>
            <a:r>
              <a:rPr lang="zh-TW" altLang="en-US" dirty="0">
                <a:solidFill>
                  <a:srgbClr val="FFF2CC"/>
                </a:solidFill>
                <a:latin typeface="源泉圓體 B" panose="020B0800000000000000" pitchFamily="34" charset="-120"/>
                <a:ea typeface="源泉圓體 B" panose="020B0800000000000000" pitchFamily="34" charset="-120"/>
              </a:rPr>
              <a:t>要做什麼</a:t>
            </a:r>
            <a:r>
              <a:rPr lang="en-US" altLang="zh-TW" dirty="0">
                <a:solidFill>
                  <a:srgbClr val="FFF2CC"/>
                </a:solidFill>
                <a:latin typeface="源泉圓體 B" panose="020B0800000000000000" pitchFamily="34" charset="-120"/>
                <a:ea typeface="源泉圓體 B" panose="020B0800000000000000" pitchFamily="34" charset="-120"/>
              </a:rPr>
              <a:t>?</a:t>
            </a:r>
          </a:p>
        </p:txBody>
      </p:sp>
      <p:sp>
        <p:nvSpPr>
          <p:cNvPr id="102" name="文字方塊 101">
            <a:extLst>
              <a:ext uri="{FF2B5EF4-FFF2-40B4-BE49-F238E27FC236}">
                <a16:creationId xmlns:a16="http://schemas.microsoft.com/office/drawing/2014/main" id="{AE345CC3-2124-4B42-A358-1C4910A27777}"/>
              </a:ext>
            </a:extLst>
          </p:cNvPr>
          <p:cNvSpPr txBox="1"/>
          <p:nvPr/>
        </p:nvSpPr>
        <p:spPr>
          <a:xfrm>
            <a:off x="7898892" y="3973018"/>
            <a:ext cx="2109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solidFill>
                  <a:srgbClr val="FFF2CC"/>
                </a:solidFill>
                <a:latin typeface="源泉圓體 B" panose="020B0800000000000000" pitchFamily="34" charset="-120"/>
                <a:ea typeface="源泉圓體 B" panose="020B0800000000000000" pitchFamily="34" charset="-120"/>
              </a:rPr>
              <a:t>Q:</a:t>
            </a:r>
            <a:r>
              <a:rPr lang="zh-TW" altLang="en-US" dirty="0">
                <a:solidFill>
                  <a:srgbClr val="FFF2CC"/>
                </a:solidFill>
                <a:latin typeface="源泉圓體 B" panose="020B0800000000000000" pitchFamily="34" charset="-120"/>
                <a:ea typeface="源泉圓體 B" panose="020B0800000000000000" pitchFamily="34" charset="-120"/>
              </a:rPr>
              <a:t>有什麼效益</a:t>
            </a:r>
            <a:endParaRPr lang="en-US" altLang="zh-TW" dirty="0">
              <a:solidFill>
                <a:srgbClr val="FFF2CC"/>
              </a:solidFill>
              <a:latin typeface="源泉圓體 B" panose="020B0800000000000000" pitchFamily="34" charset="-120"/>
              <a:ea typeface="源泉圓體 B" panose="020B0800000000000000" pitchFamily="34" charset="-120"/>
            </a:endParaRP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82A9407E-36D1-43CC-BFF5-381A09489068}"/>
              </a:ext>
            </a:extLst>
          </p:cNvPr>
          <p:cNvGrpSpPr/>
          <p:nvPr/>
        </p:nvGrpSpPr>
        <p:grpSpPr>
          <a:xfrm>
            <a:off x="6640428" y="4595515"/>
            <a:ext cx="4626145" cy="1614326"/>
            <a:chOff x="6156205" y="4661681"/>
            <a:chExt cx="4626145" cy="1614326"/>
          </a:xfrm>
        </p:grpSpPr>
        <p:sp>
          <p:nvSpPr>
            <p:cNvPr id="86" name="文字方塊 85">
              <a:extLst>
                <a:ext uri="{FF2B5EF4-FFF2-40B4-BE49-F238E27FC236}">
                  <a16:creationId xmlns:a16="http://schemas.microsoft.com/office/drawing/2014/main" id="{2AB9BA37-D965-4241-B2DF-154868967666}"/>
                </a:ext>
              </a:extLst>
            </p:cNvPr>
            <p:cNvSpPr txBox="1"/>
            <p:nvPr/>
          </p:nvSpPr>
          <p:spPr>
            <a:xfrm>
              <a:off x="6822350" y="5906675"/>
              <a:ext cx="3960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>
                  <a:solidFill>
                    <a:srgbClr val="FFF2CC"/>
                  </a:solidFill>
                  <a:latin typeface="源泉圓體 B" panose="020B0800000000000000" pitchFamily="34" charset="-120"/>
                  <a:ea typeface="源泉圓體 B" panose="020B0800000000000000" pitchFamily="34" charset="-120"/>
                </a:rPr>
                <a:t>資助偏鄉同時進行教育 邁向普惠金融</a:t>
              </a:r>
              <a:endParaRPr lang="en-US" altLang="zh-TW" dirty="0">
                <a:solidFill>
                  <a:srgbClr val="FFF2CC"/>
                </a:solidFill>
                <a:latin typeface="源泉圓體 B" panose="020B0800000000000000" pitchFamily="34" charset="-120"/>
                <a:ea typeface="源泉圓體 B" panose="020B0800000000000000" pitchFamily="34" charset="-120"/>
              </a:endParaRPr>
            </a:p>
          </p:txBody>
        </p:sp>
        <p:pic>
          <p:nvPicPr>
            <p:cNvPr id="21" name="圖片 20">
              <a:extLst>
                <a:ext uri="{FF2B5EF4-FFF2-40B4-BE49-F238E27FC236}">
                  <a16:creationId xmlns:a16="http://schemas.microsoft.com/office/drawing/2014/main" id="{E7A9CF7B-4386-4CBB-917C-17EAE8CECCE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56205" y="5911341"/>
              <a:ext cx="360000" cy="360000"/>
            </a:xfrm>
            <a:prstGeom prst="rect">
              <a:avLst/>
            </a:prstGeom>
          </p:spPr>
        </p:pic>
        <p:pic>
          <p:nvPicPr>
            <p:cNvPr id="23" name="圖片 22">
              <a:extLst>
                <a:ext uri="{FF2B5EF4-FFF2-40B4-BE49-F238E27FC236}">
                  <a16:creationId xmlns:a16="http://schemas.microsoft.com/office/drawing/2014/main" id="{FD86E15F-1D9F-47D3-97CB-3ABF89961E8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56205" y="5288844"/>
              <a:ext cx="360000" cy="360000"/>
            </a:xfrm>
            <a:prstGeom prst="rect">
              <a:avLst/>
            </a:prstGeom>
          </p:spPr>
        </p:pic>
        <p:pic>
          <p:nvPicPr>
            <p:cNvPr id="24" name="圖片 23">
              <a:extLst>
                <a:ext uri="{FF2B5EF4-FFF2-40B4-BE49-F238E27FC236}">
                  <a16:creationId xmlns:a16="http://schemas.microsoft.com/office/drawing/2014/main" id="{4489B649-3DE0-4965-8AA6-9076D07C854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56205" y="4666347"/>
              <a:ext cx="360000" cy="360000"/>
            </a:xfrm>
            <a:prstGeom prst="rect">
              <a:avLst/>
            </a:prstGeom>
          </p:spPr>
        </p:pic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20F3D569-08CA-4F62-A97C-87433230AD96}"/>
                </a:ext>
              </a:extLst>
            </p:cNvPr>
            <p:cNvSpPr txBox="1"/>
            <p:nvPr/>
          </p:nvSpPr>
          <p:spPr>
            <a:xfrm>
              <a:off x="6822350" y="4661681"/>
              <a:ext cx="39600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TW" altLang="en-US" dirty="0">
                  <a:solidFill>
                    <a:srgbClr val="FFF2CC"/>
                  </a:solidFill>
                  <a:latin typeface="源泉圓體 B" panose="020B0800000000000000" pitchFamily="34" charset="-120"/>
                  <a:ea typeface="源泉圓體 B" panose="020B0800000000000000" pitchFamily="34" charset="-120"/>
                </a:rPr>
                <a:t>偏鄉兒童可獲得外匯知識與理財技巧</a:t>
              </a:r>
              <a:endParaRPr lang="en-US" altLang="zh-TW" dirty="0">
                <a:solidFill>
                  <a:srgbClr val="FFF2CC"/>
                </a:solidFill>
                <a:latin typeface="源泉圓體 B" panose="020B0800000000000000" pitchFamily="34" charset="-120"/>
                <a:ea typeface="源泉圓體 B" panose="020B0800000000000000" pitchFamily="34" charset="-120"/>
              </a:endParaRPr>
            </a:p>
          </p:txBody>
        </p:sp>
        <p:sp>
          <p:nvSpPr>
            <p:cNvPr id="27" name="文字方塊 26">
              <a:extLst>
                <a:ext uri="{FF2B5EF4-FFF2-40B4-BE49-F238E27FC236}">
                  <a16:creationId xmlns:a16="http://schemas.microsoft.com/office/drawing/2014/main" id="{B6FDE611-3A9F-4467-BCB9-3041DC2A6462}"/>
                </a:ext>
              </a:extLst>
            </p:cNvPr>
            <p:cNvSpPr txBox="1"/>
            <p:nvPr/>
          </p:nvSpPr>
          <p:spPr>
            <a:xfrm>
              <a:off x="6822350" y="5284178"/>
              <a:ext cx="39600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TW" altLang="en-US" dirty="0">
                  <a:solidFill>
                    <a:srgbClr val="FFF2CC"/>
                  </a:solidFill>
                  <a:latin typeface="源泉圓體 B" panose="020B0800000000000000" pitchFamily="34" charset="-120"/>
                  <a:ea typeface="源泉圓體 B" panose="020B0800000000000000" pitchFamily="34" charset="-120"/>
                </a:rPr>
                <a:t>銀行可獲得公益推廣之邊際效益</a:t>
              </a:r>
              <a:endParaRPr lang="en-US" altLang="zh-TW" dirty="0">
                <a:solidFill>
                  <a:srgbClr val="FFF2CC"/>
                </a:solidFill>
                <a:latin typeface="源泉圓體 B" panose="020B0800000000000000" pitchFamily="34" charset="-120"/>
                <a:ea typeface="源泉圓體 B" panose="020B0800000000000000" pitchFamily="34" charset="-120"/>
              </a:endParaRPr>
            </a:p>
          </p:txBody>
        </p:sp>
      </p:grpSp>
      <p:grpSp>
        <p:nvGrpSpPr>
          <p:cNvPr id="5" name="群組 4">
            <a:extLst>
              <a:ext uri="{FF2B5EF4-FFF2-40B4-BE49-F238E27FC236}">
                <a16:creationId xmlns:a16="http://schemas.microsoft.com/office/drawing/2014/main" id="{D0C2661D-BEF1-4CE4-BCBB-1ADC63321A6D}"/>
              </a:ext>
            </a:extLst>
          </p:cNvPr>
          <p:cNvGrpSpPr/>
          <p:nvPr/>
        </p:nvGrpSpPr>
        <p:grpSpPr>
          <a:xfrm>
            <a:off x="6758677" y="2359172"/>
            <a:ext cx="4389648" cy="504562"/>
            <a:chOff x="6096000" y="2621217"/>
            <a:chExt cx="4389648" cy="504562"/>
          </a:xfrm>
        </p:grpSpPr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64604B39-E06C-4F49-A614-817660551E16}"/>
                </a:ext>
              </a:extLst>
            </p:cNvPr>
            <p:cNvSpPr/>
            <p:nvPr/>
          </p:nvSpPr>
          <p:spPr>
            <a:xfrm>
              <a:off x="6366258" y="2621217"/>
              <a:ext cx="3849132" cy="50456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文字方塊 30">
              <a:extLst>
                <a:ext uri="{FF2B5EF4-FFF2-40B4-BE49-F238E27FC236}">
                  <a16:creationId xmlns:a16="http://schemas.microsoft.com/office/drawing/2014/main" id="{82F1609A-7FE3-48B3-8EA5-750C5E44CAED}"/>
                </a:ext>
              </a:extLst>
            </p:cNvPr>
            <p:cNvSpPr txBox="1"/>
            <p:nvPr/>
          </p:nvSpPr>
          <p:spPr>
            <a:xfrm>
              <a:off x="6096000" y="2673443"/>
              <a:ext cx="43896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000" dirty="0">
                  <a:solidFill>
                    <a:srgbClr val="333333"/>
                  </a:solidFill>
                  <a:latin typeface="源泉圓體 B" panose="020B0800000000000000" pitchFamily="34" charset="-120"/>
                  <a:ea typeface="源泉圓體 B" panose="020B0800000000000000" pitchFamily="34" charset="-120"/>
                </a:rPr>
                <a:t>每年固定外幣形式贊助偏鄉兒童</a:t>
              </a:r>
              <a:endParaRPr lang="en-US" altLang="zh-TW" sz="2000" dirty="0">
                <a:solidFill>
                  <a:srgbClr val="333333"/>
                </a:solidFill>
                <a:latin typeface="源泉圓體 B" panose="020B0800000000000000" pitchFamily="34" charset="-120"/>
                <a:ea typeface="源泉圓體 B" panose="020B0800000000000000" pitchFamily="34" charset="-120"/>
              </a:endParaRPr>
            </a:p>
          </p:txBody>
        </p:sp>
      </p:grpSp>
      <p:grpSp>
        <p:nvGrpSpPr>
          <p:cNvPr id="6" name="群組 5">
            <a:extLst>
              <a:ext uri="{FF2B5EF4-FFF2-40B4-BE49-F238E27FC236}">
                <a16:creationId xmlns:a16="http://schemas.microsoft.com/office/drawing/2014/main" id="{D3757E84-53F0-44A2-AF8A-6EA0D7A7C113}"/>
              </a:ext>
            </a:extLst>
          </p:cNvPr>
          <p:cNvGrpSpPr/>
          <p:nvPr/>
        </p:nvGrpSpPr>
        <p:grpSpPr>
          <a:xfrm>
            <a:off x="6916557" y="3112374"/>
            <a:ext cx="4080382" cy="504562"/>
            <a:chOff x="6157318" y="3203444"/>
            <a:chExt cx="4080382" cy="504562"/>
          </a:xfrm>
        </p:grpSpPr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6731F924-FB80-4142-A01D-6C45CCBC9153}"/>
                </a:ext>
              </a:extLst>
            </p:cNvPr>
            <p:cNvSpPr/>
            <p:nvPr/>
          </p:nvSpPr>
          <p:spPr>
            <a:xfrm>
              <a:off x="6272943" y="3203444"/>
              <a:ext cx="3849132" cy="50456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5" name="文字方塊 34">
              <a:extLst>
                <a:ext uri="{FF2B5EF4-FFF2-40B4-BE49-F238E27FC236}">
                  <a16:creationId xmlns:a16="http://schemas.microsoft.com/office/drawing/2014/main" id="{936614F3-AF62-4B89-9C3F-6A683152D28F}"/>
                </a:ext>
              </a:extLst>
            </p:cNvPr>
            <p:cNvSpPr txBox="1"/>
            <p:nvPr/>
          </p:nvSpPr>
          <p:spPr>
            <a:xfrm>
              <a:off x="6157318" y="3255670"/>
              <a:ext cx="408038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000" dirty="0">
                  <a:solidFill>
                    <a:srgbClr val="333333"/>
                  </a:solidFill>
                  <a:latin typeface="源泉圓體 B" panose="020B0800000000000000" pitchFamily="34" charset="-120"/>
                  <a:ea typeface="源泉圓體 B" panose="020B0800000000000000" pitchFamily="34" charset="-120"/>
                </a:rPr>
                <a:t>帶領探究外匯知識學習外幣理財</a:t>
              </a:r>
              <a:endParaRPr lang="en-US" altLang="zh-TW" sz="2000" dirty="0">
                <a:solidFill>
                  <a:srgbClr val="333333"/>
                </a:solidFill>
                <a:latin typeface="源泉圓體 B" panose="020B0800000000000000" pitchFamily="34" charset="-120"/>
                <a:ea typeface="源泉圓體 B" panose="020B0800000000000000" pitchFamily="34" charset="-120"/>
              </a:endParaRPr>
            </a:p>
          </p:txBody>
        </p:sp>
      </p:grpSp>
      <p:grpSp>
        <p:nvGrpSpPr>
          <p:cNvPr id="10" name="群組 9">
            <a:extLst>
              <a:ext uri="{FF2B5EF4-FFF2-40B4-BE49-F238E27FC236}">
                <a16:creationId xmlns:a16="http://schemas.microsoft.com/office/drawing/2014/main" id="{E9B07136-6AE8-4B14-937F-38A935B2DBD7}"/>
              </a:ext>
            </a:extLst>
          </p:cNvPr>
          <p:cNvGrpSpPr/>
          <p:nvPr/>
        </p:nvGrpSpPr>
        <p:grpSpPr>
          <a:xfrm>
            <a:off x="964709" y="3249890"/>
            <a:ext cx="4166780" cy="1710291"/>
            <a:chOff x="964709" y="3249890"/>
            <a:chExt cx="4166780" cy="1710291"/>
          </a:xfrm>
        </p:grpSpPr>
        <p:sp>
          <p:nvSpPr>
            <p:cNvPr id="76" name="橢圓 75">
              <a:extLst>
                <a:ext uri="{FF2B5EF4-FFF2-40B4-BE49-F238E27FC236}">
                  <a16:creationId xmlns:a16="http://schemas.microsoft.com/office/drawing/2014/main" id="{F7050D4F-2405-4EB3-A1B2-4D3595BC2D9A}"/>
                </a:ext>
              </a:extLst>
            </p:cNvPr>
            <p:cNvSpPr/>
            <p:nvPr/>
          </p:nvSpPr>
          <p:spPr>
            <a:xfrm rot="670342">
              <a:off x="964709" y="3249890"/>
              <a:ext cx="1685298" cy="1685298"/>
            </a:xfrm>
            <a:prstGeom prst="ellipse">
              <a:avLst/>
            </a:prstGeom>
            <a:noFill/>
            <a:ln w="57150"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7" name="弧形 76">
              <a:extLst>
                <a:ext uri="{FF2B5EF4-FFF2-40B4-BE49-F238E27FC236}">
                  <a16:creationId xmlns:a16="http://schemas.microsoft.com/office/drawing/2014/main" id="{41FC638C-3E32-4062-A596-1CE8C7BF2B93}"/>
                </a:ext>
              </a:extLst>
            </p:cNvPr>
            <p:cNvSpPr/>
            <p:nvPr/>
          </p:nvSpPr>
          <p:spPr>
            <a:xfrm>
              <a:off x="964711" y="3249890"/>
              <a:ext cx="1685298" cy="1685298"/>
            </a:xfrm>
            <a:prstGeom prst="arc">
              <a:avLst>
                <a:gd name="adj1" fmla="val 2288583"/>
                <a:gd name="adj2" fmla="val 19589614"/>
              </a:avLst>
            </a:prstGeom>
            <a:ln w="76200"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8" name="文字方塊 77">
              <a:extLst>
                <a:ext uri="{FF2B5EF4-FFF2-40B4-BE49-F238E27FC236}">
                  <a16:creationId xmlns:a16="http://schemas.microsoft.com/office/drawing/2014/main" id="{41FC7C5D-6B52-46B7-9785-73A3FFBC8526}"/>
                </a:ext>
              </a:extLst>
            </p:cNvPr>
            <p:cNvSpPr txBox="1"/>
            <p:nvPr/>
          </p:nvSpPr>
          <p:spPr>
            <a:xfrm>
              <a:off x="1188276" y="3891001"/>
              <a:ext cx="12458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 dirty="0">
                  <a:solidFill>
                    <a:schemeClr val="accent4">
                      <a:lumMod val="20000"/>
                      <a:lumOff val="80000"/>
                    </a:schemeClr>
                  </a:solidFill>
                  <a:latin typeface="源泉圓體 B" panose="020B0800000000000000" pitchFamily="34" charset="-120"/>
                  <a:ea typeface="源泉圓體 B" panose="020B0800000000000000" pitchFamily="34" charset="-120"/>
                </a:rPr>
                <a:t>提取</a:t>
              </a:r>
              <a:r>
                <a:rPr lang="en-US" altLang="zh-TW" sz="2000" dirty="0">
                  <a:solidFill>
                    <a:schemeClr val="accent4">
                      <a:lumMod val="20000"/>
                      <a:lumOff val="80000"/>
                    </a:schemeClr>
                  </a:solidFill>
                  <a:latin typeface="源泉圓體 B" panose="020B0800000000000000" pitchFamily="34" charset="-120"/>
                  <a:ea typeface="源泉圓體 B" panose="020B0800000000000000" pitchFamily="34" charset="-120"/>
                </a:rPr>
                <a:t>20%</a:t>
              </a:r>
              <a:endParaRPr lang="zh-TW" altLang="en-US" sz="2000" dirty="0">
                <a:solidFill>
                  <a:schemeClr val="accent4">
                    <a:lumMod val="20000"/>
                    <a:lumOff val="80000"/>
                  </a:schemeClr>
                </a:solidFill>
                <a:latin typeface="源泉圓體 B" panose="020B0800000000000000" pitchFamily="34" charset="-120"/>
                <a:ea typeface="源泉圓體 B" panose="020B0800000000000000" pitchFamily="34" charset="-120"/>
              </a:endParaRPr>
            </a:p>
          </p:txBody>
        </p:sp>
        <p:sp>
          <p:nvSpPr>
            <p:cNvPr id="43" name="文字方塊 42">
              <a:extLst>
                <a:ext uri="{FF2B5EF4-FFF2-40B4-BE49-F238E27FC236}">
                  <a16:creationId xmlns:a16="http://schemas.microsoft.com/office/drawing/2014/main" id="{6F0F4979-AFD2-4183-AAB5-E1332486630E}"/>
                </a:ext>
              </a:extLst>
            </p:cNvPr>
            <p:cNvSpPr txBox="1"/>
            <p:nvPr/>
          </p:nvSpPr>
          <p:spPr>
            <a:xfrm>
              <a:off x="3811786" y="3891001"/>
              <a:ext cx="9541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 dirty="0">
                  <a:solidFill>
                    <a:schemeClr val="bg1"/>
                  </a:solidFill>
                  <a:latin typeface="源泉圓體 B" panose="020B0800000000000000" pitchFamily="34" charset="-120"/>
                  <a:ea typeface="源泉圓體 B" panose="020B0800000000000000" pitchFamily="34" charset="-120"/>
                </a:rPr>
                <a:t>基金會</a:t>
              </a:r>
            </a:p>
          </p:txBody>
        </p:sp>
        <p:cxnSp>
          <p:nvCxnSpPr>
            <p:cNvPr id="8" name="直線接點 7">
              <a:extLst>
                <a:ext uri="{FF2B5EF4-FFF2-40B4-BE49-F238E27FC236}">
                  <a16:creationId xmlns:a16="http://schemas.microsoft.com/office/drawing/2014/main" id="{01022552-14CA-43C0-841F-C1FFB3269455}"/>
                </a:ext>
              </a:extLst>
            </p:cNvPr>
            <p:cNvCxnSpPr>
              <a:cxnSpLocks/>
            </p:cNvCxnSpPr>
            <p:nvPr/>
          </p:nvCxnSpPr>
          <p:spPr>
            <a:xfrm>
              <a:off x="2539405" y="3717520"/>
              <a:ext cx="989303" cy="0"/>
            </a:xfrm>
            <a:prstGeom prst="line">
              <a:avLst/>
            </a:prstGeom>
            <a:ln w="57150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接點 40">
              <a:extLst>
                <a:ext uri="{FF2B5EF4-FFF2-40B4-BE49-F238E27FC236}">
                  <a16:creationId xmlns:a16="http://schemas.microsoft.com/office/drawing/2014/main" id="{BA369D02-6C5C-4BAF-A270-C2E6F0FC0DB7}"/>
                </a:ext>
              </a:extLst>
            </p:cNvPr>
            <p:cNvCxnSpPr>
              <a:cxnSpLocks/>
            </p:cNvCxnSpPr>
            <p:nvPr/>
          </p:nvCxnSpPr>
          <p:spPr>
            <a:xfrm>
              <a:off x="2539405" y="4587510"/>
              <a:ext cx="989303" cy="0"/>
            </a:xfrm>
            <a:prstGeom prst="line">
              <a:avLst/>
            </a:prstGeom>
            <a:ln w="57150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橢圓 41">
              <a:extLst>
                <a:ext uri="{FF2B5EF4-FFF2-40B4-BE49-F238E27FC236}">
                  <a16:creationId xmlns:a16="http://schemas.microsoft.com/office/drawing/2014/main" id="{51FA00C9-A2D7-4EE8-AE01-DD5C7F96B3B4}"/>
                </a:ext>
              </a:extLst>
            </p:cNvPr>
            <p:cNvSpPr/>
            <p:nvPr/>
          </p:nvSpPr>
          <p:spPr>
            <a:xfrm>
              <a:off x="3446191" y="3274883"/>
              <a:ext cx="1685298" cy="1685298"/>
            </a:xfrm>
            <a:prstGeom prst="ellipse">
              <a:avLst/>
            </a:prstGeom>
            <a:noFill/>
            <a:ln w="57150"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D695CA50-F613-4457-8D9E-276C83FFF7E2}"/>
              </a:ext>
            </a:extLst>
          </p:cNvPr>
          <p:cNvSpPr txBox="1"/>
          <p:nvPr/>
        </p:nvSpPr>
        <p:spPr>
          <a:xfrm>
            <a:off x="3234230" y="2327269"/>
            <a:ext cx="21092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solidFill>
                  <a:schemeClr val="bg1"/>
                </a:solidFill>
                <a:latin typeface="源泉圓體 B" panose="020B0800000000000000" pitchFamily="34" charset="-120"/>
                <a:ea typeface="源泉圓體 B" panose="020B0800000000000000" pitchFamily="34" charset="-120"/>
              </a:rPr>
              <a:t>透過基金會</a:t>
            </a:r>
            <a:endParaRPr lang="en-US" altLang="zh-TW" dirty="0">
              <a:solidFill>
                <a:schemeClr val="bg1"/>
              </a:solidFill>
              <a:latin typeface="源泉圓體 B" panose="020B0800000000000000" pitchFamily="34" charset="-120"/>
              <a:ea typeface="源泉圓體 B" panose="020B0800000000000000" pitchFamily="34" charset="-120"/>
            </a:endParaRPr>
          </a:p>
          <a:p>
            <a:pPr algn="ctr"/>
            <a:r>
              <a:rPr lang="zh-TW" altLang="en-US" dirty="0">
                <a:solidFill>
                  <a:schemeClr val="bg1"/>
                </a:solidFill>
                <a:latin typeface="源泉圓體 B" panose="020B0800000000000000" pitchFamily="34" charset="-120"/>
                <a:ea typeface="源泉圓體 B" panose="020B0800000000000000" pitchFamily="34" charset="-120"/>
              </a:rPr>
              <a:t>接軌偏鄉兒童</a:t>
            </a:r>
            <a:endParaRPr lang="en-US" altLang="zh-TW" dirty="0">
              <a:solidFill>
                <a:schemeClr val="bg1"/>
              </a:solidFill>
              <a:latin typeface="源泉圓體 B" panose="020B0800000000000000" pitchFamily="34" charset="-120"/>
              <a:ea typeface="源泉圓體 B" panose="020B0800000000000000" pitchFamily="34" charset="-120"/>
            </a:endParaRPr>
          </a:p>
        </p:txBody>
      </p: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7CB56CD3-8C3E-4B57-BF7F-064B894126F0}"/>
              </a:ext>
            </a:extLst>
          </p:cNvPr>
          <p:cNvCxnSpPr/>
          <p:nvPr/>
        </p:nvCxnSpPr>
        <p:spPr>
          <a:xfrm>
            <a:off x="5943600" y="1673352"/>
            <a:ext cx="0" cy="486460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94178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7E2319C1-12A5-4728-B41E-599A79461785}"/>
              </a:ext>
            </a:extLst>
          </p:cNvPr>
          <p:cNvSpPr/>
          <p:nvPr/>
        </p:nvSpPr>
        <p:spPr>
          <a:xfrm>
            <a:off x="1" y="0"/>
            <a:ext cx="12191999" cy="6858000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85000"/>
                  <a:lumOff val="15000"/>
                </a:schemeClr>
              </a:gs>
              <a:gs pos="62600">
                <a:srgbClr val="383838"/>
              </a:gs>
              <a:gs pos="100000">
                <a:schemeClr val="tx1"/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353535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5BEA8252-B574-4B37-AC21-F97160A9C461}"/>
              </a:ext>
            </a:extLst>
          </p:cNvPr>
          <p:cNvSpPr/>
          <p:nvPr/>
        </p:nvSpPr>
        <p:spPr>
          <a:xfrm>
            <a:off x="4288840" y="416619"/>
            <a:ext cx="720000" cy="72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5B7EAC0F-5907-489D-B661-4702CE9E411D}"/>
              </a:ext>
            </a:extLst>
          </p:cNvPr>
          <p:cNvSpPr/>
          <p:nvPr/>
        </p:nvSpPr>
        <p:spPr>
          <a:xfrm>
            <a:off x="5008840" y="416619"/>
            <a:ext cx="2880000" cy="720000"/>
          </a:xfrm>
          <a:prstGeom prst="rect">
            <a:avLst/>
          </a:prstGeom>
          <a:solidFill>
            <a:srgbClr val="333333"/>
          </a:solidFill>
          <a:ln w="38100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AC7EB777-84E7-42A5-83BB-E7565933BE54}"/>
              </a:ext>
            </a:extLst>
          </p:cNvPr>
          <p:cNvSpPr txBox="1"/>
          <p:nvPr/>
        </p:nvSpPr>
        <p:spPr>
          <a:xfrm>
            <a:off x="5553741" y="484230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3200" dirty="0">
                <a:solidFill>
                  <a:schemeClr val="accent4">
                    <a:lumMod val="20000"/>
                    <a:lumOff val="80000"/>
                  </a:schemeClr>
                </a:solidFill>
                <a:latin typeface="源流明體 H" panose="02020900000000000000" pitchFamily="18" charset="-120"/>
                <a:ea typeface="源流明體 H" panose="02020900000000000000" pitchFamily="18" charset="-120"/>
              </a:rPr>
              <a:t>競品分析</a:t>
            </a:r>
            <a:endParaRPr lang="en-US" altLang="zh-TW" sz="3200" dirty="0">
              <a:solidFill>
                <a:schemeClr val="accent4">
                  <a:lumMod val="20000"/>
                  <a:lumOff val="80000"/>
                </a:schemeClr>
              </a:solidFill>
              <a:latin typeface="源流明體 H" panose="02020900000000000000" pitchFamily="18" charset="-120"/>
              <a:ea typeface="源流明體 H" panose="02020900000000000000" pitchFamily="18" charset="-120"/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F5E350F3-0490-4EAD-8AB8-3C73B768092B}"/>
              </a:ext>
            </a:extLst>
          </p:cNvPr>
          <p:cNvSpPr txBox="1"/>
          <p:nvPr/>
        </p:nvSpPr>
        <p:spPr>
          <a:xfrm>
            <a:off x="4351323" y="484230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>
                <a:solidFill>
                  <a:srgbClr val="333333"/>
                </a:solidFill>
                <a:latin typeface="源流明體 H" panose="02020900000000000000" pitchFamily="18" charset="-120"/>
                <a:ea typeface="源流明體 H" panose="02020900000000000000" pitchFamily="18" charset="-120"/>
              </a:rPr>
              <a:t>註</a:t>
            </a:r>
            <a:endParaRPr lang="en-US" altLang="zh-TW" sz="3200" dirty="0">
              <a:solidFill>
                <a:srgbClr val="333333"/>
              </a:solidFill>
              <a:latin typeface="源流明體 H" panose="02020900000000000000" pitchFamily="18" charset="-120"/>
              <a:ea typeface="源流明體 H" panose="02020900000000000000" pitchFamily="18" charset="-120"/>
            </a:endParaRP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C8BF67AE-E4E3-4CB6-82C1-E598F22C1628}"/>
              </a:ext>
            </a:extLst>
          </p:cNvPr>
          <p:cNvGrpSpPr/>
          <p:nvPr/>
        </p:nvGrpSpPr>
        <p:grpSpPr>
          <a:xfrm>
            <a:off x="5833356" y="2088960"/>
            <a:ext cx="2255520" cy="547246"/>
            <a:chOff x="3416781" y="2587752"/>
            <a:chExt cx="3513862" cy="852550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8400AC1F-384E-4AB5-AB61-D5AA9F7F6826}"/>
                </a:ext>
              </a:extLst>
            </p:cNvPr>
            <p:cNvSpPr/>
            <p:nvPr/>
          </p:nvSpPr>
          <p:spPr>
            <a:xfrm>
              <a:off x="3416781" y="2587752"/>
              <a:ext cx="3513862" cy="85255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3" name="圖片 2">
              <a:extLst>
                <a:ext uri="{FF2B5EF4-FFF2-40B4-BE49-F238E27FC236}">
                  <a16:creationId xmlns:a16="http://schemas.microsoft.com/office/drawing/2014/main" id="{AB50D16C-C46A-4252-BB99-ED02E7625AB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744961" y="2809239"/>
              <a:ext cx="2857500" cy="409575"/>
            </a:xfrm>
            <a:prstGeom prst="rect">
              <a:avLst/>
            </a:prstGeom>
          </p:spPr>
        </p:pic>
      </p:grpSp>
      <p:grpSp>
        <p:nvGrpSpPr>
          <p:cNvPr id="10" name="群組 9">
            <a:extLst>
              <a:ext uri="{FF2B5EF4-FFF2-40B4-BE49-F238E27FC236}">
                <a16:creationId xmlns:a16="http://schemas.microsoft.com/office/drawing/2014/main" id="{572E1841-F73C-46C7-A978-9D1E15BCF8F8}"/>
              </a:ext>
            </a:extLst>
          </p:cNvPr>
          <p:cNvGrpSpPr/>
          <p:nvPr/>
        </p:nvGrpSpPr>
        <p:grpSpPr>
          <a:xfrm>
            <a:off x="2698694" y="2093115"/>
            <a:ext cx="2239562" cy="543374"/>
            <a:chOff x="1444471" y="2053464"/>
            <a:chExt cx="2566416" cy="622676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DF217259-BA78-44AE-BFBC-900BE41DE122}"/>
                </a:ext>
              </a:extLst>
            </p:cNvPr>
            <p:cNvSpPr/>
            <p:nvPr/>
          </p:nvSpPr>
          <p:spPr>
            <a:xfrm>
              <a:off x="1444471" y="2053464"/>
              <a:ext cx="2566416" cy="62267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16" name="圖片 15">
              <a:extLst>
                <a:ext uri="{FF2B5EF4-FFF2-40B4-BE49-F238E27FC236}">
                  <a16:creationId xmlns:a16="http://schemas.microsoft.com/office/drawing/2014/main" id="{79A4D40D-2123-4CBC-AE38-E1AEFA7C0F3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870429" y="2199673"/>
              <a:ext cx="1714500" cy="313546"/>
            </a:xfrm>
            <a:prstGeom prst="rect">
              <a:avLst/>
            </a:prstGeom>
          </p:spPr>
        </p:pic>
      </p:grp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279294F2-EFD6-4087-A276-388683CEC5EF}"/>
              </a:ext>
            </a:extLst>
          </p:cNvPr>
          <p:cNvGrpSpPr/>
          <p:nvPr/>
        </p:nvGrpSpPr>
        <p:grpSpPr>
          <a:xfrm>
            <a:off x="8983976" y="2088960"/>
            <a:ext cx="2255520" cy="547246"/>
            <a:chOff x="8181113" y="2049026"/>
            <a:chExt cx="2584704" cy="627114"/>
          </a:xfrm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996A3A32-E91F-4AC9-B600-786C1B6416E8}"/>
                </a:ext>
              </a:extLst>
            </p:cNvPr>
            <p:cNvSpPr/>
            <p:nvPr/>
          </p:nvSpPr>
          <p:spPr>
            <a:xfrm>
              <a:off x="8181113" y="2049026"/>
              <a:ext cx="2584704" cy="62711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8" name="圖片 7">
              <a:extLst>
                <a:ext uri="{FF2B5EF4-FFF2-40B4-BE49-F238E27FC236}">
                  <a16:creationId xmlns:a16="http://schemas.microsoft.com/office/drawing/2014/main" id="{BB6EA733-86FA-42D5-840A-62CAED1A7F6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556" t="22913" r="9556" b="22913"/>
            <a:stretch/>
          </p:blipFill>
          <p:spPr>
            <a:xfrm>
              <a:off x="8714345" y="2187822"/>
              <a:ext cx="1518240" cy="353960"/>
            </a:xfrm>
            <a:prstGeom prst="rect">
              <a:avLst/>
            </a:prstGeom>
          </p:spPr>
        </p:pic>
      </p:grpSp>
      <p:grpSp>
        <p:nvGrpSpPr>
          <p:cNvPr id="2" name="群組 1">
            <a:extLst>
              <a:ext uri="{FF2B5EF4-FFF2-40B4-BE49-F238E27FC236}">
                <a16:creationId xmlns:a16="http://schemas.microsoft.com/office/drawing/2014/main" id="{2522C9E9-4B3D-4995-A56A-148A1C192E14}"/>
              </a:ext>
            </a:extLst>
          </p:cNvPr>
          <p:cNvGrpSpPr/>
          <p:nvPr/>
        </p:nvGrpSpPr>
        <p:grpSpPr>
          <a:xfrm>
            <a:off x="394752" y="3106392"/>
            <a:ext cx="11044392" cy="369332"/>
            <a:chOff x="394752" y="2914368"/>
            <a:chExt cx="11044392" cy="369332"/>
          </a:xfrm>
        </p:grpSpPr>
        <p:sp>
          <p:nvSpPr>
            <p:cNvPr id="31" name="文字方塊 30">
              <a:extLst>
                <a:ext uri="{FF2B5EF4-FFF2-40B4-BE49-F238E27FC236}">
                  <a16:creationId xmlns:a16="http://schemas.microsoft.com/office/drawing/2014/main" id="{8559F761-BC08-4954-99E1-911FE5999B8E}"/>
                </a:ext>
              </a:extLst>
            </p:cNvPr>
            <p:cNvSpPr txBox="1"/>
            <p:nvPr/>
          </p:nvSpPr>
          <p:spPr>
            <a:xfrm>
              <a:off x="394752" y="2914368"/>
              <a:ext cx="18272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dirty="0">
                  <a:solidFill>
                    <a:srgbClr val="FFF2CC"/>
                  </a:solidFill>
                  <a:latin typeface="源泉圓體 B" panose="020B0800000000000000" pitchFamily="34" charset="-120"/>
                  <a:ea typeface="源泉圓體 B" panose="020B0800000000000000" pitchFamily="34" charset="-120"/>
                </a:rPr>
                <a:t>平台屬性</a:t>
              </a:r>
              <a:endParaRPr lang="en-US" altLang="zh-TW" dirty="0">
                <a:solidFill>
                  <a:srgbClr val="FFF2CC"/>
                </a:solidFill>
                <a:latin typeface="源泉圓體 B" panose="020B0800000000000000" pitchFamily="34" charset="-120"/>
                <a:ea typeface="源泉圓體 B" panose="020B0800000000000000" pitchFamily="34" charset="-120"/>
              </a:endParaRPr>
            </a:p>
          </p:txBody>
        </p:sp>
        <p:sp>
          <p:nvSpPr>
            <p:cNvPr id="32" name="文字方塊 31">
              <a:extLst>
                <a:ext uri="{FF2B5EF4-FFF2-40B4-BE49-F238E27FC236}">
                  <a16:creationId xmlns:a16="http://schemas.microsoft.com/office/drawing/2014/main" id="{4B3416E9-F2C4-416A-A34E-370376F0CCAB}"/>
                </a:ext>
              </a:extLst>
            </p:cNvPr>
            <p:cNvSpPr txBox="1"/>
            <p:nvPr/>
          </p:nvSpPr>
          <p:spPr>
            <a:xfrm>
              <a:off x="2350368" y="2914368"/>
              <a:ext cx="29362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dirty="0">
                  <a:solidFill>
                    <a:srgbClr val="FFF2CC"/>
                  </a:solidFill>
                  <a:latin typeface="源泉圓體 B" panose="020B0800000000000000" pitchFamily="34" charset="-120"/>
                  <a:ea typeface="源泉圓體 B" panose="020B0800000000000000" pitchFamily="34" charset="-120"/>
                </a:rPr>
                <a:t>外匯雙模態</a:t>
              </a:r>
              <a:r>
                <a:rPr lang="en-US" altLang="zh-TW" dirty="0">
                  <a:solidFill>
                    <a:srgbClr val="FFF2CC"/>
                  </a:solidFill>
                  <a:latin typeface="源泉圓體 B" panose="020B0800000000000000" pitchFamily="34" charset="-120"/>
                  <a:ea typeface="源泉圓體 B" panose="020B0800000000000000" pitchFamily="34" charset="-120"/>
                </a:rPr>
                <a:t>AI</a:t>
              </a:r>
              <a:r>
                <a:rPr lang="zh-TW" altLang="en-US" dirty="0">
                  <a:solidFill>
                    <a:srgbClr val="FFF2CC"/>
                  </a:solidFill>
                  <a:latin typeface="源泉圓體 B" panose="020B0800000000000000" pitchFamily="34" charset="-120"/>
                  <a:ea typeface="源泉圓體 B" panose="020B0800000000000000" pitchFamily="34" charset="-120"/>
                </a:rPr>
                <a:t>建議分析平台</a:t>
              </a:r>
              <a:endParaRPr lang="en-US" altLang="zh-TW" dirty="0">
                <a:solidFill>
                  <a:srgbClr val="FFF2CC"/>
                </a:solidFill>
                <a:latin typeface="源泉圓體 B" panose="020B0800000000000000" pitchFamily="34" charset="-120"/>
                <a:ea typeface="源泉圓體 B" panose="020B0800000000000000" pitchFamily="34" charset="-120"/>
              </a:endParaRPr>
            </a:p>
          </p:txBody>
        </p:sp>
        <p:sp>
          <p:nvSpPr>
            <p:cNvPr id="33" name="文字方塊 32">
              <a:extLst>
                <a:ext uri="{FF2B5EF4-FFF2-40B4-BE49-F238E27FC236}">
                  <a16:creationId xmlns:a16="http://schemas.microsoft.com/office/drawing/2014/main" id="{054D0D8A-F693-47AE-A0FF-6E6B4914099B}"/>
                </a:ext>
              </a:extLst>
            </p:cNvPr>
            <p:cNvSpPr txBox="1"/>
            <p:nvPr/>
          </p:nvSpPr>
          <p:spPr>
            <a:xfrm>
              <a:off x="5740528" y="2914368"/>
              <a:ext cx="24342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dirty="0">
                  <a:solidFill>
                    <a:srgbClr val="FFF2CC"/>
                  </a:solidFill>
                  <a:latin typeface="源泉圓體 B" panose="020B0800000000000000" pitchFamily="34" charset="-120"/>
                  <a:ea typeface="源泉圓體 B" panose="020B0800000000000000" pitchFamily="34" charset="-120"/>
                </a:rPr>
                <a:t>投資數據視覺化平台</a:t>
              </a:r>
              <a:endParaRPr lang="en-US" altLang="zh-TW" dirty="0">
                <a:solidFill>
                  <a:srgbClr val="FFF2CC"/>
                </a:solidFill>
                <a:latin typeface="源泉圓體 B" panose="020B0800000000000000" pitchFamily="34" charset="-120"/>
                <a:ea typeface="源泉圓體 B" panose="020B0800000000000000" pitchFamily="34" charset="-120"/>
              </a:endParaRPr>
            </a:p>
          </p:txBody>
        </p:sp>
        <p:sp>
          <p:nvSpPr>
            <p:cNvPr id="34" name="文字方塊 33">
              <a:extLst>
                <a:ext uri="{FF2B5EF4-FFF2-40B4-BE49-F238E27FC236}">
                  <a16:creationId xmlns:a16="http://schemas.microsoft.com/office/drawing/2014/main" id="{10481DFD-2EE0-40D6-9BA8-6826B7E0C301}"/>
                </a:ext>
              </a:extLst>
            </p:cNvPr>
            <p:cNvSpPr txBox="1"/>
            <p:nvPr/>
          </p:nvSpPr>
          <p:spPr>
            <a:xfrm>
              <a:off x="8784326" y="2914368"/>
              <a:ext cx="26548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dirty="0">
                  <a:solidFill>
                    <a:srgbClr val="FFF2CC"/>
                  </a:solidFill>
                  <a:latin typeface="源泉圓體 B" panose="020B0800000000000000" pitchFamily="34" charset="-120"/>
                  <a:ea typeface="源泉圓體 B" panose="020B0800000000000000" pitchFamily="34" charset="-120"/>
                </a:rPr>
                <a:t>實時外匯分析前沿平台</a:t>
              </a:r>
              <a:endParaRPr lang="en-US" altLang="zh-TW" dirty="0">
                <a:solidFill>
                  <a:srgbClr val="FFF2CC"/>
                </a:solidFill>
                <a:latin typeface="源泉圓體 B" panose="020B0800000000000000" pitchFamily="34" charset="-120"/>
                <a:ea typeface="源泉圓體 B" panose="020B0800000000000000" pitchFamily="34" charset="-120"/>
              </a:endParaRPr>
            </a:p>
          </p:txBody>
        </p:sp>
      </p:grpSp>
      <p:grpSp>
        <p:nvGrpSpPr>
          <p:cNvPr id="30" name="群組 29">
            <a:extLst>
              <a:ext uri="{FF2B5EF4-FFF2-40B4-BE49-F238E27FC236}">
                <a16:creationId xmlns:a16="http://schemas.microsoft.com/office/drawing/2014/main" id="{9FFD1409-6C31-490B-A42D-B0FB8402C626}"/>
              </a:ext>
            </a:extLst>
          </p:cNvPr>
          <p:cNvGrpSpPr/>
          <p:nvPr/>
        </p:nvGrpSpPr>
        <p:grpSpPr>
          <a:xfrm>
            <a:off x="394752" y="3938812"/>
            <a:ext cx="11044392" cy="369332"/>
            <a:chOff x="394752" y="2914368"/>
            <a:chExt cx="11044392" cy="369332"/>
          </a:xfrm>
        </p:grpSpPr>
        <p:sp>
          <p:nvSpPr>
            <p:cNvPr id="35" name="文字方塊 34">
              <a:extLst>
                <a:ext uri="{FF2B5EF4-FFF2-40B4-BE49-F238E27FC236}">
                  <a16:creationId xmlns:a16="http://schemas.microsoft.com/office/drawing/2014/main" id="{9AD9A8B0-4771-44E2-A123-AFFBA6B4DAB6}"/>
                </a:ext>
              </a:extLst>
            </p:cNvPr>
            <p:cNvSpPr txBox="1"/>
            <p:nvPr/>
          </p:nvSpPr>
          <p:spPr>
            <a:xfrm>
              <a:off x="394752" y="2914368"/>
              <a:ext cx="18272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dirty="0">
                  <a:solidFill>
                    <a:srgbClr val="FFF2CC"/>
                  </a:solidFill>
                  <a:latin typeface="源泉圓體 B" panose="020B0800000000000000" pitchFamily="34" charset="-120"/>
                  <a:ea typeface="源泉圓體 B" panose="020B0800000000000000" pitchFamily="34" charset="-120"/>
                </a:rPr>
                <a:t>基礎需求</a:t>
              </a:r>
              <a:endParaRPr lang="en-US" altLang="zh-TW" dirty="0">
                <a:solidFill>
                  <a:srgbClr val="FFF2CC"/>
                </a:solidFill>
                <a:latin typeface="源泉圓體 B" panose="020B0800000000000000" pitchFamily="34" charset="-120"/>
                <a:ea typeface="源泉圓體 B" panose="020B0800000000000000" pitchFamily="34" charset="-120"/>
              </a:endParaRPr>
            </a:p>
          </p:txBody>
        </p:sp>
        <p:sp>
          <p:nvSpPr>
            <p:cNvPr id="36" name="文字方塊 35">
              <a:extLst>
                <a:ext uri="{FF2B5EF4-FFF2-40B4-BE49-F238E27FC236}">
                  <a16:creationId xmlns:a16="http://schemas.microsoft.com/office/drawing/2014/main" id="{E94CD0B7-A719-4913-8038-5F3623C43B7E}"/>
                </a:ext>
              </a:extLst>
            </p:cNvPr>
            <p:cNvSpPr txBox="1"/>
            <p:nvPr/>
          </p:nvSpPr>
          <p:spPr>
            <a:xfrm>
              <a:off x="2350368" y="2914368"/>
              <a:ext cx="29362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dirty="0">
                  <a:solidFill>
                    <a:srgbClr val="FFF2CC"/>
                  </a:solidFill>
                  <a:latin typeface="源泉圓體 B" panose="020B0800000000000000" pitchFamily="34" charset="-120"/>
                  <a:ea typeface="源泉圓體 B" panose="020B0800000000000000" pitchFamily="34" charset="-120"/>
                </a:rPr>
                <a:t>財金小白、零基礎皆可</a:t>
              </a:r>
              <a:endParaRPr lang="en-US" altLang="zh-TW" dirty="0">
                <a:solidFill>
                  <a:srgbClr val="FFF2CC"/>
                </a:solidFill>
                <a:latin typeface="源泉圓體 B" panose="020B0800000000000000" pitchFamily="34" charset="-120"/>
                <a:ea typeface="源泉圓體 B" panose="020B0800000000000000" pitchFamily="34" charset="-120"/>
              </a:endParaRPr>
            </a:p>
          </p:txBody>
        </p:sp>
        <p:sp>
          <p:nvSpPr>
            <p:cNvPr id="37" name="文字方塊 36">
              <a:extLst>
                <a:ext uri="{FF2B5EF4-FFF2-40B4-BE49-F238E27FC236}">
                  <a16:creationId xmlns:a16="http://schemas.microsoft.com/office/drawing/2014/main" id="{2E93827A-E32B-4CD5-B41B-7A498B6E7455}"/>
                </a:ext>
              </a:extLst>
            </p:cNvPr>
            <p:cNvSpPr txBox="1"/>
            <p:nvPr/>
          </p:nvSpPr>
          <p:spPr>
            <a:xfrm>
              <a:off x="5740528" y="2914368"/>
              <a:ext cx="24342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dirty="0">
                  <a:solidFill>
                    <a:srgbClr val="FFF2CC"/>
                  </a:solidFill>
                  <a:latin typeface="源泉圓體 B" panose="020B0800000000000000" pitchFamily="34" charset="-120"/>
                  <a:ea typeface="源泉圓體 B" panose="020B0800000000000000" pitchFamily="34" charset="-120"/>
                </a:rPr>
                <a:t>需略懂投資概念</a:t>
              </a:r>
              <a:endParaRPr lang="en-US" altLang="zh-TW" dirty="0">
                <a:solidFill>
                  <a:srgbClr val="FFF2CC"/>
                </a:solidFill>
                <a:latin typeface="源泉圓體 B" panose="020B0800000000000000" pitchFamily="34" charset="-120"/>
                <a:ea typeface="源泉圓體 B" panose="020B0800000000000000" pitchFamily="34" charset="-120"/>
              </a:endParaRPr>
            </a:p>
          </p:txBody>
        </p:sp>
        <p:sp>
          <p:nvSpPr>
            <p:cNvPr id="38" name="文字方塊 37">
              <a:extLst>
                <a:ext uri="{FF2B5EF4-FFF2-40B4-BE49-F238E27FC236}">
                  <a16:creationId xmlns:a16="http://schemas.microsoft.com/office/drawing/2014/main" id="{CB72FE39-41B6-4D90-A8CC-D473FCE8534A}"/>
                </a:ext>
              </a:extLst>
            </p:cNvPr>
            <p:cNvSpPr txBox="1"/>
            <p:nvPr/>
          </p:nvSpPr>
          <p:spPr>
            <a:xfrm>
              <a:off x="8784326" y="2914368"/>
              <a:ext cx="26548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dirty="0">
                  <a:solidFill>
                    <a:srgbClr val="FFF2CC"/>
                  </a:solidFill>
                  <a:latin typeface="源泉圓體 B" panose="020B0800000000000000" pitchFamily="34" charset="-120"/>
                  <a:ea typeface="源泉圓體 B" panose="020B0800000000000000" pitchFamily="34" charset="-120"/>
                </a:rPr>
                <a:t>須具備較全面投資知識</a:t>
              </a:r>
              <a:endParaRPr lang="en-US" altLang="zh-TW" dirty="0">
                <a:solidFill>
                  <a:srgbClr val="FFF2CC"/>
                </a:solidFill>
                <a:latin typeface="源泉圓體 B" panose="020B0800000000000000" pitchFamily="34" charset="-120"/>
                <a:ea typeface="源泉圓體 B" panose="020B0800000000000000" pitchFamily="34" charset="-120"/>
              </a:endParaRPr>
            </a:p>
          </p:txBody>
        </p:sp>
      </p:grpSp>
      <p:grpSp>
        <p:nvGrpSpPr>
          <p:cNvPr id="57" name="群組 56">
            <a:extLst>
              <a:ext uri="{FF2B5EF4-FFF2-40B4-BE49-F238E27FC236}">
                <a16:creationId xmlns:a16="http://schemas.microsoft.com/office/drawing/2014/main" id="{BFC121D2-6BA1-4039-9F95-CFDE628A8E7E}"/>
              </a:ext>
            </a:extLst>
          </p:cNvPr>
          <p:cNvGrpSpPr/>
          <p:nvPr/>
        </p:nvGrpSpPr>
        <p:grpSpPr>
          <a:xfrm>
            <a:off x="394752" y="4771232"/>
            <a:ext cx="11044392" cy="369332"/>
            <a:chOff x="394752" y="2914368"/>
            <a:chExt cx="11044392" cy="369332"/>
          </a:xfrm>
        </p:grpSpPr>
        <p:sp>
          <p:nvSpPr>
            <p:cNvPr id="58" name="文字方塊 57">
              <a:extLst>
                <a:ext uri="{FF2B5EF4-FFF2-40B4-BE49-F238E27FC236}">
                  <a16:creationId xmlns:a16="http://schemas.microsoft.com/office/drawing/2014/main" id="{BD6ADD98-DA8B-458F-AAB9-C074A27603A8}"/>
                </a:ext>
              </a:extLst>
            </p:cNvPr>
            <p:cNvSpPr txBox="1"/>
            <p:nvPr/>
          </p:nvSpPr>
          <p:spPr>
            <a:xfrm>
              <a:off x="394752" y="2914368"/>
              <a:ext cx="18272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dirty="0">
                  <a:solidFill>
                    <a:srgbClr val="FFF2CC"/>
                  </a:solidFill>
                  <a:latin typeface="源泉圓體 B" panose="020B0800000000000000" pitchFamily="34" charset="-120"/>
                  <a:ea typeface="源泉圓體 B" panose="020B0800000000000000" pitchFamily="34" charset="-120"/>
                </a:rPr>
                <a:t>平台特色</a:t>
              </a:r>
              <a:endParaRPr lang="en-US" altLang="zh-TW" dirty="0">
                <a:solidFill>
                  <a:srgbClr val="FFF2CC"/>
                </a:solidFill>
                <a:latin typeface="源泉圓體 B" panose="020B0800000000000000" pitchFamily="34" charset="-120"/>
                <a:ea typeface="源泉圓體 B" panose="020B0800000000000000" pitchFamily="34" charset="-120"/>
              </a:endParaRPr>
            </a:p>
          </p:txBody>
        </p:sp>
        <p:sp>
          <p:nvSpPr>
            <p:cNvPr id="59" name="文字方塊 58">
              <a:extLst>
                <a:ext uri="{FF2B5EF4-FFF2-40B4-BE49-F238E27FC236}">
                  <a16:creationId xmlns:a16="http://schemas.microsoft.com/office/drawing/2014/main" id="{4F69B56D-C93B-4D6E-AE86-ACA7D9FB2C13}"/>
                </a:ext>
              </a:extLst>
            </p:cNvPr>
            <p:cNvSpPr txBox="1"/>
            <p:nvPr/>
          </p:nvSpPr>
          <p:spPr>
            <a:xfrm>
              <a:off x="2350368" y="2914368"/>
              <a:ext cx="29362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dirty="0">
                  <a:solidFill>
                    <a:srgbClr val="FFF2CC"/>
                  </a:solidFill>
                  <a:latin typeface="源泉圓體 B" panose="020B0800000000000000" pitchFamily="34" charset="-120"/>
                  <a:ea typeface="源泉圓體 B" panose="020B0800000000000000" pitchFamily="34" charset="-120"/>
                </a:rPr>
                <a:t>投資 </a:t>
              </a:r>
              <a:r>
                <a:rPr lang="en-US" altLang="zh-TW" dirty="0">
                  <a:solidFill>
                    <a:srgbClr val="FFF2CC"/>
                  </a:solidFill>
                  <a:latin typeface="源泉圓體 B" panose="020B0800000000000000" pitchFamily="34" charset="-120"/>
                  <a:ea typeface="源泉圓體 B" panose="020B0800000000000000" pitchFamily="34" charset="-120"/>
                </a:rPr>
                <a:t>X</a:t>
              </a:r>
              <a:r>
                <a:rPr lang="zh-TW" altLang="en-US" dirty="0">
                  <a:solidFill>
                    <a:srgbClr val="FFF2CC"/>
                  </a:solidFill>
                  <a:latin typeface="源泉圓體 B" panose="020B0800000000000000" pitchFamily="34" charset="-120"/>
                  <a:ea typeface="源泉圓體 B" panose="020B0800000000000000" pitchFamily="34" charset="-120"/>
                </a:rPr>
                <a:t> 旅遊雙模態、</a:t>
              </a:r>
              <a:r>
                <a:rPr lang="en-US" altLang="zh-TW" dirty="0">
                  <a:solidFill>
                    <a:srgbClr val="FFF2CC"/>
                  </a:solidFill>
                  <a:latin typeface="源泉圓體 B" panose="020B0800000000000000" pitchFamily="34" charset="-120"/>
                  <a:ea typeface="源泉圓體 B" panose="020B0800000000000000" pitchFamily="34" charset="-120"/>
                </a:rPr>
                <a:t>GenAI</a:t>
              </a:r>
            </a:p>
          </p:txBody>
        </p:sp>
        <p:sp>
          <p:nvSpPr>
            <p:cNvPr id="60" name="文字方塊 59">
              <a:extLst>
                <a:ext uri="{FF2B5EF4-FFF2-40B4-BE49-F238E27FC236}">
                  <a16:creationId xmlns:a16="http://schemas.microsoft.com/office/drawing/2014/main" id="{5B051918-F813-4171-960E-CC051A8920D1}"/>
                </a:ext>
              </a:extLst>
            </p:cNvPr>
            <p:cNvSpPr txBox="1"/>
            <p:nvPr/>
          </p:nvSpPr>
          <p:spPr>
            <a:xfrm>
              <a:off x="5740528" y="2914368"/>
              <a:ext cx="24342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dirty="0">
                  <a:solidFill>
                    <a:srgbClr val="FFF2CC"/>
                  </a:solidFill>
                  <a:latin typeface="源泉圓體 B" panose="020B0800000000000000" pitchFamily="34" charset="-120"/>
                  <a:ea typeface="源泉圓體 B" panose="020B0800000000000000" pitchFamily="34" charset="-120"/>
                </a:rPr>
                <a:t>圖表呈現精美</a:t>
              </a:r>
              <a:endParaRPr lang="en-US" altLang="zh-TW" dirty="0">
                <a:solidFill>
                  <a:srgbClr val="FFF2CC"/>
                </a:solidFill>
                <a:latin typeface="源泉圓體 B" panose="020B0800000000000000" pitchFamily="34" charset="-120"/>
                <a:ea typeface="源泉圓體 B" panose="020B0800000000000000" pitchFamily="34" charset="-120"/>
              </a:endParaRPr>
            </a:p>
          </p:txBody>
        </p:sp>
        <p:sp>
          <p:nvSpPr>
            <p:cNvPr id="61" name="文字方塊 60">
              <a:extLst>
                <a:ext uri="{FF2B5EF4-FFF2-40B4-BE49-F238E27FC236}">
                  <a16:creationId xmlns:a16="http://schemas.microsoft.com/office/drawing/2014/main" id="{F89EB60D-71B3-4F2E-980E-4480869F2F6E}"/>
                </a:ext>
              </a:extLst>
            </p:cNvPr>
            <p:cNvSpPr txBox="1"/>
            <p:nvPr/>
          </p:nvSpPr>
          <p:spPr>
            <a:xfrm>
              <a:off x="8784326" y="2914368"/>
              <a:ext cx="26548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dirty="0">
                  <a:solidFill>
                    <a:srgbClr val="FFF2CC"/>
                  </a:solidFill>
                  <a:latin typeface="源泉圓體 B" panose="020B0800000000000000" pitchFamily="34" charset="-120"/>
                  <a:ea typeface="源泉圓體 B" panose="020B0800000000000000" pitchFamily="34" charset="-120"/>
                </a:rPr>
                <a:t>提供廣泛事件與資料</a:t>
              </a:r>
              <a:endParaRPr lang="en-US" altLang="zh-TW" dirty="0">
                <a:solidFill>
                  <a:srgbClr val="FFF2CC"/>
                </a:solidFill>
                <a:latin typeface="源泉圓體 B" panose="020B0800000000000000" pitchFamily="34" charset="-120"/>
                <a:ea typeface="源泉圓體 B" panose="020B0800000000000000" pitchFamily="34" charset="-120"/>
              </a:endParaRPr>
            </a:p>
          </p:txBody>
        </p:sp>
      </p:grpSp>
      <p:grpSp>
        <p:nvGrpSpPr>
          <p:cNvPr id="62" name="群組 61">
            <a:extLst>
              <a:ext uri="{FF2B5EF4-FFF2-40B4-BE49-F238E27FC236}">
                <a16:creationId xmlns:a16="http://schemas.microsoft.com/office/drawing/2014/main" id="{6698E531-AEC2-42AD-9A4E-D0894C8BDD0B}"/>
              </a:ext>
            </a:extLst>
          </p:cNvPr>
          <p:cNvGrpSpPr/>
          <p:nvPr/>
        </p:nvGrpSpPr>
        <p:grpSpPr>
          <a:xfrm>
            <a:off x="394752" y="5600426"/>
            <a:ext cx="11044392" cy="369332"/>
            <a:chOff x="394752" y="2914368"/>
            <a:chExt cx="11044392" cy="369332"/>
          </a:xfrm>
        </p:grpSpPr>
        <p:sp>
          <p:nvSpPr>
            <p:cNvPr id="63" name="文字方塊 62">
              <a:extLst>
                <a:ext uri="{FF2B5EF4-FFF2-40B4-BE49-F238E27FC236}">
                  <a16:creationId xmlns:a16="http://schemas.microsoft.com/office/drawing/2014/main" id="{F6775987-FF28-4721-AB88-293E754C8646}"/>
                </a:ext>
              </a:extLst>
            </p:cNvPr>
            <p:cNvSpPr txBox="1"/>
            <p:nvPr/>
          </p:nvSpPr>
          <p:spPr>
            <a:xfrm>
              <a:off x="394752" y="2914368"/>
              <a:ext cx="18272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dirty="0">
                  <a:solidFill>
                    <a:srgbClr val="FFF2CC"/>
                  </a:solidFill>
                  <a:latin typeface="源泉圓體 B" panose="020B0800000000000000" pitchFamily="34" charset="-120"/>
                  <a:ea typeface="源泉圓體 B" panose="020B0800000000000000" pitchFamily="34" charset="-120"/>
                </a:rPr>
                <a:t>創新程度</a:t>
              </a:r>
              <a:endParaRPr lang="en-US" altLang="zh-TW" dirty="0">
                <a:solidFill>
                  <a:srgbClr val="FFF2CC"/>
                </a:solidFill>
                <a:latin typeface="源泉圓體 B" panose="020B0800000000000000" pitchFamily="34" charset="-120"/>
                <a:ea typeface="源泉圓體 B" panose="020B0800000000000000" pitchFamily="34" charset="-120"/>
              </a:endParaRPr>
            </a:p>
          </p:txBody>
        </p:sp>
        <p:sp>
          <p:nvSpPr>
            <p:cNvPr id="64" name="文字方塊 63">
              <a:extLst>
                <a:ext uri="{FF2B5EF4-FFF2-40B4-BE49-F238E27FC236}">
                  <a16:creationId xmlns:a16="http://schemas.microsoft.com/office/drawing/2014/main" id="{B78608C7-F282-4E39-89AB-73540DA19418}"/>
                </a:ext>
              </a:extLst>
            </p:cNvPr>
            <p:cNvSpPr txBox="1"/>
            <p:nvPr/>
          </p:nvSpPr>
          <p:spPr>
            <a:xfrm>
              <a:off x="2350368" y="2914368"/>
              <a:ext cx="29362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dirty="0">
                  <a:solidFill>
                    <a:srgbClr val="FFF2CC"/>
                  </a:solidFill>
                  <a:latin typeface="源泉圓體 B" panose="020B0800000000000000" pitchFamily="34" charset="-120"/>
                  <a:ea typeface="源泉圓體 B" panose="020B0800000000000000" pitchFamily="34" charset="-120"/>
                </a:rPr>
                <a:t>高</a:t>
              </a:r>
              <a:endParaRPr lang="en-US" altLang="zh-TW" dirty="0">
                <a:solidFill>
                  <a:srgbClr val="FFF2CC"/>
                </a:solidFill>
                <a:latin typeface="源泉圓體 B" panose="020B0800000000000000" pitchFamily="34" charset="-120"/>
                <a:ea typeface="源泉圓體 B" panose="020B0800000000000000" pitchFamily="34" charset="-120"/>
              </a:endParaRPr>
            </a:p>
          </p:txBody>
        </p:sp>
        <p:sp>
          <p:nvSpPr>
            <p:cNvPr id="65" name="文字方塊 64">
              <a:extLst>
                <a:ext uri="{FF2B5EF4-FFF2-40B4-BE49-F238E27FC236}">
                  <a16:creationId xmlns:a16="http://schemas.microsoft.com/office/drawing/2014/main" id="{ECDAC564-A064-4810-B98C-3FBA43AA0F51}"/>
                </a:ext>
              </a:extLst>
            </p:cNvPr>
            <p:cNvSpPr txBox="1"/>
            <p:nvPr/>
          </p:nvSpPr>
          <p:spPr>
            <a:xfrm>
              <a:off x="5740528" y="2914368"/>
              <a:ext cx="24342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dirty="0">
                  <a:solidFill>
                    <a:srgbClr val="FFF2CC"/>
                  </a:solidFill>
                  <a:latin typeface="源泉圓體 B" panose="020B0800000000000000" pitchFamily="34" charset="-120"/>
                  <a:ea typeface="源泉圓體 B" panose="020B0800000000000000" pitchFamily="34" charset="-120"/>
                </a:rPr>
                <a:t>中等</a:t>
              </a:r>
              <a:endParaRPr lang="en-US" altLang="zh-TW" dirty="0">
                <a:solidFill>
                  <a:srgbClr val="FFF2CC"/>
                </a:solidFill>
                <a:latin typeface="源泉圓體 B" panose="020B0800000000000000" pitchFamily="34" charset="-120"/>
                <a:ea typeface="源泉圓體 B" panose="020B0800000000000000" pitchFamily="34" charset="-120"/>
              </a:endParaRPr>
            </a:p>
          </p:txBody>
        </p:sp>
        <p:sp>
          <p:nvSpPr>
            <p:cNvPr id="66" name="文字方塊 65">
              <a:extLst>
                <a:ext uri="{FF2B5EF4-FFF2-40B4-BE49-F238E27FC236}">
                  <a16:creationId xmlns:a16="http://schemas.microsoft.com/office/drawing/2014/main" id="{1F0B8D3A-61B8-46C4-A950-52D37B5C5FA0}"/>
                </a:ext>
              </a:extLst>
            </p:cNvPr>
            <p:cNvSpPr txBox="1"/>
            <p:nvPr/>
          </p:nvSpPr>
          <p:spPr>
            <a:xfrm>
              <a:off x="8784326" y="2914368"/>
              <a:ext cx="26548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dirty="0">
                  <a:solidFill>
                    <a:srgbClr val="FFF2CC"/>
                  </a:solidFill>
                  <a:latin typeface="源泉圓體 B" panose="020B0800000000000000" pitchFamily="34" charset="-120"/>
                  <a:ea typeface="源泉圓體 B" panose="020B0800000000000000" pitchFamily="34" charset="-120"/>
                </a:rPr>
                <a:t>中等</a:t>
              </a:r>
              <a:endParaRPr lang="en-US" altLang="zh-TW" dirty="0">
                <a:solidFill>
                  <a:srgbClr val="FFF2CC"/>
                </a:solidFill>
                <a:latin typeface="源泉圓體 B" panose="020B0800000000000000" pitchFamily="34" charset="-120"/>
                <a:ea typeface="源泉圓體 B" panose="020B0800000000000000" pitchFamily="34" charset="-120"/>
              </a:endParaRPr>
            </a:p>
          </p:txBody>
        </p:sp>
      </p:grpSp>
      <p:pic>
        <p:nvPicPr>
          <p:cNvPr id="6" name="圖片 5">
            <a:extLst>
              <a:ext uri="{FF2B5EF4-FFF2-40B4-BE49-F238E27FC236}">
                <a16:creationId xmlns:a16="http://schemas.microsoft.com/office/drawing/2014/main" id="{EBBE6D77-6A8D-4A43-9C80-C6FAD51088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030296">
            <a:off x="4978363" y="3726210"/>
            <a:ext cx="320012" cy="320012"/>
          </a:xfrm>
          <a:prstGeom prst="rect">
            <a:avLst/>
          </a:prstGeom>
        </p:spPr>
      </p:pic>
      <p:pic>
        <p:nvPicPr>
          <p:cNvPr id="67" name="圖片 66">
            <a:extLst>
              <a:ext uri="{FF2B5EF4-FFF2-40B4-BE49-F238E27FC236}">
                <a16:creationId xmlns:a16="http://schemas.microsoft.com/office/drawing/2014/main" id="{9D29A9EC-A953-4AB7-BD99-484AA38330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030296">
            <a:off x="5193622" y="4533133"/>
            <a:ext cx="320012" cy="320012"/>
          </a:xfrm>
          <a:prstGeom prst="rect">
            <a:avLst/>
          </a:prstGeom>
        </p:spPr>
      </p:pic>
      <p:pic>
        <p:nvPicPr>
          <p:cNvPr id="68" name="圖片 67">
            <a:extLst>
              <a:ext uri="{FF2B5EF4-FFF2-40B4-BE49-F238E27FC236}">
                <a16:creationId xmlns:a16="http://schemas.microsoft.com/office/drawing/2014/main" id="{EE618C00-BD07-4DE2-995F-D7A306B874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030296">
            <a:off x="3954335" y="5336290"/>
            <a:ext cx="320012" cy="320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7896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7E2319C1-12A5-4728-B41E-599A79461785}"/>
              </a:ext>
            </a:extLst>
          </p:cNvPr>
          <p:cNvSpPr/>
          <p:nvPr/>
        </p:nvSpPr>
        <p:spPr>
          <a:xfrm>
            <a:off x="1" y="0"/>
            <a:ext cx="12191999" cy="6858000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85000"/>
                  <a:lumOff val="15000"/>
                </a:schemeClr>
              </a:gs>
              <a:gs pos="62600">
                <a:srgbClr val="383838"/>
              </a:gs>
              <a:gs pos="100000">
                <a:schemeClr val="tx1"/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353535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5BEA8252-B574-4B37-AC21-F97160A9C461}"/>
              </a:ext>
            </a:extLst>
          </p:cNvPr>
          <p:cNvSpPr/>
          <p:nvPr/>
        </p:nvSpPr>
        <p:spPr>
          <a:xfrm>
            <a:off x="4288840" y="416619"/>
            <a:ext cx="720000" cy="72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5B7EAC0F-5907-489D-B661-4702CE9E411D}"/>
              </a:ext>
            </a:extLst>
          </p:cNvPr>
          <p:cNvSpPr/>
          <p:nvPr/>
        </p:nvSpPr>
        <p:spPr>
          <a:xfrm>
            <a:off x="5008840" y="416619"/>
            <a:ext cx="2880000" cy="720000"/>
          </a:xfrm>
          <a:prstGeom prst="rect">
            <a:avLst/>
          </a:prstGeom>
          <a:solidFill>
            <a:srgbClr val="333333"/>
          </a:solidFill>
          <a:ln w="38100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AC7EB777-84E7-42A5-83BB-E7565933BE54}"/>
              </a:ext>
            </a:extLst>
          </p:cNvPr>
          <p:cNvSpPr txBox="1"/>
          <p:nvPr/>
        </p:nvSpPr>
        <p:spPr>
          <a:xfrm>
            <a:off x="5492828" y="484230"/>
            <a:ext cx="19479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3200" dirty="0">
                <a:solidFill>
                  <a:schemeClr val="accent4">
                    <a:lumMod val="20000"/>
                    <a:lumOff val="80000"/>
                  </a:schemeClr>
                </a:solidFill>
                <a:latin typeface="源流明體 H" panose="02020900000000000000" pitchFamily="18" charset="-120"/>
                <a:ea typeface="源流明體 H" panose="02020900000000000000" pitchFamily="18" charset="-120"/>
              </a:rPr>
              <a:t>RAG</a:t>
            </a:r>
            <a:r>
              <a:rPr lang="zh-TW" altLang="en-US" sz="3200" dirty="0">
                <a:solidFill>
                  <a:schemeClr val="accent4">
                    <a:lumMod val="20000"/>
                    <a:lumOff val="80000"/>
                  </a:schemeClr>
                </a:solidFill>
                <a:latin typeface="源流明體 H" panose="02020900000000000000" pitchFamily="18" charset="-120"/>
                <a:ea typeface="源流明體 H" panose="02020900000000000000" pitchFamily="18" charset="-120"/>
              </a:rPr>
              <a:t>成果</a:t>
            </a:r>
            <a:endParaRPr lang="en-US" altLang="zh-TW" sz="3200" dirty="0">
              <a:solidFill>
                <a:schemeClr val="accent4">
                  <a:lumMod val="20000"/>
                  <a:lumOff val="80000"/>
                </a:schemeClr>
              </a:solidFill>
              <a:latin typeface="源流明體 H" panose="02020900000000000000" pitchFamily="18" charset="-120"/>
              <a:ea typeface="源流明體 H" panose="02020900000000000000" pitchFamily="18" charset="-120"/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F5E350F3-0490-4EAD-8AB8-3C73B768092B}"/>
              </a:ext>
            </a:extLst>
          </p:cNvPr>
          <p:cNvSpPr txBox="1"/>
          <p:nvPr/>
        </p:nvSpPr>
        <p:spPr>
          <a:xfrm>
            <a:off x="4351323" y="484230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>
                <a:solidFill>
                  <a:srgbClr val="333333"/>
                </a:solidFill>
                <a:latin typeface="源流明體 H" panose="02020900000000000000" pitchFamily="18" charset="-120"/>
                <a:ea typeface="源流明體 H" panose="02020900000000000000" pitchFamily="18" charset="-120"/>
              </a:rPr>
              <a:t>註</a:t>
            </a:r>
            <a:endParaRPr lang="en-US" altLang="zh-TW" sz="3200" dirty="0">
              <a:solidFill>
                <a:srgbClr val="333333"/>
              </a:solidFill>
              <a:latin typeface="源流明體 H" panose="02020900000000000000" pitchFamily="18" charset="-120"/>
              <a:ea typeface="源流明體 H" panose="02020900000000000000" pitchFamily="18" charset="-120"/>
            </a:endParaRP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7E2973BD-2942-4878-A8FC-E39B279BF84E}"/>
              </a:ext>
            </a:extLst>
          </p:cNvPr>
          <p:cNvGrpSpPr/>
          <p:nvPr/>
        </p:nvGrpSpPr>
        <p:grpSpPr>
          <a:xfrm>
            <a:off x="4958792" y="1962806"/>
            <a:ext cx="2274416" cy="1321285"/>
            <a:chOff x="2014424" y="3091896"/>
            <a:chExt cx="2274416" cy="1321285"/>
          </a:xfrm>
        </p:grpSpPr>
        <p:pic>
          <p:nvPicPr>
            <p:cNvPr id="39" name="圖片 38">
              <a:extLst>
                <a:ext uri="{FF2B5EF4-FFF2-40B4-BE49-F238E27FC236}">
                  <a16:creationId xmlns:a16="http://schemas.microsoft.com/office/drawing/2014/main" id="{3FCF3B11-81A7-495D-A581-7E65988BEBF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14424" y="3091896"/>
              <a:ext cx="2274416" cy="977998"/>
            </a:xfrm>
            <a:prstGeom prst="rect">
              <a:avLst/>
            </a:prstGeom>
          </p:spPr>
        </p:pic>
        <p:sp>
          <p:nvSpPr>
            <p:cNvPr id="40" name="文字方塊 39">
              <a:extLst>
                <a:ext uri="{FF2B5EF4-FFF2-40B4-BE49-F238E27FC236}">
                  <a16:creationId xmlns:a16="http://schemas.microsoft.com/office/drawing/2014/main" id="{3EC6E7ED-307C-442D-B1D4-3B30D423AF49}"/>
                </a:ext>
              </a:extLst>
            </p:cNvPr>
            <p:cNvSpPr txBox="1"/>
            <p:nvPr/>
          </p:nvSpPr>
          <p:spPr>
            <a:xfrm>
              <a:off x="2014424" y="4043849"/>
              <a:ext cx="22744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>
                  <a:solidFill>
                    <a:srgbClr val="FFF2CC"/>
                  </a:solidFill>
                  <a:latin typeface="源泉圓體 B" panose="020B0800000000000000" pitchFamily="34" charset="-120"/>
                  <a:ea typeface="源泉圓體 B" panose="020B0800000000000000" pitchFamily="34" charset="-120"/>
                </a:rPr>
                <a:t>Meta llama2 7B</a:t>
              </a:r>
              <a:endParaRPr lang="en-US" altLang="zh-TW" sz="1400" dirty="0">
                <a:solidFill>
                  <a:srgbClr val="FFF2CC"/>
                </a:solidFill>
                <a:latin typeface="源泉圓體 B" panose="020B0800000000000000" pitchFamily="34" charset="-120"/>
                <a:ea typeface="源泉圓體 B" panose="020B0800000000000000" pitchFamily="34" charset="-120"/>
              </a:endParaRPr>
            </a:p>
          </p:txBody>
        </p:sp>
      </p:grpSp>
      <p:pic>
        <p:nvPicPr>
          <p:cNvPr id="3" name="圖片 2">
            <a:extLst>
              <a:ext uri="{FF2B5EF4-FFF2-40B4-BE49-F238E27FC236}">
                <a16:creationId xmlns:a16="http://schemas.microsoft.com/office/drawing/2014/main" id="{3A5F63CF-EF79-41C1-B18A-BDDB9A83E1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025" y="3892757"/>
            <a:ext cx="11029950" cy="65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6077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7E2319C1-12A5-4728-B41E-599A79461785}"/>
              </a:ext>
            </a:extLst>
          </p:cNvPr>
          <p:cNvSpPr/>
          <p:nvPr/>
        </p:nvSpPr>
        <p:spPr>
          <a:xfrm>
            <a:off x="1" y="0"/>
            <a:ext cx="12191999" cy="6858000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85000"/>
                  <a:lumOff val="15000"/>
                </a:schemeClr>
              </a:gs>
              <a:gs pos="62600">
                <a:srgbClr val="383838"/>
              </a:gs>
              <a:gs pos="100000">
                <a:schemeClr val="tx1"/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ABFFC4B-131D-478D-B519-D7AA86F77AD5}"/>
              </a:ext>
            </a:extLst>
          </p:cNvPr>
          <p:cNvSpPr/>
          <p:nvPr/>
        </p:nvSpPr>
        <p:spPr>
          <a:xfrm>
            <a:off x="4288840" y="416619"/>
            <a:ext cx="720000" cy="72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41F4C5C-7EC4-4FF0-B013-A5AAE9F5271F}"/>
              </a:ext>
            </a:extLst>
          </p:cNvPr>
          <p:cNvSpPr/>
          <p:nvPr/>
        </p:nvSpPr>
        <p:spPr>
          <a:xfrm>
            <a:off x="5008840" y="416619"/>
            <a:ext cx="2880000" cy="720000"/>
          </a:xfrm>
          <a:prstGeom prst="rect">
            <a:avLst/>
          </a:prstGeom>
          <a:solidFill>
            <a:srgbClr val="333333"/>
          </a:solidFill>
          <a:ln w="38100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D0263C5A-2501-4F67-9334-9A26903FB938}"/>
              </a:ext>
            </a:extLst>
          </p:cNvPr>
          <p:cNvSpPr txBox="1"/>
          <p:nvPr/>
        </p:nvSpPr>
        <p:spPr>
          <a:xfrm>
            <a:off x="5553738" y="484230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3200" dirty="0">
                <a:solidFill>
                  <a:schemeClr val="accent4">
                    <a:lumMod val="20000"/>
                    <a:lumOff val="80000"/>
                  </a:schemeClr>
                </a:solidFill>
                <a:latin typeface="源流明體 H" panose="02020900000000000000" pitchFamily="18" charset="-120"/>
                <a:ea typeface="源流明體 H" panose="02020900000000000000" pitchFamily="18" charset="-120"/>
              </a:rPr>
              <a:t>痛點分析</a:t>
            </a:r>
            <a:endParaRPr lang="en-US" altLang="zh-TW" sz="3200" dirty="0">
              <a:solidFill>
                <a:schemeClr val="accent4">
                  <a:lumMod val="20000"/>
                  <a:lumOff val="80000"/>
                </a:schemeClr>
              </a:solidFill>
              <a:latin typeface="源流明體 H" panose="02020900000000000000" pitchFamily="18" charset="-120"/>
              <a:ea typeface="源流明體 H" panose="02020900000000000000" pitchFamily="18" charset="-120"/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6665B7FD-5734-406B-A226-7D716BF888CB}"/>
              </a:ext>
            </a:extLst>
          </p:cNvPr>
          <p:cNvSpPr txBox="1"/>
          <p:nvPr/>
        </p:nvSpPr>
        <p:spPr>
          <a:xfrm>
            <a:off x="4314454" y="484230"/>
            <a:ext cx="6848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>
                <a:solidFill>
                  <a:srgbClr val="333333"/>
                </a:solidFill>
                <a:latin typeface="源流明體 H" panose="02020900000000000000" pitchFamily="18" charset="-120"/>
                <a:ea typeface="源流明體 H" panose="02020900000000000000" pitchFamily="18" charset="-120"/>
              </a:rPr>
              <a:t>01</a:t>
            </a: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147CB913-D298-42FD-99D4-753FBE5935F3}"/>
              </a:ext>
            </a:extLst>
          </p:cNvPr>
          <p:cNvSpPr txBox="1"/>
          <p:nvPr/>
        </p:nvSpPr>
        <p:spPr>
          <a:xfrm>
            <a:off x="1122141" y="1806566"/>
            <a:ext cx="1000963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2800" dirty="0">
                <a:solidFill>
                  <a:schemeClr val="accent4">
                    <a:lumMod val="20000"/>
                    <a:lumOff val="80000"/>
                  </a:schemeClr>
                </a:solidFill>
                <a:latin typeface="源泉圓體 B" panose="020B0800000000000000" pitchFamily="34" charset="-120"/>
                <a:ea typeface="源泉圓體 B" panose="020B0800000000000000" pitchFamily="34" charset="-120"/>
              </a:rPr>
              <a:t>提到外匯，這些名詞與監管機構你真的都知道嗎</a:t>
            </a:r>
            <a:r>
              <a:rPr lang="en-US" altLang="zh-TW" sz="2800" dirty="0">
                <a:solidFill>
                  <a:schemeClr val="accent4">
                    <a:lumMod val="20000"/>
                    <a:lumOff val="80000"/>
                  </a:schemeClr>
                </a:solidFill>
                <a:latin typeface="源泉圓體 B" panose="020B0800000000000000" pitchFamily="34" charset="-120"/>
                <a:ea typeface="源泉圓體 B" panose="020B0800000000000000" pitchFamily="34" charset="-120"/>
              </a:rPr>
              <a:t>?</a:t>
            </a:r>
            <a:endParaRPr lang="zh-TW" altLang="en-US" sz="28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grpSp>
        <p:nvGrpSpPr>
          <p:cNvPr id="39" name="群組 38">
            <a:extLst>
              <a:ext uri="{FF2B5EF4-FFF2-40B4-BE49-F238E27FC236}">
                <a16:creationId xmlns:a16="http://schemas.microsoft.com/office/drawing/2014/main" id="{31D9D3D2-D102-4842-A775-50F188B8D716}"/>
              </a:ext>
            </a:extLst>
          </p:cNvPr>
          <p:cNvGrpSpPr/>
          <p:nvPr/>
        </p:nvGrpSpPr>
        <p:grpSpPr>
          <a:xfrm>
            <a:off x="1146594" y="3386988"/>
            <a:ext cx="9898812" cy="511617"/>
            <a:chOff x="1298021" y="3634339"/>
            <a:chExt cx="9898812" cy="511617"/>
          </a:xfrm>
        </p:grpSpPr>
        <p:grpSp>
          <p:nvGrpSpPr>
            <p:cNvPr id="22" name="群組 21">
              <a:extLst>
                <a:ext uri="{FF2B5EF4-FFF2-40B4-BE49-F238E27FC236}">
                  <a16:creationId xmlns:a16="http://schemas.microsoft.com/office/drawing/2014/main" id="{E96A9319-A593-4E14-A8C8-8ED64DD817E8}"/>
                </a:ext>
              </a:extLst>
            </p:cNvPr>
            <p:cNvGrpSpPr/>
            <p:nvPr/>
          </p:nvGrpSpPr>
          <p:grpSpPr>
            <a:xfrm>
              <a:off x="1298021" y="3641394"/>
              <a:ext cx="1342728" cy="504562"/>
              <a:chOff x="1160861" y="3641394"/>
              <a:chExt cx="1342728" cy="504562"/>
            </a:xfrm>
          </p:grpSpPr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B6F48B52-4CC7-42B9-9EF9-6F8647E883B4}"/>
                  </a:ext>
                </a:extLst>
              </p:cNvPr>
              <p:cNvSpPr/>
              <p:nvPr/>
            </p:nvSpPr>
            <p:spPr>
              <a:xfrm>
                <a:off x="1160861" y="3641394"/>
                <a:ext cx="1342728" cy="50456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9" name="文字方塊 28">
                <a:extLst>
                  <a:ext uri="{FF2B5EF4-FFF2-40B4-BE49-F238E27FC236}">
                    <a16:creationId xmlns:a16="http://schemas.microsoft.com/office/drawing/2014/main" id="{7C87BCC6-A27E-4E17-8441-24276EB2CEB7}"/>
                  </a:ext>
                </a:extLst>
              </p:cNvPr>
              <p:cNvSpPr txBox="1"/>
              <p:nvPr/>
            </p:nvSpPr>
            <p:spPr>
              <a:xfrm>
                <a:off x="1230541" y="3691951"/>
                <a:ext cx="121058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2000" dirty="0">
                    <a:solidFill>
                      <a:srgbClr val="333333"/>
                    </a:solidFill>
                    <a:latin typeface="源泉圓體 B" panose="020B0800000000000000" pitchFamily="34" charset="-120"/>
                    <a:ea typeface="源泉圓體 B" panose="020B0800000000000000" pitchFamily="34" charset="-120"/>
                  </a:rPr>
                  <a:t>央行政策</a:t>
                </a:r>
                <a:endParaRPr lang="en-US" altLang="zh-TW" sz="2000" dirty="0">
                  <a:solidFill>
                    <a:srgbClr val="333333"/>
                  </a:solidFill>
                  <a:latin typeface="源泉圓體 B" panose="020B0800000000000000" pitchFamily="34" charset="-120"/>
                  <a:ea typeface="源泉圓體 B" panose="020B0800000000000000" pitchFamily="34" charset="-120"/>
                </a:endParaRPr>
              </a:p>
            </p:txBody>
          </p:sp>
        </p:grpSp>
        <p:grpSp>
          <p:nvGrpSpPr>
            <p:cNvPr id="10" name="群組 9">
              <a:extLst>
                <a:ext uri="{FF2B5EF4-FFF2-40B4-BE49-F238E27FC236}">
                  <a16:creationId xmlns:a16="http://schemas.microsoft.com/office/drawing/2014/main" id="{7167B4E0-A2DC-40ED-B998-9736B9FAD445}"/>
                </a:ext>
              </a:extLst>
            </p:cNvPr>
            <p:cNvGrpSpPr/>
            <p:nvPr/>
          </p:nvGrpSpPr>
          <p:grpSpPr>
            <a:xfrm>
              <a:off x="7974590" y="3634339"/>
              <a:ext cx="1342728" cy="504562"/>
              <a:chOff x="7884721" y="3634339"/>
              <a:chExt cx="1342728" cy="504562"/>
            </a:xfrm>
          </p:grpSpPr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D3AB46E8-508B-4AF1-8533-FBC30CE8870B}"/>
                  </a:ext>
                </a:extLst>
              </p:cNvPr>
              <p:cNvSpPr/>
              <p:nvPr/>
            </p:nvSpPr>
            <p:spPr>
              <a:xfrm>
                <a:off x="7884721" y="3634339"/>
                <a:ext cx="1342728" cy="50456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0" name="文字方塊 29">
                <a:extLst>
                  <a:ext uri="{FF2B5EF4-FFF2-40B4-BE49-F238E27FC236}">
                    <a16:creationId xmlns:a16="http://schemas.microsoft.com/office/drawing/2014/main" id="{C6248758-7315-4BE9-8700-7028076B1DB6}"/>
                  </a:ext>
                </a:extLst>
              </p:cNvPr>
              <p:cNvSpPr txBox="1"/>
              <p:nvPr/>
            </p:nvSpPr>
            <p:spPr>
              <a:xfrm>
                <a:off x="7950791" y="3686565"/>
                <a:ext cx="121058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2000" dirty="0">
                    <a:solidFill>
                      <a:srgbClr val="333333"/>
                    </a:solidFill>
                    <a:latin typeface="源泉圓體 B" panose="020B0800000000000000" pitchFamily="34" charset="-120"/>
                    <a:ea typeface="源泉圓體 B" panose="020B0800000000000000" pitchFamily="34" charset="-120"/>
                  </a:rPr>
                  <a:t>牌告利率</a:t>
                </a:r>
                <a:endParaRPr lang="en-US" altLang="zh-TW" sz="2000" dirty="0">
                  <a:solidFill>
                    <a:srgbClr val="333333"/>
                  </a:solidFill>
                  <a:latin typeface="源泉圓體 B" panose="020B0800000000000000" pitchFamily="34" charset="-120"/>
                  <a:ea typeface="源泉圓體 B" panose="020B0800000000000000" pitchFamily="34" charset="-120"/>
                </a:endParaRPr>
              </a:p>
            </p:txBody>
          </p:sp>
        </p:grpSp>
        <p:grpSp>
          <p:nvGrpSpPr>
            <p:cNvPr id="20" name="群組 19">
              <a:extLst>
                <a:ext uri="{FF2B5EF4-FFF2-40B4-BE49-F238E27FC236}">
                  <a16:creationId xmlns:a16="http://schemas.microsoft.com/office/drawing/2014/main" id="{F757D2EB-2C3A-44D9-97E3-5956916C44E3}"/>
                </a:ext>
              </a:extLst>
            </p:cNvPr>
            <p:cNvGrpSpPr/>
            <p:nvPr/>
          </p:nvGrpSpPr>
          <p:grpSpPr>
            <a:xfrm>
              <a:off x="3177535" y="3639725"/>
              <a:ext cx="1839506" cy="504562"/>
              <a:chOff x="3133444" y="3639725"/>
              <a:chExt cx="1839506" cy="504562"/>
            </a:xfrm>
          </p:grpSpPr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023B0B99-9CDD-465F-9EE5-DE3AC38650B4}"/>
                  </a:ext>
                </a:extLst>
              </p:cNvPr>
              <p:cNvSpPr/>
              <p:nvPr/>
            </p:nvSpPr>
            <p:spPr>
              <a:xfrm>
                <a:off x="3133444" y="3639725"/>
                <a:ext cx="1839506" cy="50456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1" name="文字方塊 30">
                <a:extLst>
                  <a:ext uri="{FF2B5EF4-FFF2-40B4-BE49-F238E27FC236}">
                    <a16:creationId xmlns:a16="http://schemas.microsoft.com/office/drawing/2014/main" id="{5773A442-15FB-46BF-A229-12937B3E33F0}"/>
                  </a:ext>
                </a:extLst>
              </p:cNvPr>
              <p:cNvSpPr txBox="1"/>
              <p:nvPr/>
            </p:nvSpPr>
            <p:spPr>
              <a:xfrm>
                <a:off x="3191422" y="3696601"/>
                <a:ext cx="172354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2000" dirty="0">
                    <a:solidFill>
                      <a:srgbClr val="333333"/>
                    </a:solidFill>
                    <a:latin typeface="源泉圓體 B" panose="020B0800000000000000" pitchFamily="34" charset="-120"/>
                    <a:ea typeface="源泉圓體 B" panose="020B0800000000000000" pitchFamily="34" charset="-120"/>
                  </a:rPr>
                  <a:t>非農就業人口</a:t>
                </a:r>
                <a:endParaRPr lang="en-US" altLang="zh-TW" sz="2000" dirty="0">
                  <a:solidFill>
                    <a:srgbClr val="333333"/>
                  </a:solidFill>
                  <a:latin typeface="源泉圓體 B" panose="020B0800000000000000" pitchFamily="34" charset="-120"/>
                  <a:ea typeface="源泉圓體 B" panose="020B0800000000000000" pitchFamily="34" charset="-120"/>
                </a:endParaRPr>
              </a:p>
            </p:txBody>
          </p:sp>
        </p:grpSp>
        <p:grpSp>
          <p:nvGrpSpPr>
            <p:cNvPr id="9" name="群組 8">
              <a:extLst>
                <a:ext uri="{FF2B5EF4-FFF2-40B4-BE49-F238E27FC236}">
                  <a16:creationId xmlns:a16="http://schemas.microsoft.com/office/drawing/2014/main" id="{24420FE4-B430-4D1A-8C8D-130D22E41BCE}"/>
                </a:ext>
              </a:extLst>
            </p:cNvPr>
            <p:cNvGrpSpPr/>
            <p:nvPr/>
          </p:nvGrpSpPr>
          <p:grpSpPr>
            <a:xfrm>
              <a:off x="9854105" y="3641394"/>
              <a:ext cx="1342728" cy="504562"/>
              <a:chOff x="9716945" y="3641394"/>
              <a:chExt cx="1342728" cy="504562"/>
            </a:xfrm>
          </p:grpSpPr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3AB04EEF-0A23-4072-998D-C582AEC7D266}"/>
                  </a:ext>
                </a:extLst>
              </p:cNvPr>
              <p:cNvSpPr/>
              <p:nvPr/>
            </p:nvSpPr>
            <p:spPr>
              <a:xfrm>
                <a:off x="9716945" y="3641394"/>
                <a:ext cx="1342728" cy="50456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2" name="文字方塊 31">
                <a:extLst>
                  <a:ext uri="{FF2B5EF4-FFF2-40B4-BE49-F238E27FC236}">
                    <a16:creationId xmlns:a16="http://schemas.microsoft.com/office/drawing/2014/main" id="{0EC59E46-29F4-4DD0-964F-097C9A21C185}"/>
                  </a:ext>
                </a:extLst>
              </p:cNvPr>
              <p:cNvSpPr txBox="1"/>
              <p:nvPr/>
            </p:nvSpPr>
            <p:spPr>
              <a:xfrm>
                <a:off x="9783015" y="3688647"/>
                <a:ext cx="121058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2000" dirty="0">
                    <a:solidFill>
                      <a:srgbClr val="333333"/>
                    </a:solidFill>
                    <a:latin typeface="源泉圓體 B" panose="020B0800000000000000" pitchFamily="34" charset="-120"/>
                    <a:ea typeface="源泉圓體 B" panose="020B0800000000000000" pitchFamily="34" charset="-120"/>
                  </a:rPr>
                  <a:t>隔夜利息</a:t>
                </a:r>
                <a:endParaRPr lang="en-US" altLang="zh-TW" sz="2000" dirty="0">
                  <a:solidFill>
                    <a:srgbClr val="333333"/>
                  </a:solidFill>
                  <a:latin typeface="源泉圓體 B" panose="020B0800000000000000" pitchFamily="34" charset="-120"/>
                  <a:ea typeface="源泉圓體 B" panose="020B0800000000000000" pitchFamily="34" charset="-120"/>
                </a:endParaRPr>
              </a:p>
            </p:txBody>
          </p:sp>
        </p:grpSp>
        <p:grpSp>
          <p:nvGrpSpPr>
            <p:cNvPr id="19" name="群組 18">
              <a:extLst>
                <a:ext uri="{FF2B5EF4-FFF2-40B4-BE49-F238E27FC236}">
                  <a16:creationId xmlns:a16="http://schemas.microsoft.com/office/drawing/2014/main" id="{E474051C-5064-4B0A-B297-F4043DAD2612}"/>
                </a:ext>
              </a:extLst>
            </p:cNvPr>
            <p:cNvGrpSpPr/>
            <p:nvPr/>
          </p:nvGrpSpPr>
          <p:grpSpPr>
            <a:xfrm>
              <a:off x="5553828" y="3641394"/>
              <a:ext cx="1883976" cy="504562"/>
              <a:chOff x="5332181" y="3641394"/>
              <a:chExt cx="1883976" cy="504562"/>
            </a:xfrm>
          </p:grpSpPr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4F9F96AF-B805-440E-81AD-908F51B10857}"/>
                  </a:ext>
                </a:extLst>
              </p:cNvPr>
              <p:cNvSpPr/>
              <p:nvPr/>
            </p:nvSpPr>
            <p:spPr>
              <a:xfrm>
                <a:off x="5332181" y="3641394"/>
                <a:ext cx="1883976" cy="50456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3" name="文字方塊 32">
                <a:extLst>
                  <a:ext uri="{FF2B5EF4-FFF2-40B4-BE49-F238E27FC236}">
                    <a16:creationId xmlns:a16="http://schemas.microsoft.com/office/drawing/2014/main" id="{84937F2A-7A46-4362-BCDE-A80821ECA332}"/>
                  </a:ext>
                </a:extLst>
              </p:cNvPr>
              <p:cNvSpPr txBox="1"/>
              <p:nvPr/>
            </p:nvSpPr>
            <p:spPr>
              <a:xfrm>
                <a:off x="5410996" y="3691951"/>
                <a:ext cx="172354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2000" dirty="0">
                    <a:solidFill>
                      <a:srgbClr val="333333"/>
                    </a:solidFill>
                    <a:latin typeface="源泉圓體 B" panose="020B0800000000000000" pitchFamily="34" charset="-120"/>
                    <a:ea typeface="源泉圓體 B" panose="020B0800000000000000" pitchFamily="34" charset="-120"/>
                  </a:rPr>
                  <a:t>國際清算銀行</a:t>
                </a:r>
                <a:endParaRPr lang="en-US" altLang="zh-TW" sz="2000" dirty="0">
                  <a:solidFill>
                    <a:srgbClr val="333333"/>
                  </a:solidFill>
                  <a:latin typeface="源泉圓體 B" panose="020B0800000000000000" pitchFamily="34" charset="-120"/>
                  <a:ea typeface="源泉圓體 B" panose="020B0800000000000000" pitchFamily="34" charset="-120"/>
                </a:endParaRPr>
              </a:p>
            </p:txBody>
          </p:sp>
        </p:grpSp>
      </p:grpSp>
      <p:grpSp>
        <p:nvGrpSpPr>
          <p:cNvPr id="50" name="群組 49">
            <a:extLst>
              <a:ext uri="{FF2B5EF4-FFF2-40B4-BE49-F238E27FC236}">
                <a16:creationId xmlns:a16="http://schemas.microsoft.com/office/drawing/2014/main" id="{A85F3FDF-0CED-48C8-A74D-454682A1085D}"/>
              </a:ext>
            </a:extLst>
          </p:cNvPr>
          <p:cNvGrpSpPr/>
          <p:nvPr/>
        </p:nvGrpSpPr>
        <p:grpSpPr>
          <a:xfrm>
            <a:off x="1009780" y="4763186"/>
            <a:ext cx="9943896" cy="1322523"/>
            <a:chOff x="1299137" y="4763186"/>
            <a:chExt cx="9943896" cy="1322523"/>
          </a:xfrm>
        </p:grpSpPr>
        <p:grpSp>
          <p:nvGrpSpPr>
            <p:cNvPr id="48" name="群組 47">
              <a:extLst>
                <a:ext uri="{FF2B5EF4-FFF2-40B4-BE49-F238E27FC236}">
                  <a16:creationId xmlns:a16="http://schemas.microsoft.com/office/drawing/2014/main" id="{7E9AF972-EDC6-4CFC-B305-6B2EFB42A94B}"/>
                </a:ext>
              </a:extLst>
            </p:cNvPr>
            <p:cNvGrpSpPr/>
            <p:nvPr/>
          </p:nvGrpSpPr>
          <p:grpSpPr>
            <a:xfrm>
              <a:off x="1299137" y="4798245"/>
              <a:ext cx="2197534" cy="1287464"/>
              <a:chOff x="1299137" y="4798245"/>
              <a:chExt cx="2197534" cy="1287464"/>
            </a:xfrm>
          </p:grpSpPr>
          <p:pic>
            <p:nvPicPr>
              <p:cNvPr id="1026" name="Picture 2" descr="Home">
                <a:extLst>
                  <a:ext uri="{FF2B5EF4-FFF2-40B4-BE49-F238E27FC236}">
                    <a16:creationId xmlns:a16="http://schemas.microsoft.com/office/drawing/2014/main" id="{AE5C6A28-176A-4A9B-AA8C-7724E248EE8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bright="40000" contrast="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80343" y="4798245"/>
                <a:ext cx="1835122" cy="57921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40" name="群組 39">
                <a:extLst>
                  <a:ext uri="{FF2B5EF4-FFF2-40B4-BE49-F238E27FC236}">
                    <a16:creationId xmlns:a16="http://schemas.microsoft.com/office/drawing/2014/main" id="{A8896F41-2B7A-4169-A61D-862006154BB3}"/>
                  </a:ext>
                </a:extLst>
              </p:cNvPr>
              <p:cNvGrpSpPr/>
              <p:nvPr/>
            </p:nvGrpSpPr>
            <p:grpSpPr>
              <a:xfrm>
                <a:off x="1299137" y="5581147"/>
                <a:ext cx="2197534" cy="504562"/>
                <a:chOff x="1299137" y="5581147"/>
                <a:chExt cx="2197534" cy="504562"/>
              </a:xfrm>
            </p:grpSpPr>
            <p:sp>
              <p:nvSpPr>
                <p:cNvPr id="43" name="矩形 42">
                  <a:extLst>
                    <a:ext uri="{FF2B5EF4-FFF2-40B4-BE49-F238E27FC236}">
                      <a16:creationId xmlns:a16="http://schemas.microsoft.com/office/drawing/2014/main" id="{6F473E87-68E1-4060-86C7-8ACF17ABE0AC}"/>
                    </a:ext>
                  </a:extLst>
                </p:cNvPr>
                <p:cNvSpPr/>
                <p:nvPr/>
              </p:nvSpPr>
              <p:spPr>
                <a:xfrm>
                  <a:off x="1328095" y="5581147"/>
                  <a:ext cx="2139618" cy="504562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1" name="文字方塊 20">
                  <a:extLst>
                    <a:ext uri="{FF2B5EF4-FFF2-40B4-BE49-F238E27FC236}">
                      <a16:creationId xmlns:a16="http://schemas.microsoft.com/office/drawing/2014/main" id="{A64100EA-7DCA-4A52-A4F5-BB3728437C64}"/>
                    </a:ext>
                  </a:extLst>
                </p:cNvPr>
                <p:cNvSpPr txBox="1"/>
                <p:nvPr/>
              </p:nvSpPr>
              <p:spPr>
                <a:xfrm>
                  <a:off x="1299137" y="5664151"/>
                  <a:ext cx="2197534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zh-TW" altLang="en-US" sz="1600" dirty="0">
                      <a:solidFill>
                        <a:srgbClr val="363636"/>
                      </a:solidFill>
                      <a:latin typeface="源泉圓體 B" panose="020B0800000000000000" pitchFamily="34" charset="-120"/>
                      <a:ea typeface="源泉圓體 B" panose="020B0800000000000000" pitchFamily="34" charset="-120"/>
                    </a:rPr>
                    <a:t>英國金融行為管理局</a:t>
                  </a:r>
                </a:p>
              </p:txBody>
            </p:sp>
          </p:grpSp>
        </p:grpSp>
        <p:grpSp>
          <p:nvGrpSpPr>
            <p:cNvPr id="47" name="群組 46">
              <a:extLst>
                <a:ext uri="{FF2B5EF4-FFF2-40B4-BE49-F238E27FC236}">
                  <a16:creationId xmlns:a16="http://schemas.microsoft.com/office/drawing/2014/main" id="{F01B86D3-4C8D-437B-BDED-B8752582125A}"/>
                </a:ext>
              </a:extLst>
            </p:cNvPr>
            <p:cNvGrpSpPr/>
            <p:nvPr/>
          </p:nvGrpSpPr>
          <p:grpSpPr>
            <a:xfrm>
              <a:off x="4636625" y="4763186"/>
              <a:ext cx="2764744" cy="1322523"/>
              <a:chOff x="4586177" y="4762641"/>
              <a:chExt cx="2764744" cy="1322523"/>
            </a:xfrm>
          </p:grpSpPr>
          <p:pic>
            <p:nvPicPr>
              <p:cNvPr id="1028" name="Picture 4" descr="ASIC - Logo">
                <a:extLst>
                  <a:ext uri="{FF2B5EF4-FFF2-40B4-BE49-F238E27FC236}">
                    <a16:creationId xmlns:a16="http://schemas.microsoft.com/office/drawing/2014/main" id="{58C36F2F-8E79-4760-9E73-9DFBB88A239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23317"/>
              <a:stretch/>
            </p:blipFill>
            <p:spPr bwMode="auto">
              <a:xfrm>
                <a:off x="4733471" y="4762641"/>
                <a:ext cx="2470156" cy="64932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41" name="群組 40">
                <a:extLst>
                  <a:ext uri="{FF2B5EF4-FFF2-40B4-BE49-F238E27FC236}">
                    <a16:creationId xmlns:a16="http://schemas.microsoft.com/office/drawing/2014/main" id="{08BD485B-C664-4684-B2F0-D0DF5D659A07}"/>
                  </a:ext>
                </a:extLst>
              </p:cNvPr>
              <p:cNvGrpSpPr/>
              <p:nvPr/>
            </p:nvGrpSpPr>
            <p:grpSpPr>
              <a:xfrm>
                <a:off x="4586177" y="5580602"/>
                <a:ext cx="2764744" cy="504562"/>
                <a:chOff x="4615135" y="5580602"/>
                <a:chExt cx="2764744" cy="504562"/>
              </a:xfrm>
            </p:grpSpPr>
            <p:sp>
              <p:nvSpPr>
                <p:cNvPr id="44" name="矩形 43">
                  <a:extLst>
                    <a:ext uri="{FF2B5EF4-FFF2-40B4-BE49-F238E27FC236}">
                      <a16:creationId xmlns:a16="http://schemas.microsoft.com/office/drawing/2014/main" id="{E9273520-5C6C-4660-BFB6-938D48E8088F}"/>
                    </a:ext>
                  </a:extLst>
                </p:cNvPr>
                <p:cNvSpPr/>
                <p:nvPr/>
              </p:nvSpPr>
              <p:spPr>
                <a:xfrm>
                  <a:off x="4615135" y="5580602"/>
                  <a:ext cx="2764744" cy="504562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3" name="文字方塊 22">
                  <a:extLst>
                    <a:ext uri="{FF2B5EF4-FFF2-40B4-BE49-F238E27FC236}">
                      <a16:creationId xmlns:a16="http://schemas.microsoft.com/office/drawing/2014/main" id="{55F9FBE5-853D-47C4-8225-BEDD5F041C88}"/>
                    </a:ext>
                  </a:extLst>
                </p:cNvPr>
                <p:cNvSpPr txBox="1"/>
                <p:nvPr/>
              </p:nvSpPr>
              <p:spPr>
                <a:xfrm>
                  <a:off x="4676251" y="5663606"/>
                  <a:ext cx="2635656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zh-TW" altLang="en-US" sz="1600" dirty="0">
                      <a:solidFill>
                        <a:srgbClr val="363636"/>
                      </a:solidFill>
                      <a:latin typeface="源泉圓體 B" panose="020B0800000000000000" pitchFamily="34" charset="-120"/>
                      <a:ea typeface="源泉圓體 B" panose="020B0800000000000000" pitchFamily="34" charset="-120"/>
                    </a:rPr>
                    <a:t>澳大利亞證券及投資委員會</a:t>
                  </a:r>
                </a:p>
              </p:txBody>
            </p:sp>
          </p:grpSp>
        </p:grpSp>
        <p:grpSp>
          <p:nvGrpSpPr>
            <p:cNvPr id="46" name="群組 45">
              <a:extLst>
                <a:ext uri="{FF2B5EF4-FFF2-40B4-BE49-F238E27FC236}">
                  <a16:creationId xmlns:a16="http://schemas.microsoft.com/office/drawing/2014/main" id="{5EA1B09B-75C5-4E2F-AB83-E2CAEC40B882}"/>
                </a:ext>
              </a:extLst>
            </p:cNvPr>
            <p:cNvGrpSpPr/>
            <p:nvPr/>
          </p:nvGrpSpPr>
          <p:grpSpPr>
            <a:xfrm>
              <a:off x="8769867" y="4796783"/>
              <a:ext cx="2473166" cy="1288926"/>
              <a:chOff x="8769867" y="4796238"/>
              <a:chExt cx="2473166" cy="1288926"/>
            </a:xfrm>
          </p:grpSpPr>
          <p:pic>
            <p:nvPicPr>
              <p:cNvPr id="1030" name="Picture 6" descr="Commodity Futures Trading Commission Logo">
                <a:extLst>
                  <a:ext uri="{FF2B5EF4-FFF2-40B4-BE49-F238E27FC236}">
                    <a16:creationId xmlns:a16="http://schemas.microsoft.com/office/drawing/2014/main" id="{71540F64-DCBB-41A0-A891-75A2A77E7EF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rightnessContrast bright="40000" contrast="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839605" y="4796238"/>
                <a:ext cx="2333690" cy="58213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42" name="群組 41">
                <a:extLst>
                  <a:ext uri="{FF2B5EF4-FFF2-40B4-BE49-F238E27FC236}">
                    <a16:creationId xmlns:a16="http://schemas.microsoft.com/office/drawing/2014/main" id="{35C3A1FB-4083-424F-B75B-8E037FCE816B}"/>
                  </a:ext>
                </a:extLst>
              </p:cNvPr>
              <p:cNvGrpSpPr/>
              <p:nvPr/>
            </p:nvGrpSpPr>
            <p:grpSpPr>
              <a:xfrm>
                <a:off x="8769867" y="5580602"/>
                <a:ext cx="2473166" cy="504562"/>
                <a:chOff x="8769867" y="5580602"/>
                <a:chExt cx="2473166" cy="504562"/>
              </a:xfrm>
            </p:grpSpPr>
            <p:sp>
              <p:nvSpPr>
                <p:cNvPr id="45" name="矩形 44">
                  <a:extLst>
                    <a:ext uri="{FF2B5EF4-FFF2-40B4-BE49-F238E27FC236}">
                      <a16:creationId xmlns:a16="http://schemas.microsoft.com/office/drawing/2014/main" id="{ADB24956-AF8C-404A-B987-36591DBCF6AF}"/>
                    </a:ext>
                  </a:extLst>
                </p:cNvPr>
                <p:cNvSpPr/>
                <p:nvPr/>
              </p:nvSpPr>
              <p:spPr>
                <a:xfrm>
                  <a:off x="8769867" y="5580602"/>
                  <a:ext cx="2473166" cy="504562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7" name="文字方塊 26">
                  <a:extLst>
                    <a:ext uri="{FF2B5EF4-FFF2-40B4-BE49-F238E27FC236}">
                      <a16:creationId xmlns:a16="http://schemas.microsoft.com/office/drawing/2014/main" id="{522BDC75-A4CD-4291-92AB-E7979120CF63}"/>
                    </a:ext>
                  </a:extLst>
                </p:cNvPr>
                <p:cNvSpPr txBox="1"/>
                <p:nvPr/>
              </p:nvSpPr>
              <p:spPr>
                <a:xfrm>
                  <a:off x="8769867" y="5663606"/>
                  <a:ext cx="2473166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zh-TW" altLang="en-US" sz="1600" dirty="0">
                      <a:solidFill>
                        <a:srgbClr val="363636"/>
                      </a:solidFill>
                      <a:latin typeface="源泉圓體 B" panose="020B0800000000000000" pitchFamily="34" charset="-120"/>
                      <a:ea typeface="源泉圓體 B" panose="020B0800000000000000" pitchFamily="34" charset="-120"/>
                    </a:rPr>
                    <a:t>美國商品期貨交易委員會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1613281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7E2319C1-12A5-4728-B41E-599A79461785}"/>
              </a:ext>
            </a:extLst>
          </p:cNvPr>
          <p:cNvSpPr/>
          <p:nvPr/>
        </p:nvSpPr>
        <p:spPr>
          <a:xfrm>
            <a:off x="1" y="0"/>
            <a:ext cx="12191999" cy="6858000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85000"/>
                  <a:lumOff val="15000"/>
                </a:schemeClr>
              </a:gs>
              <a:gs pos="62600">
                <a:srgbClr val="383838"/>
              </a:gs>
              <a:gs pos="100000">
                <a:schemeClr val="tx1"/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38A1193B-3011-4CB2-8372-2055ED88E129}"/>
              </a:ext>
            </a:extLst>
          </p:cNvPr>
          <p:cNvSpPr txBox="1"/>
          <p:nvPr/>
        </p:nvSpPr>
        <p:spPr>
          <a:xfrm>
            <a:off x="1747520" y="1906391"/>
            <a:ext cx="869696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2800" dirty="0">
                <a:solidFill>
                  <a:schemeClr val="accent4">
                    <a:lumMod val="20000"/>
                    <a:lumOff val="80000"/>
                  </a:schemeClr>
                </a:solidFill>
                <a:latin typeface="源泉圓體 B" panose="020B0800000000000000" pitchFamily="34" charset="-120"/>
                <a:ea typeface="源泉圓體 B" panose="020B0800000000000000" pitchFamily="34" charset="-120"/>
              </a:rPr>
              <a:t>那換匯牌告匯率分成現金匯率跟即期匯率，你知道嗎</a:t>
            </a:r>
            <a:r>
              <a:rPr lang="en-US" altLang="zh-TW" sz="2800" dirty="0">
                <a:solidFill>
                  <a:schemeClr val="accent4">
                    <a:lumMod val="20000"/>
                    <a:lumOff val="80000"/>
                  </a:schemeClr>
                </a:solidFill>
                <a:latin typeface="源泉圓體 B" panose="020B0800000000000000" pitchFamily="34" charset="-120"/>
                <a:ea typeface="源泉圓體 B" panose="020B0800000000000000" pitchFamily="34" charset="-120"/>
              </a:rPr>
              <a:t>?</a:t>
            </a:r>
            <a:endParaRPr lang="zh-TW" altLang="en-US" sz="28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B6BACA2A-1FB6-478B-8944-AFB5CC800F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63368" y="3143157"/>
            <a:ext cx="7065264" cy="2462504"/>
          </a:xfrm>
          <a:prstGeom prst="rect">
            <a:avLst/>
          </a:prstGeom>
          <a:ln w="38100">
            <a:solidFill>
              <a:schemeClr val="accent4">
                <a:lumMod val="20000"/>
                <a:lumOff val="80000"/>
              </a:schemeClr>
            </a:solidFill>
          </a:ln>
          <a:effectLst>
            <a:innerShdw blurRad="114300">
              <a:prstClr val="black"/>
            </a:innerShdw>
          </a:effectLst>
        </p:spPr>
      </p:pic>
      <p:sp>
        <p:nvSpPr>
          <p:cNvPr id="20" name="矩形 19">
            <a:extLst>
              <a:ext uri="{FF2B5EF4-FFF2-40B4-BE49-F238E27FC236}">
                <a16:creationId xmlns:a16="http://schemas.microsoft.com/office/drawing/2014/main" id="{87CC0899-1176-4C25-96F0-79FA743848E8}"/>
              </a:ext>
            </a:extLst>
          </p:cNvPr>
          <p:cNvSpPr/>
          <p:nvPr/>
        </p:nvSpPr>
        <p:spPr>
          <a:xfrm>
            <a:off x="4288840" y="416619"/>
            <a:ext cx="720000" cy="72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84A75D2A-ED7A-4955-A293-000C74B652DE}"/>
              </a:ext>
            </a:extLst>
          </p:cNvPr>
          <p:cNvSpPr/>
          <p:nvPr/>
        </p:nvSpPr>
        <p:spPr>
          <a:xfrm>
            <a:off x="5008840" y="416619"/>
            <a:ext cx="2880000" cy="720000"/>
          </a:xfrm>
          <a:prstGeom prst="rect">
            <a:avLst/>
          </a:prstGeom>
          <a:solidFill>
            <a:srgbClr val="333333"/>
          </a:solidFill>
          <a:ln w="38100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8687CB15-550D-4CC8-BB42-B8333626F648}"/>
              </a:ext>
            </a:extLst>
          </p:cNvPr>
          <p:cNvSpPr txBox="1"/>
          <p:nvPr/>
        </p:nvSpPr>
        <p:spPr>
          <a:xfrm>
            <a:off x="5553738" y="484230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3200" dirty="0">
                <a:solidFill>
                  <a:schemeClr val="accent4">
                    <a:lumMod val="20000"/>
                    <a:lumOff val="80000"/>
                  </a:schemeClr>
                </a:solidFill>
                <a:latin typeface="源流明體 H" panose="02020900000000000000" pitchFamily="18" charset="-120"/>
                <a:ea typeface="源流明體 H" panose="02020900000000000000" pitchFamily="18" charset="-120"/>
              </a:rPr>
              <a:t>痛點分析</a:t>
            </a:r>
            <a:endParaRPr lang="en-US" altLang="zh-TW" sz="3200" dirty="0">
              <a:solidFill>
                <a:schemeClr val="accent4">
                  <a:lumMod val="20000"/>
                  <a:lumOff val="80000"/>
                </a:schemeClr>
              </a:solidFill>
              <a:latin typeface="源流明體 H" panose="02020900000000000000" pitchFamily="18" charset="-120"/>
              <a:ea typeface="源流明體 H" panose="02020900000000000000" pitchFamily="18" charset="-120"/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17B4432C-70C3-48CB-957E-E8186601D18A}"/>
              </a:ext>
            </a:extLst>
          </p:cNvPr>
          <p:cNvSpPr txBox="1"/>
          <p:nvPr/>
        </p:nvSpPr>
        <p:spPr>
          <a:xfrm>
            <a:off x="4314454" y="484230"/>
            <a:ext cx="6848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>
                <a:solidFill>
                  <a:srgbClr val="333333"/>
                </a:solidFill>
                <a:latin typeface="源流明體 H" panose="02020900000000000000" pitchFamily="18" charset="-120"/>
                <a:ea typeface="源流明體 H" panose="02020900000000000000" pitchFamily="18" charset="-120"/>
              </a:rPr>
              <a:t>01</a:t>
            </a: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D0C1CF32-EEFC-49E0-AC8C-99B76D18873F}"/>
              </a:ext>
            </a:extLst>
          </p:cNvPr>
          <p:cNvSpPr txBox="1"/>
          <p:nvPr/>
        </p:nvSpPr>
        <p:spPr>
          <a:xfrm>
            <a:off x="4812121" y="5816332"/>
            <a:ext cx="256775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1200" dirty="0">
                <a:solidFill>
                  <a:schemeClr val="accent4">
                    <a:lumMod val="20000"/>
                    <a:lumOff val="80000"/>
                  </a:schemeClr>
                </a:solidFill>
                <a:latin typeface="源泉圓體 B" panose="020B0800000000000000" pitchFamily="34" charset="-120"/>
                <a:ea typeface="源泉圓體 B" panose="020B0800000000000000" pitchFamily="34" charset="-120"/>
              </a:rPr>
              <a:t>資料來源</a:t>
            </a:r>
            <a:r>
              <a:rPr lang="en-US" altLang="zh-TW" sz="1200" dirty="0">
                <a:solidFill>
                  <a:schemeClr val="accent4">
                    <a:lumMod val="20000"/>
                    <a:lumOff val="80000"/>
                  </a:schemeClr>
                </a:solidFill>
                <a:latin typeface="源泉圓體 B" panose="020B0800000000000000" pitchFamily="34" charset="-120"/>
                <a:ea typeface="源泉圓體 B" panose="020B0800000000000000" pitchFamily="34" charset="-120"/>
              </a:rPr>
              <a:t>:</a:t>
            </a:r>
            <a:r>
              <a:rPr lang="zh-TW" altLang="en-US" sz="1200" dirty="0">
                <a:solidFill>
                  <a:schemeClr val="accent4">
                    <a:lumMod val="20000"/>
                    <a:lumOff val="80000"/>
                  </a:schemeClr>
                </a:solidFill>
                <a:latin typeface="源泉圓體 B" panose="020B0800000000000000" pitchFamily="34" charset="-120"/>
                <a:ea typeface="源泉圓體 B" panose="020B0800000000000000" pitchFamily="34" charset="-120"/>
              </a:rPr>
              <a:t>臺灣銀行牌告匯率網站</a:t>
            </a:r>
          </a:p>
        </p:txBody>
      </p:sp>
    </p:spTree>
    <p:extLst>
      <p:ext uri="{BB962C8B-B14F-4D97-AF65-F5344CB8AC3E}">
        <p14:creationId xmlns:p14="http://schemas.microsoft.com/office/powerpoint/2010/main" val="22158133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7E2319C1-12A5-4728-B41E-599A79461785}"/>
              </a:ext>
            </a:extLst>
          </p:cNvPr>
          <p:cNvSpPr/>
          <p:nvPr/>
        </p:nvSpPr>
        <p:spPr>
          <a:xfrm>
            <a:off x="1" y="0"/>
            <a:ext cx="12191999" cy="6858000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85000"/>
                  <a:lumOff val="15000"/>
                </a:schemeClr>
              </a:gs>
              <a:gs pos="62600">
                <a:srgbClr val="383838"/>
              </a:gs>
              <a:gs pos="100000">
                <a:schemeClr val="tx1"/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46CF7E61-DA6C-4FC3-BEB4-1CF05ABA64AD}"/>
              </a:ext>
            </a:extLst>
          </p:cNvPr>
          <p:cNvSpPr txBox="1"/>
          <p:nvPr/>
        </p:nvSpPr>
        <p:spPr>
          <a:xfrm>
            <a:off x="883383" y="2945213"/>
            <a:ext cx="3240000" cy="9662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TW" altLang="en-US" sz="2000" dirty="0">
                <a:solidFill>
                  <a:schemeClr val="accent4">
                    <a:lumMod val="20000"/>
                    <a:lumOff val="80000"/>
                  </a:schemeClr>
                </a:solidFill>
                <a:latin typeface="源泉圓體 B" panose="020B0800000000000000" pitchFamily="34" charset="-120"/>
                <a:ea typeface="源泉圓體 B" panose="020B0800000000000000" pitchFamily="34" charset="-120"/>
              </a:rPr>
              <a:t>專有名詞過多</a:t>
            </a:r>
            <a:endParaRPr lang="en-US" altLang="zh-TW" sz="2000" dirty="0">
              <a:solidFill>
                <a:schemeClr val="accent4">
                  <a:lumMod val="20000"/>
                  <a:lumOff val="80000"/>
                </a:schemeClr>
              </a:solidFill>
              <a:latin typeface="源泉圓體 B" panose="020B0800000000000000" pitchFamily="34" charset="-120"/>
              <a:ea typeface="源泉圓體 B" panose="020B0800000000000000" pitchFamily="34" charset="-120"/>
            </a:endParaRPr>
          </a:p>
          <a:p>
            <a:pPr algn="ctr">
              <a:lnSpc>
                <a:spcPct val="150000"/>
              </a:lnSpc>
            </a:pPr>
            <a:r>
              <a:rPr lang="zh-TW" altLang="en-US" sz="2000" dirty="0">
                <a:solidFill>
                  <a:schemeClr val="accent4">
                    <a:lumMod val="20000"/>
                    <a:lumOff val="80000"/>
                  </a:schemeClr>
                </a:solidFill>
                <a:latin typeface="源泉圓體 B" panose="020B0800000000000000" pitchFamily="34" charset="-120"/>
                <a:ea typeface="源泉圓體 B" panose="020B0800000000000000" pitchFamily="34" charset="-120"/>
              </a:rPr>
              <a:t>容易造成大眾誤解</a:t>
            </a:r>
            <a:endParaRPr lang="en-US" altLang="zh-TW" sz="2000" dirty="0">
              <a:solidFill>
                <a:schemeClr val="accent4">
                  <a:lumMod val="20000"/>
                  <a:lumOff val="80000"/>
                </a:schemeClr>
              </a:solidFill>
              <a:latin typeface="源泉圓體 B" panose="020B0800000000000000" pitchFamily="34" charset="-120"/>
              <a:ea typeface="源泉圓體 B" panose="020B0800000000000000" pitchFamily="34" charset="-120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4BAFD02D-7F18-46AF-8C6C-CAC0E165D5B6}"/>
              </a:ext>
            </a:extLst>
          </p:cNvPr>
          <p:cNvSpPr txBox="1"/>
          <p:nvPr/>
        </p:nvSpPr>
        <p:spPr>
          <a:xfrm>
            <a:off x="8068617" y="2945213"/>
            <a:ext cx="3240000" cy="9675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TW" altLang="en-US" sz="2000" dirty="0">
                <a:solidFill>
                  <a:schemeClr val="accent4">
                    <a:lumMod val="20000"/>
                    <a:lumOff val="80000"/>
                  </a:schemeClr>
                </a:solidFill>
                <a:latin typeface="源泉圓體 B" panose="020B0800000000000000" pitchFamily="34" charset="-120"/>
                <a:ea typeface="源泉圓體 B" panose="020B0800000000000000" pitchFamily="34" charset="-120"/>
              </a:rPr>
              <a:t>大眾對於外匯變動</a:t>
            </a:r>
            <a:endParaRPr lang="en-US" altLang="zh-TW" sz="2000" dirty="0">
              <a:solidFill>
                <a:schemeClr val="accent4">
                  <a:lumMod val="20000"/>
                  <a:lumOff val="80000"/>
                </a:schemeClr>
              </a:solidFill>
              <a:latin typeface="源泉圓體 B" panose="020B0800000000000000" pitchFamily="34" charset="-120"/>
              <a:ea typeface="源泉圓體 B" panose="020B0800000000000000" pitchFamily="34" charset="-120"/>
            </a:endParaRPr>
          </a:p>
          <a:p>
            <a:pPr algn="ctr">
              <a:lnSpc>
                <a:spcPct val="150000"/>
              </a:lnSpc>
            </a:pPr>
            <a:r>
              <a:rPr lang="zh-TW" altLang="en-US" sz="2000" dirty="0">
                <a:solidFill>
                  <a:schemeClr val="accent4">
                    <a:lumMod val="20000"/>
                    <a:lumOff val="80000"/>
                  </a:schemeClr>
                </a:solidFill>
                <a:latin typeface="源泉圓體 B" panose="020B0800000000000000" pitchFamily="34" charset="-120"/>
                <a:ea typeface="源泉圓體 B" panose="020B0800000000000000" pitchFamily="34" charset="-120"/>
              </a:rPr>
              <a:t>體會程度較淺薄</a:t>
            </a:r>
            <a:endParaRPr lang="zh-TW" altLang="en-US" sz="20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3BC3879F-A6AF-4268-8F3B-F990F6D5B687}"/>
              </a:ext>
            </a:extLst>
          </p:cNvPr>
          <p:cNvSpPr txBox="1"/>
          <p:nvPr/>
        </p:nvSpPr>
        <p:spPr>
          <a:xfrm>
            <a:off x="4476000" y="2945213"/>
            <a:ext cx="3240000" cy="9662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TW" altLang="en-US" sz="2000" dirty="0">
                <a:solidFill>
                  <a:schemeClr val="accent4">
                    <a:lumMod val="20000"/>
                    <a:lumOff val="80000"/>
                  </a:schemeClr>
                </a:solidFill>
                <a:latin typeface="源泉圓體 B" panose="020B0800000000000000" pitchFamily="34" charset="-120"/>
                <a:ea typeface="源泉圓體 B" panose="020B0800000000000000" pitchFamily="34" charset="-120"/>
              </a:rPr>
              <a:t>時刻更新的匯率</a:t>
            </a:r>
            <a:endParaRPr lang="en-US" altLang="zh-TW" sz="2000" dirty="0">
              <a:solidFill>
                <a:schemeClr val="accent4">
                  <a:lumMod val="20000"/>
                  <a:lumOff val="80000"/>
                </a:schemeClr>
              </a:solidFill>
              <a:latin typeface="源泉圓體 B" panose="020B0800000000000000" pitchFamily="34" charset="-120"/>
              <a:ea typeface="源泉圓體 B" panose="020B0800000000000000" pitchFamily="34" charset="-120"/>
            </a:endParaRPr>
          </a:p>
          <a:p>
            <a:pPr algn="ctr">
              <a:lnSpc>
                <a:spcPct val="150000"/>
              </a:lnSpc>
            </a:pPr>
            <a:r>
              <a:rPr lang="zh-TW" altLang="en-US" sz="2000" dirty="0">
                <a:solidFill>
                  <a:schemeClr val="accent4">
                    <a:lumMod val="20000"/>
                    <a:lumOff val="80000"/>
                  </a:schemeClr>
                </a:solidFill>
                <a:latin typeface="源泉圓體 B" panose="020B0800000000000000" pitchFamily="34" charset="-120"/>
                <a:ea typeface="源泉圓體 B" panose="020B0800000000000000" pitchFamily="34" charset="-120"/>
              </a:rPr>
              <a:t>難以快速、有效解讀</a:t>
            </a:r>
            <a:endParaRPr lang="en-US" altLang="zh-TW" sz="2000" dirty="0">
              <a:solidFill>
                <a:schemeClr val="accent4">
                  <a:lumMod val="20000"/>
                  <a:lumOff val="80000"/>
                </a:schemeClr>
              </a:solidFill>
              <a:latin typeface="源泉圓體 B" panose="020B0800000000000000" pitchFamily="34" charset="-120"/>
              <a:ea typeface="源泉圓體 B" panose="020B0800000000000000" pitchFamily="34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5C01B9BC-8CA5-4A96-AC63-351296F665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8617" y="2107581"/>
            <a:ext cx="540000" cy="54000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6B70070B-8A8F-46B3-9BD1-B11A019621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6000" y="2107581"/>
            <a:ext cx="540000" cy="540000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82B2ECA6-EB17-4715-BAFE-08CD5E0047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3383" y="2107581"/>
            <a:ext cx="540000" cy="540000"/>
          </a:xfrm>
          <a:prstGeom prst="rect">
            <a:avLst/>
          </a:prstGeom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5BEA8252-B574-4B37-AC21-F97160A9C461}"/>
              </a:ext>
            </a:extLst>
          </p:cNvPr>
          <p:cNvSpPr/>
          <p:nvPr/>
        </p:nvSpPr>
        <p:spPr>
          <a:xfrm>
            <a:off x="4288840" y="416619"/>
            <a:ext cx="720000" cy="72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5B7EAC0F-5907-489D-B661-4702CE9E411D}"/>
              </a:ext>
            </a:extLst>
          </p:cNvPr>
          <p:cNvSpPr/>
          <p:nvPr/>
        </p:nvSpPr>
        <p:spPr>
          <a:xfrm>
            <a:off x="5008840" y="416619"/>
            <a:ext cx="2880000" cy="720000"/>
          </a:xfrm>
          <a:prstGeom prst="rect">
            <a:avLst/>
          </a:prstGeom>
          <a:solidFill>
            <a:srgbClr val="333333"/>
          </a:solidFill>
          <a:ln w="38100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AC7EB777-84E7-42A5-83BB-E7565933BE54}"/>
              </a:ext>
            </a:extLst>
          </p:cNvPr>
          <p:cNvSpPr txBox="1"/>
          <p:nvPr/>
        </p:nvSpPr>
        <p:spPr>
          <a:xfrm>
            <a:off x="5553738" y="484230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3200" dirty="0">
                <a:solidFill>
                  <a:schemeClr val="accent4">
                    <a:lumMod val="20000"/>
                    <a:lumOff val="80000"/>
                  </a:schemeClr>
                </a:solidFill>
                <a:latin typeface="源流明體 H" panose="02020900000000000000" pitchFamily="18" charset="-120"/>
                <a:ea typeface="源流明體 H" panose="02020900000000000000" pitchFamily="18" charset="-120"/>
              </a:rPr>
              <a:t>痛點分析</a:t>
            </a:r>
            <a:endParaRPr lang="en-US" altLang="zh-TW" sz="3200" dirty="0">
              <a:solidFill>
                <a:schemeClr val="accent4">
                  <a:lumMod val="20000"/>
                  <a:lumOff val="80000"/>
                </a:schemeClr>
              </a:solidFill>
              <a:latin typeface="源流明體 H" panose="02020900000000000000" pitchFamily="18" charset="-120"/>
              <a:ea typeface="源流明體 H" panose="02020900000000000000" pitchFamily="18" charset="-120"/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F5E350F3-0490-4EAD-8AB8-3C73B768092B}"/>
              </a:ext>
            </a:extLst>
          </p:cNvPr>
          <p:cNvSpPr txBox="1"/>
          <p:nvPr/>
        </p:nvSpPr>
        <p:spPr>
          <a:xfrm>
            <a:off x="4314454" y="484230"/>
            <a:ext cx="6848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>
                <a:solidFill>
                  <a:srgbClr val="333333"/>
                </a:solidFill>
                <a:latin typeface="源流明體 H" panose="02020900000000000000" pitchFamily="18" charset="-120"/>
                <a:ea typeface="源流明體 H" panose="02020900000000000000" pitchFamily="18" charset="-120"/>
              </a:rPr>
              <a:t>01</a:t>
            </a:r>
          </a:p>
        </p:txBody>
      </p:sp>
      <p:cxnSp>
        <p:nvCxnSpPr>
          <p:cNvPr id="3" name="直線接點 2">
            <a:extLst>
              <a:ext uri="{FF2B5EF4-FFF2-40B4-BE49-F238E27FC236}">
                <a16:creationId xmlns:a16="http://schemas.microsoft.com/office/drawing/2014/main" id="{5FE93939-E71B-49DB-9DB5-7D758A350E38}"/>
              </a:ext>
            </a:extLst>
          </p:cNvPr>
          <p:cNvCxnSpPr>
            <a:cxnSpLocks/>
          </p:cNvCxnSpPr>
          <p:nvPr/>
        </p:nvCxnSpPr>
        <p:spPr>
          <a:xfrm>
            <a:off x="1409700" y="4434840"/>
            <a:ext cx="9372600" cy="0"/>
          </a:xfrm>
          <a:prstGeom prst="line">
            <a:avLst/>
          </a:prstGeom>
          <a:ln w="19050">
            <a:solidFill>
              <a:srgbClr val="FFF2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27CE8E2B-F313-49E3-AA9C-E363434201AC}"/>
              </a:ext>
            </a:extLst>
          </p:cNvPr>
          <p:cNvSpPr txBox="1"/>
          <p:nvPr/>
        </p:nvSpPr>
        <p:spPr>
          <a:xfrm>
            <a:off x="4288840" y="5124480"/>
            <a:ext cx="5570756" cy="9662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TW" altLang="en-US" sz="2000" dirty="0">
                <a:solidFill>
                  <a:schemeClr val="accent4">
                    <a:lumMod val="20000"/>
                    <a:lumOff val="80000"/>
                  </a:schemeClr>
                </a:solidFill>
                <a:latin typeface="源泉圓體 B" panose="020B0800000000000000" pitchFamily="34" charset="-120"/>
                <a:ea typeface="源泉圓體 B" panose="020B0800000000000000" pitchFamily="34" charset="-120"/>
              </a:rPr>
              <a:t>正因外匯資料較難分析，媒體報導成為</a:t>
            </a:r>
            <a:endParaRPr lang="en-US" altLang="zh-TW" sz="2000" dirty="0">
              <a:solidFill>
                <a:schemeClr val="accent4">
                  <a:lumMod val="20000"/>
                  <a:lumOff val="80000"/>
                </a:schemeClr>
              </a:solidFill>
              <a:latin typeface="源泉圓體 B" panose="020B0800000000000000" pitchFamily="34" charset="-120"/>
              <a:ea typeface="源泉圓體 B" panose="020B0800000000000000" pitchFamily="34" charset="-120"/>
            </a:endParaRPr>
          </a:p>
          <a:p>
            <a:pPr algn="ctr">
              <a:lnSpc>
                <a:spcPct val="150000"/>
              </a:lnSpc>
            </a:pPr>
            <a:r>
              <a:rPr lang="zh-TW" altLang="en-US" sz="2000" dirty="0">
                <a:solidFill>
                  <a:schemeClr val="accent4">
                    <a:lumMod val="20000"/>
                    <a:lumOff val="80000"/>
                  </a:schemeClr>
                </a:solidFill>
                <a:latin typeface="源泉圓體 B" panose="020B0800000000000000" pitchFamily="34" charset="-120"/>
                <a:ea typeface="源泉圓體 B" panose="020B0800000000000000" pitchFamily="34" charset="-120"/>
              </a:rPr>
              <a:t>大多數市場參與者主要參考資料，但準確度存疑</a:t>
            </a:r>
            <a:endParaRPr lang="en-US" altLang="zh-TW" sz="2000" dirty="0">
              <a:solidFill>
                <a:schemeClr val="accent4">
                  <a:lumMod val="20000"/>
                  <a:lumOff val="80000"/>
                </a:schemeClr>
              </a:solidFill>
              <a:latin typeface="源泉圓體 B" panose="020B0800000000000000" pitchFamily="34" charset="-120"/>
              <a:ea typeface="源泉圓體 B" panose="020B0800000000000000" pitchFamily="34" charset="-120"/>
            </a:endParaRPr>
          </a:p>
        </p:txBody>
      </p:sp>
      <p:sp>
        <p:nvSpPr>
          <p:cNvPr id="16" name="橢圓 15">
            <a:extLst>
              <a:ext uri="{FF2B5EF4-FFF2-40B4-BE49-F238E27FC236}">
                <a16:creationId xmlns:a16="http://schemas.microsoft.com/office/drawing/2014/main" id="{9C37D20A-3284-45AC-BD64-638C82B67CBE}"/>
              </a:ext>
            </a:extLst>
          </p:cNvPr>
          <p:cNvSpPr/>
          <p:nvPr/>
        </p:nvSpPr>
        <p:spPr>
          <a:xfrm>
            <a:off x="2396872" y="4939881"/>
            <a:ext cx="889678" cy="889678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DAB67954-7BB7-4073-A17D-52C0F6EB090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711" y="5132720"/>
            <a:ext cx="504000" cy="504000"/>
          </a:xfrm>
          <a:prstGeom prst="rect">
            <a:avLst/>
          </a:prstGeom>
        </p:spPr>
      </p:pic>
      <p:sp>
        <p:nvSpPr>
          <p:cNvPr id="23" name="文字方塊 22">
            <a:extLst>
              <a:ext uri="{FF2B5EF4-FFF2-40B4-BE49-F238E27FC236}">
                <a16:creationId xmlns:a16="http://schemas.microsoft.com/office/drawing/2014/main" id="{62A8EA33-531E-4C51-A509-EF9FDDD1915C}"/>
              </a:ext>
            </a:extLst>
          </p:cNvPr>
          <p:cNvSpPr txBox="1"/>
          <p:nvPr/>
        </p:nvSpPr>
        <p:spPr>
          <a:xfrm>
            <a:off x="2236417" y="5916371"/>
            <a:ext cx="12105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000" dirty="0">
                <a:solidFill>
                  <a:schemeClr val="accent4">
                    <a:lumMod val="20000"/>
                    <a:lumOff val="80000"/>
                  </a:schemeClr>
                </a:solidFill>
                <a:latin typeface="源泉圓體 B" panose="020B0800000000000000" pitchFamily="34" charset="-120"/>
                <a:ea typeface="源泉圓體 B" panose="020B0800000000000000" pitchFamily="34" charset="-120"/>
              </a:rPr>
              <a:t>最大問題</a:t>
            </a:r>
            <a:endParaRPr lang="en-US" altLang="zh-TW" sz="2000" dirty="0">
              <a:solidFill>
                <a:schemeClr val="accent4">
                  <a:lumMod val="20000"/>
                  <a:lumOff val="80000"/>
                </a:schemeClr>
              </a:solidFill>
              <a:latin typeface="源泉圓體 B" panose="020B0800000000000000" pitchFamily="34" charset="-120"/>
              <a:ea typeface="源泉圓體 B" panose="020B08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681864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7E2319C1-12A5-4728-B41E-599A79461785}"/>
              </a:ext>
            </a:extLst>
          </p:cNvPr>
          <p:cNvSpPr/>
          <p:nvPr/>
        </p:nvSpPr>
        <p:spPr>
          <a:xfrm>
            <a:off x="1" y="0"/>
            <a:ext cx="12191999" cy="6858000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85000"/>
                  <a:lumOff val="15000"/>
                </a:schemeClr>
              </a:gs>
              <a:gs pos="62600">
                <a:srgbClr val="383838"/>
              </a:gs>
              <a:gs pos="100000">
                <a:schemeClr val="tx1"/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353535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5BEA8252-B574-4B37-AC21-F97160A9C461}"/>
              </a:ext>
            </a:extLst>
          </p:cNvPr>
          <p:cNvSpPr/>
          <p:nvPr/>
        </p:nvSpPr>
        <p:spPr>
          <a:xfrm>
            <a:off x="4288840" y="416619"/>
            <a:ext cx="720000" cy="72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5B7EAC0F-5907-489D-B661-4702CE9E411D}"/>
              </a:ext>
            </a:extLst>
          </p:cNvPr>
          <p:cNvSpPr/>
          <p:nvPr/>
        </p:nvSpPr>
        <p:spPr>
          <a:xfrm>
            <a:off x="5008840" y="416619"/>
            <a:ext cx="2880000" cy="720000"/>
          </a:xfrm>
          <a:prstGeom prst="rect">
            <a:avLst/>
          </a:prstGeom>
          <a:solidFill>
            <a:srgbClr val="333333"/>
          </a:solidFill>
          <a:ln w="38100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AC7EB777-84E7-42A5-83BB-E7565933BE54}"/>
              </a:ext>
            </a:extLst>
          </p:cNvPr>
          <p:cNvSpPr txBox="1"/>
          <p:nvPr/>
        </p:nvSpPr>
        <p:spPr>
          <a:xfrm>
            <a:off x="5553738" y="484230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3200" dirty="0">
                <a:solidFill>
                  <a:schemeClr val="accent4">
                    <a:lumMod val="20000"/>
                    <a:lumOff val="80000"/>
                  </a:schemeClr>
                </a:solidFill>
                <a:latin typeface="源流明體 H" panose="02020900000000000000" pitchFamily="18" charset="-120"/>
                <a:ea typeface="源流明體 H" panose="02020900000000000000" pitchFamily="18" charset="-120"/>
              </a:rPr>
              <a:t>價值主張</a:t>
            </a:r>
            <a:endParaRPr lang="en-US" altLang="zh-TW" sz="3200" dirty="0">
              <a:solidFill>
                <a:schemeClr val="accent4">
                  <a:lumMod val="20000"/>
                  <a:lumOff val="80000"/>
                </a:schemeClr>
              </a:solidFill>
              <a:latin typeface="源流明體 H" panose="02020900000000000000" pitchFamily="18" charset="-120"/>
              <a:ea typeface="源流明體 H" panose="02020900000000000000" pitchFamily="18" charset="-120"/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F5E350F3-0490-4EAD-8AB8-3C73B768092B}"/>
              </a:ext>
            </a:extLst>
          </p:cNvPr>
          <p:cNvSpPr txBox="1"/>
          <p:nvPr/>
        </p:nvSpPr>
        <p:spPr>
          <a:xfrm>
            <a:off x="4314454" y="484230"/>
            <a:ext cx="6848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>
                <a:solidFill>
                  <a:srgbClr val="333333"/>
                </a:solidFill>
                <a:latin typeface="源流明體 H" panose="02020900000000000000" pitchFamily="18" charset="-120"/>
                <a:ea typeface="源流明體 H" panose="02020900000000000000" pitchFamily="18" charset="-120"/>
              </a:rPr>
              <a:t>02</a:t>
            </a:r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905340EF-FE73-4F97-A2A8-0E56F6E6891E}"/>
              </a:ext>
            </a:extLst>
          </p:cNvPr>
          <p:cNvSpPr/>
          <p:nvPr/>
        </p:nvSpPr>
        <p:spPr>
          <a:xfrm>
            <a:off x="2203704" y="2286000"/>
            <a:ext cx="1088136" cy="108813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1164CF43-8435-4F15-A2F3-721CBBCBC5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6926" y="2479222"/>
            <a:ext cx="701692" cy="701692"/>
          </a:xfrm>
          <a:prstGeom prst="rect">
            <a:avLst/>
          </a:prstGeom>
        </p:spPr>
      </p:pic>
      <p:sp>
        <p:nvSpPr>
          <p:cNvPr id="15" name="文字方塊 14">
            <a:extLst>
              <a:ext uri="{FF2B5EF4-FFF2-40B4-BE49-F238E27FC236}">
                <a16:creationId xmlns:a16="http://schemas.microsoft.com/office/drawing/2014/main" id="{D62637C6-F6D6-462C-A388-D040BE91BBBE}"/>
              </a:ext>
            </a:extLst>
          </p:cNvPr>
          <p:cNvSpPr txBox="1"/>
          <p:nvPr/>
        </p:nvSpPr>
        <p:spPr>
          <a:xfrm>
            <a:off x="3608005" y="2630013"/>
            <a:ext cx="65966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>
                <a:solidFill>
                  <a:schemeClr val="accent4">
                    <a:lumMod val="20000"/>
                    <a:lumOff val="80000"/>
                  </a:schemeClr>
                </a:solidFill>
                <a:latin typeface="源泉圓體 B" panose="020B0800000000000000" pitchFamily="34" charset="-120"/>
                <a:ea typeface="源泉圓體 B" panose="020B0800000000000000" pitchFamily="34" charset="-120"/>
              </a:rPr>
              <a:t>打造外匯整合式平台，提供大眾易讀的視覺化報表與建議</a:t>
            </a:r>
            <a:endParaRPr lang="en-US" altLang="zh-TW" sz="2000" dirty="0">
              <a:solidFill>
                <a:schemeClr val="accent4">
                  <a:lumMod val="20000"/>
                  <a:lumOff val="80000"/>
                </a:schemeClr>
              </a:solidFill>
              <a:latin typeface="源泉圓體 B" panose="020B0800000000000000" pitchFamily="34" charset="-120"/>
              <a:ea typeface="源泉圓體 B" panose="020B0800000000000000" pitchFamily="34" charset="-120"/>
            </a:endParaRPr>
          </a:p>
        </p:txBody>
      </p:sp>
      <p:sp>
        <p:nvSpPr>
          <p:cNvPr id="21" name="橢圓 20">
            <a:extLst>
              <a:ext uri="{FF2B5EF4-FFF2-40B4-BE49-F238E27FC236}">
                <a16:creationId xmlns:a16="http://schemas.microsoft.com/office/drawing/2014/main" id="{C26D007E-E49F-4F34-8A09-7B2AC73B309F}"/>
              </a:ext>
            </a:extLst>
          </p:cNvPr>
          <p:cNvSpPr/>
          <p:nvPr/>
        </p:nvSpPr>
        <p:spPr>
          <a:xfrm>
            <a:off x="2203704" y="3655870"/>
            <a:ext cx="1088136" cy="108813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3" name="圖片 22">
            <a:extLst>
              <a:ext uri="{FF2B5EF4-FFF2-40B4-BE49-F238E27FC236}">
                <a16:creationId xmlns:a16="http://schemas.microsoft.com/office/drawing/2014/main" id="{C30E6009-4AA3-4FA0-BE78-77AE4766C1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29484" y="4234515"/>
            <a:ext cx="400110" cy="400110"/>
          </a:xfrm>
          <a:prstGeom prst="rect">
            <a:avLst/>
          </a:prstGeom>
        </p:spPr>
      </p:pic>
      <p:sp>
        <p:nvSpPr>
          <p:cNvPr id="24" name="文字方塊 23">
            <a:extLst>
              <a:ext uri="{FF2B5EF4-FFF2-40B4-BE49-F238E27FC236}">
                <a16:creationId xmlns:a16="http://schemas.microsoft.com/office/drawing/2014/main" id="{BFB51F52-6F4F-4381-BBD3-CCF153E22BAF}"/>
              </a:ext>
            </a:extLst>
          </p:cNvPr>
          <p:cNvSpPr txBox="1"/>
          <p:nvPr/>
        </p:nvSpPr>
        <p:spPr>
          <a:xfrm>
            <a:off x="3608005" y="3999883"/>
            <a:ext cx="60773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>
                <a:solidFill>
                  <a:schemeClr val="accent4">
                    <a:lumMod val="20000"/>
                    <a:lumOff val="80000"/>
                  </a:schemeClr>
                </a:solidFill>
                <a:latin typeface="源泉圓體 B" panose="020B0800000000000000" pitchFamily="34" charset="-120"/>
                <a:ea typeface="源泉圓體 B" panose="020B0800000000000000" pitchFamily="34" charset="-120"/>
              </a:rPr>
              <a:t>提供生成式</a:t>
            </a:r>
            <a:r>
              <a:rPr lang="en-US" altLang="zh-TW" sz="2000" dirty="0">
                <a:solidFill>
                  <a:schemeClr val="accent4">
                    <a:lumMod val="20000"/>
                    <a:lumOff val="80000"/>
                  </a:schemeClr>
                </a:solidFill>
                <a:latin typeface="源泉圓體 B" panose="020B0800000000000000" pitchFamily="34" charset="-120"/>
                <a:ea typeface="源泉圓體 B" panose="020B0800000000000000" pitchFamily="34" charset="-120"/>
              </a:rPr>
              <a:t>AI</a:t>
            </a:r>
            <a:r>
              <a:rPr lang="zh-TW" altLang="en-US" sz="2000" dirty="0">
                <a:solidFill>
                  <a:schemeClr val="accent4">
                    <a:lumMod val="20000"/>
                    <a:lumOff val="80000"/>
                  </a:schemeClr>
                </a:solidFill>
                <a:latin typeface="源泉圓體 B" panose="020B0800000000000000" pitchFamily="34" charset="-120"/>
                <a:ea typeface="源泉圓體 B" panose="020B0800000000000000" pitchFamily="34" charset="-120"/>
              </a:rPr>
              <a:t>模組，以外匯角度出發之多維深度分析</a:t>
            </a:r>
            <a:endParaRPr lang="en-US" altLang="zh-TW" sz="2000" dirty="0">
              <a:solidFill>
                <a:schemeClr val="accent4">
                  <a:lumMod val="20000"/>
                  <a:lumOff val="80000"/>
                </a:schemeClr>
              </a:solidFill>
              <a:latin typeface="源泉圓體 B" panose="020B0800000000000000" pitchFamily="34" charset="-120"/>
              <a:ea typeface="源泉圓體 B" panose="020B0800000000000000" pitchFamily="34" charset="-120"/>
            </a:endParaRPr>
          </a:p>
        </p:txBody>
      </p:sp>
      <p:sp>
        <p:nvSpPr>
          <p:cNvPr id="25" name="橢圓 24">
            <a:extLst>
              <a:ext uri="{FF2B5EF4-FFF2-40B4-BE49-F238E27FC236}">
                <a16:creationId xmlns:a16="http://schemas.microsoft.com/office/drawing/2014/main" id="{0E8FBB27-6F79-4E60-8F2E-F27F680BB40F}"/>
              </a:ext>
            </a:extLst>
          </p:cNvPr>
          <p:cNvSpPr/>
          <p:nvPr/>
        </p:nvSpPr>
        <p:spPr>
          <a:xfrm>
            <a:off x="2203704" y="5025740"/>
            <a:ext cx="1088136" cy="108813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6" name="圖片 25">
            <a:extLst>
              <a:ext uri="{FF2B5EF4-FFF2-40B4-BE49-F238E27FC236}">
                <a16:creationId xmlns:a16="http://schemas.microsoft.com/office/drawing/2014/main" id="{17B35FF0-8A8C-4CEF-A31C-56E2D594B4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96926" y="5218962"/>
            <a:ext cx="701692" cy="701692"/>
          </a:xfrm>
          <a:prstGeom prst="rect">
            <a:avLst/>
          </a:prstGeom>
        </p:spPr>
      </p:pic>
      <p:sp>
        <p:nvSpPr>
          <p:cNvPr id="27" name="文字方塊 26">
            <a:extLst>
              <a:ext uri="{FF2B5EF4-FFF2-40B4-BE49-F238E27FC236}">
                <a16:creationId xmlns:a16="http://schemas.microsoft.com/office/drawing/2014/main" id="{6F56519F-0B28-4F07-85CB-94D220592C44}"/>
              </a:ext>
            </a:extLst>
          </p:cNvPr>
          <p:cNvSpPr txBox="1"/>
          <p:nvPr/>
        </p:nvSpPr>
        <p:spPr>
          <a:xfrm>
            <a:off x="3608005" y="5369753"/>
            <a:ext cx="73661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>
                <a:solidFill>
                  <a:schemeClr val="accent4">
                    <a:lumMod val="20000"/>
                    <a:lumOff val="80000"/>
                  </a:schemeClr>
                </a:solidFill>
                <a:latin typeface="源泉圓體 B" panose="020B0800000000000000" pitchFamily="34" charset="-120"/>
                <a:ea typeface="源泉圓體 B" panose="020B0800000000000000" pitchFamily="34" charset="-120"/>
              </a:rPr>
              <a:t>財金小白、完全零基礎也能輕鬆理解，將外匯帶往普惠金融願景</a:t>
            </a:r>
            <a:endParaRPr lang="en-US" altLang="zh-TW" sz="2000" dirty="0">
              <a:solidFill>
                <a:schemeClr val="accent4">
                  <a:lumMod val="20000"/>
                  <a:lumOff val="80000"/>
                </a:schemeClr>
              </a:solidFill>
              <a:latin typeface="源泉圓體 B" panose="020B0800000000000000" pitchFamily="34" charset="-120"/>
              <a:ea typeface="源泉圓體 B" panose="020B0800000000000000" pitchFamily="34" charset="-120"/>
            </a:endParaRP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427BACB2-159B-4B5C-AAFB-1511018A095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5753" y="3802326"/>
            <a:ext cx="540000" cy="540000"/>
          </a:xfrm>
          <a:prstGeom prst="rect">
            <a:avLst/>
          </a:prstGeom>
        </p:spPr>
      </p:pic>
      <p:pic>
        <p:nvPicPr>
          <p:cNvPr id="29" name="圖片 28">
            <a:extLst>
              <a:ext uri="{FF2B5EF4-FFF2-40B4-BE49-F238E27FC236}">
                <a16:creationId xmlns:a16="http://schemas.microsoft.com/office/drawing/2014/main" id="{A461C2B9-96CD-4172-8B49-B99867C471A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1772" y="5263808"/>
            <a:ext cx="612000" cy="61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0317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7E2319C1-12A5-4728-B41E-599A79461785}"/>
              </a:ext>
            </a:extLst>
          </p:cNvPr>
          <p:cNvSpPr/>
          <p:nvPr/>
        </p:nvSpPr>
        <p:spPr>
          <a:xfrm>
            <a:off x="1" y="0"/>
            <a:ext cx="12191999" cy="6858000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85000"/>
                  <a:lumOff val="15000"/>
                </a:schemeClr>
              </a:gs>
              <a:gs pos="62600">
                <a:srgbClr val="383838"/>
              </a:gs>
              <a:gs pos="100000">
                <a:schemeClr val="tx1"/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353535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5BEA8252-B574-4B37-AC21-F97160A9C461}"/>
              </a:ext>
            </a:extLst>
          </p:cNvPr>
          <p:cNvSpPr/>
          <p:nvPr/>
        </p:nvSpPr>
        <p:spPr>
          <a:xfrm>
            <a:off x="4288840" y="416619"/>
            <a:ext cx="720000" cy="72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5B7EAC0F-5907-489D-B661-4702CE9E411D}"/>
              </a:ext>
            </a:extLst>
          </p:cNvPr>
          <p:cNvSpPr/>
          <p:nvPr/>
        </p:nvSpPr>
        <p:spPr>
          <a:xfrm>
            <a:off x="5008840" y="416619"/>
            <a:ext cx="2880000" cy="720000"/>
          </a:xfrm>
          <a:prstGeom prst="rect">
            <a:avLst/>
          </a:prstGeom>
          <a:solidFill>
            <a:srgbClr val="333333"/>
          </a:solidFill>
          <a:ln w="38100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AC7EB777-84E7-42A5-83BB-E7565933BE54}"/>
              </a:ext>
            </a:extLst>
          </p:cNvPr>
          <p:cNvSpPr txBox="1"/>
          <p:nvPr/>
        </p:nvSpPr>
        <p:spPr>
          <a:xfrm>
            <a:off x="5553740" y="484230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3200" dirty="0">
                <a:solidFill>
                  <a:schemeClr val="accent4">
                    <a:lumMod val="20000"/>
                    <a:lumOff val="80000"/>
                  </a:schemeClr>
                </a:solidFill>
                <a:latin typeface="源流明體 H" panose="02020900000000000000" pitchFamily="18" charset="-120"/>
                <a:ea typeface="源流明體 H" panose="02020900000000000000" pitchFamily="18" charset="-120"/>
              </a:rPr>
              <a:t>應用場景</a:t>
            </a:r>
            <a:endParaRPr lang="en-US" altLang="zh-TW" sz="3200" dirty="0">
              <a:solidFill>
                <a:schemeClr val="accent4">
                  <a:lumMod val="20000"/>
                  <a:lumOff val="80000"/>
                </a:schemeClr>
              </a:solidFill>
              <a:latin typeface="源流明體 H" panose="02020900000000000000" pitchFamily="18" charset="-120"/>
              <a:ea typeface="源流明體 H" panose="02020900000000000000" pitchFamily="18" charset="-120"/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F5E350F3-0490-4EAD-8AB8-3C73B768092B}"/>
              </a:ext>
            </a:extLst>
          </p:cNvPr>
          <p:cNvSpPr txBox="1"/>
          <p:nvPr/>
        </p:nvSpPr>
        <p:spPr>
          <a:xfrm>
            <a:off x="4314454" y="484230"/>
            <a:ext cx="6848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>
                <a:solidFill>
                  <a:srgbClr val="333333"/>
                </a:solidFill>
                <a:latin typeface="源流明體 H" panose="02020900000000000000" pitchFamily="18" charset="-120"/>
                <a:ea typeface="源流明體 H" panose="02020900000000000000" pitchFamily="18" charset="-120"/>
              </a:rPr>
              <a:t>03</a:t>
            </a:r>
          </a:p>
        </p:txBody>
      </p:sp>
      <p:pic>
        <p:nvPicPr>
          <p:cNvPr id="42" name="圖片 41">
            <a:extLst>
              <a:ext uri="{FF2B5EF4-FFF2-40B4-BE49-F238E27FC236}">
                <a16:creationId xmlns:a16="http://schemas.microsoft.com/office/drawing/2014/main" id="{05144C78-898D-4732-8133-84091C7780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495224" y="1771953"/>
            <a:ext cx="2160776" cy="2160776"/>
          </a:xfrm>
          <a:custGeom>
            <a:avLst/>
            <a:gdLst>
              <a:gd name="connsiteX0" fmla="*/ 937800 w 1875600"/>
              <a:gd name="connsiteY0" fmla="*/ 0 h 1875600"/>
              <a:gd name="connsiteX1" fmla="*/ 1875600 w 1875600"/>
              <a:gd name="connsiteY1" fmla="*/ 937800 h 1875600"/>
              <a:gd name="connsiteX2" fmla="*/ 937800 w 1875600"/>
              <a:gd name="connsiteY2" fmla="*/ 1875600 h 1875600"/>
              <a:gd name="connsiteX3" fmla="*/ 0 w 1875600"/>
              <a:gd name="connsiteY3" fmla="*/ 937800 h 1875600"/>
              <a:gd name="connsiteX4" fmla="*/ 937800 w 1875600"/>
              <a:gd name="connsiteY4" fmla="*/ 0 h 187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75600" h="1875600">
                <a:moveTo>
                  <a:pt x="937800" y="0"/>
                </a:moveTo>
                <a:cubicBezTo>
                  <a:pt x="1455733" y="0"/>
                  <a:pt x="1875600" y="419867"/>
                  <a:pt x="1875600" y="937800"/>
                </a:cubicBezTo>
                <a:cubicBezTo>
                  <a:pt x="1875600" y="1455733"/>
                  <a:pt x="1455733" y="1875600"/>
                  <a:pt x="937800" y="1875600"/>
                </a:cubicBezTo>
                <a:cubicBezTo>
                  <a:pt x="419867" y="1875600"/>
                  <a:pt x="0" y="1455733"/>
                  <a:pt x="0" y="937800"/>
                </a:cubicBezTo>
                <a:cubicBezTo>
                  <a:pt x="0" y="419867"/>
                  <a:pt x="419867" y="0"/>
                  <a:pt x="93780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圖片 42">
            <a:extLst>
              <a:ext uri="{FF2B5EF4-FFF2-40B4-BE49-F238E27FC236}">
                <a16:creationId xmlns:a16="http://schemas.microsoft.com/office/drawing/2014/main" id="{A77F2044-DAAA-48E3-A7E4-38564AD875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536000" y="1771953"/>
            <a:ext cx="2160776" cy="2160776"/>
          </a:xfrm>
          <a:custGeom>
            <a:avLst/>
            <a:gdLst>
              <a:gd name="connsiteX0" fmla="*/ 937800 w 1875600"/>
              <a:gd name="connsiteY0" fmla="*/ 0 h 1875600"/>
              <a:gd name="connsiteX1" fmla="*/ 1875600 w 1875600"/>
              <a:gd name="connsiteY1" fmla="*/ 937800 h 1875600"/>
              <a:gd name="connsiteX2" fmla="*/ 937800 w 1875600"/>
              <a:gd name="connsiteY2" fmla="*/ 1875600 h 1875600"/>
              <a:gd name="connsiteX3" fmla="*/ 0 w 1875600"/>
              <a:gd name="connsiteY3" fmla="*/ 937800 h 1875600"/>
              <a:gd name="connsiteX4" fmla="*/ 937800 w 1875600"/>
              <a:gd name="connsiteY4" fmla="*/ 0 h 187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75600" h="1875600">
                <a:moveTo>
                  <a:pt x="937800" y="0"/>
                </a:moveTo>
                <a:cubicBezTo>
                  <a:pt x="1455733" y="0"/>
                  <a:pt x="1875600" y="419867"/>
                  <a:pt x="1875600" y="937800"/>
                </a:cubicBezTo>
                <a:cubicBezTo>
                  <a:pt x="1875600" y="1455733"/>
                  <a:pt x="1455733" y="1875600"/>
                  <a:pt x="937800" y="1875600"/>
                </a:cubicBezTo>
                <a:cubicBezTo>
                  <a:pt x="419867" y="1875600"/>
                  <a:pt x="0" y="1455733"/>
                  <a:pt x="0" y="937800"/>
                </a:cubicBezTo>
                <a:cubicBezTo>
                  <a:pt x="0" y="419867"/>
                  <a:pt x="419867" y="0"/>
                  <a:pt x="93780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文字方塊 74">
            <a:extLst>
              <a:ext uri="{FF2B5EF4-FFF2-40B4-BE49-F238E27FC236}">
                <a16:creationId xmlns:a16="http://schemas.microsoft.com/office/drawing/2014/main" id="{A65126B8-1E63-412C-BBF8-D40963351CF7}"/>
              </a:ext>
            </a:extLst>
          </p:cNvPr>
          <p:cNvSpPr txBox="1"/>
          <p:nvPr/>
        </p:nvSpPr>
        <p:spPr>
          <a:xfrm>
            <a:off x="3148251" y="4337230"/>
            <a:ext cx="8547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dirty="0">
                <a:solidFill>
                  <a:schemeClr val="accent4">
                    <a:lumMod val="20000"/>
                    <a:lumOff val="80000"/>
                  </a:schemeClr>
                </a:solidFill>
                <a:latin typeface="源泉圓體 B" panose="020B0800000000000000" pitchFamily="34" charset="-120"/>
                <a:ea typeface="源泉圓體 B" panose="020B0800000000000000" pitchFamily="34" charset="-120"/>
              </a:rPr>
              <a:t>Amy</a:t>
            </a:r>
          </a:p>
        </p:txBody>
      </p:sp>
      <p:sp>
        <p:nvSpPr>
          <p:cNvPr id="77" name="文字方塊 76">
            <a:extLst>
              <a:ext uri="{FF2B5EF4-FFF2-40B4-BE49-F238E27FC236}">
                <a16:creationId xmlns:a16="http://schemas.microsoft.com/office/drawing/2014/main" id="{42AD9E2B-DF0E-492A-BE3C-71A24EFAD289}"/>
              </a:ext>
            </a:extLst>
          </p:cNvPr>
          <p:cNvSpPr txBox="1"/>
          <p:nvPr/>
        </p:nvSpPr>
        <p:spPr>
          <a:xfrm>
            <a:off x="8118495" y="4337230"/>
            <a:ext cx="9957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dirty="0">
                <a:solidFill>
                  <a:schemeClr val="accent4">
                    <a:lumMod val="20000"/>
                    <a:lumOff val="80000"/>
                  </a:schemeClr>
                </a:solidFill>
                <a:latin typeface="源泉圓體 B" panose="020B0800000000000000" pitchFamily="34" charset="-120"/>
                <a:ea typeface="源泉圓體 B" panose="020B0800000000000000" pitchFamily="34" charset="-120"/>
              </a:rPr>
              <a:t>Louis</a:t>
            </a:r>
          </a:p>
        </p:txBody>
      </p:sp>
      <p:sp>
        <p:nvSpPr>
          <p:cNvPr id="79" name="文字方塊 78">
            <a:extLst>
              <a:ext uri="{FF2B5EF4-FFF2-40B4-BE49-F238E27FC236}">
                <a16:creationId xmlns:a16="http://schemas.microsoft.com/office/drawing/2014/main" id="{E2AFB1F5-7EE8-44F3-BEB3-BA6C738CE97A}"/>
              </a:ext>
            </a:extLst>
          </p:cNvPr>
          <p:cNvSpPr txBox="1"/>
          <p:nvPr/>
        </p:nvSpPr>
        <p:spPr>
          <a:xfrm>
            <a:off x="2526288" y="4972563"/>
            <a:ext cx="20986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dirty="0">
                <a:solidFill>
                  <a:schemeClr val="accent4">
                    <a:lumMod val="20000"/>
                    <a:lumOff val="80000"/>
                  </a:schemeClr>
                </a:solidFill>
                <a:latin typeface="源泉圓體 B" panose="020B0800000000000000" pitchFamily="34" charset="-120"/>
                <a:ea typeface="源泉圓體 B" panose="020B0800000000000000" pitchFamily="34" charset="-120"/>
              </a:rPr>
              <a:t>22</a:t>
            </a:r>
            <a:r>
              <a:rPr lang="zh-TW" altLang="en-US" sz="2400" dirty="0">
                <a:solidFill>
                  <a:schemeClr val="accent4">
                    <a:lumMod val="20000"/>
                    <a:lumOff val="80000"/>
                  </a:schemeClr>
                </a:solidFill>
                <a:latin typeface="源泉圓體 B" panose="020B0800000000000000" pitchFamily="34" charset="-120"/>
                <a:ea typeface="源泉圓體 B" panose="020B0800000000000000" pitchFamily="34" charset="-120"/>
              </a:rPr>
              <a:t>歲，美國人</a:t>
            </a:r>
            <a:endParaRPr lang="en-US" altLang="zh-TW" sz="2400" dirty="0">
              <a:solidFill>
                <a:schemeClr val="accent4">
                  <a:lumMod val="20000"/>
                  <a:lumOff val="80000"/>
                </a:schemeClr>
              </a:solidFill>
              <a:latin typeface="源泉圓體 B" panose="020B0800000000000000" pitchFamily="34" charset="-120"/>
              <a:ea typeface="源泉圓體 B" panose="020B0800000000000000" pitchFamily="34" charset="-120"/>
            </a:endParaRPr>
          </a:p>
        </p:txBody>
      </p:sp>
      <p:sp>
        <p:nvSpPr>
          <p:cNvPr id="80" name="文字方塊 79">
            <a:extLst>
              <a:ext uri="{FF2B5EF4-FFF2-40B4-BE49-F238E27FC236}">
                <a16:creationId xmlns:a16="http://schemas.microsoft.com/office/drawing/2014/main" id="{2563141E-E789-45A7-A023-1AB4F25F9329}"/>
              </a:ext>
            </a:extLst>
          </p:cNvPr>
          <p:cNvSpPr txBox="1"/>
          <p:nvPr/>
        </p:nvSpPr>
        <p:spPr>
          <a:xfrm>
            <a:off x="7413173" y="4972563"/>
            <a:ext cx="24064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dirty="0">
                <a:solidFill>
                  <a:schemeClr val="accent4">
                    <a:lumMod val="20000"/>
                    <a:lumOff val="80000"/>
                  </a:schemeClr>
                </a:solidFill>
                <a:latin typeface="源泉圓體 B" panose="020B0800000000000000" pitchFamily="34" charset="-120"/>
                <a:ea typeface="源泉圓體 B" panose="020B0800000000000000" pitchFamily="34" charset="-120"/>
              </a:rPr>
              <a:t>24</a:t>
            </a:r>
            <a:r>
              <a:rPr lang="zh-TW" altLang="en-US" sz="2400" dirty="0">
                <a:solidFill>
                  <a:schemeClr val="accent4">
                    <a:lumMod val="20000"/>
                    <a:lumOff val="80000"/>
                  </a:schemeClr>
                </a:solidFill>
                <a:latin typeface="源泉圓體 B" panose="020B0800000000000000" pitchFamily="34" charset="-120"/>
                <a:ea typeface="源泉圓體 B" panose="020B0800000000000000" pitchFamily="34" charset="-120"/>
              </a:rPr>
              <a:t>歲，義大利人</a:t>
            </a:r>
            <a:endParaRPr lang="en-US" altLang="zh-TW" sz="2400" dirty="0">
              <a:solidFill>
                <a:schemeClr val="accent4">
                  <a:lumMod val="20000"/>
                  <a:lumOff val="80000"/>
                </a:schemeClr>
              </a:solidFill>
              <a:latin typeface="源泉圓體 B" panose="020B0800000000000000" pitchFamily="34" charset="-120"/>
              <a:ea typeface="源泉圓體 B" panose="020B0800000000000000" pitchFamily="34" charset="-120"/>
            </a:endParaRPr>
          </a:p>
        </p:txBody>
      </p:sp>
      <p:sp>
        <p:nvSpPr>
          <p:cNvPr id="81" name="文字方塊 80">
            <a:extLst>
              <a:ext uri="{FF2B5EF4-FFF2-40B4-BE49-F238E27FC236}">
                <a16:creationId xmlns:a16="http://schemas.microsoft.com/office/drawing/2014/main" id="{DBCF03EF-2009-4A52-AD8E-C533AA93422C}"/>
              </a:ext>
            </a:extLst>
          </p:cNvPr>
          <p:cNvSpPr txBox="1"/>
          <p:nvPr/>
        </p:nvSpPr>
        <p:spPr>
          <a:xfrm>
            <a:off x="7139063" y="5607896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400" dirty="0">
                <a:solidFill>
                  <a:schemeClr val="accent4">
                    <a:lumMod val="20000"/>
                    <a:lumOff val="80000"/>
                  </a:schemeClr>
                </a:solidFill>
                <a:latin typeface="源泉圓體 B" panose="020B0800000000000000" pitchFamily="34" charset="-120"/>
                <a:ea typeface="源泉圓體 B" panose="020B0800000000000000" pitchFamily="34" charset="-120"/>
              </a:rPr>
              <a:t>剛開始研究外匯投資</a:t>
            </a:r>
            <a:endParaRPr lang="en-US" altLang="zh-TW" sz="2400" dirty="0">
              <a:solidFill>
                <a:schemeClr val="accent4">
                  <a:lumMod val="20000"/>
                  <a:lumOff val="80000"/>
                </a:schemeClr>
              </a:solidFill>
              <a:latin typeface="源泉圓體 B" panose="020B0800000000000000" pitchFamily="34" charset="-120"/>
              <a:ea typeface="源泉圓體 B" panose="020B0800000000000000" pitchFamily="34" charset="-120"/>
            </a:endParaRPr>
          </a:p>
        </p:txBody>
      </p:sp>
      <p:sp>
        <p:nvSpPr>
          <p:cNvPr id="82" name="文字方塊 81">
            <a:extLst>
              <a:ext uri="{FF2B5EF4-FFF2-40B4-BE49-F238E27FC236}">
                <a16:creationId xmlns:a16="http://schemas.microsoft.com/office/drawing/2014/main" id="{2AC8FD06-7D08-4255-8AB8-9F84389B14D8}"/>
              </a:ext>
            </a:extLst>
          </p:cNvPr>
          <p:cNvSpPr txBox="1"/>
          <p:nvPr/>
        </p:nvSpPr>
        <p:spPr>
          <a:xfrm>
            <a:off x="2406063" y="5607896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400" dirty="0">
                <a:solidFill>
                  <a:schemeClr val="accent4">
                    <a:lumMod val="20000"/>
                    <a:lumOff val="80000"/>
                  </a:schemeClr>
                </a:solidFill>
                <a:latin typeface="源泉圓體 B" panose="020B0800000000000000" pitchFamily="34" charset="-120"/>
                <a:ea typeface="源泉圓體 B" panose="020B0800000000000000" pitchFamily="34" charset="-120"/>
              </a:rPr>
              <a:t>渴望去法國旅遊</a:t>
            </a:r>
            <a:endParaRPr lang="en-US" altLang="zh-TW" sz="2400" dirty="0">
              <a:solidFill>
                <a:schemeClr val="accent4">
                  <a:lumMod val="20000"/>
                  <a:lumOff val="80000"/>
                </a:schemeClr>
              </a:solidFill>
              <a:latin typeface="源泉圓體 B" panose="020B0800000000000000" pitchFamily="34" charset="-120"/>
              <a:ea typeface="源泉圓體 B" panose="020B08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783705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2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7E2319C1-12A5-4728-B41E-599A79461785}"/>
              </a:ext>
            </a:extLst>
          </p:cNvPr>
          <p:cNvSpPr/>
          <p:nvPr/>
        </p:nvSpPr>
        <p:spPr>
          <a:xfrm>
            <a:off x="1" y="0"/>
            <a:ext cx="12191999" cy="6858000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85000"/>
                  <a:lumOff val="15000"/>
                </a:schemeClr>
              </a:gs>
              <a:gs pos="62600">
                <a:srgbClr val="383838"/>
              </a:gs>
              <a:gs pos="100000">
                <a:schemeClr val="tx1"/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353535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5BEA8252-B574-4B37-AC21-F97160A9C461}"/>
              </a:ext>
            </a:extLst>
          </p:cNvPr>
          <p:cNvSpPr/>
          <p:nvPr/>
        </p:nvSpPr>
        <p:spPr>
          <a:xfrm>
            <a:off x="4288840" y="416619"/>
            <a:ext cx="720000" cy="72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5B7EAC0F-5907-489D-B661-4702CE9E411D}"/>
              </a:ext>
            </a:extLst>
          </p:cNvPr>
          <p:cNvSpPr/>
          <p:nvPr/>
        </p:nvSpPr>
        <p:spPr>
          <a:xfrm>
            <a:off x="5008840" y="416619"/>
            <a:ext cx="2880000" cy="720000"/>
          </a:xfrm>
          <a:prstGeom prst="rect">
            <a:avLst/>
          </a:prstGeom>
          <a:solidFill>
            <a:srgbClr val="333333"/>
          </a:solidFill>
          <a:ln w="38100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AC7EB777-84E7-42A5-83BB-E7565933BE54}"/>
              </a:ext>
            </a:extLst>
          </p:cNvPr>
          <p:cNvSpPr txBox="1"/>
          <p:nvPr/>
        </p:nvSpPr>
        <p:spPr>
          <a:xfrm>
            <a:off x="5553740" y="484230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3200" dirty="0">
                <a:solidFill>
                  <a:schemeClr val="accent4">
                    <a:lumMod val="20000"/>
                    <a:lumOff val="80000"/>
                  </a:schemeClr>
                </a:solidFill>
                <a:latin typeface="源流明體 H" panose="02020900000000000000" pitchFamily="18" charset="-120"/>
                <a:ea typeface="源流明體 H" panose="02020900000000000000" pitchFamily="18" charset="-120"/>
              </a:rPr>
              <a:t>應用場景</a:t>
            </a:r>
            <a:endParaRPr lang="en-US" altLang="zh-TW" sz="3200" dirty="0">
              <a:solidFill>
                <a:schemeClr val="accent4">
                  <a:lumMod val="20000"/>
                  <a:lumOff val="80000"/>
                </a:schemeClr>
              </a:solidFill>
              <a:latin typeface="源流明體 H" panose="02020900000000000000" pitchFamily="18" charset="-120"/>
              <a:ea typeface="源流明體 H" panose="02020900000000000000" pitchFamily="18" charset="-120"/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F5E350F3-0490-4EAD-8AB8-3C73B768092B}"/>
              </a:ext>
            </a:extLst>
          </p:cNvPr>
          <p:cNvSpPr txBox="1"/>
          <p:nvPr/>
        </p:nvSpPr>
        <p:spPr>
          <a:xfrm>
            <a:off x="4314454" y="484230"/>
            <a:ext cx="6848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>
                <a:solidFill>
                  <a:srgbClr val="333333"/>
                </a:solidFill>
                <a:latin typeface="源流明體 H" panose="02020900000000000000" pitchFamily="18" charset="-120"/>
                <a:ea typeface="源流明體 H" panose="02020900000000000000" pitchFamily="18" charset="-120"/>
              </a:rPr>
              <a:t>03</a:t>
            </a:r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D9B31A53-129D-48B2-888E-E6FAFB560042}"/>
              </a:ext>
            </a:extLst>
          </p:cNvPr>
          <p:cNvGrpSpPr/>
          <p:nvPr/>
        </p:nvGrpSpPr>
        <p:grpSpPr>
          <a:xfrm>
            <a:off x="5646050" y="2039805"/>
            <a:ext cx="899900" cy="504562"/>
            <a:chOff x="5894439" y="3394043"/>
            <a:chExt cx="899900" cy="504562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F461B214-F169-405C-B1C4-400772DE11C4}"/>
                </a:ext>
              </a:extLst>
            </p:cNvPr>
            <p:cNvSpPr/>
            <p:nvPr/>
          </p:nvSpPr>
          <p:spPr>
            <a:xfrm>
              <a:off x="5894439" y="3394043"/>
              <a:ext cx="899900" cy="50456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文字方塊 29">
              <a:extLst>
                <a:ext uri="{FF2B5EF4-FFF2-40B4-BE49-F238E27FC236}">
                  <a16:creationId xmlns:a16="http://schemas.microsoft.com/office/drawing/2014/main" id="{229911FD-A548-4948-B17A-B64F1A845DC0}"/>
                </a:ext>
              </a:extLst>
            </p:cNvPr>
            <p:cNvSpPr txBox="1"/>
            <p:nvPr/>
          </p:nvSpPr>
          <p:spPr>
            <a:xfrm>
              <a:off x="5995575" y="3444600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 dirty="0">
                  <a:solidFill>
                    <a:srgbClr val="333333"/>
                  </a:solidFill>
                  <a:latin typeface="源泉圓體 B" panose="020B0800000000000000" pitchFamily="34" charset="-120"/>
                  <a:ea typeface="源泉圓體 B" panose="020B0800000000000000" pitchFamily="34" charset="-120"/>
                </a:rPr>
                <a:t>外匯</a:t>
              </a:r>
              <a:endParaRPr lang="en-US" altLang="zh-TW" sz="2000" dirty="0">
                <a:solidFill>
                  <a:srgbClr val="333333"/>
                </a:solidFill>
                <a:latin typeface="源泉圓體 B" panose="020B0800000000000000" pitchFamily="34" charset="-120"/>
                <a:ea typeface="源泉圓體 B" panose="020B0800000000000000" pitchFamily="34" charset="-120"/>
              </a:endParaRPr>
            </a:p>
          </p:txBody>
        </p:sp>
      </p:grpSp>
      <p:grpSp>
        <p:nvGrpSpPr>
          <p:cNvPr id="32" name="群組 31">
            <a:extLst>
              <a:ext uri="{FF2B5EF4-FFF2-40B4-BE49-F238E27FC236}">
                <a16:creationId xmlns:a16="http://schemas.microsoft.com/office/drawing/2014/main" id="{B1B389A7-BEC4-4556-9A98-029DD0F192A0}"/>
              </a:ext>
            </a:extLst>
          </p:cNvPr>
          <p:cNvGrpSpPr/>
          <p:nvPr/>
        </p:nvGrpSpPr>
        <p:grpSpPr>
          <a:xfrm>
            <a:off x="3115056" y="3240466"/>
            <a:ext cx="1304544" cy="504562"/>
            <a:chOff x="5692117" y="3394043"/>
            <a:chExt cx="1304544" cy="504562"/>
          </a:xfrm>
        </p:grpSpPr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A86DABD1-8193-4735-BDEB-C3895B5E13E8}"/>
                </a:ext>
              </a:extLst>
            </p:cNvPr>
            <p:cNvSpPr/>
            <p:nvPr/>
          </p:nvSpPr>
          <p:spPr>
            <a:xfrm>
              <a:off x="5692117" y="3394043"/>
              <a:ext cx="1304544" cy="50456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" name="文字方塊 33">
              <a:extLst>
                <a:ext uri="{FF2B5EF4-FFF2-40B4-BE49-F238E27FC236}">
                  <a16:creationId xmlns:a16="http://schemas.microsoft.com/office/drawing/2014/main" id="{CEC6914C-6AC1-4E8F-8BF1-A16E725149C3}"/>
                </a:ext>
              </a:extLst>
            </p:cNvPr>
            <p:cNvSpPr txBox="1"/>
            <p:nvPr/>
          </p:nvSpPr>
          <p:spPr>
            <a:xfrm>
              <a:off x="5739095" y="3444600"/>
              <a:ext cx="121058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 dirty="0">
                  <a:solidFill>
                    <a:srgbClr val="333333"/>
                  </a:solidFill>
                  <a:latin typeface="源泉圓體 B" panose="020B0800000000000000" pitchFamily="34" charset="-120"/>
                  <a:ea typeface="源泉圓體 B" panose="020B0800000000000000" pitchFamily="34" charset="-120"/>
                </a:rPr>
                <a:t>投資交易</a:t>
              </a:r>
              <a:endParaRPr lang="en-US" altLang="zh-TW" sz="2000" dirty="0">
                <a:solidFill>
                  <a:srgbClr val="333333"/>
                </a:solidFill>
                <a:latin typeface="源泉圓體 B" panose="020B0800000000000000" pitchFamily="34" charset="-120"/>
                <a:ea typeface="源泉圓體 B" panose="020B0800000000000000" pitchFamily="34" charset="-120"/>
              </a:endParaRPr>
            </a:p>
          </p:txBody>
        </p:sp>
      </p:grpSp>
      <p:grpSp>
        <p:nvGrpSpPr>
          <p:cNvPr id="38" name="群組 37">
            <a:extLst>
              <a:ext uri="{FF2B5EF4-FFF2-40B4-BE49-F238E27FC236}">
                <a16:creationId xmlns:a16="http://schemas.microsoft.com/office/drawing/2014/main" id="{B53A6372-A1E9-47A4-BF25-34E72A85DCAC}"/>
              </a:ext>
            </a:extLst>
          </p:cNvPr>
          <p:cNvGrpSpPr/>
          <p:nvPr/>
        </p:nvGrpSpPr>
        <p:grpSpPr>
          <a:xfrm>
            <a:off x="7772402" y="3240466"/>
            <a:ext cx="1304544" cy="504562"/>
            <a:chOff x="5692117" y="3394043"/>
            <a:chExt cx="1304544" cy="504562"/>
          </a:xfrm>
        </p:grpSpPr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EFF2BF41-B00A-46AB-AECE-548E99795350}"/>
                </a:ext>
              </a:extLst>
            </p:cNvPr>
            <p:cNvSpPr/>
            <p:nvPr/>
          </p:nvSpPr>
          <p:spPr>
            <a:xfrm>
              <a:off x="5692117" y="3394043"/>
              <a:ext cx="1304544" cy="50456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0" name="文字方塊 39">
              <a:extLst>
                <a:ext uri="{FF2B5EF4-FFF2-40B4-BE49-F238E27FC236}">
                  <a16:creationId xmlns:a16="http://schemas.microsoft.com/office/drawing/2014/main" id="{6C086A7B-9870-42E8-8CA9-8CCAC822A0FC}"/>
                </a:ext>
              </a:extLst>
            </p:cNvPr>
            <p:cNvSpPr txBox="1"/>
            <p:nvPr/>
          </p:nvSpPr>
          <p:spPr>
            <a:xfrm>
              <a:off x="5739096" y="3444600"/>
              <a:ext cx="12105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 dirty="0">
                  <a:solidFill>
                    <a:srgbClr val="333333"/>
                  </a:solidFill>
                  <a:latin typeface="源泉圓體 B" panose="020B0800000000000000" pitchFamily="34" charset="-120"/>
                  <a:ea typeface="源泉圓體 B" panose="020B0800000000000000" pitchFamily="34" charset="-120"/>
                </a:rPr>
                <a:t>旅遊換匯</a:t>
              </a:r>
              <a:endParaRPr lang="en-US" altLang="zh-TW" sz="2000" dirty="0">
                <a:solidFill>
                  <a:srgbClr val="333333"/>
                </a:solidFill>
                <a:latin typeface="源泉圓體 B" panose="020B0800000000000000" pitchFamily="34" charset="-120"/>
                <a:ea typeface="源泉圓體 B" panose="020B0800000000000000" pitchFamily="34" charset="-120"/>
              </a:endParaRPr>
            </a:p>
          </p:txBody>
        </p:sp>
      </p:grp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8A6F9D57-5C02-4B87-A6D3-699A003FAD7E}"/>
              </a:ext>
            </a:extLst>
          </p:cNvPr>
          <p:cNvCxnSpPr>
            <a:cxnSpLocks/>
          </p:cNvCxnSpPr>
          <p:nvPr/>
        </p:nvCxnSpPr>
        <p:spPr>
          <a:xfrm>
            <a:off x="6095999" y="2752466"/>
            <a:ext cx="0" cy="538557"/>
          </a:xfrm>
          <a:prstGeom prst="line">
            <a:avLst/>
          </a:prstGeom>
          <a:ln w="19050">
            <a:solidFill>
              <a:srgbClr val="FFF2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接點 48">
            <a:extLst>
              <a:ext uri="{FF2B5EF4-FFF2-40B4-BE49-F238E27FC236}">
                <a16:creationId xmlns:a16="http://schemas.microsoft.com/office/drawing/2014/main" id="{B821BE71-15DB-417A-863D-44D8E226362C}"/>
              </a:ext>
            </a:extLst>
          </p:cNvPr>
          <p:cNvCxnSpPr>
            <a:cxnSpLocks/>
          </p:cNvCxnSpPr>
          <p:nvPr/>
        </p:nvCxnSpPr>
        <p:spPr>
          <a:xfrm flipH="1" flipV="1">
            <a:off x="4888493" y="3491078"/>
            <a:ext cx="2491113" cy="1"/>
          </a:xfrm>
          <a:prstGeom prst="line">
            <a:avLst/>
          </a:prstGeom>
          <a:ln w="19050">
            <a:solidFill>
              <a:srgbClr val="FFF2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51EC3FD8-B85C-42B2-954F-7B775AE86DDE}"/>
              </a:ext>
            </a:extLst>
          </p:cNvPr>
          <p:cNvCxnSpPr>
            <a:cxnSpLocks/>
          </p:cNvCxnSpPr>
          <p:nvPr/>
        </p:nvCxnSpPr>
        <p:spPr>
          <a:xfrm>
            <a:off x="3767328" y="3993002"/>
            <a:ext cx="0" cy="538557"/>
          </a:xfrm>
          <a:prstGeom prst="line">
            <a:avLst/>
          </a:prstGeom>
          <a:ln w="19050">
            <a:solidFill>
              <a:srgbClr val="FFF2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67FF2343-0D2D-4377-AE37-678EA86E0B6C}"/>
              </a:ext>
            </a:extLst>
          </p:cNvPr>
          <p:cNvCxnSpPr>
            <a:cxnSpLocks/>
          </p:cNvCxnSpPr>
          <p:nvPr/>
        </p:nvCxnSpPr>
        <p:spPr>
          <a:xfrm>
            <a:off x="8412482" y="3993002"/>
            <a:ext cx="0" cy="538557"/>
          </a:xfrm>
          <a:prstGeom prst="line">
            <a:avLst/>
          </a:prstGeom>
          <a:ln w="19050">
            <a:solidFill>
              <a:srgbClr val="FFF2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DB87249B-857E-42BA-AE13-6860C829C282}"/>
              </a:ext>
            </a:extLst>
          </p:cNvPr>
          <p:cNvCxnSpPr>
            <a:cxnSpLocks/>
          </p:cNvCxnSpPr>
          <p:nvPr/>
        </p:nvCxnSpPr>
        <p:spPr>
          <a:xfrm flipH="1" flipV="1">
            <a:off x="2533962" y="4805854"/>
            <a:ext cx="2491113" cy="1"/>
          </a:xfrm>
          <a:prstGeom prst="line">
            <a:avLst/>
          </a:prstGeom>
          <a:ln w="19050">
            <a:solidFill>
              <a:srgbClr val="FFF2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>
            <a:extLst>
              <a:ext uri="{FF2B5EF4-FFF2-40B4-BE49-F238E27FC236}">
                <a16:creationId xmlns:a16="http://schemas.microsoft.com/office/drawing/2014/main" id="{998C6FE8-79CB-4375-A97D-4CCFE6C56D6C}"/>
              </a:ext>
            </a:extLst>
          </p:cNvPr>
          <p:cNvCxnSpPr>
            <a:cxnSpLocks/>
          </p:cNvCxnSpPr>
          <p:nvPr/>
        </p:nvCxnSpPr>
        <p:spPr>
          <a:xfrm flipH="1" flipV="1">
            <a:off x="7179117" y="4805854"/>
            <a:ext cx="2491113" cy="1"/>
          </a:xfrm>
          <a:prstGeom prst="line">
            <a:avLst/>
          </a:prstGeom>
          <a:ln w="19050">
            <a:solidFill>
              <a:srgbClr val="FFF2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群組 24">
            <a:extLst>
              <a:ext uri="{FF2B5EF4-FFF2-40B4-BE49-F238E27FC236}">
                <a16:creationId xmlns:a16="http://schemas.microsoft.com/office/drawing/2014/main" id="{D4C7D458-B83C-49C9-905E-EC1F36451361}"/>
              </a:ext>
            </a:extLst>
          </p:cNvPr>
          <p:cNvGrpSpPr/>
          <p:nvPr/>
        </p:nvGrpSpPr>
        <p:grpSpPr>
          <a:xfrm>
            <a:off x="772716" y="4553573"/>
            <a:ext cx="1304544" cy="504562"/>
            <a:chOff x="5692117" y="3394043"/>
            <a:chExt cx="1304544" cy="504562"/>
          </a:xfrm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9AE4507B-5CF0-46C5-A52D-B6D5ABAF00E4}"/>
                </a:ext>
              </a:extLst>
            </p:cNvPr>
            <p:cNvSpPr/>
            <p:nvPr/>
          </p:nvSpPr>
          <p:spPr>
            <a:xfrm>
              <a:off x="5692117" y="3394043"/>
              <a:ext cx="1304544" cy="50456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文字方塊 26">
              <a:extLst>
                <a:ext uri="{FF2B5EF4-FFF2-40B4-BE49-F238E27FC236}">
                  <a16:creationId xmlns:a16="http://schemas.microsoft.com/office/drawing/2014/main" id="{A9958E7A-973E-4595-98D1-8DE954229701}"/>
                </a:ext>
              </a:extLst>
            </p:cNvPr>
            <p:cNvSpPr txBox="1"/>
            <p:nvPr/>
          </p:nvSpPr>
          <p:spPr>
            <a:xfrm>
              <a:off x="5739097" y="3444600"/>
              <a:ext cx="12105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 dirty="0">
                  <a:solidFill>
                    <a:srgbClr val="333333"/>
                  </a:solidFill>
                  <a:latin typeface="源泉圓體 B" panose="020B0800000000000000" pitchFamily="34" charset="-120"/>
                  <a:ea typeface="源泉圓體 B" panose="020B0800000000000000" pitchFamily="34" charset="-120"/>
                </a:rPr>
                <a:t>過程事件</a:t>
              </a:r>
              <a:endParaRPr lang="en-US" altLang="zh-TW" sz="2000" dirty="0">
                <a:solidFill>
                  <a:srgbClr val="333333"/>
                </a:solidFill>
                <a:latin typeface="源泉圓體 B" panose="020B0800000000000000" pitchFamily="34" charset="-120"/>
                <a:ea typeface="源泉圓體 B" panose="020B0800000000000000" pitchFamily="34" charset="-120"/>
              </a:endParaRPr>
            </a:p>
          </p:txBody>
        </p:sp>
      </p:grpSp>
      <p:grpSp>
        <p:nvGrpSpPr>
          <p:cNvPr id="29" name="群組 28">
            <a:extLst>
              <a:ext uri="{FF2B5EF4-FFF2-40B4-BE49-F238E27FC236}">
                <a16:creationId xmlns:a16="http://schemas.microsoft.com/office/drawing/2014/main" id="{BF00E509-C324-4EC5-AA55-B9AE5EF209B2}"/>
              </a:ext>
            </a:extLst>
          </p:cNvPr>
          <p:cNvGrpSpPr/>
          <p:nvPr/>
        </p:nvGrpSpPr>
        <p:grpSpPr>
          <a:xfrm>
            <a:off x="10063026" y="4553573"/>
            <a:ext cx="1304544" cy="504562"/>
            <a:chOff x="5692117" y="3394043"/>
            <a:chExt cx="1304544" cy="504562"/>
          </a:xfrm>
        </p:grpSpPr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D42F05A8-6DDD-4AD5-8635-A57D6EFAA581}"/>
                </a:ext>
              </a:extLst>
            </p:cNvPr>
            <p:cNvSpPr/>
            <p:nvPr/>
          </p:nvSpPr>
          <p:spPr>
            <a:xfrm>
              <a:off x="5692117" y="3394043"/>
              <a:ext cx="1304544" cy="50456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5" name="文字方塊 34">
              <a:extLst>
                <a:ext uri="{FF2B5EF4-FFF2-40B4-BE49-F238E27FC236}">
                  <a16:creationId xmlns:a16="http://schemas.microsoft.com/office/drawing/2014/main" id="{E49DF9CA-FFA3-4074-81FB-0003913CF6EC}"/>
                </a:ext>
              </a:extLst>
            </p:cNvPr>
            <p:cNvSpPr txBox="1"/>
            <p:nvPr/>
          </p:nvSpPr>
          <p:spPr>
            <a:xfrm>
              <a:off x="5739097" y="3444600"/>
              <a:ext cx="12105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 dirty="0">
                  <a:solidFill>
                    <a:srgbClr val="333333"/>
                  </a:solidFill>
                  <a:latin typeface="源泉圓體 B" panose="020B0800000000000000" pitchFamily="34" charset="-120"/>
                  <a:ea typeface="源泉圓體 B" panose="020B0800000000000000" pitchFamily="34" charset="-120"/>
                </a:rPr>
                <a:t>升貶結果</a:t>
              </a:r>
              <a:endParaRPr lang="en-US" altLang="zh-TW" sz="2000" dirty="0">
                <a:solidFill>
                  <a:srgbClr val="333333"/>
                </a:solidFill>
                <a:latin typeface="源泉圓體 B" panose="020B0800000000000000" pitchFamily="34" charset="-120"/>
                <a:ea typeface="源泉圓體 B" panose="020B0800000000000000" pitchFamily="34" charset="-120"/>
              </a:endParaRPr>
            </a:p>
          </p:txBody>
        </p:sp>
      </p:grpSp>
      <p:grpSp>
        <p:nvGrpSpPr>
          <p:cNvPr id="36" name="群組 35">
            <a:extLst>
              <a:ext uri="{FF2B5EF4-FFF2-40B4-BE49-F238E27FC236}">
                <a16:creationId xmlns:a16="http://schemas.microsoft.com/office/drawing/2014/main" id="{B71DCDCF-A8B3-42C7-A8B1-BF001D870059}"/>
              </a:ext>
            </a:extLst>
          </p:cNvPr>
          <p:cNvGrpSpPr/>
          <p:nvPr/>
        </p:nvGrpSpPr>
        <p:grpSpPr>
          <a:xfrm>
            <a:off x="5481777" y="4553573"/>
            <a:ext cx="1304544" cy="504562"/>
            <a:chOff x="5692117" y="3394043"/>
            <a:chExt cx="1304544" cy="504562"/>
          </a:xfrm>
        </p:grpSpPr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1298B05A-2567-49CA-94D4-ADCDC59D804B}"/>
                </a:ext>
              </a:extLst>
            </p:cNvPr>
            <p:cNvSpPr/>
            <p:nvPr/>
          </p:nvSpPr>
          <p:spPr>
            <a:xfrm>
              <a:off x="5692117" y="3394043"/>
              <a:ext cx="1304544" cy="50456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" name="文字方塊 40">
              <a:extLst>
                <a:ext uri="{FF2B5EF4-FFF2-40B4-BE49-F238E27FC236}">
                  <a16:creationId xmlns:a16="http://schemas.microsoft.com/office/drawing/2014/main" id="{DE79874F-444B-4897-820C-A64D3A05EE57}"/>
                </a:ext>
              </a:extLst>
            </p:cNvPr>
            <p:cNvSpPr txBox="1"/>
            <p:nvPr/>
          </p:nvSpPr>
          <p:spPr>
            <a:xfrm>
              <a:off x="5739097" y="3444600"/>
              <a:ext cx="12105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 dirty="0">
                  <a:solidFill>
                    <a:srgbClr val="333333"/>
                  </a:solidFill>
                  <a:latin typeface="源泉圓體 B" panose="020B0800000000000000" pitchFamily="34" charset="-120"/>
                  <a:ea typeface="源泉圓體 B" panose="020B0800000000000000" pitchFamily="34" charset="-120"/>
                </a:rPr>
                <a:t>匯率變動</a:t>
              </a:r>
              <a:endParaRPr lang="en-US" altLang="zh-TW" sz="2000" dirty="0">
                <a:solidFill>
                  <a:srgbClr val="333333"/>
                </a:solidFill>
                <a:latin typeface="源泉圓體 B" panose="020B0800000000000000" pitchFamily="34" charset="-120"/>
                <a:ea typeface="源泉圓體 B" panose="020B0800000000000000" pitchFamily="34" charset="-120"/>
              </a:endParaRPr>
            </a:p>
          </p:txBody>
        </p:sp>
      </p:grpSp>
      <p:pic>
        <p:nvPicPr>
          <p:cNvPr id="47" name="圖片 46">
            <a:extLst>
              <a:ext uri="{FF2B5EF4-FFF2-40B4-BE49-F238E27FC236}">
                <a16:creationId xmlns:a16="http://schemas.microsoft.com/office/drawing/2014/main" id="{1E7DE1B4-44C7-40B0-966B-4E4ED657BB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123921" y="2059735"/>
            <a:ext cx="1260000" cy="1260000"/>
          </a:xfrm>
          <a:custGeom>
            <a:avLst/>
            <a:gdLst>
              <a:gd name="connsiteX0" fmla="*/ 937800 w 1875600"/>
              <a:gd name="connsiteY0" fmla="*/ 0 h 1875600"/>
              <a:gd name="connsiteX1" fmla="*/ 1875600 w 1875600"/>
              <a:gd name="connsiteY1" fmla="*/ 937800 h 1875600"/>
              <a:gd name="connsiteX2" fmla="*/ 937800 w 1875600"/>
              <a:gd name="connsiteY2" fmla="*/ 1875600 h 1875600"/>
              <a:gd name="connsiteX3" fmla="*/ 0 w 1875600"/>
              <a:gd name="connsiteY3" fmla="*/ 937800 h 1875600"/>
              <a:gd name="connsiteX4" fmla="*/ 937800 w 1875600"/>
              <a:gd name="connsiteY4" fmla="*/ 0 h 187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75600" h="1875600">
                <a:moveTo>
                  <a:pt x="937800" y="0"/>
                </a:moveTo>
                <a:cubicBezTo>
                  <a:pt x="1455733" y="0"/>
                  <a:pt x="1875600" y="419867"/>
                  <a:pt x="1875600" y="937800"/>
                </a:cubicBezTo>
                <a:cubicBezTo>
                  <a:pt x="1875600" y="1455733"/>
                  <a:pt x="1455733" y="1875600"/>
                  <a:pt x="937800" y="1875600"/>
                </a:cubicBezTo>
                <a:cubicBezTo>
                  <a:pt x="419867" y="1875600"/>
                  <a:pt x="0" y="1455733"/>
                  <a:pt x="0" y="937800"/>
                </a:cubicBezTo>
                <a:cubicBezTo>
                  <a:pt x="0" y="419867"/>
                  <a:pt x="419867" y="0"/>
                  <a:pt x="93780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圖片 47">
            <a:extLst>
              <a:ext uri="{FF2B5EF4-FFF2-40B4-BE49-F238E27FC236}">
                <a16:creationId xmlns:a16="http://schemas.microsoft.com/office/drawing/2014/main" id="{27978BA7-44EE-4F7B-8998-2CFC6D2A03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808079" y="2056743"/>
            <a:ext cx="1260000" cy="1260000"/>
          </a:xfrm>
          <a:custGeom>
            <a:avLst/>
            <a:gdLst>
              <a:gd name="connsiteX0" fmla="*/ 937800 w 1875600"/>
              <a:gd name="connsiteY0" fmla="*/ 0 h 1875600"/>
              <a:gd name="connsiteX1" fmla="*/ 1875600 w 1875600"/>
              <a:gd name="connsiteY1" fmla="*/ 937800 h 1875600"/>
              <a:gd name="connsiteX2" fmla="*/ 937800 w 1875600"/>
              <a:gd name="connsiteY2" fmla="*/ 1875600 h 1875600"/>
              <a:gd name="connsiteX3" fmla="*/ 0 w 1875600"/>
              <a:gd name="connsiteY3" fmla="*/ 937800 h 1875600"/>
              <a:gd name="connsiteX4" fmla="*/ 937800 w 1875600"/>
              <a:gd name="connsiteY4" fmla="*/ 0 h 187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75600" h="1875600">
                <a:moveTo>
                  <a:pt x="937800" y="0"/>
                </a:moveTo>
                <a:cubicBezTo>
                  <a:pt x="1455733" y="0"/>
                  <a:pt x="1875600" y="419867"/>
                  <a:pt x="1875600" y="937800"/>
                </a:cubicBezTo>
                <a:cubicBezTo>
                  <a:pt x="1875600" y="1455733"/>
                  <a:pt x="1455733" y="1875600"/>
                  <a:pt x="937800" y="1875600"/>
                </a:cubicBezTo>
                <a:cubicBezTo>
                  <a:pt x="419867" y="1875600"/>
                  <a:pt x="0" y="1455733"/>
                  <a:pt x="0" y="937800"/>
                </a:cubicBezTo>
                <a:cubicBezTo>
                  <a:pt x="0" y="419867"/>
                  <a:pt x="419867" y="0"/>
                  <a:pt x="93780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50214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2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750"/>
                            </p:stCondLst>
                            <p:childTnLst>
                              <p:par>
                                <p:cTn id="2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9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25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2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2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2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7E2319C1-12A5-4728-B41E-599A79461785}"/>
              </a:ext>
            </a:extLst>
          </p:cNvPr>
          <p:cNvSpPr/>
          <p:nvPr/>
        </p:nvSpPr>
        <p:spPr>
          <a:xfrm>
            <a:off x="1" y="0"/>
            <a:ext cx="12191999" cy="6858000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85000"/>
                  <a:lumOff val="15000"/>
                </a:schemeClr>
              </a:gs>
              <a:gs pos="62600">
                <a:srgbClr val="383838"/>
              </a:gs>
              <a:gs pos="100000">
                <a:schemeClr val="tx1"/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353535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5BEA8252-B574-4B37-AC21-F97160A9C461}"/>
              </a:ext>
            </a:extLst>
          </p:cNvPr>
          <p:cNvSpPr/>
          <p:nvPr/>
        </p:nvSpPr>
        <p:spPr>
          <a:xfrm>
            <a:off x="4288840" y="416619"/>
            <a:ext cx="720000" cy="72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5B7EAC0F-5907-489D-B661-4702CE9E411D}"/>
              </a:ext>
            </a:extLst>
          </p:cNvPr>
          <p:cNvSpPr/>
          <p:nvPr/>
        </p:nvSpPr>
        <p:spPr>
          <a:xfrm>
            <a:off x="5008840" y="416619"/>
            <a:ext cx="2880000" cy="720000"/>
          </a:xfrm>
          <a:prstGeom prst="rect">
            <a:avLst/>
          </a:prstGeom>
          <a:solidFill>
            <a:srgbClr val="333333"/>
          </a:solidFill>
          <a:ln w="38100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AC7EB777-84E7-42A5-83BB-E7565933BE54}"/>
              </a:ext>
            </a:extLst>
          </p:cNvPr>
          <p:cNvSpPr txBox="1"/>
          <p:nvPr/>
        </p:nvSpPr>
        <p:spPr>
          <a:xfrm>
            <a:off x="5553740" y="484230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3200" dirty="0">
                <a:solidFill>
                  <a:schemeClr val="accent4">
                    <a:lumMod val="20000"/>
                    <a:lumOff val="80000"/>
                  </a:schemeClr>
                </a:solidFill>
                <a:latin typeface="源流明體 H" panose="02020900000000000000" pitchFamily="18" charset="-120"/>
                <a:ea typeface="源流明體 H" panose="02020900000000000000" pitchFamily="18" charset="-120"/>
              </a:rPr>
              <a:t>應用場景</a:t>
            </a:r>
            <a:endParaRPr lang="en-US" altLang="zh-TW" sz="3200" dirty="0">
              <a:solidFill>
                <a:schemeClr val="accent4">
                  <a:lumMod val="20000"/>
                  <a:lumOff val="80000"/>
                </a:schemeClr>
              </a:solidFill>
              <a:latin typeface="源流明體 H" panose="02020900000000000000" pitchFamily="18" charset="-120"/>
              <a:ea typeface="源流明體 H" panose="02020900000000000000" pitchFamily="18" charset="-120"/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F5E350F3-0490-4EAD-8AB8-3C73B768092B}"/>
              </a:ext>
            </a:extLst>
          </p:cNvPr>
          <p:cNvSpPr txBox="1"/>
          <p:nvPr/>
        </p:nvSpPr>
        <p:spPr>
          <a:xfrm>
            <a:off x="4314454" y="484230"/>
            <a:ext cx="6848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>
                <a:solidFill>
                  <a:srgbClr val="333333"/>
                </a:solidFill>
                <a:latin typeface="源流明體 H" panose="02020900000000000000" pitchFamily="18" charset="-120"/>
                <a:ea typeface="源流明體 H" panose="02020900000000000000" pitchFamily="18" charset="-120"/>
              </a:rPr>
              <a:t>03</a:t>
            </a:r>
          </a:p>
        </p:txBody>
      </p:sp>
      <p:grpSp>
        <p:nvGrpSpPr>
          <p:cNvPr id="32" name="群組 31">
            <a:extLst>
              <a:ext uri="{FF2B5EF4-FFF2-40B4-BE49-F238E27FC236}">
                <a16:creationId xmlns:a16="http://schemas.microsoft.com/office/drawing/2014/main" id="{B1B389A7-BEC4-4556-9A98-029DD0F192A0}"/>
              </a:ext>
            </a:extLst>
          </p:cNvPr>
          <p:cNvGrpSpPr/>
          <p:nvPr/>
        </p:nvGrpSpPr>
        <p:grpSpPr>
          <a:xfrm>
            <a:off x="3571613" y="2434462"/>
            <a:ext cx="1304544" cy="504562"/>
            <a:chOff x="5692117" y="3394043"/>
            <a:chExt cx="1304544" cy="504562"/>
          </a:xfrm>
        </p:grpSpPr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A86DABD1-8193-4735-BDEB-C3895B5E13E8}"/>
                </a:ext>
              </a:extLst>
            </p:cNvPr>
            <p:cNvSpPr/>
            <p:nvPr/>
          </p:nvSpPr>
          <p:spPr>
            <a:xfrm>
              <a:off x="5692117" y="3394043"/>
              <a:ext cx="1304544" cy="50456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" name="文字方塊 33">
              <a:extLst>
                <a:ext uri="{FF2B5EF4-FFF2-40B4-BE49-F238E27FC236}">
                  <a16:creationId xmlns:a16="http://schemas.microsoft.com/office/drawing/2014/main" id="{CEC6914C-6AC1-4E8F-8BF1-A16E725149C3}"/>
                </a:ext>
              </a:extLst>
            </p:cNvPr>
            <p:cNvSpPr txBox="1"/>
            <p:nvPr/>
          </p:nvSpPr>
          <p:spPr>
            <a:xfrm>
              <a:off x="5739095" y="3444600"/>
              <a:ext cx="121058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 dirty="0">
                  <a:solidFill>
                    <a:srgbClr val="333333"/>
                  </a:solidFill>
                  <a:latin typeface="源泉圓體 B" panose="020B0800000000000000" pitchFamily="34" charset="-120"/>
                  <a:ea typeface="源泉圓體 B" panose="020B0800000000000000" pitchFamily="34" charset="-120"/>
                </a:rPr>
                <a:t>投資交易</a:t>
              </a:r>
              <a:endParaRPr lang="en-US" altLang="zh-TW" sz="2000" dirty="0">
                <a:solidFill>
                  <a:srgbClr val="333333"/>
                </a:solidFill>
                <a:latin typeface="源泉圓體 B" panose="020B0800000000000000" pitchFamily="34" charset="-120"/>
                <a:ea typeface="源泉圓體 B" panose="020B0800000000000000" pitchFamily="34" charset="-120"/>
              </a:endParaRPr>
            </a:p>
          </p:txBody>
        </p:sp>
      </p:grpSp>
      <p:grpSp>
        <p:nvGrpSpPr>
          <p:cNvPr id="38" name="群組 37">
            <a:extLst>
              <a:ext uri="{FF2B5EF4-FFF2-40B4-BE49-F238E27FC236}">
                <a16:creationId xmlns:a16="http://schemas.microsoft.com/office/drawing/2014/main" id="{B53A6372-A1E9-47A4-BF25-34E72A85DCAC}"/>
              </a:ext>
            </a:extLst>
          </p:cNvPr>
          <p:cNvGrpSpPr/>
          <p:nvPr/>
        </p:nvGrpSpPr>
        <p:grpSpPr>
          <a:xfrm>
            <a:off x="7315845" y="2434462"/>
            <a:ext cx="1304544" cy="504562"/>
            <a:chOff x="5692117" y="3394043"/>
            <a:chExt cx="1304544" cy="504562"/>
          </a:xfrm>
        </p:grpSpPr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EFF2BF41-B00A-46AB-AECE-548E99795350}"/>
                </a:ext>
              </a:extLst>
            </p:cNvPr>
            <p:cNvSpPr/>
            <p:nvPr/>
          </p:nvSpPr>
          <p:spPr>
            <a:xfrm>
              <a:off x="5692117" y="3394043"/>
              <a:ext cx="1304544" cy="50456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0" name="文字方塊 39">
              <a:extLst>
                <a:ext uri="{FF2B5EF4-FFF2-40B4-BE49-F238E27FC236}">
                  <a16:creationId xmlns:a16="http://schemas.microsoft.com/office/drawing/2014/main" id="{6C086A7B-9870-42E8-8CA9-8CCAC822A0FC}"/>
                </a:ext>
              </a:extLst>
            </p:cNvPr>
            <p:cNvSpPr txBox="1"/>
            <p:nvPr/>
          </p:nvSpPr>
          <p:spPr>
            <a:xfrm>
              <a:off x="5739096" y="3444600"/>
              <a:ext cx="12105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 dirty="0">
                  <a:solidFill>
                    <a:srgbClr val="333333"/>
                  </a:solidFill>
                  <a:latin typeface="源泉圓體 B" panose="020B0800000000000000" pitchFamily="34" charset="-120"/>
                  <a:ea typeface="源泉圓體 B" panose="020B0800000000000000" pitchFamily="34" charset="-120"/>
                </a:rPr>
                <a:t>旅遊換匯</a:t>
              </a:r>
              <a:endParaRPr lang="en-US" altLang="zh-TW" sz="2000" dirty="0">
                <a:solidFill>
                  <a:srgbClr val="333333"/>
                </a:solidFill>
                <a:latin typeface="源泉圓體 B" panose="020B0800000000000000" pitchFamily="34" charset="-120"/>
                <a:ea typeface="源泉圓體 B" panose="020B0800000000000000" pitchFamily="34" charset="-120"/>
              </a:endParaRPr>
            </a:p>
          </p:txBody>
        </p:sp>
      </p:grpSp>
      <p:sp>
        <p:nvSpPr>
          <p:cNvPr id="50" name="矩形 49">
            <a:extLst>
              <a:ext uri="{FF2B5EF4-FFF2-40B4-BE49-F238E27FC236}">
                <a16:creationId xmlns:a16="http://schemas.microsoft.com/office/drawing/2014/main" id="{897BE1C2-D892-410F-973B-2F83A2FDD23A}"/>
              </a:ext>
            </a:extLst>
          </p:cNvPr>
          <p:cNvSpPr/>
          <p:nvPr/>
        </p:nvSpPr>
        <p:spPr>
          <a:xfrm>
            <a:off x="2575131" y="5373486"/>
            <a:ext cx="7041738" cy="50456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7" name="圖片 46">
            <a:extLst>
              <a:ext uri="{FF2B5EF4-FFF2-40B4-BE49-F238E27FC236}">
                <a16:creationId xmlns:a16="http://schemas.microsoft.com/office/drawing/2014/main" id="{1E7DE1B4-44C7-40B0-966B-4E4ED657BB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123921" y="2059735"/>
            <a:ext cx="1260000" cy="1260000"/>
          </a:xfrm>
          <a:custGeom>
            <a:avLst/>
            <a:gdLst>
              <a:gd name="connsiteX0" fmla="*/ 937800 w 1875600"/>
              <a:gd name="connsiteY0" fmla="*/ 0 h 1875600"/>
              <a:gd name="connsiteX1" fmla="*/ 1875600 w 1875600"/>
              <a:gd name="connsiteY1" fmla="*/ 937800 h 1875600"/>
              <a:gd name="connsiteX2" fmla="*/ 937800 w 1875600"/>
              <a:gd name="connsiteY2" fmla="*/ 1875600 h 1875600"/>
              <a:gd name="connsiteX3" fmla="*/ 0 w 1875600"/>
              <a:gd name="connsiteY3" fmla="*/ 937800 h 1875600"/>
              <a:gd name="connsiteX4" fmla="*/ 937800 w 1875600"/>
              <a:gd name="connsiteY4" fmla="*/ 0 h 187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75600" h="1875600">
                <a:moveTo>
                  <a:pt x="937800" y="0"/>
                </a:moveTo>
                <a:cubicBezTo>
                  <a:pt x="1455733" y="0"/>
                  <a:pt x="1875600" y="419867"/>
                  <a:pt x="1875600" y="937800"/>
                </a:cubicBezTo>
                <a:cubicBezTo>
                  <a:pt x="1875600" y="1455733"/>
                  <a:pt x="1455733" y="1875600"/>
                  <a:pt x="937800" y="1875600"/>
                </a:cubicBezTo>
                <a:cubicBezTo>
                  <a:pt x="419867" y="1875600"/>
                  <a:pt x="0" y="1455733"/>
                  <a:pt x="0" y="937800"/>
                </a:cubicBezTo>
                <a:cubicBezTo>
                  <a:pt x="0" y="419867"/>
                  <a:pt x="419867" y="0"/>
                  <a:pt x="93780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圖片 47">
            <a:extLst>
              <a:ext uri="{FF2B5EF4-FFF2-40B4-BE49-F238E27FC236}">
                <a16:creationId xmlns:a16="http://schemas.microsoft.com/office/drawing/2014/main" id="{27978BA7-44EE-4F7B-8998-2CFC6D2A03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808079" y="2056743"/>
            <a:ext cx="1260000" cy="1260000"/>
          </a:xfrm>
          <a:custGeom>
            <a:avLst/>
            <a:gdLst>
              <a:gd name="connsiteX0" fmla="*/ 937800 w 1875600"/>
              <a:gd name="connsiteY0" fmla="*/ 0 h 1875600"/>
              <a:gd name="connsiteX1" fmla="*/ 1875600 w 1875600"/>
              <a:gd name="connsiteY1" fmla="*/ 937800 h 1875600"/>
              <a:gd name="connsiteX2" fmla="*/ 937800 w 1875600"/>
              <a:gd name="connsiteY2" fmla="*/ 1875600 h 1875600"/>
              <a:gd name="connsiteX3" fmla="*/ 0 w 1875600"/>
              <a:gd name="connsiteY3" fmla="*/ 937800 h 1875600"/>
              <a:gd name="connsiteX4" fmla="*/ 937800 w 1875600"/>
              <a:gd name="connsiteY4" fmla="*/ 0 h 187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75600" h="1875600">
                <a:moveTo>
                  <a:pt x="937800" y="0"/>
                </a:moveTo>
                <a:cubicBezTo>
                  <a:pt x="1455733" y="0"/>
                  <a:pt x="1875600" y="419867"/>
                  <a:pt x="1875600" y="937800"/>
                </a:cubicBezTo>
                <a:cubicBezTo>
                  <a:pt x="1875600" y="1455733"/>
                  <a:pt x="1455733" y="1875600"/>
                  <a:pt x="937800" y="1875600"/>
                </a:cubicBezTo>
                <a:cubicBezTo>
                  <a:pt x="419867" y="1875600"/>
                  <a:pt x="0" y="1455733"/>
                  <a:pt x="0" y="937800"/>
                </a:cubicBezTo>
                <a:cubicBezTo>
                  <a:pt x="0" y="419867"/>
                  <a:pt x="419867" y="0"/>
                  <a:pt x="93780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文字方塊 41">
            <a:extLst>
              <a:ext uri="{FF2B5EF4-FFF2-40B4-BE49-F238E27FC236}">
                <a16:creationId xmlns:a16="http://schemas.microsoft.com/office/drawing/2014/main" id="{CEFDB89D-2E5F-4E88-8DD0-FC278F2062C3}"/>
              </a:ext>
            </a:extLst>
          </p:cNvPr>
          <p:cNvSpPr txBox="1"/>
          <p:nvPr/>
        </p:nvSpPr>
        <p:spPr>
          <a:xfrm>
            <a:off x="1612268" y="3718922"/>
            <a:ext cx="35060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000" dirty="0">
                <a:solidFill>
                  <a:schemeClr val="accent4">
                    <a:lumMod val="20000"/>
                    <a:lumOff val="80000"/>
                  </a:schemeClr>
                </a:solidFill>
                <a:latin typeface="源流明體 H" panose="02020900000000000000" pitchFamily="18" charset="-120"/>
                <a:ea typeface="源流明體 H" panose="02020900000000000000" pitchFamily="18" charset="-120"/>
              </a:rPr>
              <a:t>“</a:t>
            </a:r>
            <a:r>
              <a:rPr lang="zh-TW" altLang="en-US" sz="2000" dirty="0">
                <a:solidFill>
                  <a:schemeClr val="accent4">
                    <a:lumMod val="20000"/>
                    <a:lumOff val="80000"/>
                  </a:schemeClr>
                </a:solidFill>
                <a:latin typeface="源流明體 H" panose="02020900000000000000" pitchFamily="18" charset="-120"/>
                <a:ea typeface="源流明體 H" panose="02020900000000000000" pitchFamily="18" charset="-120"/>
              </a:rPr>
              <a:t>應該先針對主要貨幣對研究</a:t>
            </a:r>
            <a:r>
              <a:rPr lang="en-US" altLang="zh-TW" sz="2000" dirty="0">
                <a:solidFill>
                  <a:schemeClr val="accent4">
                    <a:lumMod val="20000"/>
                    <a:lumOff val="80000"/>
                  </a:schemeClr>
                </a:solidFill>
                <a:latin typeface="源流明體 H" panose="02020900000000000000" pitchFamily="18" charset="-120"/>
                <a:ea typeface="源流明體 H" panose="02020900000000000000" pitchFamily="18" charset="-120"/>
              </a:rPr>
              <a:t>”</a:t>
            </a:r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50CDDB5D-FB33-4E8B-82D1-1CB4FE88D5DB}"/>
              </a:ext>
            </a:extLst>
          </p:cNvPr>
          <p:cNvSpPr txBox="1"/>
          <p:nvPr/>
        </p:nvSpPr>
        <p:spPr>
          <a:xfrm>
            <a:off x="1155405" y="4321156"/>
            <a:ext cx="44198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000" dirty="0">
                <a:solidFill>
                  <a:schemeClr val="accent4">
                    <a:lumMod val="20000"/>
                    <a:lumOff val="80000"/>
                  </a:schemeClr>
                </a:solidFill>
                <a:latin typeface="源流明體 H" panose="02020900000000000000" pitchFamily="18" charset="-120"/>
                <a:ea typeface="源流明體 H" panose="02020900000000000000" pitchFamily="18" charset="-120"/>
              </a:rPr>
              <a:t>“</a:t>
            </a:r>
            <a:r>
              <a:rPr lang="zh-TW" altLang="en-US" sz="2000" dirty="0">
                <a:solidFill>
                  <a:schemeClr val="accent4">
                    <a:lumMod val="20000"/>
                    <a:lumOff val="80000"/>
                  </a:schemeClr>
                </a:solidFill>
                <a:latin typeface="源流明體 H" panose="02020900000000000000" pitchFamily="18" charset="-120"/>
                <a:ea typeface="源流明體 H" panose="02020900000000000000" pitchFamily="18" charset="-120"/>
              </a:rPr>
              <a:t>為什麼有這麼多影響事件</a:t>
            </a:r>
            <a:r>
              <a:rPr lang="en-US" altLang="zh-TW" sz="2000" dirty="0">
                <a:solidFill>
                  <a:schemeClr val="accent4">
                    <a:lumMod val="20000"/>
                    <a:lumOff val="80000"/>
                  </a:schemeClr>
                </a:solidFill>
                <a:latin typeface="源流明體 H" panose="02020900000000000000" pitchFamily="18" charset="-120"/>
                <a:ea typeface="源流明體 H" panose="02020900000000000000" pitchFamily="18" charset="-120"/>
              </a:rPr>
              <a:t>?</a:t>
            </a:r>
            <a:r>
              <a:rPr lang="zh-TW" altLang="en-US" sz="2000" dirty="0">
                <a:solidFill>
                  <a:schemeClr val="accent4">
                    <a:lumMod val="20000"/>
                    <a:lumOff val="80000"/>
                  </a:schemeClr>
                </a:solidFill>
                <a:latin typeface="源流明體 H" panose="02020900000000000000" pitchFamily="18" charset="-120"/>
                <a:ea typeface="源流明體 H" panose="02020900000000000000" pitchFamily="18" charset="-120"/>
              </a:rPr>
              <a:t>好複雜</a:t>
            </a:r>
            <a:r>
              <a:rPr lang="en-US" altLang="zh-TW" sz="2000" dirty="0">
                <a:solidFill>
                  <a:schemeClr val="accent4">
                    <a:lumMod val="20000"/>
                    <a:lumOff val="80000"/>
                  </a:schemeClr>
                </a:solidFill>
                <a:latin typeface="源流明體 H" panose="02020900000000000000" pitchFamily="18" charset="-120"/>
                <a:ea typeface="源流明體 H" panose="02020900000000000000" pitchFamily="18" charset="-120"/>
              </a:rPr>
              <a:t>..”</a:t>
            </a:r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839CB884-65F6-4A08-AEFC-5CA20DC8655D}"/>
              </a:ext>
            </a:extLst>
          </p:cNvPr>
          <p:cNvSpPr txBox="1"/>
          <p:nvPr/>
        </p:nvSpPr>
        <p:spPr>
          <a:xfrm>
            <a:off x="7072853" y="3718922"/>
            <a:ext cx="35076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000" dirty="0">
                <a:solidFill>
                  <a:schemeClr val="accent4">
                    <a:lumMod val="20000"/>
                    <a:lumOff val="80000"/>
                  </a:schemeClr>
                </a:solidFill>
                <a:latin typeface="源流明體 H" panose="02020900000000000000" pitchFamily="18" charset="-120"/>
                <a:ea typeface="源流明體 H" panose="02020900000000000000" pitchFamily="18" charset="-120"/>
              </a:rPr>
              <a:t>“</a:t>
            </a:r>
            <a:r>
              <a:rPr lang="zh-TW" altLang="en-US" sz="2000" dirty="0">
                <a:solidFill>
                  <a:schemeClr val="accent4">
                    <a:lumMod val="20000"/>
                    <a:lumOff val="80000"/>
                  </a:schemeClr>
                </a:solidFill>
                <a:latin typeface="源流明體 H" panose="02020900000000000000" pitchFamily="18" charset="-120"/>
                <a:ea typeface="源流明體 H" panose="02020900000000000000" pitchFamily="18" charset="-120"/>
              </a:rPr>
              <a:t>歐元兌美元最近好像跌很多</a:t>
            </a:r>
            <a:r>
              <a:rPr lang="en-US" altLang="zh-TW" sz="2000" dirty="0">
                <a:solidFill>
                  <a:schemeClr val="accent4">
                    <a:lumMod val="20000"/>
                    <a:lumOff val="80000"/>
                  </a:schemeClr>
                </a:solidFill>
                <a:latin typeface="源流明體 H" panose="02020900000000000000" pitchFamily="18" charset="-120"/>
                <a:ea typeface="源流明體 H" panose="02020900000000000000" pitchFamily="18" charset="-120"/>
              </a:rPr>
              <a:t>”</a:t>
            </a:r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3C80F9EB-2F76-4FB3-8205-F9EC653D6D38}"/>
              </a:ext>
            </a:extLst>
          </p:cNvPr>
          <p:cNvSpPr txBox="1"/>
          <p:nvPr/>
        </p:nvSpPr>
        <p:spPr>
          <a:xfrm>
            <a:off x="6531849" y="4321156"/>
            <a:ext cx="45897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000" dirty="0">
                <a:solidFill>
                  <a:schemeClr val="accent4">
                    <a:lumMod val="20000"/>
                    <a:lumOff val="80000"/>
                  </a:schemeClr>
                </a:solidFill>
                <a:latin typeface="源流明體 H" panose="02020900000000000000" pitchFamily="18" charset="-120"/>
                <a:ea typeface="源流明體 H" panose="02020900000000000000" pitchFamily="18" charset="-120"/>
              </a:rPr>
              <a:t>“</a:t>
            </a:r>
            <a:r>
              <a:rPr lang="zh-TW" altLang="en-US" sz="2000" dirty="0">
                <a:solidFill>
                  <a:schemeClr val="accent4">
                    <a:lumMod val="20000"/>
                    <a:lumOff val="80000"/>
                  </a:schemeClr>
                </a:solidFill>
                <a:latin typeface="源流明體 H" panose="02020900000000000000" pitchFamily="18" charset="-120"/>
                <a:ea typeface="源流明體 H" panose="02020900000000000000" pitchFamily="18" charset="-120"/>
              </a:rPr>
              <a:t>可是會不會幾個月後更划算</a:t>
            </a:r>
            <a:r>
              <a:rPr lang="en-US" altLang="zh-TW" sz="2000" dirty="0">
                <a:solidFill>
                  <a:schemeClr val="accent4">
                    <a:lumMod val="20000"/>
                    <a:lumOff val="80000"/>
                  </a:schemeClr>
                </a:solidFill>
                <a:latin typeface="源流明體 H" panose="02020900000000000000" pitchFamily="18" charset="-120"/>
                <a:ea typeface="源流明體 H" panose="02020900000000000000" pitchFamily="18" charset="-120"/>
              </a:rPr>
              <a:t>?</a:t>
            </a:r>
            <a:r>
              <a:rPr lang="zh-TW" altLang="en-US" sz="2000" dirty="0">
                <a:solidFill>
                  <a:schemeClr val="accent4">
                    <a:lumMod val="20000"/>
                    <a:lumOff val="80000"/>
                  </a:schemeClr>
                </a:solidFill>
                <a:latin typeface="源流明體 H" panose="02020900000000000000" pitchFamily="18" charset="-120"/>
                <a:ea typeface="源流明體 H" panose="02020900000000000000" pitchFamily="18" charset="-120"/>
              </a:rPr>
              <a:t>好猶豫</a:t>
            </a:r>
            <a:r>
              <a:rPr lang="en-US" altLang="zh-TW" sz="2000" dirty="0">
                <a:solidFill>
                  <a:schemeClr val="accent4">
                    <a:lumMod val="20000"/>
                    <a:lumOff val="80000"/>
                  </a:schemeClr>
                </a:solidFill>
                <a:latin typeface="源流明體 H" panose="02020900000000000000" pitchFamily="18" charset="-120"/>
                <a:ea typeface="源流明體 H" panose="02020900000000000000" pitchFamily="18" charset="-120"/>
              </a:rPr>
              <a:t>..”</a:t>
            </a:r>
          </a:p>
        </p:txBody>
      </p: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75AEA985-6E9E-49CE-AC59-9838E918B5D1}"/>
              </a:ext>
            </a:extLst>
          </p:cNvPr>
          <p:cNvSpPr txBox="1"/>
          <p:nvPr/>
        </p:nvSpPr>
        <p:spPr>
          <a:xfrm>
            <a:off x="2669421" y="5425712"/>
            <a:ext cx="68531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000" dirty="0">
                <a:solidFill>
                  <a:srgbClr val="333333"/>
                </a:solidFill>
                <a:latin typeface="源泉圓體 B" panose="020B0800000000000000" pitchFamily="34" charset="-120"/>
                <a:ea typeface="源泉圓體 B" panose="020B0800000000000000" pitchFamily="34" charset="-120"/>
              </a:rPr>
              <a:t>資料、事件過於複雜，無法短時間判斷外匯變動成因與趨勢</a:t>
            </a:r>
            <a:endParaRPr lang="en-US" altLang="zh-TW" sz="2000" dirty="0">
              <a:solidFill>
                <a:schemeClr val="accent4">
                  <a:lumMod val="20000"/>
                  <a:lumOff val="80000"/>
                </a:schemeClr>
              </a:solidFill>
              <a:latin typeface="源泉圓體 B" panose="020B0800000000000000" pitchFamily="34" charset="-120"/>
              <a:ea typeface="源泉圓體 B" panose="020B08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237837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hlinkClick r:id="rId2"/>
            <a:extLst>
              <a:ext uri="{FF2B5EF4-FFF2-40B4-BE49-F238E27FC236}">
                <a16:creationId xmlns:a16="http://schemas.microsoft.com/office/drawing/2014/main" id="{7E2319C1-12A5-4728-B41E-599A79461785}"/>
              </a:ext>
            </a:extLst>
          </p:cNvPr>
          <p:cNvSpPr/>
          <p:nvPr/>
        </p:nvSpPr>
        <p:spPr>
          <a:xfrm>
            <a:off x="1" y="0"/>
            <a:ext cx="12191999" cy="6858000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85000"/>
                  <a:lumOff val="15000"/>
                </a:schemeClr>
              </a:gs>
              <a:gs pos="62600">
                <a:srgbClr val="383838"/>
              </a:gs>
              <a:gs pos="100000">
                <a:schemeClr val="tx1"/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353535"/>
              </a:solidFill>
            </a:endParaRPr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243B87C9-F7F8-47CD-804F-07A0772288EE}"/>
              </a:ext>
            </a:extLst>
          </p:cNvPr>
          <p:cNvGrpSpPr/>
          <p:nvPr/>
        </p:nvGrpSpPr>
        <p:grpSpPr>
          <a:xfrm>
            <a:off x="4296000" y="3069000"/>
            <a:ext cx="3600000" cy="720000"/>
            <a:chOff x="4288840" y="2931219"/>
            <a:chExt cx="3600000" cy="720000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5BEA8252-B574-4B37-AC21-F97160A9C461}"/>
                </a:ext>
              </a:extLst>
            </p:cNvPr>
            <p:cNvSpPr/>
            <p:nvPr/>
          </p:nvSpPr>
          <p:spPr>
            <a:xfrm>
              <a:off x="4288840" y="2931219"/>
              <a:ext cx="720000" cy="720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8100"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5B7EAC0F-5907-489D-B661-4702CE9E411D}"/>
                </a:ext>
              </a:extLst>
            </p:cNvPr>
            <p:cNvSpPr/>
            <p:nvPr/>
          </p:nvSpPr>
          <p:spPr>
            <a:xfrm>
              <a:off x="5008840" y="2931219"/>
              <a:ext cx="2880000" cy="720000"/>
            </a:xfrm>
            <a:prstGeom prst="rect">
              <a:avLst/>
            </a:prstGeom>
            <a:solidFill>
              <a:srgbClr val="333333"/>
            </a:solidFill>
            <a:ln w="38100"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AC7EB777-84E7-42A5-83BB-E7565933BE54}"/>
                </a:ext>
              </a:extLst>
            </p:cNvPr>
            <p:cNvSpPr txBox="1"/>
            <p:nvPr/>
          </p:nvSpPr>
          <p:spPr>
            <a:xfrm>
              <a:off x="5338939" y="2998830"/>
              <a:ext cx="225574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3200" dirty="0">
                  <a:solidFill>
                    <a:schemeClr val="accent4">
                      <a:lumMod val="20000"/>
                      <a:lumOff val="80000"/>
                    </a:schemeClr>
                  </a:solidFill>
                  <a:latin typeface="源流明體 H" panose="02020900000000000000" pitchFamily="18" charset="-120"/>
                  <a:ea typeface="源流明體 H" panose="02020900000000000000" pitchFamily="18" charset="-120"/>
                </a:rPr>
                <a:t>提案</a:t>
              </a:r>
              <a:r>
                <a:rPr lang="en-US" altLang="zh-TW" sz="3200" dirty="0">
                  <a:solidFill>
                    <a:schemeClr val="accent4">
                      <a:lumMod val="20000"/>
                      <a:lumOff val="80000"/>
                    </a:schemeClr>
                  </a:solidFill>
                  <a:latin typeface="源流明體 H" panose="02020900000000000000" pitchFamily="18" charset="-120"/>
                  <a:ea typeface="源流明體 H" panose="02020900000000000000" pitchFamily="18" charset="-120"/>
                </a:rPr>
                <a:t>Demo</a:t>
              </a:r>
            </a:p>
          </p:txBody>
        </p:sp>
        <p:sp>
          <p:nvSpPr>
            <p:cNvPr id="22" name="文字方塊 21">
              <a:extLst>
                <a:ext uri="{FF2B5EF4-FFF2-40B4-BE49-F238E27FC236}">
                  <a16:creationId xmlns:a16="http://schemas.microsoft.com/office/drawing/2014/main" id="{F5E350F3-0490-4EAD-8AB8-3C73B768092B}"/>
                </a:ext>
              </a:extLst>
            </p:cNvPr>
            <p:cNvSpPr txBox="1"/>
            <p:nvPr/>
          </p:nvSpPr>
          <p:spPr>
            <a:xfrm>
              <a:off x="4314454" y="2998830"/>
              <a:ext cx="68480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3200" dirty="0">
                  <a:solidFill>
                    <a:srgbClr val="333333"/>
                  </a:solidFill>
                  <a:latin typeface="源流明體 H" panose="02020900000000000000" pitchFamily="18" charset="-120"/>
                  <a:ea typeface="源流明體 H" panose="02020900000000000000" pitchFamily="18" charset="-120"/>
                </a:rPr>
                <a:t>04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755513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2172</TotalTime>
  <Words>698</Words>
  <Application>Microsoft Office PowerPoint</Application>
  <PresentationFormat>寬螢幕</PresentationFormat>
  <Paragraphs>173</Paragraphs>
  <Slides>19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5" baseType="lpstr">
      <vt:lpstr>源流明體 H</vt:lpstr>
      <vt:lpstr>Arial</vt:lpstr>
      <vt:lpstr>Calibri Light</vt:lpstr>
      <vt:lpstr>Calibri</vt:lpstr>
      <vt:lpstr>源泉圓體 B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余守恩</dc:creator>
  <cp:lastModifiedBy>余守恩</cp:lastModifiedBy>
  <cp:revision>122</cp:revision>
  <dcterms:created xsi:type="dcterms:W3CDTF">2024-05-07T02:47:29Z</dcterms:created>
  <dcterms:modified xsi:type="dcterms:W3CDTF">2024-05-19T03:57:10Z</dcterms:modified>
</cp:coreProperties>
</file>