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68" r:id="rId2"/>
    <p:sldId id="269" r:id="rId3"/>
    <p:sldId id="274" r:id="rId4"/>
    <p:sldId id="257" r:id="rId5"/>
    <p:sldId id="259" r:id="rId6"/>
    <p:sldId id="258" r:id="rId7"/>
    <p:sldId id="261" r:id="rId8"/>
    <p:sldId id="260" r:id="rId9"/>
    <p:sldId id="262" r:id="rId10"/>
    <p:sldId id="273" r:id="rId11"/>
    <p:sldId id="264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FE107-6DD1-93F6-4C26-4BBEE743EF6D}" v="390" dt="2025-07-23T09:12:25.2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30.svg"/><Relationship Id="rId4" Type="http://schemas.openxmlformats.org/officeDocument/2006/relationships/image" Target="../media/image3.svg"/><Relationship Id="rId9" Type="http://schemas.openxmlformats.org/officeDocument/2006/relationships/image" Target="../media/image2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30.svg"/><Relationship Id="rId4" Type="http://schemas.openxmlformats.org/officeDocument/2006/relationships/image" Target="../media/image3.svg"/><Relationship Id="rId9" Type="http://schemas.openxmlformats.org/officeDocument/2006/relationships/image" Target="../media/image2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DFEFF5-84F8-4F44-93C2-0DEFDA2A697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29F940-FF57-497B-9FA9-ED9662323B6E}">
      <dgm:prSet/>
      <dgm:spPr/>
      <dgm:t>
        <a:bodyPr/>
        <a:lstStyle/>
        <a:p>
          <a:r>
            <a:rPr lang="en-US"/>
            <a:t>Power BI content across Dover’s OpCos lacks centralized governance and monitoring</a:t>
          </a:r>
        </a:p>
      </dgm:t>
    </dgm:pt>
    <dgm:pt modelId="{C5E58697-4C9B-49B6-A733-78C0F94066EE}" type="parTrans" cxnId="{C86A64F0-6D86-47B2-8C75-D66B25F6C0AB}">
      <dgm:prSet/>
      <dgm:spPr/>
      <dgm:t>
        <a:bodyPr/>
        <a:lstStyle/>
        <a:p>
          <a:endParaRPr lang="en-US"/>
        </a:p>
      </dgm:t>
    </dgm:pt>
    <dgm:pt modelId="{2B4F4065-391E-4289-9967-C63F76717344}" type="sibTrans" cxnId="{C86A64F0-6D86-47B2-8C75-D66B25F6C0AB}">
      <dgm:prSet/>
      <dgm:spPr/>
      <dgm:t>
        <a:bodyPr/>
        <a:lstStyle/>
        <a:p>
          <a:endParaRPr lang="en-US"/>
        </a:p>
      </dgm:t>
    </dgm:pt>
    <dgm:pt modelId="{32313CF5-8D84-41A8-8C5D-CE1141F11B73}">
      <dgm:prSet/>
      <dgm:spPr/>
      <dgm:t>
        <a:bodyPr/>
        <a:lstStyle/>
        <a:p>
          <a:r>
            <a:rPr lang="en-US"/>
            <a:t>Difficult to distinguish active vs. inactive users, reports, and datasets</a:t>
          </a:r>
        </a:p>
      </dgm:t>
    </dgm:pt>
    <dgm:pt modelId="{A9EA8243-F4E1-4478-88B7-67AD8C6979C0}" type="parTrans" cxnId="{DA706CB3-C7A1-4CE7-B6AC-BA40F518DFD9}">
      <dgm:prSet/>
      <dgm:spPr/>
      <dgm:t>
        <a:bodyPr/>
        <a:lstStyle/>
        <a:p>
          <a:endParaRPr lang="en-US"/>
        </a:p>
      </dgm:t>
    </dgm:pt>
    <dgm:pt modelId="{8ECBBEE0-F56B-4154-8E3A-F0D5BABDFD4B}" type="sibTrans" cxnId="{DA706CB3-C7A1-4CE7-B6AC-BA40F518DFD9}">
      <dgm:prSet/>
      <dgm:spPr/>
      <dgm:t>
        <a:bodyPr/>
        <a:lstStyle/>
        <a:p>
          <a:endParaRPr lang="en-US"/>
        </a:p>
      </dgm:t>
    </dgm:pt>
    <dgm:pt modelId="{059F269C-D5DD-4F88-B358-A71DC9166B61}">
      <dgm:prSet/>
      <dgm:spPr/>
      <dgm:t>
        <a:bodyPr/>
        <a:lstStyle/>
        <a:p>
          <a:r>
            <a:rPr lang="en-US"/>
            <a:t>Orphaned or outdated content creates clutter and confusion</a:t>
          </a:r>
        </a:p>
      </dgm:t>
    </dgm:pt>
    <dgm:pt modelId="{48315A88-5907-4CC3-BE1A-9B9330A1EC63}" type="parTrans" cxnId="{165D36B9-2366-472F-8A69-93A1ED64DA1F}">
      <dgm:prSet/>
      <dgm:spPr/>
      <dgm:t>
        <a:bodyPr/>
        <a:lstStyle/>
        <a:p>
          <a:endParaRPr lang="en-US"/>
        </a:p>
      </dgm:t>
    </dgm:pt>
    <dgm:pt modelId="{BCDA4D91-0FF2-428C-B8D4-9BB6655642FC}" type="sibTrans" cxnId="{165D36B9-2366-472F-8A69-93A1ED64DA1F}">
      <dgm:prSet/>
      <dgm:spPr/>
      <dgm:t>
        <a:bodyPr/>
        <a:lstStyle/>
        <a:p>
          <a:endParaRPr lang="en-US"/>
        </a:p>
      </dgm:t>
    </dgm:pt>
    <dgm:pt modelId="{6C425556-1906-4980-A27D-9DD4AFD9FF40}">
      <dgm:prSet/>
      <dgm:spPr/>
      <dgm:t>
        <a:bodyPr/>
        <a:lstStyle/>
        <a:p>
          <a:r>
            <a:rPr lang="en-US"/>
            <a:t>Ownership and administrative gaps hinder asset accountability</a:t>
          </a:r>
        </a:p>
      </dgm:t>
    </dgm:pt>
    <dgm:pt modelId="{9549DDE1-25D3-4589-8BE2-34269D42C5FD}" type="parTrans" cxnId="{5337DFD3-147C-4DFD-8FCB-B3F7E13110D0}">
      <dgm:prSet/>
      <dgm:spPr/>
      <dgm:t>
        <a:bodyPr/>
        <a:lstStyle/>
        <a:p>
          <a:endParaRPr lang="en-US"/>
        </a:p>
      </dgm:t>
    </dgm:pt>
    <dgm:pt modelId="{E5A3AB7C-FB46-44F9-9E8C-7C474D076030}" type="sibTrans" cxnId="{5337DFD3-147C-4DFD-8FCB-B3F7E13110D0}">
      <dgm:prSet/>
      <dgm:spPr/>
      <dgm:t>
        <a:bodyPr/>
        <a:lstStyle/>
        <a:p>
          <a:endParaRPr lang="en-US"/>
        </a:p>
      </dgm:t>
    </dgm:pt>
    <dgm:pt modelId="{3C632E4E-8DDC-4857-BF90-8D063401B320}">
      <dgm:prSet/>
      <dgm:spPr/>
      <dgm:t>
        <a:bodyPr/>
        <a:lstStyle/>
        <a:p>
          <a:r>
            <a:rPr lang="en-US"/>
            <a:t>No row-level data security, risking sensitive cross-OpCo exposure</a:t>
          </a:r>
        </a:p>
      </dgm:t>
    </dgm:pt>
    <dgm:pt modelId="{9E8BED6B-C85C-4545-A889-426EEDF6FFE8}" type="parTrans" cxnId="{32228B0F-3DA1-42F6-9F86-B73892FBB483}">
      <dgm:prSet/>
      <dgm:spPr/>
      <dgm:t>
        <a:bodyPr/>
        <a:lstStyle/>
        <a:p>
          <a:endParaRPr lang="en-US"/>
        </a:p>
      </dgm:t>
    </dgm:pt>
    <dgm:pt modelId="{85BDBB9D-9019-49DA-9B00-B1E359BB1542}" type="sibTrans" cxnId="{32228B0F-3DA1-42F6-9F86-B73892FBB483}">
      <dgm:prSet/>
      <dgm:spPr/>
      <dgm:t>
        <a:bodyPr/>
        <a:lstStyle/>
        <a:p>
          <a:endParaRPr lang="en-US"/>
        </a:p>
      </dgm:t>
    </dgm:pt>
    <dgm:pt modelId="{89C3BADB-8C74-4641-B538-A037EF0BD221}">
      <dgm:prSet/>
      <dgm:spPr/>
      <dgm:t>
        <a:bodyPr/>
        <a:lstStyle/>
        <a:p>
          <a:r>
            <a:rPr lang="en-US"/>
            <a:t>Absence of actionable dashboards to drive informed decision-making</a:t>
          </a:r>
        </a:p>
      </dgm:t>
    </dgm:pt>
    <dgm:pt modelId="{DB7ADBFC-A942-41CF-9238-C67DEEDA3E44}" type="parTrans" cxnId="{EDA39FE8-F100-4397-8DE7-BA885ED5FE66}">
      <dgm:prSet/>
      <dgm:spPr/>
      <dgm:t>
        <a:bodyPr/>
        <a:lstStyle/>
        <a:p>
          <a:endParaRPr lang="en-US"/>
        </a:p>
      </dgm:t>
    </dgm:pt>
    <dgm:pt modelId="{AB397AE0-ACB4-4D53-B2EE-BBB24E555F03}" type="sibTrans" cxnId="{EDA39FE8-F100-4397-8DE7-BA885ED5FE66}">
      <dgm:prSet/>
      <dgm:spPr/>
      <dgm:t>
        <a:bodyPr/>
        <a:lstStyle/>
        <a:p>
          <a:endParaRPr lang="en-US"/>
        </a:p>
      </dgm:t>
    </dgm:pt>
    <dgm:pt modelId="{E8B6A624-EA80-489B-B647-C40336BFC517}">
      <dgm:prSet/>
      <dgm:spPr/>
      <dgm:t>
        <a:bodyPr/>
        <a:lstStyle/>
        <a:p>
          <a:r>
            <a:rPr lang="en-US"/>
            <a:t>Need for a lightweight, scalable web app with real-time data integration and visual insight</a:t>
          </a:r>
        </a:p>
      </dgm:t>
    </dgm:pt>
    <dgm:pt modelId="{7502B266-FED1-426E-B79F-E04D05CCFF5B}" type="parTrans" cxnId="{6251E470-0401-4917-A662-9ACDE73F6802}">
      <dgm:prSet/>
      <dgm:spPr/>
      <dgm:t>
        <a:bodyPr/>
        <a:lstStyle/>
        <a:p>
          <a:endParaRPr lang="en-US"/>
        </a:p>
      </dgm:t>
    </dgm:pt>
    <dgm:pt modelId="{D00AC5E2-BA25-4ECA-B5E1-8BD86D39DB44}" type="sibTrans" cxnId="{6251E470-0401-4917-A662-9ACDE73F6802}">
      <dgm:prSet/>
      <dgm:spPr/>
      <dgm:t>
        <a:bodyPr/>
        <a:lstStyle/>
        <a:p>
          <a:endParaRPr lang="en-US"/>
        </a:p>
      </dgm:t>
    </dgm:pt>
    <dgm:pt modelId="{85CE94DC-5421-478C-9252-6A101F257909}" type="pres">
      <dgm:prSet presAssocID="{16DFEFF5-84F8-4F44-93C2-0DEFDA2A6975}" presName="linear" presStyleCnt="0">
        <dgm:presLayoutVars>
          <dgm:animLvl val="lvl"/>
          <dgm:resizeHandles val="exact"/>
        </dgm:presLayoutVars>
      </dgm:prSet>
      <dgm:spPr/>
    </dgm:pt>
    <dgm:pt modelId="{A284ACC1-C2A4-4B34-8243-BCE41852E3ED}" type="pres">
      <dgm:prSet presAssocID="{7129F940-FF57-497B-9FA9-ED9662323B6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F79E5EA-3189-4B13-B695-AF5231E7DFA5}" type="pres">
      <dgm:prSet presAssocID="{2B4F4065-391E-4289-9967-C63F76717344}" presName="spacer" presStyleCnt="0"/>
      <dgm:spPr/>
    </dgm:pt>
    <dgm:pt modelId="{978E98D4-8EBF-4D46-A725-D7F41A9E9C76}" type="pres">
      <dgm:prSet presAssocID="{32313CF5-8D84-41A8-8C5D-CE1141F11B73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F1927477-92C7-4FF3-B940-56BF12B2BC82}" type="pres">
      <dgm:prSet presAssocID="{8ECBBEE0-F56B-4154-8E3A-F0D5BABDFD4B}" presName="spacer" presStyleCnt="0"/>
      <dgm:spPr/>
    </dgm:pt>
    <dgm:pt modelId="{5497D842-81E3-4B7E-91C3-F52A1B0FF679}" type="pres">
      <dgm:prSet presAssocID="{059F269C-D5DD-4F88-B358-A71DC9166B6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765BA737-4F62-4CAD-9243-0BFB6CDA37B4}" type="pres">
      <dgm:prSet presAssocID="{BCDA4D91-0FF2-428C-B8D4-9BB6655642FC}" presName="spacer" presStyleCnt="0"/>
      <dgm:spPr/>
    </dgm:pt>
    <dgm:pt modelId="{D6CA5E2D-2873-4507-B1C3-DC00ECC6F78D}" type="pres">
      <dgm:prSet presAssocID="{6C425556-1906-4980-A27D-9DD4AFD9FF4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2CF03C5-42B3-4A18-81CB-3169D55D7FDF}" type="pres">
      <dgm:prSet presAssocID="{E5A3AB7C-FB46-44F9-9E8C-7C474D076030}" presName="spacer" presStyleCnt="0"/>
      <dgm:spPr/>
    </dgm:pt>
    <dgm:pt modelId="{FAD3B494-C0BA-4491-B1FD-34ADC9E09ECB}" type="pres">
      <dgm:prSet presAssocID="{3C632E4E-8DDC-4857-BF90-8D063401B320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9A1072A-1F2F-4A4E-B9E1-DC897E2E5245}" type="pres">
      <dgm:prSet presAssocID="{85BDBB9D-9019-49DA-9B00-B1E359BB1542}" presName="spacer" presStyleCnt="0"/>
      <dgm:spPr/>
    </dgm:pt>
    <dgm:pt modelId="{6E4C8385-1FD1-47CD-B7A9-5C42854CC511}" type="pres">
      <dgm:prSet presAssocID="{89C3BADB-8C74-4641-B538-A037EF0BD221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D288F40-E978-49E4-8D45-E7CC1B4F8D47}" type="pres">
      <dgm:prSet presAssocID="{AB397AE0-ACB4-4D53-B2EE-BBB24E555F03}" presName="spacer" presStyleCnt="0"/>
      <dgm:spPr/>
    </dgm:pt>
    <dgm:pt modelId="{4B4D8CA5-FF90-40C1-804E-2217ADC77A27}" type="pres">
      <dgm:prSet presAssocID="{E8B6A624-EA80-489B-B647-C40336BFC517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526F302-DA22-46D2-ABF3-D0682A1FD4CE}" type="presOf" srcId="{32313CF5-8D84-41A8-8C5D-CE1141F11B73}" destId="{978E98D4-8EBF-4D46-A725-D7F41A9E9C76}" srcOrd="0" destOrd="0" presId="urn:microsoft.com/office/officeart/2005/8/layout/vList2"/>
    <dgm:cxn modelId="{32228B0F-3DA1-42F6-9F86-B73892FBB483}" srcId="{16DFEFF5-84F8-4F44-93C2-0DEFDA2A6975}" destId="{3C632E4E-8DDC-4857-BF90-8D063401B320}" srcOrd="4" destOrd="0" parTransId="{9E8BED6B-C85C-4545-A889-426EEDF6FFE8}" sibTransId="{85BDBB9D-9019-49DA-9B00-B1E359BB1542}"/>
    <dgm:cxn modelId="{ACFDDF10-D54B-4204-8A58-4749242D017C}" type="presOf" srcId="{7129F940-FF57-497B-9FA9-ED9662323B6E}" destId="{A284ACC1-C2A4-4B34-8243-BCE41852E3ED}" srcOrd="0" destOrd="0" presId="urn:microsoft.com/office/officeart/2005/8/layout/vList2"/>
    <dgm:cxn modelId="{39E4E939-04AE-4547-9FEB-8B820888F8B5}" type="presOf" srcId="{3C632E4E-8DDC-4857-BF90-8D063401B320}" destId="{FAD3B494-C0BA-4491-B1FD-34ADC9E09ECB}" srcOrd="0" destOrd="0" presId="urn:microsoft.com/office/officeart/2005/8/layout/vList2"/>
    <dgm:cxn modelId="{4AE1884E-2E8A-4245-9CF0-AC5913FBE540}" type="presOf" srcId="{89C3BADB-8C74-4641-B538-A037EF0BD221}" destId="{6E4C8385-1FD1-47CD-B7A9-5C42854CC511}" srcOrd="0" destOrd="0" presId="urn:microsoft.com/office/officeart/2005/8/layout/vList2"/>
    <dgm:cxn modelId="{6251E470-0401-4917-A662-9ACDE73F6802}" srcId="{16DFEFF5-84F8-4F44-93C2-0DEFDA2A6975}" destId="{E8B6A624-EA80-489B-B647-C40336BFC517}" srcOrd="6" destOrd="0" parTransId="{7502B266-FED1-426E-B79F-E04D05CCFF5B}" sibTransId="{D00AC5E2-BA25-4ECA-B5E1-8BD86D39DB44}"/>
    <dgm:cxn modelId="{44E0E650-55CA-427D-ACD6-6A05B345BD17}" type="presOf" srcId="{E8B6A624-EA80-489B-B647-C40336BFC517}" destId="{4B4D8CA5-FF90-40C1-804E-2217ADC77A27}" srcOrd="0" destOrd="0" presId="urn:microsoft.com/office/officeart/2005/8/layout/vList2"/>
    <dgm:cxn modelId="{D444C373-F2E5-46C7-BFB0-222B7598A817}" type="presOf" srcId="{16DFEFF5-84F8-4F44-93C2-0DEFDA2A6975}" destId="{85CE94DC-5421-478C-9252-6A101F257909}" srcOrd="0" destOrd="0" presId="urn:microsoft.com/office/officeart/2005/8/layout/vList2"/>
    <dgm:cxn modelId="{130E7F83-92D5-477E-9C19-51497975D97D}" type="presOf" srcId="{6C425556-1906-4980-A27D-9DD4AFD9FF40}" destId="{D6CA5E2D-2873-4507-B1C3-DC00ECC6F78D}" srcOrd="0" destOrd="0" presId="urn:microsoft.com/office/officeart/2005/8/layout/vList2"/>
    <dgm:cxn modelId="{2ABB4893-60D4-436F-908E-0356EB1494A4}" type="presOf" srcId="{059F269C-D5DD-4F88-B358-A71DC9166B61}" destId="{5497D842-81E3-4B7E-91C3-F52A1B0FF679}" srcOrd="0" destOrd="0" presId="urn:microsoft.com/office/officeart/2005/8/layout/vList2"/>
    <dgm:cxn modelId="{DA706CB3-C7A1-4CE7-B6AC-BA40F518DFD9}" srcId="{16DFEFF5-84F8-4F44-93C2-0DEFDA2A6975}" destId="{32313CF5-8D84-41A8-8C5D-CE1141F11B73}" srcOrd="1" destOrd="0" parTransId="{A9EA8243-F4E1-4478-88B7-67AD8C6979C0}" sibTransId="{8ECBBEE0-F56B-4154-8E3A-F0D5BABDFD4B}"/>
    <dgm:cxn modelId="{165D36B9-2366-472F-8A69-93A1ED64DA1F}" srcId="{16DFEFF5-84F8-4F44-93C2-0DEFDA2A6975}" destId="{059F269C-D5DD-4F88-B358-A71DC9166B61}" srcOrd="2" destOrd="0" parTransId="{48315A88-5907-4CC3-BE1A-9B9330A1EC63}" sibTransId="{BCDA4D91-0FF2-428C-B8D4-9BB6655642FC}"/>
    <dgm:cxn modelId="{5337DFD3-147C-4DFD-8FCB-B3F7E13110D0}" srcId="{16DFEFF5-84F8-4F44-93C2-0DEFDA2A6975}" destId="{6C425556-1906-4980-A27D-9DD4AFD9FF40}" srcOrd="3" destOrd="0" parTransId="{9549DDE1-25D3-4589-8BE2-34269D42C5FD}" sibTransId="{E5A3AB7C-FB46-44F9-9E8C-7C474D076030}"/>
    <dgm:cxn modelId="{EDA39FE8-F100-4397-8DE7-BA885ED5FE66}" srcId="{16DFEFF5-84F8-4F44-93C2-0DEFDA2A6975}" destId="{89C3BADB-8C74-4641-B538-A037EF0BD221}" srcOrd="5" destOrd="0" parTransId="{DB7ADBFC-A942-41CF-9238-C67DEEDA3E44}" sibTransId="{AB397AE0-ACB4-4D53-B2EE-BBB24E555F03}"/>
    <dgm:cxn modelId="{C86A64F0-6D86-47B2-8C75-D66B25F6C0AB}" srcId="{16DFEFF5-84F8-4F44-93C2-0DEFDA2A6975}" destId="{7129F940-FF57-497B-9FA9-ED9662323B6E}" srcOrd="0" destOrd="0" parTransId="{C5E58697-4C9B-49B6-A733-78C0F94066EE}" sibTransId="{2B4F4065-391E-4289-9967-C63F76717344}"/>
    <dgm:cxn modelId="{AFA8C187-F14C-4B86-BC1A-2182FE18EA7B}" type="presParOf" srcId="{85CE94DC-5421-478C-9252-6A101F257909}" destId="{A284ACC1-C2A4-4B34-8243-BCE41852E3ED}" srcOrd="0" destOrd="0" presId="urn:microsoft.com/office/officeart/2005/8/layout/vList2"/>
    <dgm:cxn modelId="{FC880B27-8E0A-4E94-86A3-44C5374F2F0B}" type="presParOf" srcId="{85CE94DC-5421-478C-9252-6A101F257909}" destId="{AF79E5EA-3189-4B13-B695-AF5231E7DFA5}" srcOrd="1" destOrd="0" presId="urn:microsoft.com/office/officeart/2005/8/layout/vList2"/>
    <dgm:cxn modelId="{9D7C5C64-6847-4A3D-AA40-695E50A543A6}" type="presParOf" srcId="{85CE94DC-5421-478C-9252-6A101F257909}" destId="{978E98D4-8EBF-4D46-A725-D7F41A9E9C76}" srcOrd="2" destOrd="0" presId="urn:microsoft.com/office/officeart/2005/8/layout/vList2"/>
    <dgm:cxn modelId="{F9DC5D03-FEE9-4FAC-98B8-AED89141E0C5}" type="presParOf" srcId="{85CE94DC-5421-478C-9252-6A101F257909}" destId="{F1927477-92C7-4FF3-B940-56BF12B2BC82}" srcOrd="3" destOrd="0" presId="urn:microsoft.com/office/officeart/2005/8/layout/vList2"/>
    <dgm:cxn modelId="{192F5375-8DF4-4879-98CB-155AB4D81E33}" type="presParOf" srcId="{85CE94DC-5421-478C-9252-6A101F257909}" destId="{5497D842-81E3-4B7E-91C3-F52A1B0FF679}" srcOrd="4" destOrd="0" presId="urn:microsoft.com/office/officeart/2005/8/layout/vList2"/>
    <dgm:cxn modelId="{5EDB88F5-7FD9-4A94-8023-647C8DD21386}" type="presParOf" srcId="{85CE94DC-5421-478C-9252-6A101F257909}" destId="{765BA737-4F62-4CAD-9243-0BFB6CDA37B4}" srcOrd="5" destOrd="0" presId="urn:microsoft.com/office/officeart/2005/8/layout/vList2"/>
    <dgm:cxn modelId="{BBF61648-A9FE-4127-8A44-5F1CFB1E182E}" type="presParOf" srcId="{85CE94DC-5421-478C-9252-6A101F257909}" destId="{D6CA5E2D-2873-4507-B1C3-DC00ECC6F78D}" srcOrd="6" destOrd="0" presId="urn:microsoft.com/office/officeart/2005/8/layout/vList2"/>
    <dgm:cxn modelId="{900CEFBF-BE9F-4E68-A0AB-0E6AE71CE5D1}" type="presParOf" srcId="{85CE94DC-5421-478C-9252-6A101F257909}" destId="{C2CF03C5-42B3-4A18-81CB-3169D55D7FDF}" srcOrd="7" destOrd="0" presId="urn:microsoft.com/office/officeart/2005/8/layout/vList2"/>
    <dgm:cxn modelId="{FE82E374-4CF9-48AA-BE83-66B5996D6DD0}" type="presParOf" srcId="{85CE94DC-5421-478C-9252-6A101F257909}" destId="{FAD3B494-C0BA-4491-B1FD-34ADC9E09ECB}" srcOrd="8" destOrd="0" presId="urn:microsoft.com/office/officeart/2005/8/layout/vList2"/>
    <dgm:cxn modelId="{7FB9583A-BCCE-4293-8C64-43208F822DB9}" type="presParOf" srcId="{85CE94DC-5421-478C-9252-6A101F257909}" destId="{49A1072A-1F2F-4A4E-B9E1-DC897E2E5245}" srcOrd="9" destOrd="0" presId="urn:microsoft.com/office/officeart/2005/8/layout/vList2"/>
    <dgm:cxn modelId="{60C3F312-450C-4966-BFB4-15D699956522}" type="presParOf" srcId="{85CE94DC-5421-478C-9252-6A101F257909}" destId="{6E4C8385-1FD1-47CD-B7A9-5C42854CC511}" srcOrd="10" destOrd="0" presId="urn:microsoft.com/office/officeart/2005/8/layout/vList2"/>
    <dgm:cxn modelId="{C48D72A5-54DA-4259-8613-D1F345DCE1E8}" type="presParOf" srcId="{85CE94DC-5421-478C-9252-6A101F257909}" destId="{0D288F40-E978-49E4-8D45-E7CC1B4F8D47}" srcOrd="11" destOrd="0" presId="urn:microsoft.com/office/officeart/2005/8/layout/vList2"/>
    <dgm:cxn modelId="{3B306D6E-FFE9-46E6-8F53-E122B3F81A0F}" type="presParOf" srcId="{85CE94DC-5421-478C-9252-6A101F257909}" destId="{4B4D8CA5-FF90-40C1-804E-2217ADC77A2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513C4B-9D8C-4974-9BFF-B061555DB82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07309-DF04-4710-BC16-7B9AFB0A30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a web app using Streamlit and Python</a:t>
          </a:r>
        </a:p>
      </dgm:t>
    </dgm:pt>
    <dgm:pt modelId="{1D1AFDA3-789A-4F18-B3D0-A7500793BBFC}" type="parTrans" cxnId="{0FAFD005-B348-446B-A407-87AD8FD6425B}">
      <dgm:prSet/>
      <dgm:spPr/>
      <dgm:t>
        <a:bodyPr/>
        <a:lstStyle/>
        <a:p>
          <a:endParaRPr lang="en-US"/>
        </a:p>
      </dgm:t>
    </dgm:pt>
    <dgm:pt modelId="{AA807C3C-349D-4E4C-A177-08D418D6F31D}" type="sibTrans" cxnId="{0FAFD005-B348-446B-A407-87AD8FD6425B}">
      <dgm:prSet phldrT="1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15BF1C2-56F4-4E5D-A851-BBD2D6394E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Connect to Power BI via REST APIs to pull metadata</a:t>
          </a:r>
        </a:p>
      </dgm:t>
    </dgm:pt>
    <dgm:pt modelId="{5EE1E392-EE61-42D3-987E-34A01CF4C08B}" type="parTrans" cxnId="{D66E7E5F-0F26-4C9E-98D9-BBE1794D8D53}">
      <dgm:prSet/>
      <dgm:spPr/>
      <dgm:t>
        <a:bodyPr/>
        <a:lstStyle/>
        <a:p>
          <a:endParaRPr lang="en-US"/>
        </a:p>
      </dgm:t>
    </dgm:pt>
    <dgm:pt modelId="{CF6E08B5-7187-452D-943E-EE3C9F79C7C3}" type="sibTrans" cxnId="{D66E7E5F-0F26-4C9E-98D9-BBE1794D8D53}">
      <dgm:prSet phldrT="2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02947C-40E6-4B15-98E9-8AC3920787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Visualize asset usage, user activity, and refresh status</a:t>
          </a:r>
        </a:p>
      </dgm:t>
    </dgm:pt>
    <dgm:pt modelId="{4FA1A22D-E01B-4456-9BA3-619EF32C3C5D}" type="parTrans" cxnId="{0E5F500F-6D76-46DD-9DFB-025724A1D888}">
      <dgm:prSet/>
      <dgm:spPr/>
      <dgm:t>
        <a:bodyPr/>
        <a:lstStyle/>
        <a:p>
          <a:endParaRPr lang="en-US"/>
        </a:p>
      </dgm:t>
    </dgm:pt>
    <dgm:pt modelId="{5ABEAE27-0B83-4260-90CF-0DCB13A243D5}" type="sibTrans" cxnId="{0E5F500F-6D76-46DD-9DFB-025724A1D888}">
      <dgm:prSet phldrT="3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28A788-3B06-4157-A606-00B4108E13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 Row Level Security for secure access</a:t>
          </a:r>
        </a:p>
      </dgm:t>
    </dgm:pt>
    <dgm:pt modelId="{C40ADC17-529C-40D4-98AA-A16A3DB9B4FF}" type="parTrans" cxnId="{9F716B0B-2003-40A7-81AF-7FB2C47C8DB4}">
      <dgm:prSet/>
      <dgm:spPr/>
      <dgm:t>
        <a:bodyPr/>
        <a:lstStyle/>
        <a:p>
          <a:endParaRPr lang="en-US"/>
        </a:p>
      </dgm:t>
    </dgm:pt>
    <dgm:pt modelId="{6ACCB984-72DB-49BB-A1CB-20787F50B9AE}" type="sibTrans" cxnId="{9F716B0B-2003-40A7-81AF-7FB2C47C8DB4}">
      <dgm:prSet phldrT="4"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EDA95F-1BD0-4318-8FC0-AE890507EF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Embed dashboards and replicate visuals with Python</a:t>
          </a:r>
        </a:p>
      </dgm:t>
    </dgm:pt>
    <dgm:pt modelId="{775C368E-753B-4201-AB0F-FBFD18146970}" type="parTrans" cxnId="{014BD3A4-471F-4BB7-A4D9-CB9DC8762998}">
      <dgm:prSet/>
      <dgm:spPr/>
      <dgm:t>
        <a:bodyPr/>
        <a:lstStyle/>
        <a:p>
          <a:endParaRPr lang="en-US"/>
        </a:p>
      </dgm:t>
    </dgm:pt>
    <dgm:pt modelId="{34661728-320D-4CB2-84E2-94B4E39B5343}" type="sibTrans" cxnId="{014BD3A4-471F-4BB7-A4D9-CB9DC8762998}">
      <dgm:prSet phldrT="5"/>
      <dgm:spPr/>
      <dgm:t>
        <a:bodyPr/>
        <a:lstStyle/>
        <a:p>
          <a:endParaRPr lang="en-US"/>
        </a:p>
      </dgm:t>
    </dgm:pt>
    <dgm:pt modelId="{D87E2BBA-58CF-4E68-9DFA-83736B03EDC7}" type="pres">
      <dgm:prSet presAssocID="{3F513C4B-9D8C-4974-9BFF-B061555DB82B}" presName="root" presStyleCnt="0">
        <dgm:presLayoutVars>
          <dgm:dir/>
          <dgm:resizeHandles val="exact"/>
        </dgm:presLayoutVars>
      </dgm:prSet>
      <dgm:spPr/>
    </dgm:pt>
    <dgm:pt modelId="{F9D7D946-573D-4DDD-BB3F-CBE5E3DE2ECD}" type="pres">
      <dgm:prSet presAssocID="{3F513C4B-9D8C-4974-9BFF-B061555DB82B}" presName="container" presStyleCnt="0">
        <dgm:presLayoutVars>
          <dgm:dir/>
          <dgm:resizeHandles val="exact"/>
        </dgm:presLayoutVars>
      </dgm:prSet>
      <dgm:spPr/>
    </dgm:pt>
    <dgm:pt modelId="{9F546A73-47D6-4145-9954-6DD51D4D91D2}" type="pres">
      <dgm:prSet presAssocID="{57707309-DF04-4710-BC16-7B9AFB0A30B0}" presName="compNode" presStyleCnt="0"/>
      <dgm:spPr/>
    </dgm:pt>
    <dgm:pt modelId="{93816552-0F6B-44F0-B557-BB34012E65ED}" type="pres">
      <dgm:prSet presAssocID="{57707309-DF04-4710-BC16-7B9AFB0A30B0}" presName="iconBgRect" presStyleLbl="bgShp" presStyleIdx="0" presStyleCnt="5"/>
      <dgm:spPr/>
    </dgm:pt>
    <dgm:pt modelId="{90129B4B-E107-4A3C-9DDD-ABE10ABFF21F}" type="pres">
      <dgm:prSet presAssocID="{57707309-DF04-4710-BC16-7B9AFB0A30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AB4E671-CE66-419B-AA09-45E022BE4F57}" type="pres">
      <dgm:prSet presAssocID="{57707309-DF04-4710-BC16-7B9AFB0A30B0}" presName="spaceRect" presStyleCnt="0"/>
      <dgm:spPr/>
    </dgm:pt>
    <dgm:pt modelId="{43853441-6B67-491A-93A6-43F949D6D792}" type="pres">
      <dgm:prSet presAssocID="{57707309-DF04-4710-BC16-7B9AFB0A30B0}" presName="textRect" presStyleLbl="revTx" presStyleIdx="0" presStyleCnt="5">
        <dgm:presLayoutVars>
          <dgm:chMax val="1"/>
          <dgm:chPref val="1"/>
        </dgm:presLayoutVars>
      </dgm:prSet>
      <dgm:spPr/>
    </dgm:pt>
    <dgm:pt modelId="{FE85EFB9-42CB-42BC-B1A2-3B1D333CA0C7}" type="pres">
      <dgm:prSet presAssocID="{AA807C3C-349D-4E4C-A177-08D418D6F31D}" presName="sibTrans" presStyleLbl="sibTrans2D1" presStyleIdx="0" presStyleCnt="0"/>
      <dgm:spPr/>
    </dgm:pt>
    <dgm:pt modelId="{877811C1-9D6F-48A4-BD03-6D5F90048E83}" type="pres">
      <dgm:prSet presAssocID="{815BF1C2-56F4-4E5D-A851-BBD2D6394E6A}" presName="compNode" presStyleCnt="0"/>
      <dgm:spPr/>
    </dgm:pt>
    <dgm:pt modelId="{6A0E176E-7626-49E0-B113-6D9ECAC3B3F4}" type="pres">
      <dgm:prSet presAssocID="{815BF1C2-56F4-4E5D-A851-BBD2D6394E6A}" presName="iconBgRect" presStyleLbl="bgShp" presStyleIdx="1" presStyleCnt="5"/>
      <dgm:spPr/>
    </dgm:pt>
    <dgm:pt modelId="{FACBA4FE-E0BA-469C-A911-1997DC0AEF8A}" type="pres">
      <dgm:prSet presAssocID="{815BF1C2-56F4-4E5D-A851-BBD2D6394E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673281C-DD64-4A87-B360-09C1FC9D38BB}" type="pres">
      <dgm:prSet presAssocID="{815BF1C2-56F4-4E5D-A851-BBD2D6394E6A}" presName="spaceRect" presStyleCnt="0"/>
      <dgm:spPr/>
    </dgm:pt>
    <dgm:pt modelId="{D6E7E2D2-DA8C-4E47-B594-775E79E974E0}" type="pres">
      <dgm:prSet presAssocID="{815BF1C2-56F4-4E5D-A851-BBD2D6394E6A}" presName="textRect" presStyleLbl="revTx" presStyleIdx="1" presStyleCnt="5">
        <dgm:presLayoutVars>
          <dgm:chMax val="1"/>
          <dgm:chPref val="1"/>
        </dgm:presLayoutVars>
      </dgm:prSet>
      <dgm:spPr/>
    </dgm:pt>
    <dgm:pt modelId="{31673523-EDA1-48B6-B3A3-4BFC26C2F746}" type="pres">
      <dgm:prSet presAssocID="{CF6E08B5-7187-452D-943E-EE3C9F79C7C3}" presName="sibTrans" presStyleLbl="sibTrans2D1" presStyleIdx="0" presStyleCnt="0"/>
      <dgm:spPr/>
    </dgm:pt>
    <dgm:pt modelId="{5BED0B98-3B39-4B80-A224-FEB8C5D72CD5}" type="pres">
      <dgm:prSet presAssocID="{4D02947C-40E6-4B15-98E9-8AC39207870C}" presName="compNode" presStyleCnt="0"/>
      <dgm:spPr/>
    </dgm:pt>
    <dgm:pt modelId="{61CAB1C8-E3D2-48E9-AA7E-DCA9CC1449C9}" type="pres">
      <dgm:prSet presAssocID="{4D02947C-40E6-4B15-98E9-8AC39207870C}" presName="iconBgRect" presStyleLbl="bgShp" presStyleIdx="2" presStyleCnt="5"/>
      <dgm:spPr/>
    </dgm:pt>
    <dgm:pt modelId="{7411E157-C65D-4048-A481-CE707FCCFF94}" type="pres">
      <dgm:prSet presAssocID="{4D02947C-40E6-4B15-98E9-8AC3920787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5B7EC7FE-8533-48E8-BDEB-72452D75FEDC}" type="pres">
      <dgm:prSet presAssocID="{4D02947C-40E6-4B15-98E9-8AC39207870C}" presName="spaceRect" presStyleCnt="0"/>
      <dgm:spPr/>
    </dgm:pt>
    <dgm:pt modelId="{10BAF8CC-5C14-4D83-8FA6-D82A4C9FF8DC}" type="pres">
      <dgm:prSet presAssocID="{4D02947C-40E6-4B15-98E9-8AC39207870C}" presName="textRect" presStyleLbl="revTx" presStyleIdx="2" presStyleCnt="5">
        <dgm:presLayoutVars>
          <dgm:chMax val="1"/>
          <dgm:chPref val="1"/>
        </dgm:presLayoutVars>
      </dgm:prSet>
      <dgm:spPr/>
    </dgm:pt>
    <dgm:pt modelId="{857D141C-BECD-4BE9-928D-8418EF67A0C8}" type="pres">
      <dgm:prSet presAssocID="{5ABEAE27-0B83-4260-90CF-0DCB13A243D5}" presName="sibTrans" presStyleLbl="sibTrans2D1" presStyleIdx="0" presStyleCnt="0"/>
      <dgm:spPr/>
    </dgm:pt>
    <dgm:pt modelId="{1BF9F9A4-F15E-470E-981E-186E47A3A7B9}" type="pres">
      <dgm:prSet presAssocID="{0828A788-3B06-4157-A606-00B4108E13D3}" presName="compNode" presStyleCnt="0"/>
      <dgm:spPr/>
    </dgm:pt>
    <dgm:pt modelId="{5DA3358F-B191-45F8-9229-B381BCBA932A}" type="pres">
      <dgm:prSet presAssocID="{0828A788-3B06-4157-A606-00B4108E13D3}" presName="iconBgRect" presStyleLbl="bgShp" presStyleIdx="3" presStyleCnt="5"/>
      <dgm:spPr/>
    </dgm:pt>
    <dgm:pt modelId="{71141436-07CC-4C4F-A87F-037285F0DEBC}" type="pres">
      <dgm:prSet presAssocID="{0828A788-3B06-4157-A606-00B4108E13D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522781D-7637-41FC-804F-34A21ED1FD98}" type="pres">
      <dgm:prSet presAssocID="{0828A788-3B06-4157-A606-00B4108E13D3}" presName="spaceRect" presStyleCnt="0"/>
      <dgm:spPr/>
    </dgm:pt>
    <dgm:pt modelId="{039CEE1C-22E5-4A3B-9172-9D30F78EEEBB}" type="pres">
      <dgm:prSet presAssocID="{0828A788-3B06-4157-A606-00B4108E13D3}" presName="textRect" presStyleLbl="revTx" presStyleIdx="3" presStyleCnt="5">
        <dgm:presLayoutVars>
          <dgm:chMax val="1"/>
          <dgm:chPref val="1"/>
        </dgm:presLayoutVars>
      </dgm:prSet>
      <dgm:spPr/>
    </dgm:pt>
    <dgm:pt modelId="{C061F791-0BD1-4B3B-9940-20CFFDA8DB2B}" type="pres">
      <dgm:prSet presAssocID="{6ACCB984-72DB-49BB-A1CB-20787F50B9AE}" presName="sibTrans" presStyleLbl="sibTrans2D1" presStyleIdx="0" presStyleCnt="0"/>
      <dgm:spPr/>
    </dgm:pt>
    <dgm:pt modelId="{05E5F2F5-0DFE-4C4D-9B26-CBBE515BF99A}" type="pres">
      <dgm:prSet presAssocID="{EDEDA95F-1BD0-4318-8FC0-AE890507EF19}" presName="compNode" presStyleCnt="0"/>
      <dgm:spPr/>
    </dgm:pt>
    <dgm:pt modelId="{9F492E8E-A6A0-4F1E-8417-3CD71F165313}" type="pres">
      <dgm:prSet presAssocID="{EDEDA95F-1BD0-4318-8FC0-AE890507EF19}" presName="iconBgRect" presStyleLbl="bgShp" presStyleIdx="4" presStyleCnt="5"/>
      <dgm:spPr/>
    </dgm:pt>
    <dgm:pt modelId="{E0CF796D-775A-4256-BC52-4E359B9A351E}" type="pres">
      <dgm:prSet presAssocID="{EDEDA95F-1BD0-4318-8FC0-AE890507EF1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D4DEF18-9E48-4214-B1C0-665DF62FA6CA}" type="pres">
      <dgm:prSet presAssocID="{EDEDA95F-1BD0-4318-8FC0-AE890507EF19}" presName="spaceRect" presStyleCnt="0"/>
      <dgm:spPr/>
    </dgm:pt>
    <dgm:pt modelId="{8888F11B-AA18-4A2E-B8F2-27A4B15C6B49}" type="pres">
      <dgm:prSet presAssocID="{EDEDA95F-1BD0-4318-8FC0-AE890507EF1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FAFD005-B348-446B-A407-87AD8FD6425B}" srcId="{3F513C4B-9D8C-4974-9BFF-B061555DB82B}" destId="{57707309-DF04-4710-BC16-7B9AFB0A30B0}" srcOrd="0" destOrd="0" parTransId="{1D1AFDA3-789A-4F18-B3D0-A7500793BBFC}" sibTransId="{AA807C3C-349D-4E4C-A177-08D418D6F31D}"/>
    <dgm:cxn modelId="{9F716B0B-2003-40A7-81AF-7FB2C47C8DB4}" srcId="{3F513C4B-9D8C-4974-9BFF-B061555DB82B}" destId="{0828A788-3B06-4157-A606-00B4108E13D3}" srcOrd="3" destOrd="0" parTransId="{C40ADC17-529C-40D4-98AA-A16A3DB9B4FF}" sibTransId="{6ACCB984-72DB-49BB-A1CB-20787F50B9AE}"/>
    <dgm:cxn modelId="{0E5F500F-6D76-46DD-9DFB-025724A1D888}" srcId="{3F513C4B-9D8C-4974-9BFF-B061555DB82B}" destId="{4D02947C-40E6-4B15-98E9-8AC39207870C}" srcOrd="2" destOrd="0" parTransId="{4FA1A22D-E01B-4456-9BA3-619EF32C3C5D}" sibTransId="{5ABEAE27-0B83-4260-90CF-0DCB13A243D5}"/>
    <dgm:cxn modelId="{F428351A-3FA1-439F-8B6D-3022855C2E40}" type="presOf" srcId="{4D02947C-40E6-4B15-98E9-8AC39207870C}" destId="{10BAF8CC-5C14-4D83-8FA6-D82A4C9FF8DC}" srcOrd="0" destOrd="0" presId="urn:microsoft.com/office/officeart/2018/2/layout/IconCircleList"/>
    <dgm:cxn modelId="{D66E7E5F-0F26-4C9E-98D9-BBE1794D8D53}" srcId="{3F513C4B-9D8C-4974-9BFF-B061555DB82B}" destId="{815BF1C2-56F4-4E5D-A851-BBD2D6394E6A}" srcOrd="1" destOrd="0" parTransId="{5EE1E392-EE61-42D3-987E-34A01CF4C08B}" sibTransId="{CF6E08B5-7187-452D-943E-EE3C9F79C7C3}"/>
    <dgm:cxn modelId="{A838F862-A8B0-4062-AF60-13F69E2F2CA9}" type="presOf" srcId="{0828A788-3B06-4157-A606-00B4108E13D3}" destId="{039CEE1C-22E5-4A3B-9172-9D30F78EEEBB}" srcOrd="0" destOrd="0" presId="urn:microsoft.com/office/officeart/2018/2/layout/IconCircleList"/>
    <dgm:cxn modelId="{6A7FFA4A-35BA-424D-8F81-D1C8893442F9}" type="presOf" srcId="{57707309-DF04-4710-BC16-7B9AFB0A30B0}" destId="{43853441-6B67-491A-93A6-43F949D6D792}" srcOrd="0" destOrd="0" presId="urn:microsoft.com/office/officeart/2018/2/layout/IconCircleList"/>
    <dgm:cxn modelId="{9D194E7E-E6D6-4DA5-9786-3D58C3E3F6F0}" type="presOf" srcId="{815BF1C2-56F4-4E5D-A851-BBD2D6394E6A}" destId="{D6E7E2D2-DA8C-4E47-B594-775E79E974E0}" srcOrd="0" destOrd="0" presId="urn:microsoft.com/office/officeart/2018/2/layout/IconCircleList"/>
    <dgm:cxn modelId="{C1D28892-6D00-4FD8-98A2-2BCEB80F54C8}" type="presOf" srcId="{CF6E08B5-7187-452D-943E-EE3C9F79C7C3}" destId="{31673523-EDA1-48B6-B3A3-4BFC26C2F746}" srcOrd="0" destOrd="0" presId="urn:microsoft.com/office/officeart/2018/2/layout/IconCircleList"/>
    <dgm:cxn modelId="{175CAD95-F4FB-41A4-B464-7748097BE768}" type="presOf" srcId="{3F513C4B-9D8C-4974-9BFF-B061555DB82B}" destId="{D87E2BBA-58CF-4E68-9DFA-83736B03EDC7}" srcOrd="0" destOrd="0" presId="urn:microsoft.com/office/officeart/2018/2/layout/IconCircleList"/>
    <dgm:cxn modelId="{9CD36CA3-7074-4E5D-95E7-D6D91385AED5}" type="presOf" srcId="{6ACCB984-72DB-49BB-A1CB-20787F50B9AE}" destId="{C061F791-0BD1-4B3B-9940-20CFFDA8DB2B}" srcOrd="0" destOrd="0" presId="urn:microsoft.com/office/officeart/2018/2/layout/IconCircleList"/>
    <dgm:cxn modelId="{014BD3A4-471F-4BB7-A4D9-CB9DC8762998}" srcId="{3F513C4B-9D8C-4974-9BFF-B061555DB82B}" destId="{EDEDA95F-1BD0-4318-8FC0-AE890507EF19}" srcOrd="4" destOrd="0" parTransId="{775C368E-753B-4201-AB0F-FBFD18146970}" sibTransId="{34661728-320D-4CB2-84E2-94B4E39B5343}"/>
    <dgm:cxn modelId="{D08E64D0-DB3F-4F09-93C9-065BDD6777E0}" type="presOf" srcId="{EDEDA95F-1BD0-4318-8FC0-AE890507EF19}" destId="{8888F11B-AA18-4A2E-B8F2-27A4B15C6B49}" srcOrd="0" destOrd="0" presId="urn:microsoft.com/office/officeart/2018/2/layout/IconCircleList"/>
    <dgm:cxn modelId="{1EE8FEDD-B83E-4E20-8E29-B85F568C34E6}" type="presOf" srcId="{AA807C3C-349D-4E4C-A177-08D418D6F31D}" destId="{FE85EFB9-42CB-42BC-B1A2-3B1D333CA0C7}" srcOrd="0" destOrd="0" presId="urn:microsoft.com/office/officeart/2018/2/layout/IconCircleList"/>
    <dgm:cxn modelId="{1161E6F4-ABA2-4C3D-9395-5EBE79C171E6}" type="presOf" srcId="{5ABEAE27-0B83-4260-90CF-0DCB13A243D5}" destId="{857D141C-BECD-4BE9-928D-8418EF67A0C8}" srcOrd="0" destOrd="0" presId="urn:microsoft.com/office/officeart/2018/2/layout/IconCircleList"/>
    <dgm:cxn modelId="{A528A633-A96B-4343-A93E-95669E5FBC26}" type="presParOf" srcId="{D87E2BBA-58CF-4E68-9DFA-83736B03EDC7}" destId="{F9D7D946-573D-4DDD-BB3F-CBE5E3DE2ECD}" srcOrd="0" destOrd="0" presId="urn:microsoft.com/office/officeart/2018/2/layout/IconCircleList"/>
    <dgm:cxn modelId="{A7CA621C-1775-4D36-A56D-9C3A60DF5150}" type="presParOf" srcId="{F9D7D946-573D-4DDD-BB3F-CBE5E3DE2ECD}" destId="{9F546A73-47D6-4145-9954-6DD51D4D91D2}" srcOrd="0" destOrd="0" presId="urn:microsoft.com/office/officeart/2018/2/layout/IconCircleList"/>
    <dgm:cxn modelId="{01559F19-F3A8-45E3-A5F2-B414961F3037}" type="presParOf" srcId="{9F546A73-47D6-4145-9954-6DD51D4D91D2}" destId="{93816552-0F6B-44F0-B557-BB34012E65ED}" srcOrd="0" destOrd="0" presId="urn:microsoft.com/office/officeart/2018/2/layout/IconCircleList"/>
    <dgm:cxn modelId="{1A95B9A3-FAF1-4B1C-813E-58190D4EB26A}" type="presParOf" srcId="{9F546A73-47D6-4145-9954-6DD51D4D91D2}" destId="{90129B4B-E107-4A3C-9DDD-ABE10ABFF21F}" srcOrd="1" destOrd="0" presId="urn:microsoft.com/office/officeart/2018/2/layout/IconCircleList"/>
    <dgm:cxn modelId="{7BFF3471-11AC-4969-9FA6-7616A56AEF52}" type="presParOf" srcId="{9F546A73-47D6-4145-9954-6DD51D4D91D2}" destId="{0AB4E671-CE66-419B-AA09-45E022BE4F57}" srcOrd="2" destOrd="0" presId="urn:microsoft.com/office/officeart/2018/2/layout/IconCircleList"/>
    <dgm:cxn modelId="{45D34DFA-69B5-48CE-B400-6F1936575E15}" type="presParOf" srcId="{9F546A73-47D6-4145-9954-6DD51D4D91D2}" destId="{43853441-6B67-491A-93A6-43F949D6D792}" srcOrd="3" destOrd="0" presId="urn:microsoft.com/office/officeart/2018/2/layout/IconCircleList"/>
    <dgm:cxn modelId="{8C2CD6ED-86D4-4965-A26A-F3C7F6B83105}" type="presParOf" srcId="{F9D7D946-573D-4DDD-BB3F-CBE5E3DE2ECD}" destId="{FE85EFB9-42CB-42BC-B1A2-3B1D333CA0C7}" srcOrd="1" destOrd="0" presId="urn:microsoft.com/office/officeart/2018/2/layout/IconCircleList"/>
    <dgm:cxn modelId="{2A29C261-37F3-41CE-A3F4-B9B786E5FBA8}" type="presParOf" srcId="{F9D7D946-573D-4DDD-BB3F-CBE5E3DE2ECD}" destId="{877811C1-9D6F-48A4-BD03-6D5F90048E83}" srcOrd="2" destOrd="0" presId="urn:microsoft.com/office/officeart/2018/2/layout/IconCircleList"/>
    <dgm:cxn modelId="{3EEBEA6F-E877-4E8F-A36D-5F0A2C7241B3}" type="presParOf" srcId="{877811C1-9D6F-48A4-BD03-6D5F90048E83}" destId="{6A0E176E-7626-49E0-B113-6D9ECAC3B3F4}" srcOrd="0" destOrd="0" presId="urn:microsoft.com/office/officeart/2018/2/layout/IconCircleList"/>
    <dgm:cxn modelId="{36F610BE-663E-4668-B707-D94C7849B53E}" type="presParOf" srcId="{877811C1-9D6F-48A4-BD03-6D5F90048E83}" destId="{FACBA4FE-E0BA-469C-A911-1997DC0AEF8A}" srcOrd="1" destOrd="0" presId="urn:microsoft.com/office/officeart/2018/2/layout/IconCircleList"/>
    <dgm:cxn modelId="{2F7FA322-73FE-43FF-83C8-B04BFB044EBD}" type="presParOf" srcId="{877811C1-9D6F-48A4-BD03-6D5F90048E83}" destId="{E673281C-DD64-4A87-B360-09C1FC9D38BB}" srcOrd="2" destOrd="0" presId="urn:microsoft.com/office/officeart/2018/2/layout/IconCircleList"/>
    <dgm:cxn modelId="{07BDDCAD-4F9F-4D0A-8D40-156F866B86DF}" type="presParOf" srcId="{877811C1-9D6F-48A4-BD03-6D5F90048E83}" destId="{D6E7E2D2-DA8C-4E47-B594-775E79E974E0}" srcOrd="3" destOrd="0" presId="urn:microsoft.com/office/officeart/2018/2/layout/IconCircleList"/>
    <dgm:cxn modelId="{CBC14606-B778-47D5-8984-FC8DC94BB8D3}" type="presParOf" srcId="{F9D7D946-573D-4DDD-BB3F-CBE5E3DE2ECD}" destId="{31673523-EDA1-48B6-B3A3-4BFC26C2F746}" srcOrd="3" destOrd="0" presId="urn:microsoft.com/office/officeart/2018/2/layout/IconCircleList"/>
    <dgm:cxn modelId="{AF141A1D-CD9E-438C-B857-4ACF1D236EE4}" type="presParOf" srcId="{F9D7D946-573D-4DDD-BB3F-CBE5E3DE2ECD}" destId="{5BED0B98-3B39-4B80-A224-FEB8C5D72CD5}" srcOrd="4" destOrd="0" presId="urn:microsoft.com/office/officeart/2018/2/layout/IconCircleList"/>
    <dgm:cxn modelId="{B96C5B14-032F-4A6B-B4B3-4A01B62D85D9}" type="presParOf" srcId="{5BED0B98-3B39-4B80-A224-FEB8C5D72CD5}" destId="{61CAB1C8-E3D2-48E9-AA7E-DCA9CC1449C9}" srcOrd="0" destOrd="0" presId="urn:microsoft.com/office/officeart/2018/2/layout/IconCircleList"/>
    <dgm:cxn modelId="{EE5CD284-CB7C-45BE-BA13-B5EC7A66751D}" type="presParOf" srcId="{5BED0B98-3B39-4B80-A224-FEB8C5D72CD5}" destId="{7411E157-C65D-4048-A481-CE707FCCFF94}" srcOrd="1" destOrd="0" presId="urn:microsoft.com/office/officeart/2018/2/layout/IconCircleList"/>
    <dgm:cxn modelId="{D63C79F1-6B47-494C-B404-607B00110700}" type="presParOf" srcId="{5BED0B98-3B39-4B80-A224-FEB8C5D72CD5}" destId="{5B7EC7FE-8533-48E8-BDEB-72452D75FEDC}" srcOrd="2" destOrd="0" presId="urn:microsoft.com/office/officeart/2018/2/layout/IconCircleList"/>
    <dgm:cxn modelId="{CF0421E9-1D18-41AE-AB41-C846456F7E30}" type="presParOf" srcId="{5BED0B98-3B39-4B80-A224-FEB8C5D72CD5}" destId="{10BAF8CC-5C14-4D83-8FA6-D82A4C9FF8DC}" srcOrd="3" destOrd="0" presId="urn:microsoft.com/office/officeart/2018/2/layout/IconCircleList"/>
    <dgm:cxn modelId="{82A97CC7-1359-4F1B-AE1F-7285A1772E51}" type="presParOf" srcId="{F9D7D946-573D-4DDD-BB3F-CBE5E3DE2ECD}" destId="{857D141C-BECD-4BE9-928D-8418EF67A0C8}" srcOrd="5" destOrd="0" presId="urn:microsoft.com/office/officeart/2018/2/layout/IconCircleList"/>
    <dgm:cxn modelId="{FB1B07FC-FBEB-4F54-8BEE-06525595EE75}" type="presParOf" srcId="{F9D7D946-573D-4DDD-BB3F-CBE5E3DE2ECD}" destId="{1BF9F9A4-F15E-470E-981E-186E47A3A7B9}" srcOrd="6" destOrd="0" presId="urn:microsoft.com/office/officeart/2018/2/layout/IconCircleList"/>
    <dgm:cxn modelId="{C93605E1-DE0D-4AFA-A3A7-3BAD74B5989B}" type="presParOf" srcId="{1BF9F9A4-F15E-470E-981E-186E47A3A7B9}" destId="{5DA3358F-B191-45F8-9229-B381BCBA932A}" srcOrd="0" destOrd="0" presId="urn:microsoft.com/office/officeart/2018/2/layout/IconCircleList"/>
    <dgm:cxn modelId="{5537DA60-5969-45D3-8BA4-312FC970A910}" type="presParOf" srcId="{1BF9F9A4-F15E-470E-981E-186E47A3A7B9}" destId="{71141436-07CC-4C4F-A87F-037285F0DEBC}" srcOrd="1" destOrd="0" presId="urn:microsoft.com/office/officeart/2018/2/layout/IconCircleList"/>
    <dgm:cxn modelId="{DC28214B-FA8B-4EEC-9B90-F09DA8BFC9B8}" type="presParOf" srcId="{1BF9F9A4-F15E-470E-981E-186E47A3A7B9}" destId="{3522781D-7637-41FC-804F-34A21ED1FD98}" srcOrd="2" destOrd="0" presId="urn:microsoft.com/office/officeart/2018/2/layout/IconCircleList"/>
    <dgm:cxn modelId="{71E608F7-D23D-4374-B13B-76184A377AF1}" type="presParOf" srcId="{1BF9F9A4-F15E-470E-981E-186E47A3A7B9}" destId="{039CEE1C-22E5-4A3B-9172-9D30F78EEEBB}" srcOrd="3" destOrd="0" presId="urn:microsoft.com/office/officeart/2018/2/layout/IconCircleList"/>
    <dgm:cxn modelId="{237EDAD3-CAE9-4A36-BB31-B74A931B4377}" type="presParOf" srcId="{F9D7D946-573D-4DDD-BB3F-CBE5E3DE2ECD}" destId="{C061F791-0BD1-4B3B-9940-20CFFDA8DB2B}" srcOrd="7" destOrd="0" presId="urn:microsoft.com/office/officeart/2018/2/layout/IconCircleList"/>
    <dgm:cxn modelId="{93E2BD25-EF3B-4F4D-B78D-3E433CB54945}" type="presParOf" srcId="{F9D7D946-573D-4DDD-BB3F-CBE5E3DE2ECD}" destId="{05E5F2F5-0DFE-4C4D-9B26-CBBE515BF99A}" srcOrd="8" destOrd="0" presId="urn:microsoft.com/office/officeart/2018/2/layout/IconCircleList"/>
    <dgm:cxn modelId="{3603D923-B286-404D-8979-0057B5820086}" type="presParOf" srcId="{05E5F2F5-0DFE-4C4D-9B26-CBBE515BF99A}" destId="{9F492E8E-A6A0-4F1E-8417-3CD71F165313}" srcOrd="0" destOrd="0" presId="urn:microsoft.com/office/officeart/2018/2/layout/IconCircleList"/>
    <dgm:cxn modelId="{D71DF0CC-5324-4D12-8097-252DFC3E2BC0}" type="presParOf" srcId="{05E5F2F5-0DFE-4C4D-9B26-CBBE515BF99A}" destId="{E0CF796D-775A-4256-BC52-4E359B9A351E}" srcOrd="1" destOrd="0" presId="urn:microsoft.com/office/officeart/2018/2/layout/IconCircleList"/>
    <dgm:cxn modelId="{0974B75C-65F9-4161-9C1B-2480651E8783}" type="presParOf" srcId="{05E5F2F5-0DFE-4C4D-9B26-CBBE515BF99A}" destId="{5D4DEF18-9E48-4214-B1C0-665DF62FA6CA}" srcOrd="2" destOrd="0" presId="urn:microsoft.com/office/officeart/2018/2/layout/IconCircleList"/>
    <dgm:cxn modelId="{5A7D3A92-DF66-48DC-9B8C-A041B14B760C}" type="presParOf" srcId="{05E5F2F5-0DFE-4C4D-9B26-CBBE515BF99A}" destId="{8888F11B-AA18-4A2E-B8F2-27A4B15C6B4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82296C-D622-4AE7-9F47-6E634A46162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9403CC-7B58-4EED-937F-6393FEE015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are accessing </a:t>
          </a:r>
          <a:r>
            <a:rPr lang="en-US" b="1"/>
            <a:t>Power BI metadata</a:t>
          </a:r>
          <a:r>
            <a:rPr lang="en-US"/>
            <a:t> from shared workspaces provided for the internship. This includes:</a:t>
          </a:r>
        </a:p>
      </dgm:t>
    </dgm:pt>
    <dgm:pt modelId="{C8FF54E1-EFEB-4945-82A4-B9C99C05D017}" type="parTrans" cxnId="{88D3D3C6-CBB6-486D-B35D-CB8149D73F63}">
      <dgm:prSet/>
      <dgm:spPr/>
      <dgm:t>
        <a:bodyPr/>
        <a:lstStyle/>
        <a:p>
          <a:endParaRPr lang="en-US"/>
        </a:p>
      </dgm:t>
    </dgm:pt>
    <dgm:pt modelId="{00ECF65B-7DF1-4EB6-BDA3-AA443B6DAF05}" type="sibTrans" cxnId="{88D3D3C6-CBB6-486D-B35D-CB8149D73F63}">
      <dgm:prSet/>
      <dgm:spPr/>
      <dgm:t>
        <a:bodyPr/>
        <a:lstStyle/>
        <a:p>
          <a:endParaRPr lang="en-US"/>
        </a:p>
      </dgm:t>
    </dgm:pt>
    <dgm:pt modelId="{35D5D655-04FB-44F4-9554-4EA6C5EE0D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Lists of reports, dashboards, and datasets</a:t>
          </a:r>
        </a:p>
      </dgm:t>
    </dgm:pt>
    <dgm:pt modelId="{EE1B3DE8-BF16-4F7E-B599-32991655BB1E}" type="parTrans" cxnId="{DA65BE58-0C34-4487-BBFD-5B5291BA057A}">
      <dgm:prSet/>
      <dgm:spPr/>
      <dgm:t>
        <a:bodyPr/>
        <a:lstStyle/>
        <a:p>
          <a:endParaRPr lang="en-US"/>
        </a:p>
      </dgm:t>
    </dgm:pt>
    <dgm:pt modelId="{63105163-3569-4566-A3A3-39A580257347}" type="sibTrans" cxnId="{DA65BE58-0C34-4487-BBFD-5B5291BA057A}">
      <dgm:prSet/>
      <dgm:spPr/>
      <dgm:t>
        <a:bodyPr/>
        <a:lstStyle/>
        <a:p>
          <a:endParaRPr lang="en-US"/>
        </a:p>
      </dgm:t>
    </dgm:pt>
    <dgm:pt modelId="{2ADDEC46-382B-46B7-A71F-AB57843832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Basic user and workspace information</a:t>
          </a:r>
        </a:p>
      </dgm:t>
    </dgm:pt>
    <dgm:pt modelId="{5AD8A20C-19C8-4D5B-91E4-AB65A4F76554}" type="parTrans" cxnId="{968F15A7-CC5F-4DC1-BA5E-463CD2B02008}">
      <dgm:prSet/>
      <dgm:spPr/>
      <dgm:t>
        <a:bodyPr/>
        <a:lstStyle/>
        <a:p>
          <a:endParaRPr lang="en-US"/>
        </a:p>
      </dgm:t>
    </dgm:pt>
    <dgm:pt modelId="{308DA907-92BC-48B5-92AA-A67B7BEE278E}" type="sibTrans" cxnId="{968F15A7-CC5F-4DC1-BA5E-463CD2B02008}">
      <dgm:prSet/>
      <dgm:spPr/>
      <dgm:t>
        <a:bodyPr/>
        <a:lstStyle/>
        <a:p>
          <a:endParaRPr lang="en-US"/>
        </a:p>
      </dgm:t>
    </dgm:pt>
    <dgm:pt modelId="{054632A6-DCDB-4541-8578-5A81B95DD4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 refresh history and status</a:t>
          </a:r>
        </a:p>
      </dgm:t>
    </dgm:pt>
    <dgm:pt modelId="{60BD7234-04A6-4935-8777-434072C4EDA6}" type="parTrans" cxnId="{A000CE32-3CF2-4D53-9BC0-19448FC7EFE1}">
      <dgm:prSet/>
      <dgm:spPr/>
      <dgm:t>
        <a:bodyPr/>
        <a:lstStyle/>
        <a:p>
          <a:endParaRPr lang="en-US"/>
        </a:p>
      </dgm:t>
    </dgm:pt>
    <dgm:pt modelId="{484BEEC2-BC99-4920-A186-CF6A1F8E04BA}" type="sibTrans" cxnId="{A000CE32-3CF2-4D53-9BC0-19448FC7EFE1}">
      <dgm:prSet/>
      <dgm:spPr/>
      <dgm:t>
        <a:bodyPr/>
        <a:lstStyle/>
        <a:p>
          <a:endParaRPr lang="en-US"/>
        </a:p>
      </dgm:t>
    </dgm:pt>
    <dgm:pt modelId="{0AC81610-D222-484D-8D16-0E2D3DE791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Ownership and structural details of assets</a:t>
          </a:r>
        </a:p>
      </dgm:t>
    </dgm:pt>
    <dgm:pt modelId="{EAB97C06-0492-4B8F-9869-ECAEEEADBDCA}" type="parTrans" cxnId="{A1E95A9A-CA52-49B5-92A6-AA4770FF08FF}">
      <dgm:prSet/>
      <dgm:spPr/>
      <dgm:t>
        <a:bodyPr/>
        <a:lstStyle/>
        <a:p>
          <a:endParaRPr lang="en-US"/>
        </a:p>
      </dgm:t>
    </dgm:pt>
    <dgm:pt modelId="{4740117C-DEEE-4C82-A4CC-903D872DD98F}" type="sibTrans" cxnId="{A1E95A9A-CA52-49B5-92A6-AA4770FF08FF}">
      <dgm:prSet/>
      <dgm:spPr/>
      <dgm:t>
        <a:bodyPr/>
        <a:lstStyle/>
        <a:p>
          <a:endParaRPr lang="en-US"/>
        </a:p>
      </dgm:t>
    </dgm:pt>
    <dgm:pt modelId="{D3258612-DA8D-4285-9801-C571F961A8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is retrieved using </a:t>
          </a:r>
          <a:r>
            <a:rPr lang="en-US" b="1"/>
            <a:t>Power BI REST APIs</a:t>
          </a:r>
          <a:r>
            <a:rPr lang="en-US"/>
            <a:t> and authenticated via a </a:t>
          </a:r>
          <a:r>
            <a:rPr lang="en-US" b="1"/>
            <a:t>Microsoft Learn access token</a:t>
          </a:r>
          <a:r>
            <a:rPr lang="en-US"/>
            <a:t>. </a:t>
          </a:r>
        </a:p>
      </dgm:t>
    </dgm:pt>
    <dgm:pt modelId="{90934207-9F57-4709-9FC5-9FB93B2A41E3}" type="parTrans" cxnId="{9F41A79B-A250-4337-9E4F-3C2ACBB300D2}">
      <dgm:prSet/>
      <dgm:spPr/>
      <dgm:t>
        <a:bodyPr/>
        <a:lstStyle/>
        <a:p>
          <a:endParaRPr lang="en-US"/>
        </a:p>
      </dgm:t>
    </dgm:pt>
    <dgm:pt modelId="{1565C8B6-CA8D-41F7-A26C-CA142E49A998}" type="sibTrans" cxnId="{9F41A79B-A250-4337-9E4F-3C2ACBB300D2}">
      <dgm:prSet/>
      <dgm:spPr/>
      <dgm:t>
        <a:bodyPr/>
        <a:lstStyle/>
        <a:p>
          <a:endParaRPr lang="en-US"/>
        </a:p>
      </dgm:t>
    </dgm:pt>
    <dgm:pt modelId="{1696E02E-CD99-4E08-8316-C752451D8F37}" type="pres">
      <dgm:prSet presAssocID="{9E82296C-D622-4AE7-9F47-6E634A46162E}" presName="root" presStyleCnt="0">
        <dgm:presLayoutVars>
          <dgm:dir/>
          <dgm:resizeHandles val="exact"/>
        </dgm:presLayoutVars>
      </dgm:prSet>
      <dgm:spPr/>
    </dgm:pt>
    <dgm:pt modelId="{37441C54-8F76-47F3-9723-D41C1C2CC17A}" type="pres">
      <dgm:prSet presAssocID="{B79403CC-7B58-4EED-937F-6393FEE0157C}" presName="compNode" presStyleCnt="0"/>
      <dgm:spPr/>
    </dgm:pt>
    <dgm:pt modelId="{3F2CF52E-313F-47A7-9772-9D5F3D492D8D}" type="pres">
      <dgm:prSet presAssocID="{B79403CC-7B58-4EED-937F-6393FEE0157C}" presName="bgRect" presStyleLbl="bgShp" presStyleIdx="0" presStyleCnt="6"/>
      <dgm:spPr/>
    </dgm:pt>
    <dgm:pt modelId="{A0C1CA17-59CD-4E3C-982E-629981977E84}" type="pres">
      <dgm:prSet presAssocID="{B79403CC-7B58-4EED-937F-6393FEE0157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257F3BF-2FE6-4160-A718-D1D8F4216EA9}" type="pres">
      <dgm:prSet presAssocID="{B79403CC-7B58-4EED-937F-6393FEE0157C}" presName="spaceRect" presStyleCnt="0"/>
      <dgm:spPr/>
    </dgm:pt>
    <dgm:pt modelId="{BBA1CE3F-1B9B-4DE5-9362-3DA964E25046}" type="pres">
      <dgm:prSet presAssocID="{B79403CC-7B58-4EED-937F-6393FEE0157C}" presName="parTx" presStyleLbl="revTx" presStyleIdx="0" presStyleCnt="6">
        <dgm:presLayoutVars>
          <dgm:chMax val="0"/>
          <dgm:chPref val="0"/>
        </dgm:presLayoutVars>
      </dgm:prSet>
      <dgm:spPr/>
    </dgm:pt>
    <dgm:pt modelId="{63A54076-383C-4E4F-A94F-5FCF686E1E05}" type="pres">
      <dgm:prSet presAssocID="{00ECF65B-7DF1-4EB6-BDA3-AA443B6DAF05}" presName="sibTrans" presStyleCnt="0"/>
      <dgm:spPr/>
    </dgm:pt>
    <dgm:pt modelId="{EC1E1703-7E7E-4B4A-A8A2-D877E9330246}" type="pres">
      <dgm:prSet presAssocID="{35D5D655-04FB-44F4-9554-4EA6C5EE0D8D}" presName="compNode" presStyleCnt="0"/>
      <dgm:spPr/>
    </dgm:pt>
    <dgm:pt modelId="{9666F98A-BEF3-4F0C-9C98-CF526F5E87DA}" type="pres">
      <dgm:prSet presAssocID="{35D5D655-04FB-44F4-9554-4EA6C5EE0D8D}" presName="bgRect" presStyleLbl="bgShp" presStyleIdx="1" presStyleCnt="6"/>
      <dgm:spPr/>
    </dgm:pt>
    <dgm:pt modelId="{39B59D49-E6EF-499B-804E-136B79C7C938}" type="pres">
      <dgm:prSet presAssocID="{35D5D655-04FB-44F4-9554-4EA6C5EE0D8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5972956-A7C7-40EF-9C5F-2FDA9F695BC7}" type="pres">
      <dgm:prSet presAssocID="{35D5D655-04FB-44F4-9554-4EA6C5EE0D8D}" presName="spaceRect" presStyleCnt="0"/>
      <dgm:spPr/>
    </dgm:pt>
    <dgm:pt modelId="{531EA050-DB8A-4FEB-BDBA-0514819B3619}" type="pres">
      <dgm:prSet presAssocID="{35D5D655-04FB-44F4-9554-4EA6C5EE0D8D}" presName="parTx" presStyleLbl="revTx" presStyleIdx="1" presStyleCnt="6">
        <dgm:presLayoutVars>
          <dgm:chMax val="0"/>
          <dgm:chPref val="0"/>
        </dgm:presLayoutVars>
      </dgm:prSet>
      <dgm:spPr/>
    </dgm:pt>
    <dgm:pt modelId="{555563D7-4896-46B7-892A-1DFF9B94E726}" type="pres">
      <dgm:prSet presAssocID="{63105163-3569-4566-A3A3-39A580257347}" presName="sibTrans" presStyleCnt="0"/>
      <dgm:spPr/>
    </dgm:pt>
    <dgm:pt modelId="{1688F7ED-AD3E-4BEC-9EF1-416A12002863}" type="pres">
      <dgm:prSet presAssocID="{2ADDEC46-382B-46B7-A71F-AB5784383272}" presName="compNode" presStyleCnt="0"/>
      <dgm:spPr/>
    </dgm:pt>
    <dgm:pt modelId="{2791DC66-33E2-4691-8526-45452BD97ADB}" type="pres">
      <dgm:prSet presAssocID="{2ADDEC46-382B-46B7-A71F-AB5784383272}" presName="bgRect" presStyleLbl="bgShp" presStyleIdx="2" presStyleCnt="6"/>
      <dgm:spPr/>
    </dgm:pt>
    <dgm:pt modelId="{62F20DCB-09D8-42E3-B928-F2FAA3498EFD}" type="pres">
      <dgm:prSet presAssocID="{2ADDEC46-382B-46B7-A71F-AB578438327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C63B9CB-B620-4FE4-8AF9-C50ABA6712AC}" type="pres">
      <dgm:prSet presAssocID="{2ADDEC46-382B-46B7-A71F-AB5784383272}" presName="spaceRect" presStyleCnt="0"/>
      <dgm:spPr/>
    </dgm:pt>
    <dgm:pt modelId="{08548F39-B80C-4B45-A48F-D487977ACFD1}" type="pres">
      <dgm:prSet presAssocID="{2ADDEC46-382B-46B7-A71F-AB5784383272}" presName="parTx" presStyleLbl="revTx" presStyleIdx="2" presStyleCnt="6">
        <dgm:presLayoutVars>
          <dgm:chMax val="0"/>
          <dgm:chPref val="0"/>
        </dgm:presLayoutVars>
      </dgm:prSet>
      <dgm:spPr/>
    </dgm:pt>
    <dgm:pt modelId="{91DA67BA-B26D-4C39-A1E9-5F25A09DE5DC}" type="pres">
      <dgm:prSet presAssocID="{308DA907-92BC-48B5-92AA-A67B7BEE278E}" presName="sibTrans" presStyleCnt="0"/>
      <dgm:spPr/>
    </dgm:pt>
    <dgm:pt modelId="{AAC9871A-17EE-4F76-8122-57E6E7EE7CF1}" type="pres">
      <dgm:prSet presAssocID="{054632A6-DCDB-4541-8578-5A81B95DD421}" presName="compNode" presStyleCnt="0"/>
      <dgm:spPr/>
    </dgm:pt>
    <dgm:pt modelId="{48F2F1F1-696B-4150-B35E-703B1EF54851}" type="pres">
      <dgm:prSet presAssocID="{054632A6-DCDB-4541-8578-5A81B95DD421}" presName="bgRect" presStyleLbl="bgShp" presStyleIdx="3" presStyleCnt="6"/>
      <dgm:spPr/>
    </dgm:pt>
    <dgm:pt modelId="{CBDB2221-6EC6-4A30-B0CB-CB2D217C774F}" type="pres">
      <dgm:prSet presAssocID="{054632A6-DCDB-4541-8578-5A81B95DD42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54481BF-FD6C-425A-AFFB-2C70235D1FE6}" type="pres">
      <dgm:prSet presAssocID="{054632A6-DCDB-4541-8578-5A81B95DD421}" presName="spaceRect" presStyleCnt="0"/>
      <dgm:spPr/>
    </dgm:pt>
    <dgm:pt modelId="{F8E1CE34-2F8F-4E0B-9786-7E91C03AF6A5}" type="pres">
      <dgm:prSet presAssocID="{054632A6-DCDB-4541-8578-5A81B95DD421}" presName="parTx" presStyleLbl="revTx" presStyleIdx="3" presStyleCnt="6">
        <dgm:presLayoutVars>
          <dgm:chMax val="0"/>
          <dgm:chPref val="0"/>
        </dgm:presLayoutVars>
      </dgm:prSet>
      <dgm:spPr/>
    </dgm:pt>
    <dgm:pt modelId="{CEF5C2B8-AD93-4592-8A44-6D17797F5C4F}" type="pres">
      <dgm:prSet presAssocID="{484BEEC2-BC99-4920-A186-CF6A1F8E04BA}" presName="sibTrans" presStyleCnt="0"/>
      <dgm:spPr/>
    </dgm:pt>
    <dgm:pt modelId="{D2A14E9A-81C8-4BD6-BA33-2C839E8589C4}" type="pres">
      <dgm:prSet presAssocID="{0AC81610-D222-484D-8D16-0E2D3DE791CB}" presName="compNode" presStyleCnt="0"/>
      <dgm:spPr/>
    </dgm:pt>
    <dgm:pt modelId="{B1447588-68FB-45CF-95D8-0C1A2E168A30}" type="pres">
      <dgm:prSet presAssocID="{0AC81610-D222-484D-8D16-0E2D3DE791CB}" presName="bgRect" presStyleLbl="bgShp" presStyleIdx="4" presStyleCnt="6"/>
      <dgm:spPr/>
    </dgm:pt>
    <dgm:pt modelId="{1A0002B7-E2E8-4FFD-ADD1-9A14190AA55C}" type="pres">
      <dgm:prSet presAssocID="{0AC81610-D222-484D-8D16-0E2D3DE791C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74701516-5BD9-4861-AF96-62EC8DDE1C74}" type="pres">
      <dgm:prSet presAssocID="{0AC81610-D222-484D-8D16-0E2D3DE791CB}" presName="spaceRect" presStyleCnt="0"/>
      <dgm:spPr/>
    </dgm:pt>
    <dgm:pt modelId="{B2FDCF00-1EBE-463D-8D4D-C45CC8F9515F}" type="pres">
      <dgm:prSet presAssocID="{0AC81610-D222-484D-8D16-0E2D3DE791CB}" presName="parTx" presStyleLbl="revTx" presStyleIdx="4" presStyleCnt="6">
        <dgm:presLayoutVars>
          <dgm:chMax val="0"/>
          <dgm:chPref val="0"/>
        </dgm:presLayoutVars>
      </dgm:prSet>
      <dgm:spPr/>
    </dgm:pt>
    <dgm:pt modelId="{5EA49396-08E3-4FEF-AC1C-B4682C5DB973}" type="pres">
      <dgm:prSet presAssocID="{4740117C-DEEE-4C82-A4CC-903D872DD98F}" presName="sibTrans" presStyleCnt="0"/>
      <dgm:spPr/>
    </dgm:pt>
    <dgm:pt modelId="{35F34141-BECF-4A8F-95CD-FBC73679338D}" type="pres">
      <dgm:prSet presAssocID="{D3258612-DA8D-4285-9801-C571F961A876}" presName="compNode" presStyleCnt="0"/>
      <dgm:spPr/>
    </dgm:pt>
    <dgm:pt modelId="{06A52097-C998-4D78-8BCB-9DE62AC916CD}" type="pres">
      <dgm:prSet presAssocID="{D3258612-DA8D-4285-9801-C571F961A876}" presName="bgRect" presStyleLbl="bgShp" presStyleIdx="5" presStyleCnt="6"/>
      <dgm:spPr/>
    </dgm:pt>
    <dgm:pt modelId="{7E09B3FE-C5EF-4A79-992C-74DAF5ECB47B}" type="pres">
      <dgm:prSet presAssocID="{D3258612-DA8D-4285-9801-C571F961A87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8786A3-3D69-45FA-A9AE-D575088B86AC}" type="pres">
      <dgm:prSet presAssocID="{D3258612-DA8D-4285-9801-C571F961A876}" presName="spaceRect" presStyleCnt="0"/>
      <dgm:spPr/>
    </dgm:pt>
    <dgm:pt modelId="{0E461A30-95D4-42B1-BD7A-A53B6E87AF56}" type="pres">
      <dgm:prSet presAssocID="{D3258612-DA8D-4285-9801-C571F961A87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000CE32-3CF2-4D53-9BC0-19448FC7EFE1}" srcId="{9E82296C-D622-4AE7-9F47-6E634A46162E}" destId="{054632A6-DCDB-4541-8578-5A81B95DD421}" srcOrd="3" destOrd="0" parTransId="{60BD7234-04A6-4935-8777-434072C4EDA6}" sibTransId="{484BEEC2-BC99-4920-A186-CF6A1F8E04BA}"/>
    <dgm:cxn modelId="{F62DE537-78F1-45D9-80AC-F27A8F5F1627}" type="presOf" srcId="{B79403CC-7B58-4EED-937F-6393FEE0157C}" destId="{BBA1CE3F-1B9B-4DE5-9362-3DA964E25046}" srcOrd="0" destOrd="0" presId="urn:microsoft.com/office/officeart/2018/2/layout/IconVerticalSolidList"/>
    <dgm:cxn modelId="{101DEB60-D22A-457C-BAA0-66367807A53C}" type="presOf" srcId="{0AC81610-D222-484D-8D16-0E2D3DE791CB}" destId="{B2FDCF00-1EBE-463D-8D4D-C45CC8F9515F}" srcOrd="0" destOrd="0" presId="urn:microsoft.com/office/officeart/2018/2/layout/IconVerticalSolidList"/>
    <dgm:cxn modelId="{5D758B68-C098-4B48-92D6-DA865AFC1871}" type="presOf" srcId="{35D5D655-04FB-44F4-9554-4EA6C5EE0D8D}" destId="{531EA050-DB8A-4FEB-BDBA-0514819B3619}" srcOrd="0" destOrd="0" presId="urn:microsoft.com/office/officeart/2018/2/layout/IconVerticalSolidList"/>
    <dgm:cxn modelId="{DA65BE58-0C34-4487-BBFD-5B5291BA057A}" srcId="{9E82296C-D622-4AE7-9F47-6E634A46162E}" destId="{35D5D655-04FB-44F4-9554-4EA6C5EE0D8D}" srcOrd="1" destOrd="0" parTransId="{EE1B3DE8-BF16-4F7E-B599-32991655BB1E}" sibTransId="{63105163-3569-4566-A3A3-39A580257347}"/>
    <dgm:cxn modelId="{A1E95A9A-CA52-49B5-92A6-AA4770FF08FF}" srcId="{9E82296C-D622-4AE7-9F47-6E634A46162E}" destId="{0AC81610-D222-484D-8D16-0E2D3DE791CB}" srcOrd="4" destOrd="0" parTransId="{EAB97C06-0492-4B8F-9869-ECAEEEADBDCA}" sibTransId="{4740117C-DEEE-4C82-A4CC-903D872DD98F}"/>
    <dgm:cxn modelId="{9F41A79B-A250-4337-9E4F-3C2ACBB300D2}" srcId="{9E82296C-D622-4AE7-9F47-6E634A46162E}" destId="{D3258612-DA8D-4285-9801-C571F961A876}" srcOrd="5" destOrd="0" parTransId="{90934207-9F57-4709-9FC5-9FB93B2A41E3}" sibTransId="{1565C8B6-CA8D-41F7-A26C-CA142E49A998}"/>
    <dgm:cxn modelId="{968F15A7-CC5F-4DC1-BA5E-463CD2B02008}" srcId="{9E82296C-D622-4AE7-9F47-6E634A46162E}" destId="{2ADDEC46-382B-46B7-A71F-AB5784383272}" srcOrd="2" destOrd="0" parTransId="{5AD8A20C-19C8-4D5B-91E4-AB65A4F76554}" sibTransId="{308DA907-92BC-48B5-92AA-A67B7BEE278E}"/>
    <dgm:cxn modelId="{88D3D3C6-CBB6-486D-B35D-CB8149D73F63}" srcId="{9E82296C-D622-4AE7-9F47-6E634A46162E}" destId="{B79403CC-7B58-4EED-937F-6393FEE0157C}" srcOrd="0" destOrd="0" parTransId="{C8FF54E1-EFEB-4945-82A4-B9C99C05D017}" sibTransId="{00ECF65B-7DF1-4EB6-BDA3-AA443B6DAF05}"/>
    <dgm:cxn modelId="{920830C7-155E-406F-B8CA-376E4C0B9CC3}" type="presOf" srcId="{D3258612-DA8D-4285-9801-C571F961A876}" destId="{0E461A30-95D4-42B1-BD7A-A53B6E87AF56}" srcOrd="0" destOrd="0" presId="urn:microsoft.com/office/officeart/2018/2/layout/IconVerticalSolidList"/>
    <dgm:cxn modelId="{90DF32CE-5FB9-40CE-8536-FA2A6914B3FF}" type="presOf" srcId="{9E82296C-D622-4AE7-9F47-6E634A46162E}" destId="{1696E02E-CD99-4E08-8316-C752451D8F37}" srcOrd="0" destOrd="0" presId="urn:microsoft.com/office/officeart/2018/2/layout/IconVerticalSolidList"/>
    <dgm:cxn modelId="{C86C90DB-BF78-42D1-940E-0107B3DBC35C}" type="presOf" srcId="{2ADDEC46-382B-46B7-A71F-AB5784383272}" destId="{08548F39-B80C-4B45-A48F-D487977ACFD1}" srcOrd="0" destOrd="0" presId="urn:microsoft.com/office/officeart/2018/2/layout/IconVerticalSolidList"/>
    <dgm:cxn modelId="{AFE863FE-1A17-46FD-9881-993CF9180835}" type="presOf" srcId="{054632A6-DCDB-4541-8578-5A81B95DD421}" destId="{F8E1CE34-2F8F-4E0B-9786-7E91C03AF6A5}" srcOrd="0" destOrd="0" presId="urn:microsoft.com/office/officeart/2018/2/layout/IconVerticalSolidList"/>
    <dgm:cxn modelId="{ABE7C1FA-C221-4A53-A49E-A1A3E1FBC371}" type="presParOf" srcId="{1696E02E-CD99-4E08-8316-C752451D8F37}" destId="{37441C54-8F76-47F3-9723-D41C1C2CC17A}" srcOrd="0" destOrd="0" presId="urn:microsoft.com/office/officeart/2018/2/layout/IconVerticalSolidList"/>
    <dgm:cxn modelId="{DDCB5C5F-FF95-42B8-9905-FC12B4A1F78A}" type="presParOf" srcId="{37441C54-8F76-47F3-9723-D41C1C2CC17A}" destId="{3F2CF52E-313F-47A7-9772-9D5F3D492D8D}" srcOrd="0" destOrd="0" presId="urn:microsoft.com/office/officeart/2018/2/layout/IconVerticalSolidList"/>
    <dgm:cxn modelId="{9C327626-3064-4725-A634-9AB46A2093EA}" type="presParOf" srcId="{37441C54-8F76-47F3-9723-D41C1C2CC17A}" destId="{A0C1CA17-59CD-4E3C-982E-629981977E84}" srcOrd="1" destOrd="0" presId="urn:microsoft.com/office/officeart/2018/2/layout/IconVerticalSolidList"/>
    <dgm:cxn modelId="{B02B8D5C-4402-4B47-A7C1-DA6FCA3BB880}" type="presParOf" srcId="{37441C54-8F76-47F3-9723-D41C1C2CC17A}" destId="{7257F3BF-2FE6-4160-A718-D1D8F4216EA9}" srcOrd="2" destOrd="0" presId="urn:microsoft.com/office/officeart/2018/2/layout/IconVerticalSolidList"/>
    <dgm:cxn modelId="{D8412638-63AF-4F53-8339-27213CA911D3}" type="presParOf" srcId="{37441C54-8F76-47F3-9723-D41C1C2CC17A}" destId="{BBA1CE3F-1B9B-4DE5-9362-3DA964E25046}" srcOrd="3" destOrd="0" presId="urn:microsoft.com/office/officeart/2018/2/layout/IconVerticalSolidList"/>
    <dgm:cxn modelId="{D2E8E7C6-9EA5-4585-B32C-C7CF11FBDB4C}" type="presParOf" srcId="{1696E02E-CD99-4E08-8316-C752451D8F37}" destId="{63A54076-383C-4E4F-A94F-5FCF686E1E05}" srcOrd="1" destOrd="0" presId="urn:microsoft.com/office/officeart/2018/2/layout/IconVerticalSolidList"/>
    <dgm:cxn modelId="{B890FB0E-C89D-4BC0-AA4A-CED87BF93F8C}" type="presParOf" srcId="{1696E02E-CD99-4E08-8316-C752451D8F37}" destId="{EC1E1703-7E7E-4B4A-A8A2-D877E9330246}" srcOrd="2" destOrd="0" presId="urn:microsoft.com/office/officeart/2018/2/layout/IconVerticalSolidList"/>
    <dgm:cxn modelId="{83BD7D30-8F86-41AC-AD2B-AEAEB81FD742}" type="presParOf" srcId="{EC1E1703-7E7E-4B4A-A8A2-D877E9330246}" destId="{9666F98A-BEF3-4F0C-9C98-CF526F5E87DA}" srcOrd="0" destOrd="0" presId="urn:microsoft.com/office/officeart/2018/2/layout/IconVerticalSolidList"/>
    <dgm:cxn modelId="{AC78B973-F7B8-4960-A7A5-DD7623D1790C}" type="presParOf" srcId="{EC1E1703-7E7E-4B4A-A8A2-D877E9330246}" destId="{39B59D49-E6EF-499B-804E-136B79C7C938}" srcOrd="1" destOrd="0" presId="urn:microsoft.com/office/officeart/2018/2/layout/IconVerticalSolidList"/>
    <dgm:cxn modelId="{509DC127-5D5D-45DE-B137-0C8E186E8C93}" type="presParOf" srcId="{EC1E1703-7E7E-4B4A-A8A2-D877E9330246}" destId="{15972956-A7C7-40EF-9C5F-2FDA9F695BC7}" srcOrd="2" destOrd="0" presId="urn:microsoft.com/office/officeart/2018/2/layout/IconVerticalSolidList"/>
    <dgm:cxn modelId="{B74CD9DE-B515-4337-B407-E6A276DDC8D5}" type="presParOf" srcId="{EC1E1703-7E7E-4B4A-A8A2-D877E9330246}" destId="{531EA050-DB8A-4FEB-BDBA-0514819B3619}" srcOrd="3" destOrd="0" presId="urn:microsoft.com/office/officeart/2018/2/layout/IconVerticalSolidList"/>
    <dgm:cxn modelId="{F241AE6A-8F75-461A-9981-C1B448A4CC1E}" type="presParOf" srcId="{1696E02E-CD99-4E08-8316-C752451D8F37}" destId="{555563D7-4896-46B7-892A-1DFF9B94E726}" srcOrd="3" destOrd="0" presId="urn:microsoft.com/office/officeart/2018/2/layout/IconVerticalSolidList"/>
    <dgm:cxn modelId="{2CE2AB01-1661-4125-A9CA-C2F794A6E593}" type="presParOf" srcId="{1696E02E-CD99-4E08-8316-C752451D8F37}" destId="{1688F7ED-AD3E-4BEC-9EF1-416A12002863}" srcOrd="4" destOrd="0" presId="urn:microsoft.com/office/officeart/2018/2/layout/IconVerticalSolidList"/>
    <dgm:cxn modelId="{43A45413-AA95-415A-A8CA-8C5190C892B1}" type="presParOf" srcId="{1688F7ED-AD3E-4BEC-9EF1-416A12002863}" destId="{2791DC66-33E2-4691-8526-45452BD97ADB}" srcOrd="0" destOrd="0" presId="urn:microsoft.com/office/officeart/2018/2/layout/IconVerticalSolidList"/>
    <dgm:cxn modelId="{99E21F2B-5FB1-412F-B705-5A9FBA39393D}" type="presParOf" srcId="{1688F7ED-AD3E-4BEC-9EF1-416A12002863}" destId="{62F20DCB-09D8-42E3-B928-F2FAA3498EFD}" srcOrd="1" destOrd="0" presId="urn:microsoft.com/office/officeart/2018/2/layout/IconVerticalSolidList"/>
    <dgm:cxn modelId="{BD884166-CC30-4151-9060-F171FCF4E4E2}" type="presParOf" srcId="{1688F7ED-AD3E-4BEC-9EF1-416A12002863}" destId="{0C63B9CB-B620-4FE4-8AF9-C50ABA6712AC}" srcOrd="2" destOrd="0" presId="urn:microsoft.com/office/officeart/2018/2/layout/IconVerticalSolidList"/>
    <dgm:cxn modelId="{F24AF622-7AA1-440C-9250-6AE11AE22079}" type="presParOf" srcId="{1688F7ED-AD3E-4BEC-9EF1-416A12002863}" destId="{08548F39-B80C-4B45-A48F-D487977ACFD1}" srcOrd="3" destOrd="0" presId="urn:microsoft.com/office/officeart/2018/2/layout/IconVerticalSolidList"/>
    <dgm:cxn modelId="{CBE9D09E-C0F1-4098-87E5-18DACECB91B3}" type="presParOf" srcId="{1696E02E-CD99-4E08-8316-C752451D8F37}" destId="{91DA67BA-B26D-4C39-A1E9-5F25A09DE5DC}" srcOrd="5" destOrd="0" presId="urn:microsoft.com/office/officeart/2018/2/layout/IconVerticalSolidList"/>
    <dgm:cxn modelId="{7B879430-05AC-4A9C-AE10-E4F801A5440B}" type="presParOf" srcId="{1696E02E-CD99-4E08-8316-C752451D8F37}" destId="{AAC9871A-17EE-4F76-8122-57E6E7EE7CF1}" srcOrd="6" destOrd="0" presId="urn:microsoft.com/office/officeart/2018/2/layout/IconVerticalSolidList"/>
    <dgm:cxn modelId="{27EAA0A8-9C29-4454-9CDF-C712914553CC}" type="presParOf" srcId="{AAC9871A-17EE-4F76-8122-57E6E7EE7CF1}" destId="{48F2F1F1-696B-4150-B35E-703B1EF54851}" srcOrd="0" destOrd="0" presId="urn:microsoft.com/office/officeart/2018/2/layout/IconVerticalSolidList"/>
    <dgm:cxn modelId="{9C4A9DE5-8EED-47E8-92E7-33F270DB425D}" type="presParOf" srcId="{AAC9871A-17EE-4F76-8122-57E6E7EE7CF1}" destId="{CBDB2221-6EC6-4A30-B0CB-CB2D217C774F}" srcOrd="1" destOrd="0" presId="urn:microsoft.com/office/officeart/2018/2/layout/IconVerticalSolidList"/>
    <dgm:cxn modelId="{4746A44F-7177-40BF-85E8-6EE88B6C04A1}" type="presParOf" srcId="{AAC9871A-17EE-4F76-8122-57E6E7EE7CF1}" destId="{454481BF-FD6C-425A-AFFB-2C70235D1FE6}" srcOrd="2" destOrd="0" presId="urn:microsoft.com/office/officeart/2018/2/layout/IconVerticalSolidList"/>
    <dgm:cxn modelId="{34589568-47E7-4D5B-B682-38631EF54DAE}" type="presParOf" srcId="{AAC9871A-17EE-4F76-8122-57E6E7EE7CF1}" destId="{F8E1CE34-2F8F-4E0B-9786-7E91C03AF6A5}" srcOrd="3" destOrd="0" presId="urn:microsoft.com/office/officeart/2018/2/layout/IconVerticalSolidList"/>
    <dgm:cxn modelId="{BB2139E6-13BA-45D9-B936-54BE7C140B11}" type="presParOf" srcId="{1696E02E-CD99-4E08-8316-C752451D8F37}" destId="{CEF5C2B8-AD93-4592-8A44-6D17797F5C4F}" srcOrd="7" destOrd="0" presId="urn:microsoft.com/office/officeart/2018/2/layout/IconVerticalSolidList"/>
    <dgm:cxn modelId="{7957EDA1-2FE4-4EE0-83E2-C556C233EA3A}" type="presParOf" srcId="{1696E02E-CD99-4E08-8316-C752451D8F37}" destId="{D2A14E9A-81C8-4BD6-BA33-2C839E8589C4}" srcOrd="8" destOrd="0" presId="urn:microsoft.com/office/officeart/2018/2/layout/IconVerticalSolidList"/>
    <dgm:cxn modelId="{54CCC556-B689-474E-9F8D-5A14A36C1CBA}" type="presParOf" srcId="{D2A14E9A-81C8-4BD6-BA33-2C839E8589C4}" destId="{B1447588-68FB-45CF-95D8-0C1A2E168A30}" srcOrd="0" destOrd="0" presId="urn:microsoft.com/office/officeart/2018/2/layout/IconVerticalSolidList"/>
    <dgm:cxn modelId="{823FDE20-098C-4637-96AF-85A0D2F79C6B}" type="presParOf" srcId="{D2A14E9A-81C8-4BD6-BA33-2C839E8589C4}" destId="{1A0002B7-E2E8-4FFD-ADD1-9A14190AA55C}" srcOrd="1" destOrd="0" presId="urn:microsoft.com/office/officeart/2018/2/layout/IconVerticalSolidList"/>
    <dgm:cxn modelId="{670A6651-B9A3-4DAB-B3CC-1E0CFDB7CAAE}" type="presParOf" srcId="{D2A14E9A-81C8-4BD6-BA33-2C839E8589C4}" destId="{74701516-5BD9-4861-AF96-62EC8DDE1C74}" srcOrd="2" destOrd="0" presId="urn:microsoft.com/office/officeart/2018/2/layout/IconVerticalSolidList"/>
    <dgm:cxn modelId="{EDC41CE6-3029-43F5-87FA-2765F7305750}" type="presParOf" srcId="{D2A14E9A-81C8-4BD6-BA33-2C839E8589C4}" destId="{B2FDCF00-1EBE-463D-8D4D-C45CC8F9515F}" srcOrd="3" destOrd="0" presId="urn:microsoft.com/office/officeart/2018/2/layout/IconVerticalSolidList"/>
    <dgm:cxn modelId="{3D30E7C9-3AD2-462C-8EA3-7A8057E9FB1D}" type="presParOf" srcId="{1696E02E-CD99-4E08-8316-C752451D8F37}" destId="{5EA49396-08E3-4FEF-AC1C-B4682C5DB973}" srcOrd="9" destOrd="0" presId="urn:microsoft.com/office/officeart/2018/2/layout/IconVerticalSolidList"/>
    <dgm:cxn modelId="{097467B9-B2DF-4F5F-932E-679963F97EB7}" type="presParOf" srcId="{1696E02E-CD99-4E08-8316-C752451D8F37}" destId="{35F34141-BECF-4A8F-95CD-FBC73679338D}" srcOrd="10" destOrd="0" presId="urn:microsoft.com/office/officeart/2018/2/layout/IconVerticalSolidList"/>
    <dgm:cxn modelId="{992C28AE-3988-48E0-9896-E32B7EDB577E}" type="presParOf" srcId="{35F34141-BECF-4A8F-95CD-FBC73679338D}" destId="{06A52097-C998-4D78-8BCB-9DE62AC916CD}" srcOrd="0" destOrd="0" presId="urn:microsoft.com/office/officeart/2018/2/layout/IconVerticalSolidList"/>
    <dgm:cxn modelId="{91B287B0-23E6-4EC7-82C0-13BA98380C9E}" type="presParOf" srcId="{35F34141-BECF-4A8F-95CD-FBC73679338D}" destId="{7E09B3FE-C5EF-4A79-992C-74DAF5ECB47B}" srcOrd="1" destOrd="0" presId="urn:microsoft.com/office/officeart/2018/2/layout/IconVerticalSolidList"/>
    <dgm:cxn modelId="{64845985-14EC-41EF-BA27-7F93110032A9}" type="presParOf" srcId="{35F34141-BECF-4A8F-95CD-FBC73679338D}" destId="{4B8786A3-3D69-45FA-A9AE-D575088B86AC}" srcOrd="2" destOrd="0" presId="urn:microsoft.com/office/officeart/2018/2/layout/IconVerticalSolidList"/>
    <dgm:cxn modelId="{579E7032-8627-41B6-AEA9-8F70948854B0}" type="presParOf" srcId="{35F34141-BECF-4A8F-95CD-FBC73679338D}" destId="{0E461A30-95D4-42B1-BD7A-A53B6E87AF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DC4E1C9-3CB8-456A-81F4-8CB1F682E0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0938A2-26DC-4ABB-B8B8-79D8B0AB75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Create a </a:t>
          </a:r>
          <a:r>
            <a:rPr lang="en-US" b="1" i="0" baseline="0"/>
            <a:t>self-service</a:t>
          </a:r>
          <a:r>
            <a:rPr lang="en-US" b="0" i="0" baseline="0"/>
            <a:t> dashboard for Power BI governance</a:t>
          </a:r>
          <a:endParaRPr lang="en-US"/>
        </a:p>
      </dgm:t>
    </dgm:pt>
    <dgm:pt modelId="{B89B2AEC-0065-40A7-A1FD-40625844E221}" type="parTrans" cxnId="{3133BA1A-2572-4CFD-961F-9A2EC06AA7AF}">
      <dgm:prSet/>
      <dgm:spPr/>
      <dgm:t>
        <a:bodyPr/>
        <a:lstStyle/>
        <a:p>
          <a:endParaRPr lang="en-US"/>
        </a:p>
      </dgm:t>
    </dgm:pt>
    <dgm:pt modelId="{58996634-5E65-4CC6-B1FD-BDC4DED03534}" type="sibTrans" cxnId="{3133BA1A-2572-4CFD-961F-9A2EC06AA7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48E858D-9AC2-4178-96D6-058E49C48F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Build a </a:t>
          </a:r>
          <a:r>
            <a:rPr lang="en-US" b="1" i="0" baseline="0"/>
            <a:t>user-friendly</a:t>
          </a:r>
          <a:r>
            <a:rPr lang="en-US" b="0" i="0" baseline="0"/>
            <a:t> Streamlit web app with intuitive navigation</a:t>
          </a:r>
          <a:endParaRPr lang="en-US"/>
        </a:p>
      </dgm:t>
    </dgm:pt>
    <dgm:pt modelId="{D8F67F77-890F-4E80-A9A0-6D193A212021}" type="parTrans" cxnId="{F7C9D211-89C7-4993-AF29-617C09E6D166}">
      <dgm:prSet/>
      <dgm:spPr/>
      <dgm:t>
        <a:bodyPr/>
        <a:lstStyle/>
        <a:p>
          <a:endParaRPr lang="en-US"/>
        </a:p>
      </dgm:t>
    </dgm:pt>
    <dgm:pt modelId="{D9695016-24C4-4D4D-8FA0-5F4CCB2C3D56}" type="sibTrans" cxnId="{F7C9D211-89C7-4993-AF29-617C09E6D16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75B46D-9A60-454E-AF8C-ADB3809B3E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Display </a:t>
          </a:r>
          <a:r>
            <a:rPr lang="en-US" b="1" i="0" baseline="0"/>
            <a:t>real-time usage insights</a:t>
          </a:r>
          <a:r>
            <a:rPr lang="en-US" b="0" i="0" baseline="0"/>
            <a:t> from Power BI REST APIs</a:t>
          </a:r>
          <a:endParaRPr lang="en-US"/>
        </a:p>
      </dgm:t>
    </dgm:pt>
    <dgm:pt modelId="{13E53079-2351-45B7-B13F-C76D15E81CB0}" type="parTrans" cxnId="{A8A9CEDF-263B-4FCB-812A-4B1CCC300E56}">
      <dgm:prSet/>
      <dgm:spPr/>
      <dgm:t>
        <a:bodyPr/>
        <a:lstStyle/>
        <a:p>
          <a:endParaRPr lang="en-US"/>
        </a:p>
      </dgm:t>
    </dgm:pt>
    <dgm:pt modelId="{001703AE-EE0B-408F-B29A-699F2E02C507}" type="sibTrans" cxnId="{A8A9CEDF-263B-4FCB-812A-4B1CCC300E5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498246-37C4-4993-81F1-470955D658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Enforce </a:t>
          </a:r>
          <a:r>
            <a:rPr lang="en-US" b="1" i="0" baseline="0"/>
            <a:t>secure access</a:t>
          </a:r>
          <a:r>
            <a:rPr lang="en-US" b="0" i="0" baseline="0"/>
            <a:t> through Row Level Security (RLS)</a:t>
          </a:r>
          <a:endParaRPr lang="en-US"/>
        </a:p>
      </dgm:t>
    </dgm:pt>
    <dgm:pt modelId="{04FDC2D9-CB92-4513-BD4F-BFD38CF3B154}" type="parTrans" cxnId="{36733814-54F4-4690-A224-3E167174E659}">
      <dgm:prSet/>
      <dgm:spPr/>
      <dgm:t>
        <a:bodyPr/>
        <a:lstStyle/>
        <a:p>
          <a:endParaRPr lang="en-US"/>
        </a:p>
      </dgm:t>
    </dgm:pt>
    <dgm:pt modelId="{061D7071-C043-480B-BFAF-64F83711D106}" type="sibTrans" cxnId="{36733814-54F4-4690-A224-3E167174E6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22B68A-5F3C-4D6B-BF9D-50FB2D74A9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Embed and replicate Power BI visuals using Python</a:t>
          </a:r>
          <a:endParaRPr lang="en-US"/>
        </a:p>
      </dgm:t>
    </dgm:pt>
    <dgm:pt modelId="{78AFAA20-3346-4CC8-B9B0-0C558DAB4DEB}" type="parTrans" cxnId="{C57F84A8-B04A-417B-BE6A-21B639F6C6AB}">
      <dgm:prSet/>
      <dgm:spPr/>
      <dgm:t>
        <a:bodyPr/>
        <a:lstStyle/>
        <a:p>
          <a:endParaRPr lang="en-US"/>
        </a:p>
      </dgm:t>
    </dgm:pt>
    <dgm:pt modelId="{C8CBFEC4-AA26-45F0-9BBA-09F99EB0005F}" type="sibTrans" cxnId="{C57F84A8-B04A-417B-BE6A-21B639F6C6AB}">
      <dgm:prSet/>
      <dgm:spPr/>
      <dgm:t>
        <a:bodyPr/>
        <a:lstStyle/>
        <a:p>
          <a:endParaRPr lang="en-US"/>
        </a:p>
      </dgm:t>
    </dgm:pt>
    <dgm:pt modelId="{E397221A-4E50-4376-9892-D819E592784D}" type="pres">
      <dgm:prSet presAssocID="{BDC4E1C9-3CB8-456A-81F4-8CB1F682E0B2}" presName="root" presStyleCnt="0">
        <dgm:presLayoutVars>
          <dgm:dir/>
          <dgm:resizeHandles val="exact"/>
        </dgm:presLayoutVars>
      </dgm:prSet>
      <dgm:spPr/>
    </dgm:pt>
    <dgm:pt modelId="{03921BE3-368F-4361-BA93-D60BE7165301}" type="pres">
      <dgm:prSet presAssocID="{D90938A2-26DC-4ABB-B8B8-79D8B0AB758C}" presName="compNode" presStyleCnt="0"/>
      <dgm:spPr/>
    </dgm:pt>
    <dgm:pt modelId="{6DF2B7F8-E112-4207-B585-0F4DBF1018D9}" type="pres">
      <dgm:prSet presAssocID="{D90938A2-26DC-4ABB-B8B8-79D8B0AB758C}" presName="bgRect" presStyleLbl="bgShp" presStyleIdx="0" presStyleCnt="5"/>
      <dgm:spPr/>
    </dgm:pt>
    <dgm:pt modelId="{3A3154AF-D08C-4D11-91C6-005CD162B129}" type="pres">
      <dgm:prSet presAssocID="{D90938A2-26DC-4ABB-B8B8-79D8B0AB758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D5DAC31-0A02-4036-8041-1E8D63713F8F}" type="pres">
      <dgm:prSet presAssocID="{D90938A2-26DC-4ABB-B8B8-79D8B0AB758C}" presName="spaceRect" presStyleCnt="0"/>
      <dgm:spPr/>
    </dgm:pt>
    <dgm:pt modelId="{8A945139-984D-4524-9C33-B5010BEBF9CF}" type="pres">
      <dgm:prSet presAssocID="{D90938A2-26DC-4ABB-B8B8-79D8B0AB758C}" presName="parTx" presStyleLbl="revTx" presStyleIdx="0" presStyleCnt="5">
        <dgm:presLayoutVars>
          <dgm:chMax val="0"/>
          <dgm:chPref val="0"/>
        </dgm:presLayoutVars>
      </dgm:prSet>
      <dgm:spPr/>
    </dgm:pt>
    <dgm:pt modelId="{62A0735F-13B4-4EA8-A173-26D44B83D44C}" type="pres">
      <dgm:prSet presAssocID="{58996634-5E65-4CC6-B1FD-BDC4DED03534}" presName="sibTrans" presStyleCnt="0"/>
      <dgm:spPr/>
    </dgm:pt>
    <dgm:pt modelId="{D595BF2F-89BB-4C97-A3A0-84BB057DAC61}" type="pres">
      <dgm:prSet presAssocID="{448E858D-9AC2-4178-96D6-058E49C48F84}" presName="compNode" presStyleCnt="0"/>
      <dgm:spPr/>
    </dgm:pt>
    <dgm:pt modelId="{C73D7A3F-416E-4169-810D-2E70C03FAC13}" type="pres">
      <dgm:prSet presAssocID="{448E858D-9AC2-4178-96D6-058E49C48F84}" presName="bgRect" presStyleLbl="bgShp" presStyleIdx="1" presStyleCnt="5"/>
      <dgm:spPr/>
    </dgm:pt>
    <dgm:pt modelId="{A186D630-0D37-4C32-B3D7-C30542361197}" type="pres">
      <dgm:prSet presAssocID="{448E858D-9AC2-4178-96D6-058E49C48F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24D2708-051C-48CF-8D0C-8477C5E1F7DF}" type="pres">
      <dgm:prSet presAssocID="{448E858D-9AC2-4178-96D6-058E49C48F84}" presName="spaceRect" presStyleCnt="0"/>
      <dgm:spPr/>
    </dgm:pt>
    <dgm:pt modelId="{BA7DBE36-B478-46C0-9C0B-21D31C01CEE7}" type="pres">
      <dgm:prSet presAssocID="{448E858D-9AC2-4178-96D6-058E49C48F84}" presName="parTx" presStyleLbl="revTx" presStyleIdx="1" presStyleCnt="5">
        <dgm:presLayoutVars>
          <dgm:chMax val="0"/>
          <dgm:chPref val="0"/>
        </dgm:presLayoutVars>
      </dgm:prSet>
      <dgm:spPr/>
    </dgm:pt>
    <dgm:pt modelId="{9D0A71E3-2CC9-471A-A580-2AA05F3C4F1D}" type="pres">
      <dgm:prSet presAssocID="{D9695016-24C4-4D4D-8FA0-5F4CCB2C3D56}" presName="sibTrans" presStyleCnt="0"/>
      <dgm:spPr/>
    </dgm:pt>
    <dgm:pt modelId="{116AD871-4583-4915-B5F2-D31802DF4FBB}" type="pres">
      <dgm:prSet presAssocID="{0B75B46D-9A60-454E-AF8C-ADB3809B3EF1}" presName="compNode" presStyleCnt="0"/>
      <dgm:spPr/>
    </dgm:pt>
    <dgm:pt modelId="{09CA9395-D354-4F31-A3F5-AAC6AE750772}" type="pres">
      <dgm:prSet presAssocID="{0B75B46D-9A60-454E-AF8C-ADB3809B3EF1}" presName="bgRect" presStyleLbl="bgShp" presStyleIdx="2" presStyleCnt="5"/>
      <dgm:spPr/>
    </dgm:pt>
    <dgm:pt modelId="{E01EFB2E-1241-408A-9057-6F2BE9ADA2FB}" type="pres">
      <dgm:prSet presAssocID="{0B75B46D-9A60-454E-AF8C-ADB3809B3EF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87F451C-AA47-4C57-93B3-67DB2ED59037}" type="pres">
      <dgm:prSet presAssocID="{0B75B46D-9A60-454E-AF8C-ADB3809B3EF1}" presName="spaceRect" presStyleCnt="0"/>
      <dgm:spPr/>
    </dgm:pt>
    <dgm:pt modelId="{660C2D79-AF85-436C-94ED-7F83D280F126}" type="pres">
      <dgm:prSet presAssocID="{0B75B46D-9A60-454E-AF8C-ADB3809B3EF1}" presName="parTx" presStyleLbl="revTx" presStyleIdx="2" presStyleCnt="5">
        <dgm:presLayoutVars>
          <dgm:chMax val="0"/>
          <dgm:chPref val="0"/>
        </dgm:presLayoutVars>
      </dgm:prSet>
      <dgm:spPr/>
    </dgm:pt>
    <dgm:pt modelId="{5E1DB7C1-74D4-414A-86B8-A215C32FC799}" type="pres">
      <dgm:prSet presAssocID="{001703AE-EE0B-408F-B29A-699F2E02C507}" presName="sibTrans" presStyleCnt="0"/>
      <dgm:spPr/>
    </dgm:pt>
    <dgm:pt modelId="{E8FB948F-9E80-4903-940A-DA67DED12BE6}" type="pres">
      <dgm:prSet presAssocID="{4F498246-37C4-4993-81F1-470955D65840}" presName="compNode" presStyleCnt="0"/>
      <dgm:spPr/>
    </dgm:pt>
    <dgm:pt modelId="{DC865E98-0354-4855-AC12-4540F3A30F55}" type="pres">
      <dgm:prSet presAssocID="{4F498246-37C4-4993-81F1-470955D65840}" presName="bgRect" presStyleLbl="bgShp" presStyleIdx="3" presStyleCnt="5"/>
      <dgm:spPr/>
    </dgm:pt>
    <dgm:pt modelId="{E17CD16D-18CD-4C83-9F91-94924C5768CD}" type="pres">
      <dgm:prSet presAssocID="{4F498246-37C4-4993-81F1-470955D6584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CB9D50B-9850-4F1B-9B37-E257B0B48BAF}" type="pres">
      <dgm:prSet presAssocID="{4F498246-37C4-4993-81F1-470955D65840}" presName="spaceRect" presStyleCnt="0"/>
      <dgm:spPr/>
    </dgm:pt>
    <dgm:pt modelId="{395A33AC-2400-40A3-88A6-329B49624C96}" type="pres">
      <dgm:prSet presAssocID="{4F498246-37C4-4993-81F1-470955D65840}" presName="parTx" presStyleLbl="revTx" presStyleIdx="3" presStyleCnt="5">
        <dgm:presLayoutVars>
          <dgm:chMax val="0"/>
          <dgm:chPref val="0"/>
        </dgm:presLayoutVars>
      </dgm:prSet>
      <dgm:spPr/>
    </dgm:pt>
    <dgm:pt modelId="{11710C10-E1F2-4C1E-88A8-9AE17F66F824}" type="pres">
      <dgm:prSet presAssocID="{061D7071-C043-480B-BFAF-64F83711D106}" presName="sibTrans" presStyleCnt="0"/>
      <dgm:spPr/>
    </dgm:pt>
    <dgm:pt modelId="{B83E53A3-3EFC-4AD5-88F0-84BB1A28236B}" type="pres">
      <dgm:prSet presAssocID="{F722B68A-5F3C-4D6B-BF9D-50FB2D74A900}" presName="compNode" presStyleCnt="0"/>
      <dgm:spPr/>
    </dgm:pt>
    <dgm:pt modelId="{2C6353F3-27E3-45D0-9C54-1CAB94A0E737}" type="pres">
      <dgm:prSet presAssocID="{F722B68A-5F3C-4D6B-BF9D-50FB2D74A900}" presName="bgRect" presStyleLbl="bgShp" presStyleIdx="4" presStyleCnt="5"/>
      <dgm:spPr/>
    </dgm:pt>
    <dgm:pt modelId="{6116F487-FFF8-4243-A74B-3801EB5CF012}" type="pres">
      <dgm:prSet presAssocID="{F722B68A-5F3C-4D6B-BF9D-50FB2D74A90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EE6A3A-F991-420F-8D33-EE95DB49132A}" type="pres">
      <dgm:prSet presAssocID="{F722B68A-5F3C-4D6B-BF9D-50FB2D74A900}" presName="spaceRect" presStyleCnt="0"/>
      <dgm:spPr/>
    </dgm:pt>
    <dgm:pt modelId="{1F798EFB-3021-4983-92FB-04853F6A17D9}" type="pres">
      <dgm:prSet presAssocID="{F722B68A-5F3C-4D6B-BF9D-50FB2D74A90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7C9D211-89C7-4993-AF29-617C09E6D166}" srcId="{BDC4E1C9-3CB8-456A-81F4-8CB1F682E0B2}" destId="{448E858D-9AC2-4178-96D6-058E49C48F84}" srcOrd="1" destOrd="0" parTransId="{D8F67F77-890F-4E80-A9A0-6D193A212021}" sibTransId="{D9695016-24C4-4D4D-8FA0-5F4CCB2C3D56}"/>
    <dgm:cxn modelId="{36733814-54F4-4690-A224-3E167174E659}" srcId="{BDC4E1C9-3CB8-456A-81F4-8CB1F682E0B2}" destId="{4F498246-37C4-4993-81F1-470955D65840}" srcOrd="3" destOrd="0" parTransId="{04FDC2D9-CB92-4513-BD4F-BFD38CF3B154}" sibTransId="{061D7071-C043-480B-BFAF-64F83711D106}"/>
    <dgm:cxn modelId="{3133BA1A-2572-4CFD-961F-9A2EC06AA7AF}" srcId="{BDC4E1C9-3CB8-456A-81F4-8CB1F682E0B2}" destId="{D90938A2-26DC-4ABB-B8B8-79D8B0AB758C}" srcOrd="0" destOrd="0" parTransId="{B89B2AEC-0065-40A7-A1FD-40625844E221}" sibTransId="{58996634-5E65-4CC6-B1FD-BDC4DED03534}"/>
    <dgm:cxn modelId="{1C758F62-DFD5-4C67-84BA-FAE2B324745B}" type="presOf" srcId="{0B75B46D-9A60-454E-AF8C-ADB3809B3EF1}" destId="{660C2D79-AF85-436C-94ED-7F83D280F126}" srcOrd="0" destOrd="0" presId="urn:microsoft.com/office/officeart/2018/2/layout/IconVerticalSolidList"/>
    <dgm:cxn modelId="{28660850-3194-4ABE-AFBA-A175E2CDBBCF}" type="presOf" srcId="{448E858D-9AC2-4178-96D6-058E49C48F84}" destId="{BA7DBE36-B478-46C0-9C0B-21D31C01CEE7}" srcOrd="0" destOrd="0" presId="urn:microsoft.com/office/officeart/2018/2/layout/IconVerticalSolidList"/>
    <dgm:cxn modelId="{07B29058-605C-4EB8-BC06-9EF93ABCF487}" type="presOf" srcId="{D90938A2-26DC-4ABB-B8B8-79D8B0AB758C}" destId="{8A945139-984D-4524-9C33-B5010BEBF9CF}" srcOrd="0" destOrd="0" presId="urn:microsoft.com/office/officeart/2018/2/layout/IconVerticalSolidList"/>
    <dgm:cxn modelId="{C57F84A8-B04A-417B-BE6A-21B639F6C6AB}" srcId="{BDC4E1C9-3CB8-456A-81F4-8CB1F682E0B2}" destId="{F722B68A-5F3C-4D6B-BF9D-50FB2D74A900}" srcOrd="4" destOrd="0" parTransId="{78AFAA20-3346-4CC8-B9B0-0C558DAB4DEB}" sibTransId="{C8CBFEC4-AA26-45F0-9BBA-09F99EB0005F}"/>
    <dgm:cxn modelId="{D5003CBE-3197-437A-8CBB-4E51C43A7DBC}" type="presOf" srcId="{4F498246-37C4-4993-81F1-470955D65840}" destId="{395A33AC-2400-40A3-88A6-329B49624C96}" srcOrd="0" destOrd="0" presId="urn:microsoft.com/office/officeart/2018/2/layout/IconVerticalSolidList"/>
    <dgm:cxn modelId="{C6F155C5-1BCA-402B-ABEB-3E9FE81D8309}" type="presOf" srcId="{BDC4E1C9-3CB8-456A-81F4-8CB1F682E0B2}" destId="{E397221A-4E50-4376-9892-D819E592784D}" srcOrd="0" destOrd="0" presId="urn:microsoft.com/office/officeart/2018/2/layout/IconVerticalSolidList"/>
    <dgm:cxn modelId="{A8A9CEDF-263B-4FCB-812A-4B1CCC300E56}" srcId="{BDC4E1C9-3CB8-456A-81F4-8CB1F682E0B2}" destId="{0B75B46D-9A60-454E-AF8C-ADB3809B3EF1}" srcOrd="2" destOrd="0" parTransId="{13E53079-2351-45B7-B13F-C76D15E81CB0}" sibTransId="{001703AE-EE0B-408F-B29A-699F2E02C507}"/>
    <dgm:cxn modelId="{5E31BBFF-4D9D-4C6F-BF70-82FE52A1360A}" type="presOf" srcId="{F722B68A-5F3C-4D6B-BF9D-50FB2D74A900}" destId="{1F798EFB-3021-4983-92FB-04853F6A17D9}" srcOrd="0" destOrd="0" presId="urn:microsoft.com/office/officeart/2018/2/layout/IconVerticalSolidList"/>
    <dgm:cxn modelId="{4C8D3596-709C-4714-A8C3-A37B01AC3D5B}" type="presParOf" srcId="{E397221A-4E50-4376-9892-D819E592784D}" destId="{03921BE3-368F-4361-BA93-D60BE7165301}" srcOrd="0" destOrd="0" presId="urn:microsoft.com/office/officeart/2018/2/layout/IconVerticalSolidList"/>
    <dgm:cxn modelId="{9FDB7660-8224-44BF-BC7E-BF5EAFBCCBA9}" type="presParOf" srcId="{03921BE3-368F-4361-BA93-D60BE7165301}" destId="{6DF2B7F8-E112-4207-B585-0F4DBF1018D9}" srcOrd="0" destOrd="0" presId="urn:microsoft.com/office/officeart/2018/2/layout/IconVerticalSolidList"/>
    <dgm:cxn modelId="{2476E9EB-1681-4E46-89AC-22B9CF5DE601}" type="presParOf" srcId="{03921BE3-368F-4361-BA93-D60BE7165301}" destId="{3A3154AF-D08C-4D11-91C6-005CD162B129}" srcOrd="1" destOrd="0" presId="urn:microsoft.com/office/officeart/2018/2/layout/IconVerticalSolidList"/>
    <dgm:cxn modelId="{A9CE6EBF-A922-4350-BBDA-3062172EBEA7}" type="presParOf" srcId="{03921BE3-368F-4361-BA93-D60BE7165301}" destId="{AD5DAC31-0A02-4036-8041-1E8D63713F8F}" srcOrd="2" destOrd="0" presId="urn:microsoft.com/office/officeart/2018/2/layout/IconVerticalSolidList"/>
    <dgm:cxn modelId="{7B1323E5-10D6-4972-BD88-A04C515A5FF3}" type="presParOf" srcId="{03921BE3-368F-4361-BA93-D60BE7165301}" destId="{8A945139-984D-4524-9C33-B5010BEBF9CF}" srcOrd="3" destOrd="0" presId="urn:microsoft.com/office/officeart/2018/2/layout/IconVerticalSolidList"/>
    <dgm:cxn modelId="{BD91CFC0-815B-4646-8D3E-6CFC8788D2C8}" type="presParOf" srcId="{E397221A-4E50-4376-9892-D819E592784D}" destId="{62A0735F-13B4-4EA8-A173-26D44B83D44C}" srcOrd="1" destOrd="0" presId="urn:microsoft.com/office/officeart/2018/2/layout/IconVerticalSolidList"/>
    <dgm:cxn modelId="{A7F00F94-84C4-4B8D-8B42-F0CFADB2C1E4}" type="presParOf" srcId="{E397221A-4E50-4376-9892-D819E592784D}" destId="{D595BF2F-89BB-4C97-A3A0-84BB057DAC61}" srcOrd="2" destOrd="0" presId="urn:microsoft.com/office/officeart/2018/2/layout/IconVerticalSolidList"/>
    <dgm:cxn modelId="{0B24BA1C-35CF-4301-B0E0-42822F78D8FB}" type="presParOf" srcId="{D595BF2F-89BB-4C97-A3A0-84BB057DAC61}" destId="{C73D7A3F-416E-4169-810D-2E70C03FAC13}" srcOrd="0" destOrd="0" presId="urn:microsoft.com/office/officeart/2018/2/layout/IconVerticalSolidList"/>
    <dgm:cxn modelId="{32F0061C-6C8B-4F06-BE03-3A64296C79A2}" type="presParOf" srcId="{D595BF2F-89BB-4C97-A3A0-84BB057DAC61}" destId="{A186D630-0D37-4C32-B3D7-C30542361197}" srcOrd="1" destOrd="0" presId="urn:microsoft.com/office/officeart/2018/2/layout/IconVerticalSolidList"/>
    <dgm:cxn modelId="{7A0D96F4-2083-40D1-BB27-AD4551831697}" type="presParOf" srcId="{D595BF2F-89BB-4C97-A3A0-84BB057DAC61}" destId="{224D2708-051C-48CF-8D0C-8477C5E1F7DF}" srcOrd="2" destOrd="0" presId="urn:microsoft.com/office/officeart/2018/2/layout/IconVerticalSolidList"/>
    <dgm:cxn modelId="{640828B4-C629-4B66-BB76-42B10F21C6E6}" type="presParOf" srcId="{D595BF2F-89BB-4C97-A3A0-84BB057DAC61}" destId="{BA7DBE36-B478-46C0-9C0B-21D31C01CEE7}" srcOrd="3" destOrd="0" presId="urn:microsoft.com/office/officeart/2018/2/layout/IconVerticalSolidList"/>
    <dgm:cxn modelId="{95731B5A-0DF0-4484-A67A-238C5F637C36}" type="presParOf" srcId="{E397221A-4E50-4376-9892-D819E592784D}" destId="{9D0A71E3-2CC9-471A-A580-2AA05F3C4F1D}" srcOrd="3" destOrd="0" presId="urn:microsoft.com/office/officeart/2018/2/layout/IconVerticalSolidList"/>
    <dgm:cxn modelId="{6FC22A17-FEBD-41BD-963E-4DAA9D813D28}" type="presParOf" srcId="{E397221A-4E50-4376-9892-D819E592784D}" destId="{116AD871-4583-4915-B5F2-D31802DF4FBB}" srcOrd="4" destOrd="0" presId="urn:microsoft.com/office/officeart/2018/2/layout/IconVerticalSolidList"/>
    <dgm:cxn modelId="{8DE87634-41BD-418E-B260-CEE0EF022DF7}" type="presParOf" srcId="{116AD871-4583-4915-B5F2-D31802DF4FBB}" destId="{09CA9395-D354-4F31-A3F5-AAC6AE750772}" srcOrd="0" destOrd="0" presId="urn:microsoft.com/office/officeart/2018/2/layout/IconVerticalSolidList"/>
    <dgm:cxn modelId="{EFB7601F-EA16-4DE0-B939-B699C375412C}" type="presParOf" srcId="{116AD871-4583-4915-B5F2-D31802DF4FBB}" destId="{E01EFB2E-1241-408A-9057-6F2BE9ADA2FB}" srcOrd="1" destOrd="0" presId="urn:microsoft.com/office/officeart/2018/2/layout/IconVerticalSolidList"/>
    <dgm:cxn modelId="{D0AE453F-CD13-4B02-A589-E7B97BAD51A0}" type="presParOf" srcId="{116AD871-4583-4915-B5F2-D31802DF4FBB}" destId="{787F451C-AA47-4C57-93B3-67DB2ED59037}" srcOrd="2" destOrd="0" presId="urn:microsoft.com/office/officeart/2018/2/layout/IconVerticalSolidList"/>
    <dgm:cxn modelId="{1AB292D7-B58E-4C05-B4B9-1A05F8BE658A}" type="presParOf" srcId="{116AD871-4583-4915-B5F2-D31802DF4FBB}" destId="{660C2D79-AF85-436C-94ED-7F83D280F126}" srcOrd="3" destOrd="0" presId="urn:microsoft.com/office/officeart/2018/2/layout/IconVerticalSolidList"/>
    <dgm:cxn modelId="{057F67A8-31E3-4421-B652-CBAAE63FAEA2}" type="presParOf" srcId="{E397221A-4E50-4376-9892-D819E592784D}" destId="{5E1DB7C1-74D4-414A-86B8-A215C32FC799}" srcOrd="5" destOrd="0" presId="urn:microsoft.com/office/officeart/2018/2/layout/IconVerticalSolidList"/>
    <dgm:cxn modelId="{47BAB59C-30C8-42AA-A3EF-EFD56FFE60AB}" type="presParOf" srcId="{E397221A-4E50-4376-9892-D819E592784D}" destId="{E8FB948F-9E80-4903-940A-DA67DED12BE6}" srcOrd="6" destOrd="0" presId="urn:microsoft.com/office/officeart/2018/2/layout/IconVerticalSolidList"/>
    <dgm:cxn modelId="{92F5B61E-EE36-473D-AC96-48C2145AEB51}" type="presParOf" srcId="{E8FB948F-9E80-4903-940A-DA67DED12BE6}" destId="{DC865E98-0354-4855-AC12-4540F3A30F55}" srcOrd="0" destOrd="0" presId="urn:microsoft.com/office/officeart/2018/2/layout/IconVerticalSolidList"/>
    <dgm:cxn modelId="{F914A170-BED2-4296-AF4F-98AC29945154}" type="presParOf" srcId="{E8FB948F-9E80-4903-940A-DA67DED12BE6}" destId="{E17CD16D-18CD-4C83-9F91-94924C5768CD}" srcOrd="1" destOrd="0" presId="urn:microsoft.com/office/officeart/2018/2/layout/IconVerticalSolidList"/>
    <dgm:cxn modelId="{21CF9081-9176-4B6F-831E-B75EAC5DE8FF}" type="presParOf" srcId="{E8FB948F-9E80-4903-940A-DA67DED12BE6}" destId="{0CB9D50B-9850-4F1B-9B37-E257B0B48BAF}" srcOrd="2" destOrd="0" presId="urn:microsoft.com/office/officeart/2018/2/layout/IconVerticalSolidList"/>
    <dgm:cxn modelId="{DBB5CA01-2C87-4434-8551-BBB808D10437}" type="presParOf" srcId="{E8FB948F-9E80-4903-940A-DA67DED12BE6}" destId="{395A33AC-2400-40A3-88A6-329B49624C96}" srcOrd="3" destOrd="0" presId="urn:microsoft.com/office/officeart/2018/2/layout/IconVerticalSolidList"/>
    <dgm:cxn modelId="{16166E81-D1C4-4179-80B7-90F661199EFA}" type="presParOf" srcId="{E397221A-4E50-4376-9892-D819E592784D}" destId="{11710C10-E1F2-4C1E-88A8-9AE17F66F824}" srcOrd="7" destOrd="0" presId="urn:microsoft.com/office/officeart/2018/2/layout/IconVerticalSolidList"/>
    <dgm:cxn modelId="{56599F40-88E3-4748-BAC4-1C05AC434508}" type="presParOf" srcId="{E397221A-4E50-4376-9892-D819E592784D}" destId="{B83E53A3-3EFC-4AD5-88F0-84BB1A28236B}" srcOrd="8" destOrd="0" presId="urn:microsoft.com/office/officeart/2018/2/layout/IconVerticalSolidList"/>
    <dgm:cxn modelId="{6DA0C3D6-3A96-4E5C-8AD6-9EBB36CCED18}" type="presParOf" srcId="{B83E53A3-3EFC-4AD5-88F0-84BB1A28236B}" destId="{2C6353F3-27E3-45D0-9C54-1CAB94A0E737}" srcOrd="0" destOrd="0" presId="urn:microsoft.com/office/officeart/2018/2/layout/IconVerticalSolidList"/>
    <dgm:cxn modelId="{FB6C1B43-D736-490F-9078-EFE8494C73F2}" type="presParOf" srcId="{B83E53A3-3EFC-4AD5-88F0-84BB1A28236B}" destId="{6116F487-FFF8-4243-A74B-3801EB5CF012}" srcOrd="1" destOrd="0" presId="urn:microsoft.com/office/officeart/2018/2/layout/IconVerticalSolidList"/>
    <dgm:cxn modelId="{B22FB29F-C561-4CFF-8A9D-27F603FA3061}" type="presParOf" srcId="{B83E53A3-3EFC-4AD5-88F0-84BB1A28236B}" destId="{47EE6A3A-F991-420F-8D33-EE95DB49132A}" srcOrd="2" destOrd="0" presId="urn:microsoft.com/office/officeart/2018/2/layout/IconVerticalSolidList"/>
    <dgm:cxn modelId="{924047EF-9CBB-4A4A-A81F-50787B6CC6C6}" type="presParOf" srcId="{B83E53A3-3EFC-4AD5-88F0-84BB1A28236B}" destId="{1F798EFB-3021-4983-92FB-04853F6A17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B0A8E7B-18C3-4456-BE3B-C03BD0CF39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D7666F-14F1-4FFF-9822-CE81BDC08F3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ea typeface="Calibri"/>
              <a:cs typeface="Calibri"/>
            </a:rPr>
            <a:t>Explored Power BI </a:t>
          </a:r>
          <a:r>
            <a:rPr lang="en-US">
              <a:latin typeface="Calibri"/>
              <a:ea typeface="Calibri"/>
              <a:cs typeface="Calibri"/>
            </a:rPr>
            <a:t>Workspaces: Accessed shared workspaces using a Microsoft Learn token to understand structural layout and metadata </a:t>
          </a:r>
          <a:r>
            <a:rPr lang="en-US" b="0">
              <a:latin typeface="Calibri"/>
              <a:ea typeface="Calibri"/>
              <a:cs typeface="Calibri"/>
            </a:rPr>
            <a:t>coverage</a:t>
          </a:r>
          <a:r>
            <a:rPr lang="en-US">
              <a:latin typeface="Calibri"/>
              <a:ea typeface="Calibri"/>
              <a:cs typeface="Calibri"/>
            </a:rPr>
            <a:t>.</a:t>
          </a:r>
        </a:p>
      </dgm:t>
    </dgm:pt>
    <dgm:pt modelId="{7148F455-A88A-4F1D-AF98-A7886D06841A}" type="parTrans" cxnId="{A3E69C26-CC14-4D11-B99C-71689345237E}">
      <dgm:prSet/>
      <dgm:spPr/>
    </dgm:pt>
    <dgm:pt modelId="{F107C14D-E83E-491C-A328-DAB231428637}" type="sibTrans" cxnId="{A3E69C26-CC14-4D11-B99C-71689345237E}">
      <dgm:prSet/>
      <dgm:spPr/>
      <dgm:t>
        <a:bodyPr/>
        <a:lstStyle/>
        <a:p>
          <a:endParaRPr lang="en-US"/>
        </a:p>
      </dgm:t>
    </dgm:pt>
    <dgm:pt modelId="{FA83F8B1-CE9A-4CCB-9490-E399632D365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ea typeface="Calibri"/>
              <a:cs typeface="Calibri"/>
            </a:rPr>
            <a:t>Connected via Power BI </a:t>
          </a:r>
          <a:r>
            <a:rPr lang="en-US">
              <a:latin typeface="Calibri"/>
              <a:ea typeface="Calibri"/>
              <a:cs typeface="Calibri"/>
            </a:rPr>
            <a:t>REST APIs: Retrieved metadata on dashboards, datasets, users, and refresh logs through authenticated API calls.</a:t>
          </a:r>
        </a:p>
      </dgm:t>
    </dgm:pt>
    <dgm:pt modelId="{CC5DB440-B3EE-4022-BCD9-3F9B5102C973}" type="parTrans" cxnId="{BE1B9039-AD4F-4BA4-8581-F5BDE6A8D997}">
      <dgm:prSet/>
      <dgm:spPr/>
    </dgm:pt>
    <dgm:pt modelId="{7A1D84DD-BB28-42BF-9215-E3A8DCD518B7}" type="sibTrans" cxnId="{BE1B9039-AD4F-4BA4-8581-F5BDE6A8D997}">
      <dgm:prSet/>
      <dgm:spPr/>
      <dgm:t>
        <a:bodyPr/>
        <a:lstStyle/>
        <a:p>
          <a:endParaRPr lang="en-US"/>
        </a:p>
      </dgm:t>
    </dgm:pt>
    <dgm:pt modelId="{A1D58F33-2B77-4DDE-A64D-50C4EC8EEFD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"/>
              <a:ea typeface="Calibri"/>
              <a:cs typeface="Calibri"/>
            </a:rPr>
            <a:t>Developed </a:t>
          </a:r>
          <a:r>
            <a:rPr lang="en-US" b="0" err="1">
              <a:latin typeface="Calibri"/>
              <a:ea typeface="Calibri"/>
              <a:cs typeface="Calibri"/>
            </a:rPr>
            <a:t>Streamlit</a:t>
          </a:r>
          <a:r>
            <a:rPr lang="en-US" b="0">
              <a:latin typeface="Calibri"/>
              <a:ea typeface="Calibri"/>
              <a:cs typeface="Calibri"/>
            </a:rPr>
            <a:t> Web App:</a:t>
          </a:r>
          <a:r>
            <a:rPr lang="en-US">
              <a:latin typeface="Calibri"/>
              <a:ea typeface="Calibri"/>
              <a:cs typeface="Calibri"/>
            </a:rPr>
            <a:t> Built a clean, multi-page interface with intuitive navigation and responsive design for governance insights.</a:t>
          </a:r>
        </a:p>
      </dgm:t>
    </dgm:pt>
    <dgm:pt modelId="{9C2278F7-42F5-431D-A48C-8CBDE8DD9052}" type="parTrans" cxnId="{DF66520C-7489-4EE6-BD05-F91A158CF411}">
      <dgm:prSet/>
      <dgm:spPr/>
    </dgm:pt>
    <dgm:pt modelId="{80C1CDDE-5D59-4BB3-82E5-B540F89BF106}" type="sibTrans" cxnId="{DF66520C-7489-4EE6-BD05-F91A158CF411}">
      <dgm:prSet/>
      <dgm:spPr/>
      <dgm:t>
        <a:bodyPr/>
        <a:lstStyle/>
        <a:p>
          <a:endParaRPr lang="en-US"/>
        </a:p>
      </dgm:t>
    </dgm:pt>
    <dgm:pt modelId="{B6507C2C-8BA9-4E84-9F2D-6FC00E72DC9A}" type="pres">
      <dgm:prSet presAssocID="{EB0A8E7B-18C3-4456-BE3B-C03BD0CF39CB}" presName="root" presStyleCnt="0">
        <dgm:presLayoutVars>
          <dgm:dir/>
          <dgm:resizeHandles val="exact"/>
        </dgm:presLayoutVars>
      </dgm:prSet>
      <dgm:spPr/>
    </dgm:pt>
    <dgm:pt modelId="{D2FACB71-A74F-4E0F-85B1-656F0ED4A169}" type="pres">
      <dgm:prSet presAssocID="{45D7666F-14F1-4FFF-9822-CE81BDC08F39}" presName="compNode" presStyleCnt="0"/>
      <dgm:spPr/>
    </dgm:pt>
    <dgm:pt modelId="{B7AA970D-F526-4924-8442-5D178F1F17E4}" type="pres">
      <dgm:prSet presAssocID="{45D7666F-14F1-4FFF-9822-CE81BDC08F39}" presName="bgRect" presStyleLbl="bgShp" presStyleIdx="0" presStyleCnt="3"/>
      <dgm:spPr/>
    </dgm:pt>
    <dgm:pt modelId="{30754FEE-7B12-4FFA-AFD0-922B38870B50}" type="pres">
      <dgm:prSet presAssocID="{45D7666F-14F1-4FFF-9822-CE81BDC08F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51F777-40CE-493C-A0B4-0476FB6AF3E5}" type="pres">
      <dgm:prSet presAssocID="{45D7666F-14F1-4FFF-9822-CE81BDC08F39}" presName="spaceRect" presStyleCnt="0"/>
      <dgm:spPr/>
    </dgm:pt>
    <dgm:pt modelId="{5A6B53ED-826F-4299-A4C8-DDD327925657}" type="pres">
      <dgm:prSet presAssocID="{45D7666F-14F1-4FFF-9822-CE81BDC08F39}" presName="parTx" presStyleLbl="revTx" presStyleIdx="0" presStyleCnt="3">
        <dgm:presLayoutVars>
          <dgm:chMax val="0"/>
          <dgm:chPref val="0"/>
        </dgm:presLayoutVars>
      </dgm:prSet>
      <dgm:spPr/>
    </dgm:pt>
    <dgm:pt modelId="{1AB6A603-5737-4D1A-8884-4524F3BD5633}" type="pres">
      <dgm:prSet presAssocID="{F107C14D-E83E-491C-A328-DAB231428637}" presName="sibTrans" presStyleCnt="0"/>
      <dgm:spPr/>
    </dgm:pt>
    <dgm:pt modelId="{D6B08AF4-26F6-40A3-9428-08722A95011A}" type="pres">
      <dgm:prSet presAssocID="{FA83F8B1-CE9A-4CCB-9490-E399632D3656}" presName="compNode" presStyleCnt="0"/>
      <dgm:spPr/>
    </dgm:pt>
    <dgm:pt modelId="{F0EFE309-21FE-4396-849A-7D41F38AB53C}" type="pres">
      <dgm:prSet presAssocID="{FA83F8B1-CE9A-4CCB-9490-E399632D3656}" presName="bgRect" presStyleLbl="bgShp" presStyleIdx="1" presStyleCnt="3"/>
      <dgm:spPr/>
    </dgm:pt>
    <dgm:pt modelId="{D396B5A8-93D7-46A8-A21B-EC6775157556}" type="pres">
      <dgm:prSet presAssocID="{FA83F8B1-CE9A-4CCB-9490-E399632D36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6AE20D2-1227-4ECE-899A-1D4FD584118A}" type="pres">
      <dgm:prSet presAssocID="{FA83F8B1-CE9A-4CCB-9490-E399632D3656}" presName="spaceRect" presStyleCnt="0"/>
      <dgm:spPr/>
    </dgm:pt>
    <dgm:pt modelId="{1520EF0D-8BAD-4DDD-A622-1C749E340256}" type="pres">
      <dgm:prSet presAssocID="{FA83F8B1-CE9A-4CCB-9490-E399632D3656}" presName="parTx" presStyleLbl="revTx" presStyleIdx="1" presStyleCnt="3">
        <dgm:presLayoutVars>
          <dgm:chMax val="0"/>
          <dgm:chPref val="0"/>
        </dgm:presLayoutVars>
      </dgm:prSet>
      <dgm:spPr/>
    </dgm:pt>
    <dgm:pt modelId="{5B684326-82C6-47DC-880E-B8AADBAACF97}" type="pres">
      <dgm:prSet presAssocID="{7A1D84DD-BB28-42BF-9215-E3A8DCD518B7}" presName="sibTrans" presStyleCnt="0"/>
      <dgm:spPr/>
    </dgm:pt>
    <dgm:pt modelId="{6E67B804-D16B-4CC7-A119-6F6002DBD56A}" type="pres">
      <dgm:prSet presAssocID="{A1D58F33-2B77-4DDE-A64D-50C4EC8EEFDD}" presName="compNode" presStyleCnt="0"/>
      <dgm:spPr/>
    </dgm:pt>
    <dgm:pt modelId="{776B429A-1233-4A55-8A7B-70A9CE002558}" type="pres">
      <dgm:prSet presAssocID="{A1D58F33-2B77-4DDE-A64D-50C4EC8EEFDD}" presName="bgRect" presStyleLbl="bgShp" presStyleIdx="2" presStyleCnt="3"/>
      <dgm:spPr/>
    </dgm:pt>
    <dgm:pt modelId="{02A50DE3-9A4F-4BBD-B7AF-AEDA98EF1C11}" type="pres">
      <dgm:prSet presAssocID="{A1D58F33-2B77-4DDE-A64D-50C4EC8EEF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C3761DA-5AA4-432F-AEB2-A8DE52BACC50}" type="pres">
      <dgm:prSet presAssocID="{A1D58F33-2B77-4DDE-A64D-50C4EC8EEFDD}" presName="spaceRect" presStyleCnt="0"/>
      <dgm:spPr/>
    </dgm:pt>
    <dgm:pt modelId="{0EE0A8F1-F7B3-4834-8299-D3541123784F}" type="pres">
      <dgm:prSet presAssocID="{A1D58F33-2B77-4DDE-A64D-50C4EC8EEF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F66520C-7489-4EE6-BD05-F91A158CF411}" srcId="{EB0A8E7B-18C3-4456-BE3B-C03BD0CF39CB}" destId="{A1D58F33-2B77-4DDE-A64D-50C4EC8EEFDD}" srcOrd="2" destOrd="0" parTransId="{9C2278F7-42F5-431D-A48C-8CBDE8DD9052}" sibTransId="{80C1CDDE-5D59-4BB3-82E5-B540F89BF106}"/>
    <dgm:cxn modelId="{A3E69C26-CC14-4D11-B99C-71689345237E}" srcId="{EB0A8E7B-18C3-4456-BE3B-C03BD0CF39CB}" destId="{45D7666F-14F1-4FFF-9822-CE81BDC08F39}" srcOrd="0" destOrd="0" parTransId="{7148F455-A88A-4F1D-AF98-A7886D06841A}" sibTransId="{F107C14D-E83E-491C-A328-DAB231428637}"/>
    <dgm:cxn modelId="{BE1B9039-AD4F-4BA4-8581-F5BDE6A8D997}" srcId="{EB0A8E7B-18C3-4456-BE3B-C03BD0CF39CB}" destId="{FA83F8B1-CE9A-4CCB-9490-E399632D3656}" srcOrd="1" destOrd="0" parTransId="{CC5DB440-B3EE-4022-BCD9-3F9B5102C973}" sibTransId="{7A1D84DD-BB28-42BF-9215-E3A8DCD518B7}"/>
    <dgm:cxn modelId="{EC5E2A42-23FD-409F-94AE-C2E6E17DDBF6}" type="presOf" srcId="{A1D58F33-2B77-4DDE-A64D-50C4EC8EEFDD}" destId="{0EE0A8F1-F7B3-4834-8299-D3541123784F}" srcOrd="0" destOrd="0" presId="urn:microsoft.com/office/officeart/2018/2/layout/IconVerticalSolidList"/>
    <dgm:cxn modelId="{2282B062-7214-4A70-8FCF-6AB961C7F221}" type="presOf" srcId="{EB0A8E7B-18C3-4456-BE3B-C03BD0CF39CB}" destId="{B6507C2C-8BA9-4E84-9F2D-6FC00E72DC9A}" srcOrd="0" destOrd="0" presId="urn:microsoft.com/office/officeart/2018/2/layout/IconVerticalSolidList"/>
    <dgm:cxn modelId="{5BFA3282-AC98-4D56-9AF9-079C144D2473}" type="presOf" srcId="{45D7666F-14F1-4FFF-9822-CE81BDC08F39}" destId="{5A6B53ED-826F-4299-A4C8-DDD327925657}" srcOrd="0" destOrd="0" presId="urn:microsoft.com/office/officeart/2018/2/layout/IconVerticalSolidList"/>
    <dgm:cxn modelId="{E89D9188-BEE5-4908-9FA2-E84C2232C597}" type="presOf" srcId="{FA83F8B1-CE9A-4CCB-9490-E399632D3656}" destId="{1520EF0D-8BAD-4DDD-A622-1C749E340256}" srcOrd="0" destOrd="0" presId="urn:microsoft.com/office/officeart/2018/2/layout/IconVerticalSolidList"/>
    <dgm:cxn modelId="{9AB70715-4411-4598-9CFC-CD264868ED78}" type="presParOf" srcId="{B6507C2C-8BA9-4E84-9F2D-6FC00E72DC9A}" destId="{D2FACB71-A74F-4E0F-85B1-656F0ED4A169}" srcOrd="0" destOrd="0" presId="urn:microsoft.com/office/officeart/2018/2/layout/IconVerticalSolidList"/>
    <dgm:cxn modelId="{284E2628-EB12-49CB-BEB4-C2A4143B0255}" type="presParOf" srcId="{D2FACB71-A74F-4E0F-85B1-656F0ED4A169}" destId="{B7AA970D-F526-4924-8442-5D178F1F17E4}" srcOrd="0" destOrd="0" presId="urn:microsoft.com/office/officeart/2018/2/layout/IconVerticalSolidList"/>
    <dgm:cxn modelId="{894EE2AA-57BC-4E7F-B957-35EC8DAF359E}" type="presParOf" srcId="{D2FACB71-A74F-4E0F-85B1-656F0ED4A169}" destId="{30754FEE-7B12-4FFA-AFD0-922B38870B50}" srcOrd="1" destOrd="0" presId="urn:microsoft.com/office/officeart/2018/2/layout/IconVerticalSolidList"/>
    <dgm:cxn modelId="{7437AFD4-FC3A-4296-A5DF-464E8066EEDC}" type="presParOf" srcId="{D2FACB71-A74F-4E0F-85B1-656F0ED4A169}" destId="{4551F777-40CE-493C-A0B4-0476FB6AF3E5}" srcOrd="2" destOrd="0" presId="urn:microsoft.com/office/officeart/2018/2/layout/IconVerticalSolidList"/>
    <dgm:cxn modelId="{D5C37CA5-065E-475D-8B76-120E83477BA4}" type="presParOf" srcId="{D2FACB71-A74F-4E0F-85B1-656F0ED4A169}" destId="{5A6B53ED-826F-4299-A4C8-DDD327925657}" srcOrd="3" destOrd="0" presId="urn:microsoft.com/office/officeart/2018/2/layout/IconVerticalSolidList"/>
    <dgm:cxn modelId="{9080C65B-AE8C-406D-98C6-88F2F0B59A99}" type="presParOf" srcId="{B6507C2C-8BA9-4E84-9F2D-6FC00E72DC9A}" destId="{1AB6A603-5737-4D1A-8884-4524F3BD5633}" srcOrd="1" destOrd="0" presId="urn:microsoft.com/office/officeart/2018/2/layout/IconVerticalSolidList"/>
    <dgm:cxn modelId="{14F9FA0C-06A2-46B3-BE51-2F6C5C625CBF}" type="presParOf" srcId="{B6507C2C-8BA9-4E84-9F2D-6FC00E72DC9A}" destId="{D6B08AF4-26F6-40A3-9428-08722A95011A}" srcOrd="2" destOrd="0" presId="urn:microsoft.com/office/officeart/2018/2/layout/IconVerticalSolidList"/>
    <dgm:cxn modelId="{A48415C2-871F-4D1D-829E-41D9414F7F43}" type="presParOf" srcId="{D6B08AF4-26F6-40A3-9428-08722A95011A}" destId="{F0EFE309-21FE-4396-849A-7D41F38AB53C}" srcOrd="0" destOrd="0" presId="urn:microsoft.com/office/officeart/2018/2/layout/IconVerticalSolidList"/>
    <dgm:cxn modelId="{51084DBD-AB23-42DE-8F23-825EFFDDDD7C}" type="presParOf" srcId="{D6B08AF4-26F6-40A3-9428-08722A95011A}" destId="{D396B5A8-93D7-46A8-A21B-EC6775157556}" srcOrd="1" destOrd="0" presId="urn:microsoft.com/office/officeart/2018/2/layout/IconVerticalSolidList"/>
    <dgm:cxn modelId="{92CB9535-9499-4973-AB5C-42521BCE09D7}" type="presParOf" srcId="{D6B08AF4-26F6-40A3-9428-08722A95011A}" destId="{66AE20D2-1227-4ECE-899A-1D4FD584118A}" srcOrd="2" destOrd="0" presId="urn:microsoft.com/office/officeart/2018/2/layout/IconVerticalSolidList"/>
    <dgm:cxn modelId="{9973640E-4DF5-471A-A963-835933D7719D}" type="presParOf" srcId="{D6B08AF4-26F6-40A3-9428-08722A95011A}" destId="{1520EF0D-8BAD-4DDD-A622-1C749E340256}" srcOrd="3" destOrd="0" presId="urn:microsoft.com/office/officeart/2018/2/layout/IconVerticalSolidList"/>
    <dgm:cxn modelId="{69BC491C-67BA-4D6B-93EE-1F7748D609C6}" type="presParOf" srcId="{B6507C2C-8BA9-4E84-9F2D-6FC00E72DC9A}" destId="{5B684326-82C6-47DC-880E-B8AADBAACF97}" srcOrd="3" destOrd="0" presId="urn:microsoft.com/office/officeart/2018/2/layout/IconVerticalSolidList"/>
    <dgm:cxn modelId="{19389FB7-C892-43C8-9986-59064592E3FA}" type="presParOf" srcId="{B6507C2C-8BA9-4E84-9F2D-6FC00E72DC9A}" destId="{6E67B804-D16B-4CC7-A119-6F6002DBD56A}" srcOrd="4" destOrd="0" presId="urn:microsoft.com/office/officeart/2018/2/layout/IconVerticalSolidList"/>
    <dgm:cxn modelId="{203860DA-9389-4D97-9A4D-E2FBC5FD2B8A}" type="presParOf" srcId="{6E67B804-D16B-4CC7-A119-6F6002DBD56A}" destId="{776B429A-1233-4A55-8A7B-70A9CE002558}" srcOrd="0" destOrd="0" presId="urn:microsoft.com/office/officeart/2018/2/layout/IconVerticalSolidList"/>
    <dgm:cxn modelId="{EEB45BA8-AA4B-42BE-89C9-22D32D29637E}" type="presParOf" srcId="{6E67B804-D16B-4CC7-A119-6F6002DBD56A}" destId="{02A50DE3-9A4F-4BBD-B7AF-AEDA98EF1C11}" srcOrd="1" destOrd="0" presId="urn:microsoft.com/office/officeart/2018/2/layout/IconVerticalSolidList"/>
    <dgm:cxn modelId="{5BC0A1C3-DDB2-4A40-B8E6-E46CEF6E37B7}" type="presParOf" srcId="{6E67B804-D16B-4CC7-A119-6F6002DBD56A}" destId="{0C3761DA-5AA4-432F-AEB2-A8DE52BACC50}" srcOrd="2" destOrd="0" presId="urn:microsoft.com/office/officeart/2018/2/layout/IconVerticalSolidList"/>
    <dgm:cxn modelId="{A4D3607D-A5C3-4139-BD3C-F20DD54045C3}" type="presParOf" srcId="{6E67B804-D16B-4CC7-A119-6F6002DBD56A}" destId="{0EE0A8F1-F7B3-4834-8299-D354112378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B0A8E7B-18C3-4456-BE3B-C03BD0CF39C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5D7666F-14F1-4FFF-9822-CE81BDC08F3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sz="1100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Applied Row Level Security (</a:t>
          </a:r>
          <a:r>
            <a:rPr lang="en-US" sz="1100" dirty="0">
              <a:solidFill>
                <a:srgbClr val="444444"/>
              </a:solidFill>
              <a:latin typeface="Calibri"/>
              <a:ea typeface="Calibri"/>
              <a:cs typeface="Calibri"/>
            </a:rPr>
            <a:t>RLS): Implemented logic to restrict access based on operational units, ensuring secure role-based data visibility.</a:t>
          </a:r>
        </a:p>
      </dgm:t>
    </dgm:pt>
    <dgm:pt modelId="{7148F455-A88A-4F1D-AF98-A7886D06841A}" type="parTrans" cxnId="{A3E69C26-CC14-4D11-B99C-71689345237E}">
      <dgm:prSet/>
      <dgm:spPr/>
    </dgm:pt>
    <dgm:pt modelId="{F107C14D-E83E-491C-A328-DAB231428637}" type="sibTrans" cxnId="{A3E69C26-CC14-4D11-B99C-71689345237E}">
      <dgm:prSet/>
      <dgm:spPr/>
      <dgm:t>
        <a:bodyPr/>
        <a:lstStyle/>
        <a:p>
          <a:endParaRPr lang="en-US"/>
        </a:p>
      </dgm:t>
    </dgm:pt>
    <dgm:pt modelId="{FA83F8B1-CE9A-4CCB-9490-E399632D365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sz="1100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Recreated Dashboards Using </a:t>
          </a:r>
          <a:r>
            <a:rPr lang="en-US" sz="1100" dirty="0">
              <a:solidFill>
                <a:srgbClr val="444444"/>
              </a:solidFill>
              <a:latin typeface="Calibri"/>
              <a:ea typeface="Calibri"/>
              <a:cs typeface="Calibri"/>
            </a:rPr>
            <a:t>Python: Replicated core </a:t>
          </a:r>
          <a:r>
            <a:rPr lang="en-US" sz="1100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Power BI </a:t>
          </a:r>
          <a:r>
            <a:rPr lang="en-US" sz="1100" dirty="0">
              <a:solidFill>
                <a:srgbClr val="444444"/>
              </a:solidFill>
              <a:latin typeface="Calibri"/>
              <a:ea typeface="Calibri"/>
              <a:cs typeface="Calibri"/>
            </a:rPr>
            <a:t>visuals with </a:t>
          </a:r>
          <a:r>
            <a:rPr lang="en-US" sz="1100" dirty="0" err="1">
              <a:solidFill>
                <a:srgbClr val="444444"/>
              </a:solidFill>
              <a:latin typeface="Calibri"/>
              <a:ea typeface="Calibri"/>
              <a:cs typeface="Calibri"/>
            </a:rPr>
            <a:t>Plotly</a:t>
          </a:r>
          <a:r>
            <a:rPr lang="en-US" sz="1100" dirty="0">
              <a:solidFill>
                <a:srgbClr val="444444"/>
              </a:solidFill>
              <a:latin typeface="Calibri"/>
              <a:ea typeface="Calibri"/>
              <a:cs typeface="Calibri"/>
            </a:rPr>
            <a:t> and Matplotlib to propose tailored, interactive visualizations.</a:t>
          </a:r>
        </a:p>
      </dgm:t>
    </dgm:pt>
    <dgm:pt modelId="{CC5DB440-B3EE-4022-BCD9-3F9B5102C973}" type="parTrans" cxnId="{BE1B9039-AD4F-4BA4-8581-F5BDE6A8D997}">
      <dgm:prSet/>
      <dgm:spPr/>
    </dgm:pt>
    <dgm:pt modelId="{7A1D84DD-BB28-42BF-9215-E3A8DCD518B7}" type="sibTrans" cxnId="{BE1B9039-AD4F-4BA4-8581-F5BDE6A8D997}">
      <dgm:prSet/>
      <dgm:spPr/>
      <dgm:t>
        <a:bodyPr/>
        <a:lstStyle/>
        <a:p>
          <a:endParaRPr lang="en-US"/>
        </a:p>
      </dgm:t>
    </dgm:pt>
    <dgm:pt modelId="{A1D58F33-2B77-4DDE-A64D-50C4EC8EEFD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sz="1100" b="0" dirty="0">
              <a:solidFill>
                <a:srgbClr val="444444"/>
              </a:solidFill>
              <a:latin typeface="Calibri"/>
              <a:ea typeface="Calibri"/>
              <a:cs typeface="Calibri"/>
            </a:rPr>
            <a:t>Classified Assets by Status:</a:t>
          </a:r>
          <a:r>
            <a:rPr lang="en-US" sz="1100" dirty="0">
              <a:solidFill>
                <a:srgbClr val="444444"/>
              </a:solidFill>
              <a:latin typeface="Calibri"/>
              <a:ea typeface="Calibri"/>
              <a:cs typeface="Calibri"/>
            </a:rPr>
            <a:t> Designed a rule-based system to flag up-to-date versus expired reports and datasets based on usage metrics.</a:t>
          </a:r>
        </a:p>
      </dgm:t>
    </dgm:pt>
    <dgm:pt modelId="{9C2278F7-42F5-431D-A48C-8CBDE8DD9052}" type="parTrans" cxnId="{DF66520C-7489-4EE6-BD05-F91A158CF411}">
      <dgm:prSet/>
      <dgm:spPr/>
    </dgm:pt>
    <dgm:pt modelId="{80C1CDDE-5D59-4BB3-82E5-B540F89BF106}" type="sibTrans" cxnId="{DF66520C-7489-4EE6-BD05-F91A158CF411}">
      <dgm:prSet/>
      <dgm:spPr/>
      <dgm:t>
        <a:bodyPr/>
        <a:lstStyle/>
        <a:p>
          <a:endParaRPr lang="en-US"/>
        </a:p>
      </dgm:t>
    </dgm:pt>
    <dgm:pt modelId="{B6507C2C-8BA9-4E84-9F2D-6FC00E72DC9A}" type="pres">
      <dgm:prSet presAssocID="{EB0A8E7B-18C3-4456-BE3B-C03BD0CF39CB}" presName="root" presStyleCnt="0">
        <dgm:presLayoutVars>
          <dgm:dir/>
          <dgm:resizeHandles val="exact"/>
        </dgm:presLayoutVars>
      </dgm:prSet>
      <dgm:spPr/>
    </dgm:pt>
    <dgm:pt modelId="{D2FACB71-A74F-4E0F-85B1-656F0ED4A169}" type="pres">
      <dgm:prSet presAssocID="{45D7666F-14F1-4FFF-9822-CE81BDC08F39}" presName="compNode" presStyleCnt="0"/>
      <dgm:spPr/>
    </dgm:pt>
    <dgm:pt modelId="{B7AA970D-F526-4924-8442-5D178F1F17E4}" type="pres">
      <dgm:prSet presAssocID="{45D7666F-14F1-4FFF-9822-CE81BDC08F39}" presName="bgRect" presStyleLbl="bgShp" presStyleIdx="0" presStyleCnt="3"/>
      <dgm:spPr/>
    </dgm:pt>
    <dgm:pt modelId="{30754FEE-7B12-4FFA-AFD0-922B38870B50}" type="pres">
      <dgm:prSet presAssocID="{45D7666F-14F1-4FFF-9822-CE81BDC08F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51F777-40CE-493C-A0B4-0476FB6AF3E5}" type="pres">
      <dgm:prSet presAssocID="{45D7666F-14F1-4FFF-9822-CE81BDC08F39}" presName="spaceRect" presStyleCnt="0"/>
      <dgm:spPr/>
    </dgm:pt>
    <dgm:pt modelId="{5A6B53ED-826F-4299-A4C8-DDD327925657}" type="pres">
      <dgm:prSet presAssocID="{45D7666F-14F1-4FFF-9822-CE81BDC08F39}" presName="parTx" presStyleLbl="revTx" presStyleIdx="0" presStyleCnt="3">
        <dgm:presLayoutVars>
          <dgm:chMax val="0"/>
          <dgm:chPref val="0"/>
        </dgm:presLayoutVars>
      </dgm:prSet>
      <dgm:spPr/>
    </dgm:pt>
    <dgm:pt modelId="{1AB6A603-5737-4D1A-8884-4524F3BD5633}" type="pres">
      <dgm:prSet presAssocID="{F107C14D-E83E-491C-A328-DAB231428637}" presName="sibTrans" presStyleCnt="0"/>
      <dgm:spPr/>
    </dgm:pt>
    <dgm:pt modelId="{D6B08AF4-26F6-40A3-9428-08722A95011A}" type="pres">
      <dgm:prSet presAssocID="{FA83F8B1-CE9A-4CCB-9490-E399632D3656}" presName="compNode" presStyleCnt="0"/>
      <dgm:spPr/>
    </dgm:pt>
    <dgm:pt modelId="{F0EFE309-21FE-4396-849A-7D41F38AB53C}" type="pres">
      <dgm:prSet presAssocID="{FA83F8B1-CE9A-4CCB-9490-E399632D3656}" presName="bgRect" presStyleLbl="bgShp" presStyleIdx="1" presStyleCnt="3"/>
      <dgm:spPr/>
    </dgm:pt>
    <dgm:pt modelId="{D396B5A8-93D7-46A8-A21B-EC6775157556}" type="pres">
      <dgm:prSet presAssocID="{FA83F8B1-CE9A-4CCB-9490-E399632D36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6AE20D2-1227-4ECE-899A-1D4FD584118A}" type="pres">
      <dgm:prSet presAssocID="{FA83F8B1-CE9A-4CCB-9490-E399632D3656}" presName="spaceRect" presStyleCnt="0"/>
      <dgm:spPr/>
    </dgm:pt>
    <dgm:pt modelId="{1520EF0D-8BAD-4DDD-A622-1C749E340256}" type="pres">
      <dgm:prSet presAssocID="{FA83F8B1-CE9A-4CCB-9490-E399632D3656}" presName="parTx" presStyleLbl="revTx" presStyleIdx="1" presStyleCnt="3">
        <dgm:presLayoutVars>
          <dgm:chMax val="0"/>
          <dgm:chPref val="0"/>
        </dgm:presLayoutVars>
      </dgm:prSet>
      <dgm:spPr/>
    </dgm:pt>
    <dgm:pt modelId="{5B684326-82C6-47DC-880E-B8AADBAACF97}" type="pres">
      <dgm:prSet presAssocID="{7A1D84DD-BB28-42BF-9215-E3A8DCD518B7}" presName="sibTrans" presStyleCnt="0"/>
      <dgm:spPr/>
    </dgm:pt>
    <dgm:pt modelId="{6E67B804-D16B-4CC7-A119-6F6002DBD56A}" type="pres">
      <dgm:prSet presAssocID="{A1D58F33-2B77-4DDE-A64D-50C4EC8EEFDD}" presName="compNode" presStyleCnt="0"/>
      <dgm:spPr/>
    </dgm:pt>
    <dgm:pt modelId="{776B429A-1233-4A55-8A7B-70A9CE002558}" type="pres">
      <dgm:prSet presAssocID="{A1D58F33-2B77-4DDE-A64D-50C4EC8EEFDD}" presName="bgRect" presStyleLbl="bgShp" presStyleIdx="2" presStyleCnt="3"/>
      <dgm:spPr/>
    </dgm:pt>
    <dgm:pt modelId="{02A50DE3-9A4F-4BBD-B7AF-AEDA98EF1C11}" type="pres">
      <dgm:prSet presAssocID="{A1D58F33-2B77-4DDE-A64D-50C4EC8EEFD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C3761DA-5AA4-432F-AEB2-A8DE52BACC50}" type="pres">
      <dgm:prSet presAssocID="{A1D58F33-2B77-4DDE-A64D-50C4EC8EEFDD}" presName="spaceRect" presStyleCnt="0"/>
      <dgm:spPr/>
    </dgm:pt>
    <dgm:pt modelId="{0EE0A8F1-F7B3-4834-8299-D3541123784F}" type="pres">
      <dgm:prSet presAssocID="{A1D58F33-2B77-4DDE-A64D-50C4EC8EEFD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F66520C-7489-4EE6-BD05-F91A158CF411}" srcId="{EB0A8E7B-18C3-4456-BE3B-C03BD0CF39CB}" destId="{A1D58F33-2B77-4DDE-A64D-50C4EC8EEFDD}" srcOrd="2" destOrd="0" parTransId="{9C2278F7-42F5-431D-A48C-8CBDE8DD9052}" sibTransId="{80C1CDDE-5D59-4BB3-82E5-B540F89BF106}"/>
    <dgm:cxn modelId="{A3E69C26-CC14-4D11-B99C-71689345237E}" srcId="{EB0A8E7B-18C3-4456-BE3B-C03BD0CF39CB}" destId="{45D7666F-14F1-4FFF-9822-CE81BDC08F39}" srcOrd="0" destOrd="0" parTransId="{7148F455-A88A-4F1D-AF98-A7886D06841A}" sibTransId="{F107C14D-E83E-491C-A328-DAB231428637}"/>
    <dgm:cxn modelId="{6ADE522F-E77D-47E9-8CDC-382245720CF8}" type="presOf" srcId="{A1D58F33-2B77-4DDE-A64D-50C4EC8EEFDD}" destId="{0EE0A8F1-F7B3-4834-8299-D3541123784F}" srcOrd="0" destOrd="0" presId="urn:microsoft.com/office/officeart/2018/2/layout/IconVerticalSolidList"/>
    <dgm:cxn modelId="{BE1B9039-AD4F-4BA4-8581-F5BDE6A8D997}" srcId="{EB0A8E7B-18C3-4456-BE3B-C03BD0CF39CB}" destId="{FA83F8B1-CE9A-4CCB-9490-E399632D3656}" srcOrd="1" destOrd="0" parTransId="{CC5DB440-B3EE-4022-BCD9-3F9B5102C973}" sibTransId="{7A1D84DD-BB28-42BF-9215-E3A8DCD518B7}"/>
    <dgm:cxn modelId="{2282B062-7214-4A70-8FCF-6AB961C7F221}" type="presOf" srcId="{EB0A8E7B-18C3-4456-BE3B-C03BD0CF39CB}" destId="{B6507C2C-8BA9-4E84-9F2D-6FC00E72DC9A}" srcOrd="0" destOrd="0" presId="urn:microsoft.com/office/officeart/2018/2/layout/IconVerticalSolidList"/>
    <dgm:cxn modelId="{F5F63FA9-8443-445B-AB61-C4C6F003E0CE}" type="presOf" srcId="{45D7666F-14F1-4FFF-9822-CE81BDC08F39}" destId="{5A6B53ED-826F-4299-A4C8-DDD327925657}" srcOrd="0" destOrd="0" presId="urn:microsoft.com/office/officeart/2018/2/layout/IconVerticalSolidList"/>
    <dgm:cxn modelId="{45D3F9E1-4188-4A52-8C6A-84E35708D3BA}" type="presOf" srcId="{FA83F8B1-CE9A-4CCB-9490-E399632D3656}" destId="{1520EF0D-8BAD-4DDD-A622-1C749E340256}" srcOrd="0" destOrd="0" presId="urn:microsoft.com/office/officeart/2018/2/layout/IconVerticalSolidList"/>
    <dgm:cxn modelId="{CDAE7B87-DF69-497F-AAF1-22D5EC058716}" type="presParOf" srcId="{B6507C2C-8BA9-4E84-9F2D-6FC00E72DC9A}" destId="{D2FACB71-A74F-4E0F-85B1-656F0ED4A169}" srcOrd="0" destOrd="0" presId="urn:microsoft.com/office/officeart/2018/2/layout/IconVerticalSolidList"/>
    <dgm:cxn modelId="{B3ECD31D-D847-4D64-BFDF-57B569B26450}" type="presParOf" srcId="{D2FACB71-A74F-4E0F-85B1-656F0ED4A169}" destId="{B7AA970D-F526-4924-8442-5D178F1F17E4}" srcOrd="0" destOrd="0" presId="urn:microsoft.com/office/officeart/2018/2/layout/IconVerticalSolidList"/>
    <dgm:cxn modelId="{2DAABB4C-0924-4A65-AD61-A7CE9812FA26}" type="presParOf" srcId="{D2FACB71-A74F-4E0F-85B1-656F0ED4A169}" destId="{30754FEE-7B12-4FFA-AFD0-922B38870B50}" srcOrd="1" destOrd="0" presId="urn:microsoft.com/office/officeart/2018/2/layout/IconVerticalSolidList"/>
    <dgm:cxn modelId="{4C294B96-67F3-4841-A0D8-D9D7237E893A}" type="presParOf" srcId="{D2FACB71-A74F-4E0F-85B1-656F0ED4A169}" destId="{4551F777-40CE-493C-A0B4-0476FB6AF3E5}" srcOrd="2" destOrd="0" presId="urn:microsoft.com/office/officeart/2018/2/layout/IconVerticalSolidList"/>
    <dgm:cxn modelId="{F3037B9E-8F97-4D5B-928A-A0F4998C4EFD}" type="presParOf" srcId="{D2FACB71-A74F-4E0F-85B1-656F0ED4A169}" destId="{5A6B53ED-826F-4299-A4C8-DDD327925657}" srcOrd="3" destOrd="0" presId="urn:microsoft.com/office/officeart/2018/2/layout/IconVerticalSolidList"/>
    <dgm:cxn modelId="{B0C27DC2-7CE3-4F84-A093-9EFDE3243F3B}" type="presParOf" srcId="{B6507C2C-8BA9-4E84-9F2D-6FC00E72DC9A}" destId="{1AB6A603-5737-4D1A-8884-4524F3BD5633}" srcOrd="1" destOrd="0" presId="urn:microsoft.com/office/officeart/2018/2/layout/IconVerticalSolidList"/>
    <dgm:cxn modelId="{AE7C387A-7626-46AD-9E84-C107E9F33392}" type="presParOf" srcId="{B6507C2C-8BA9-4E84-9F2D-6FC00E72DC9A}" destId="{D6B08AF4-26F6-40A3-9428-08722A95011A}" srcOrd="2" destOrd="0" presId="urn:microsoft.com/office/officeart/2018/2/layout/IconVerticalSolidList"/>
    <dgm:cxn modelId="{1E18FA1F-17FA-4370-A82B-574D4EC8B9FC}" type="presParOf" srcId="{D6B08AF4-26F6-40A3-9428-08722A95011A}" destId="{F0EFE309-21FE-4396-849A-7D41F38AB53C}" srcOrd="0" destOrd="0" presId="urn:microsoft.com/office/officeart/2018/2/layout/IconVerticalSolidList"/>
    <dgm:cxn modelId="{CEB056F0-FBF1-41F6-8EF9-9D3872890E33}" type="presParOf" srcId="{D6B08AF4-26F6-40A3-9428-08722A95011A}" destId="{D396B5A8-93D7-46A8-A21B-EC6775157556}" srcOrd="1" destOrd="0" presId="urn:microsoft.com/office/officeart/2018/2/layout/IconVerticalSolidList"/>
    <dgm:cxn modelId="{6E01E260-EFAF-47E1-886D-70F722804CAB}" type="presParOf" srcId="{D6B08AF4-26F6-40A3-9428-08722A95011A}" destId="{66AE20D2-1227-4ECE-899A-1D4FD584118A}" srcOrd="2" destOrd="0" presId="urn:microsoft.com/office/officeart/2018/2/layout/IconVerticalSolidList"/>
    <dgm:cxn modelId="{FF538918-C54E-450E-BB51-62E272D8C74F}" type="presParOf" srcId="{D6B08AF4-26F6-40A3-9428-08722A95011A}" destId="{1520EF0D-8BAD-4DDD-A622-1C749E340256}" srcOrd="3" destOrd="0" presId="urn:microsoft.com/office/officeart/2018/2/layout/IconVerticalSolidList"/>
    <dgm:cxn modelId="{1A800BAD-92B9-4222-93AB-222A0D27DADE}" type="presParOf" srcId="{B6507C2C-8BA9-4E84-9F2D-6FC00E72DC9A}" destId="{5B684326-82C6-47DC-880E-B8AADBAACF97}" srcOrd="3" destOrd="0" presId="urn:microsoft.com/office/officeart/2018/2/layout/IconVerticalSolidList"/>
    <dgm:cxn modelId="{065C6EC9-77DB-41A9-B45A-57C37CADF74B}" type="presParOf" srcId="{B6507C2C-8BA9-4E84-9F2D-6FC00E72DC9A}" destId="{6E67B804-D16B-4CC7-A119-6F6002DBD56A}" srcOrd="4" destOrd="0" presId="urn:microsoft.com/office/officeart/2018/2/layout/IconVerticalSolidList"/>
    <dgm:cxn modelId="{5AB17241-94E2-4A71-9EFA-6D2853FCF804}" type="presParOf" srcId="{6E67B804-D16B-4CC7-A119-6F6002DBD56A}" destId="{776B429A-1233-4A55-8A7B-70A9CE002558}" srcOrd="0" destOrd="0" presId="urn:microsoft.com/office/officeart/2018/2/layout/IconVerticalSolidList"/>
    <dgm:cxn modelId="{60FBEA25-4C66-44CA-AAB6-089A17F7A2FD}" type="presParOf" srcId="{6E67B804-D16B-4CC7-A119-6F6002DBD56A}" destId="{02A50DE3-9A4F-4BBD-B7AF-AEDA98EF1C11}" srcOrd="1" destOrd="0" presId="urn:microsoft.com/office/officeart/2018/2/layout/IconVerticalSolidList"/>
    <dgm:cxn modelId="{D9665A01-E27D-459C-9F57-4915A576F311}" type="presParOf" srcId="{6E67B804-D16B-4CC7-A119-6F6002DBD56A}" destId="{0C3761DA-5AA4-432F-AEB2-A8DE52BACC50}" srcOrd="2" destOrd="0" presId="urn:microsoft.com/office/officeart/2018/2/layout/IconVerticalSolidList"/>
    <dgm:cxn modelId="{3D8A72AF-C3F5-4DA0-84CB-E91AF7FA49DB}" type="presParOf" srcId="{6E67B804-D16B-4CC7-A119-6F6002DBD56A}" destId="{0EE0A8F1-F7B3-4834-8299-D354112378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79A949-6E7F-4C9D-86E8-9D20E4E9B4A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B958A7A-F96B-4085-A9C2-5BC8716606FA}">
      <dgm:prSet/>
      <dgm:spPr/>
      <dgm:t>
        <a:bodyPr/>
        <a:lstStyle/>
        <a:p>
          <a:r>
            <a:rPr lang="en-US"/>
            <a:t>Application Development</a:t>
          </a:r>
        </a:p>
      </dgm:t>
    </dgm:pt>
    <dgm:pt modelId="{9DDCB81A-E9D3-4017-8006-ECA285C36033}" type="parTrans" cxnId="{C2CBFE38-6CEB-4D6E-9139-2BE51718CA32}">
      <dgm:prSet/>
      <dgm:spPr/>
      <dgm:t>
        <a:bodyPr/>
        <a:lstStyle/>
        <a:p>
          <a:endParaRPr lang="en-US"/>
        </a:p>
      </dgm:t>
    </dgm:pt>
    <dgm:pt modelId="{903C8E9E-96DD-4104-BAF5-98913AF6CABB}" type="sibTrans" cxnId="{C2CBFE38-6CEB-4D6E-9139-2BE51718CA32}">
      <dgm:prSet/>
      <dgm:spPr/>
      <dgm:t>
        <a:bodyPr/>
        <a:lstStyle/>
        <a:p>
          <a:endParaRPr lang="en-US"/>
        </a:p>
      </dgm:t>
    </dgm:pt>
    <dgm:pt modelId="{EF12D572-BB97-4E4A-92FD-DFFFB0956D58}">
      <dgm:prSet/>
      <dgm:spPr/>
      <dgm:t>
        <a:bodyPr/>
        <a:lstStyle/>
        <a:p>
          <a:r>
            <a:rPr lang="en-US" b="1"/>
            <a:t>Enable Microsoft SSO Authentication:</a:t>
          </a:r>
          <a:r>
            <a:rPr lang="en-US"/>
            <a:t> Integrate Azure AD to support secure, seamless sign-in for users via organizational credentials.</a:t>
          </a:r>
        </a:p>
      </dgm:t>
    </dgm:pt>
    <dgm:pt modelId="{B2B189B6-8073-452F-A894-BC30D27D9971}" type="parTrans" cxnId="{2EAD0B6F-320A-4D95-B5B3-4B2216CFDFFD}">
      <dgm:prSet/>
      <dgm:spPr/>
      <dgm:t>
        <a:bodyPr/>
        <a:lstStyle/>
        <a:p>
          <a:endParaRPr lang="en-US"/>
        </a:p>
      </dgm:t>
    </dgm:pt>
    <dgm:pt modelId="{3EB47026-8AB9-4A78-937E-2DBB17D3C5AB}" type="sibTrans" cxnId="{2EAD0B6F-320A-4D95-B5B3-4B2216CFDFFD}">
      <dgm:prSet/>
      <dgm:spPr/>
      <dgm:t>
        <a:bodyPr/>
        <a:lstStyle/>
        <a:p>
          <a:endParaRPr lang="en-US"/>
        </a:p>
      </dgm:t>
    </dgm:pt>
    <dgm:pt modelId="{5303A927-8FCB-48B2-A9A8-CF4B25D653F5}">
      <dgm:prSet/>
      <dgm:spPr/>
      <dgm:t>
        <a:bodyPr/>
        <a:lstStyle/>
        <a:p>
          <a:r>
            <a:rPr lang="en-US" b="1"/>
            <a:t>Deploy App to Cloud Environment:</a:t>
          </a:r>
          <a:r>
            <a:rPr lang="en-US" b="0"/>
            <a:t> Host the Streamlit</a:t>
          </a:r>
          <a:r>
            <a:rPr lang="en-US"/>
            <a:t> app on Azure or AWS for secure, scalable access across teams.</a:t>
          </a:r>
        </a:p>
      </dgm:t>
    </dgm:pt>
    <dgm:pt modelId="{E8E07103-3F3F-4CAB-BD56-6109B364174C}" type="parTrans" cxnId="{AF6AF3BD-D211-4D7A-92BF-10400E26CD15}">
      <dgm:prSet/>
      <dgm:spPr/>
      <dgm:t>
        <a:bodyPr/>
        <a:lstStyle/>
        <a:p>
          <a:endParaRPr lang="en-US"/>
        </a:p>
      </dgm:t>
    </dgm:pt>
    <dgm:pt modelId="{CE7D46BA-4631-4489-8D19-E7C6E99EE2CB}" type="sibTrans" cxnId="{AF6AF3BD-D211-4D7A-92BF-10400E26CD15}">
      <dgm:prSet/>
      <dgm:spPr/>
      <dgm:t>
        <a:bodyPr/>
        <a:lstStyle/>
        <a:p>
          <a:endParaRPr lang="en-US"/>
        </a:p>
      </dgm:t>
    </dgm:pt>
    <dgm:pt modelId="{1E639650-20D7-48ED-8803-5BFD95D6A367}">
      <dgm:prSet/>
      <dgm:spPr/>
      <dgm:t>
        <a:bodyPr/>
        <a:lstStyle/>
        <a:p>
          <a:r>
            <a:rPr lang="en-US" b="1"/>
            <a:t>Integrate NLP-Based Search:</a:t>
          </a:r>
          <a:r>
            <a:rPr lang="en-US"/>
            <a:t> Allow users to query reports </a:t>
          </a:r>
          <a:r>
            <a:rPr lang="en-US" b="0"/>
            <a:t>and assets using natural language for faster exploration</a:t>
          </a:r>
          <a:r>
            <a:rPr lang="en-US"/>
            <a:t>.</a:t>
          </a:r>
        </a:p>
      </dgm:t>
    </dgm:pt>
    <dgm:pt modelId="{8873590D-885C-4380-9A79-67DA0657B562}" type="parTrans" cxnId="{5696E5B2-83FB-4F0D-95AA-A5ED153C4FE2}">
      <dgm:prSet/>
      <dgm:spPr/>
      <dgm:t>
        <a:bodyPr/>
        <a:lstStyle/>
        <a:p>
          <a:endParaRPr lang="en-US"/>
        </a:p>
      </dgm:t>
    </dgm:pt>
    <dgm:pt modelId="{6A1B7E56-A070-413F-BC9B-D9A3A031EDEA}" type="sibTrans" cxnId="{5696E5B2-83FB-4F0D-95AA-A5ED153C4FE2}">
      <dgm:prSet/>
      <dgm:spPr/>
      <dgm:t>
        <a:bodyPr/>
        <a:lstStyle/>
        <a:p>
          <a:endParaRPr lang="en-US"/>
        </a:p>
      </dgm:t>
    </dgm:pt>
    <dgm:pt modelId="{53156CEB-7D43-47FF-BB40-21FE54DB84BD}">
      <dgm:prSet/>
      <dgm:spPr/>
      <dgm:t>
        <a:bodyPr/>
        <a:lstStyle/>
        <a:p>
          <a:r>
            <a:rPr lang="en-US"/>
            <a:t>Data Visualization</a:t>
          </a:r>
        </a:p>
      </dgm:t>
    </dgm:pt>
    <dgm:pt modelId="{4709E07B-552C-4132-A485-208135FCF39E}" type="parTrans" cxnId="{2D7FA50D-8CBA-4A79-B7BE-C62E37DA820E}">
      <dgm:prSet/>
      <dgm:spPr/>
      <dgm:t>
        <a:bodyPr/>
        <a:lstStyle/>
        <a:p>
          <a:endParaRPr lang="en-US"/>
        </a:p>
      </dgm:t>
    </dgm:pt>
    <dgm:pt modelId="{C55BE718-6F7F-4DBF-AEFB-5AD27C6794EE}" type="sibTrans" cxnId="{2D7FA50D-8CBA-4A79-B7BE-C62E37DA820E}">
      <dgm:prSet/>
      <dgm:spPr/>
      <dgm:t>
        <a:bodyPr/>
        <a:lstStyle/>
        <a:p>
          <a:endParaRPr lang="en-US"/>
        </a:p>
      </dgm:t>
    </dgm:pt>
    <dgm:pt modelId="{96A6378D-EC2D-41EB-932A-45584AFC5376}">
      <dgm:prSet/>
      <dgm:spPr/>
      <dgm:t>
        <a:bodyPr/>
        <a:lstStyle/>
        <a:p>
          <a:r>
            <a:rPr lang="en-US" b="1"/>
            <a:t>Anomaly Detection Visuals:</a:t>
          </a:r>
          <a:r>
            <a:rPr lang="en-US"/>
            <a:t> Automatically highlight unusual patterns like </a:t>
          </a:r>
          <a:r>
            <a:rPr lang="en-US" b="0"/>
            <a:t>sudden drops in </a:t>
          </a:r>
          <a:r>
            <a:rPr lang="en-US"/>
            <a:t>dataset refreshes or spikes in report access.</a:t>
          </a:r>
        </a:p>
      </dgm:t>
    </dgm:pt>
    <dgm:pt modelId="{42645F06-362A-4C02-8FCA-AAD2A04074E5}" type="parTrans" cxnId="{614C5B88-D237-4F5C-8413-C6F8FC3B3B3D}">
      <dgm:prSet/>
      <dgm:spPr/>
      <dgm:t>
        <a:bodyPr/>
        <a:lstStyle/>
        <a:p>
          <a:endParaRPr lang="en-US"/>
        </a:p>
      </dgm:t>
    </dgm:pt>
    <dgm:pt modelId="{9D605148-3CAA-4EAB-B405-9D6D575EB016}" type="sibTrans" cxnId="{614C5B88-D237-4F5C-8413-C6F8FC3B3B3D}">
      <dgm:prSet/>
      <dgm:spPr/>
      <dgm:t>
        <a:bodyPr/>
        <a:lstStyle/>
        <a:p>
          <a:endParaRPr lang="en-US"/>
        </a:p>
      </dgm:t>
    </dgm:pt>
    <dgm:pt modelId="{CAB1D016-15FA-4E86-9F4B-001610919C27}">
      <dgm:prSet/>
      <dgm:spPr/>
      <dgm:t>
        <a:bodyPr/>
        <a:lstStyle/>
        <a:p>
          <a:r>
            <a:rPr lang="en-US" b="1"/>
            <a:t>Real-Time Access Monitoring:</a:t>
          </a:r>
          <a:r>
            <a:rPr lang="en-US"/>
            <a:t> Display live charts showing who accessed which reports and </a:t>
          </a:r>
          <a:r>
            <a:rPr lang="en-US" b="0"/>
            <a:t>when, using data pulled from</a:t>
          </a:r>
          <a:r>
            <a:rPr lang="en-US"/>
            <a:t> Power BI’s activity log API.</a:t>
          </a:r>
        </a:p>
      </dgm:t>
    </dgm:pt>
    <dgm:pt modelId="{827D2E82-7DD0-4879-96EE-7132FA6158D0}" type="parTrans" cxnId="{7429B87A-F52A-4427-BA55-A8B65C10F47E}">
      <dgm:prSet/>
      <dgm:spPr/>
      <dgm:t>
        <a:bodyPr/>
        <a:lstStyle/>
        <a:p>
          <a:endParaRPr lang="en-US"/>
        </a:p>
      </dgm:t>
    </dgm:pt>
    <dgm:pt modelId="{9517B25E-AF5C-4834-9BD1-162DB05DEC3C}" type="sibTrans" cxnId="{7429B87A-F52A-4427-BA55-A8B65C10F47E}">
      <dgm:prSet/>
      <dgm:spPr/>
      <dgm:t>
        <a:bodyPr/>
        <a:lstStyle/>
        <a:p>
          <a:endParaRPr lang="en-US"/>
        </a:p>
      </dgm:t>
    </dgm:pt>
    <dgm:pt modelId="{D1469669-0399-4121-8E93-8D51ED857207}" type="pres">
      <dgm:prSet presAssocID="{6C79A949-6E7F-4C9D-86E8-9D20E4E9B4AE}" presName="linear" presStyleCnt="0">
        <dgm:presLayoutVars>
          <dgm:dir/>
          <dgm:animLvl val="lvl"/>
          <dgm:resizeHandles val="exact"/>
        </dgm:presLayoutVars>
      </dgm:prSet>
      <dgm:spPr/>
    </dgm:pt>
    <dgm:pt modelId="{5FDAE873-D436-4E6A-864C-14C9ACE1FC95}" type="pres">
      <dgm:prSet presAssocID="{1B958A7A-F96B-4085-A9C2-5BC8716606FA}" presName="parentLin" presStyleCnt="0"/>
      <dgm:spPr/>
    </dgm:pt>
    <dgm:pt modelId="{B3B3620D-3D86-4258-A6B6-F283A69303B6}" type="pres">
      <dgm:prSet presAssocID="{1B958A7A-F96B-4085-A9C2-5BC8716606FA}" presName="parentLeftMargin" presStyleLbl="node1" presStyleIdx="0" presStyleCnt="2"/>
      <dgm:spPr/>
    </dgm:pt>
    <dgm:pt modelId="{5AF5BE63-1D59-4D6E-B68D-2478864EE9A1}" type="pres">
      <dgm:prSet presAssocID="{1B958A7A-F96B-4085-A9C2-5BC8716606F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F3DCB47-7402-4707-83F7-49FADEA9DEF2}" type="pres">
      <dgm:prSet presAssocID="{1B958A7A-F96B-4085-A9C2-5BC8716606FA}" presName="negativeSpace" presStyleCnt="0"/>
      <dgm:spPr/>
    </dgm:pt>
    <dgm:pt modelId="{298DDB8F-4775-489D-8E29-543E9BB661DE}" type="pres">
      <dgm:prSet presAssocID="{1B958A7A-F96B-4085-A9C2-5BC8716606FA}" presName="childText" presStyleLbl="conFgAcc1" presStyleIdx="0" presStyleCnt="2">
        <dgm:presLayoutVars>
          <dgm:bulletEnabled val="1"/>
        </dgm:presLayoutVars>
      </dgm:prSet>
      <dgm:spPr/>
    </dgm:pt>
    <dgm:pt modelId="{A90B98A0-9420-4174-A6BD-5321E314CB89}" type="pres">
      <dgm:prSet presAssocID="{903C8E9E-96DD-4104-BAF5-98913AF6CABB}" presName="spaceBetweenRectangles" presStyleCnt="0"/>
      <dgm:spPr/>
    </dgm:pt>
    <dgm:pt modelId="{A273C729-1126-4B6D-AD08-31CE27876E9D}" type="pres">
      <dgm:prSet presAssocID="{53156CEB-7D43-47FF-BB40-21FE54DB84BD}" presName="parentLin" presStyleCnt="0"/>
      <dgm:spPr/>
    </dgm:pt>
    <dgm:pt modelId="{50737C0F-804B-494B-9506-C5D8531BE935}" type="pres">
      <dgm:prSet presAssocID="{53156CEB-7D43-47FF-BB40-21FE54DB84BD}" presName="parentLeftMargin" presStyleLbl="node1" presStyleIdx="0" presStyleCnt="2"/>
      <dgm:spPr/>
    </dgm:pt>
    <dgm:pt modelId="{803F53C8-57B8-497C-B1D5-23E0CCEF8CC5}" type="pres">
      <dgm:prSet presAssocID="{53156CEB-7D43-47FF-BB40-21FE54DB84B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8593EDF-DD13-4D90-B72A-724A73D82617}" type="pres">
      <dgm:prSet presAssocID="{53156CEB-7D43-47FF-BB40-21FE54DB84BD}" presName="negativeSpace" presStyleCnt="0"/>
      <dgm:spPr/>
    </dgm:pt>
    <dgm:pt modelId="{B141AEA0-5592-43CF-A634-6D23FF173DB0}" type="pres">
      <dgm:prSet presAssocID="{53156CEB-7D43-47FF-BB40-21FE54DB84B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D7FA50D-8CBA-4A79-B7BE-C62E37DA820E}" srcId="{6C79A949-6E7F-4C9D-86E8-9D20E4E9B4AE}" destId="{53156CEB-7D43-47FF-BB40-21FE54DB84BD}" srcOrd="1" destOrd="0" parTransId="{4709E07B-552C-4132-A485-208135FCF39E}" sibTransId="{C55BE718-6F7F-4DBF-AEFB-5AD27C6794EE}"/>
    <dgm:cxn modelId="{BE52F817-3AD7-40B8-B2FF-9C0A46272DD0}" type="presOf" srcId="{53156CEB-7D43-47FF-BB40-21FE54DB84BD}" destId="{50737C0F-804B-494B-9506-C5D8531BE935}" srcOrd="0" destOrd="0" presId="urn:microsoft.com/office/officeart/2005/8/layout/list1"/>
    <dgm:cxn modelId="{C2A4A536-410D-439A-81D9-E35DC1FAB304}" type="presOf" srcId="{1E639650-20D7-48ED-8803-5BFD95D6A367}" destId="{298DDB8F-4775-489D-8E29-543E9BB661DE}" srcOrd="0" destOrd="2" presId="urn:microsoft.com/office/officeart/2005/8/layout/list1"/>
    <dgm:cxn modelId="{31C6D738-0EB8-4AC0-AB51-B876DE734043}" type="presOf" srcId="{1B958A7A-F96B-4085-A9C2-5BC8716606FA}" destId="{5AF5BE63-1D59-4D6E-B68D-2478864EE9A1}" srcOrd="1" destOrd="0" presId="urn:microsoft.com/office/officeart/2005/8/layout/list1"/>
    <dgm:cxn modelId="{C2CBFE38-6CEB-4D6E-9139-2BE51718CA32}" srcId="{6C79A949-6E7F-4C9D-86E8-9D20E4E9B4AE}" destId="{1B958A7A-F96B-4085-A9C2-5BC8716606FA}" srcOrd="0" destOrd="0" parTransId="{9DDCB81A-E9D3-4017-8006-ECA285C36033}" sibTransId="{903C8E9E-96DD-4104-BAF5-98913AF6CABB}"/>
    <dgm:cxn modelId="{96CAAA5C-DABB-499D-B64F-DEEABCCD911C}" type="presOf" srcId="{53156CEB-7D43-47FF-BB40-21FE54DB84BD}" destId="{803F53C8-57B8-497C-B1D5-23E0CCEF8CC5}" srcOrd="1" destOrd="0" presId="urn:microsoft.com/office/officeart/2005/8/layout/list1"/>
    <dgm:cxn modelId="{434C8D5D-DBA5-4DF9-A679-775585C73D9B}" type="presOf" srcId="{1B958A7A-F96B-4085-A9C2-5BC8716606FA}" destId="{B3B3620D-3D86-4258-A6B6-F283A69303B6}" srcOrd="0" destOrd="0" presId="urn:microsoft.com/office/officeart/2005/8/layout/list1"/>
    <dgm:cxn modelId="{A713044B-8DE1-4322-BBC8-C6338B6D23ED}" type="presOf" srcId="{5303A927-8FCB-48B2-A9A8-CF4B25D653F5}" destId="{298DDB8F-4775-489D-8E29-543E9BB661DE}" srcOrd="0" destOrd="1" presId="urn:microsoft.com/office/officeart/2005/8/layout/list1"/>
    <dgm:cxn modelId="{2EAD0B6F-320A-4D95-B5B3-4B2216CFDFFD}" srcId="{1B958A7A-F96B-4085-A9C2-5BC8716606FA}" destId="{EF12D572-BB97-4E4A-92FD-DFFFB0956D58}" srcOrd="0" destOrd="0" parTransId="{B2B189B6-8073-452F-A894-BC30D27D9971}" sibTransId="{3EB47026-8AB9-4A78-937E-2DBB17D3C5AB}"/>
    <dgm:cxn modelId="{7429B87A-F52A-4427-BA55-A8B65C10F47E}" srcId="{53156CEB-7D43-47FF-BB40-21FE54DB84BD}" destId="{CAB1D016-15FA-4E86-9F4B-001610919C27}" srcOrd="1" destOrd="0" parTransId="{827D2E82-7DD0-4879-96EE-7132FA6158D0}" sibTransId="{9517B25E-AF5C-4834-9BD1-162DB05DEC3C}"/>
    <dgm:cxn modelId="{88762C80-0E27-40F9-B23F-6E05F4DC8E93}" type="presOf" srcId="{CAB1D016-15FA-4E86-9F4B-001610919C27}" destId="{B141AEA0-5592-43CF-A634-6D23FF173DB0}" srcOrd="0" destOrd="1" presId="urn:microsoft.com/office/officeart/2005/8/layout/list1"/>
    <dgm:cxn modelId="{614C5B88-D237-4F5C-8413-C6F8FC3B3B3D}" srcId="{53156CEB-7D43-47FF-BB40-21FE54DB84BD}" destId="{96A6378D-EC2D-41EB-932A-45584AFC5376}" srcOrd="0" destOrd="0" parTransId="{42645F06-362A-4C02-8FCA-AAD2A04074E5}" sibTransId="{9D605148-3CAA-4EAB-B405-9D6D575EB016}"/>
    <dgm:cxn modelId="{8CB14198-E416-460E-AF34-CDBD453D7BE5}" type="presOf" srcId="{6C79A949-6E7F-4C9D-86E8-9D20E4E9B4AE}" destId="{D1469669-0399-4121-8E93-8D51ED857207}" srcOrd="0" destOrd="0" presId="urn:microsoft.com/office/officeart/2005/8/layout/list1"/>
    <dgm:cxn modelId="{5696E5B2-83FB-4F0D-95AA-A5ED153C4FE2}" srcId="{1B958A7A-F96B-4085-A9C2-5BC8716606FA}" destId="{1E639650-20D7-48ED-8803-5BFD95D6A367}" srcOrd="2" destOrd="0" parTransId="{8873590D-885C-4380-9A79-67DA0657B562}" sibTransId="{6A1B7E56-A070-413F-BC9B-D9A3A031EDEA}"/>
    <dgm:cxn modelId="{AF6AF3BD-D211-4D7A-92BF-10400E26CD15}" srcId="{1B958A7A-F96B-4085-A9C2-5BC8716606FA}" destId="{5303A927-8FCB-48B2-A9A8-CF4B25D653F5}" srcOrd="1" destOrd="0" parTransId="{E8E07103-3F3F-4CAB-BD56-6109B364174C}" sibTransId="{CE7D46BA-4631-4489-8D19-E7C6E99EE2CB}"/>
    <dgm:cxn modelId="{4EFE8CCD-4959-422E-B931-9379783B99CA}" type="presOf" srcId="{EF12D572-BB97-4E4A-92FD-DFFFB0956D58}" destId="{298DDB8F-4775-489D-8E29-543E9BB661DE}" srcOrd="0" destOrd="0" presId="urn:microsoft.com/office/officeart/2005/8/layout/list1"/>
    <dgm:cxn modelId="{924F49E5-CFC7-4315-A819-677CBC73AE2D}" type="presOf" srcId="{96A6378D-EC2D-41EB-932A-45584AFC5376}" destId="{B141AEA0-5592-43CF-A634-6D23FF173DB0}" srcOrd="0" destOrd="0" presId="urn:microsoft.com/office/officeart/2005/8/layout/list1"/>
    <dgm:cxn modelId="{D9F7B9AA-C242-40E8-8C54-DBEBB80441AA}" type="presParOf" srcId="{D1469669-0399-4121-8E93-8D51ED857207}" destId="{5FDAE873-D436-4E6A-864C-14C9ACE1FC95}" srcOrd="0" destOrd="0" presId="urn:microsoft.com/office/officeart/2005/8/layout/list1"/>
    <dgm:cxn modelId="{1A28C74B-59E6-4446-994F-73B068FA15C4}" type="presParOf" srcId="{5FDAE873-D436-4E6A-864C-14C9ACE1FC95}" destId="{B3B3620D-3D86-4258-A6B6-F283A69303B6}" srcOrd="0" destOrd="0" presId="urn:microsoft.com/office/officeart/2005/8/layout/list1"/>
    <dgm:cxn modelId="{E652B383-0C57-464A-BE5B-73CB9CC8EB70}" type="presParOf" srcId="{5FDAE873-D436-4E6A-864C-14C9ACE1FC95}" destId="{5AF5BE63-1D59-4D6E-B68D-2478864EE9A1}" srcOrd="1" destOrd="0" presId="urn:microsoft.com/office/officeart/2005/8/layout/list1"/>
    <dgm:cxn modelId="{A2505945-9151-49C0-B6AE-B5FA8B485E66}" type="presParOf" srcId="{D1469669-0399-4121-8E93-8D51ED857207}" destId="{6F3DCB47-7402-4707-83F7-49FADEA9DEF2}" srcOrd="1" destOrd="0" presId="urn:microsoft.com/office/officeart/2005/8/layout/list1"/>
    <dgm:cxn modelId="{538BED7F-9BBB-4D56-B854-9D3A1BAECBF1}" type="presParOf" srcId="{D1469669-0399-4121-8E93-8D51ED857207}" destId="{298DDB8F-4775-489D-8E29-543E9BB661DE}" srcOrd="2" destOrd="0" presId="urn:microsoft.com/office/officeart/2005/8/layout/list1"/>
    <dgm:cxn modelId="{0A19F092-027E-4A1F-8543-2FD211923052}" type="presParOf" srcId="{D1469669-0399-4121-8E93-8D51ED857207}" destId="{A90B98A0-9420-4174-A6BD-5321E314CB89}" srcOrd="3" destOrd="0" presId="urn:microsoft.com/office/officeart/2005/8/layout/list1"/>
    <dgm:cxn modelId="{CD1A9F63-F0DA-4F95-9AA6-0E44CA9ED6F8}" type="presParOf" srcId="{D1469669-0399-4121-8E93-8D51ED857207}" destId="{A273C729-1126-4B6D-AD08-31CE27876E9D}" srcOrd="4" destOrd="0" presId="urn:microsoft.com/office/officeart/2005/8/layout/list1"/>
    <dgm:cxn modelId="{CF3FBE47-0B59-4B5F-AB27-7A976F67BF96}" type="presParOf" srcId="{A273C729-1126-4B6D-AD08-31CE27876E9D}" destId="{50737C0F-804B-494B-9506-C5D8531BE935}" srcOrd="0" destOrd="0" presId="urn:microsoft.com/office/officeart/2005/8/layout/list1"/>
    <dgm:cxn modelId="{8052FB18-EC20-4827-87E3-13066E87E7E1}" type="presParOf" srcId="{A273C729-1126-4B6D-AD08-31CE27876E9D}" destId="{803F53C8-57B8-497C-B1D5-23E0CCEF8CC5}" srcOrd="1" destOrd="0" presId="urn:microsoft.com/office/officeart/2005/8/layout/list1"/>
    <dgm:cxn modelId="{0A83C311-CFAB-48BB-AFF6-8DD8C3A6D5D4}" type="presParOf" srcId="{D1469669-0399-4121-8E93-8D51ED857207}" destId="{78593EDF-DD13-4D90-B72A-724A73D82617}" srcOrd="5" destOrd="0" presId="urn:microsoft.com/office/officeart/2005/8/layout/list1"/>
    <dgm:cxn modelId="{462EAF7F-3C27-4377-BD44-9B72E1794AB0}" type="presParOf" srcId="{D1469669-0399-4121-8E93-8D51ED857207}" destId="{B141AEA0-5592-43CF-A634-6D23FF173DB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4ACC1-C2A4-4B34-8243-BCE41852E3ED}">
      <dsp:nvSpPr>
        <dsp:cNvPr id="0" name=""/>
        <dsp:cNvSpPr/>
      </dsp:nvSpPr>
      <dsp:spPr>
        <a:xfrm>
          <a:off x="0" y="97536"/>
          <a:ext cx="6367912" cy="8353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Power BI content across Dover’s OpCos lacks centralized governance and monitoring</a:t>
          </a:r>
        </a:p>
      </dsp:txBody>
      <dsp:txXfrm>
        <a:off x="40780" y="138316"/>
        <a:ext cx="6286352" cy="753819"/>
      </dsp:txXfrm>
    </dsp:sp>
    <dsp:sp modelId="{978E98D4-8EBF-4D46-A725-D7F41A9E9C76}">
      <dsp:nvSpPr>
        <dsp:cNvPr id="0" name=""/>
        <dsp:cNvSpPr/>
      </dsp:nvSpPr>
      <dsp:spPr>
        <a:xfrm>
          <a:off x="0" y="993396"/>
          <a:ext cx="6367912" cy="835379"/>
        </a:xfrm>
        <a:prstGeom prst="roundRect">
          <a:avLst/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Difficult to distinguish active vs. inactive users, reports, and datasets</a:t>
          </a:r>
        </a:p>
      </dsp:txBody>
      <dsp:txXfrm>
        <a:off x="40780" y="1034176"/>
        <a:ext cx="6286352" cy="753819"/>
      </dsp:txXfrm>
    </dsp:sp>
    <dsp:sp modelId="{5497D842-81E3-4B7E-91C3-F52A1B0FF679}">
      <dsp:nvSpPr>
        <dsp:cNvPr id="0" name=""/>
        <dsp:cNvSpPr/>
      </dsp:nvSpPr>
      <dsp:spPr>
        <a:xfrm>
          <a:off x="0" y="1889256"/>
          <a:ext cx="6367912" cy="83537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Orphaned or outdated content creates clutter and confusion</a:t>
          </a:r>
        </a:p>
      </dsp:txBody>
      <dsp:txXfrm>
        <a:off x="40780" y="1930036"/>
        <a:ext cx="6286352" cy="753819"/>
      </dsp:txXfrm>
    </dsp:sp>
    <dsp:sp modelId="{D6CA5E2D-2873-4507-B1C3-DC00ECC6F78D}">
      <dsp:nvSpPr>
        <dsp:cNvPr id="0" name=""/>
        <dsp:cNvSpPr/>
      </dsp:nvSpPr>
      <dsp:spPr>
        <a:xfrm>
          <a:off x="0" y="2785116"/>
          <a:ext cx="6367912" cy="83537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Ownership and administrative gaps hinder asset accountability</a:t>
          </a:r>
        </a:p>
      </dsp:txBody>
      <dsp:txXfrm>
        <a:off x="40780" y="2825896"/>
        <a:ext cx="6286352" cy="753819"/>
      </dsp:txXfrm>
    </dsp:sp>
    <dsp:sp modelId="{FAD3B494-C0BA-4491-B1FD-34ADC9E09ECB}">
      <dsp:nvSpPr>
        <dsp:cNvPr id="0" name=""/>
        <dsp:cNvSpPr/>
      </dsp:nvSpPr>
      <dsp:spPr>
        <a:xfrm>
          <a:off x="0" y="3680976"/>
          <a:ext cx="6367912" cy="83537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No row-level data security, risking sensitive cross-OpCo exposure</a:t>
          </a:r>
        </a:p>
      </dsp:txBody>
      <dsp:txXfrm>
        <a:off x="40780" y="3721756"/>
        <a:ext cx="6286352" cy="753819"/>
      </dsp:txXfrm>
    </dsp:sp>
    <dsp:sp modelId="{6E4C8385-1FD1-47CD-B7A9-5C42854CC511}">
      <dsp:nvSpPr>
        <dsp:cNvPr id="0" name=""/>
        <dsp:cNvSpPr/>
      </dsp:nvSpPr>
      <dsp:spPr>
        <a:xfrm>
          <a:off x="0" y="4576836"/>
          <a:ext cx="6367912" cy="835379"/>
        </a:xfrm>
        <a:prstGeom prst="roundRect">
          <a:avLst/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Absence of actionable dashboards to drive informed decision-making</a:t>
          </a:r>
        </a:p>
      </dsp:txBody>
      <dsp:txXfrm>
        <a:off x="40780" y="4617616"/>
        <a:ext cx="6286352" cy="753819"/>
      </dsp:txXfrm>
    </dsp:sp>
    <dsp:sp modelId="{4B4D8CA5-FF90-40C1-804E-2217ADC77A27}">
      <dsp:nvSpPr>
        <dsp:cNvPr id="0" name=""/>
        <dsp:cNvSpPr/>
      </dsp:nvSpPr>
      <dsp:spPr>
        <a:xfrm>
          <a:off x="0" y="5472696"/>
          <a:ext cx="6367912" cy="8353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Need for a lightweight, scalable web app with real-time data integration and visual insight</a:t>
          </a:r>
        </a:p>
      </dsp:txBody>
      <dsp:txXfrm>
        <a:off x="40780" y="5513476"/>
        <a:ext cx="6286352" cy="753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816552-0F6B-44F0-B557-BB34012E65ED}">
      <dsp:nvSpPr>
        <dsp:cNvPr id="0" name=""/>
        <dsp:cNvSpPr/>
      </dsp:nvSpPr>
      <dsp:spPr>
        <a:xfrm>
          <a:off x="107164" y="531046"/>
          <a:ext cx="900128" cy="900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29B4B-E107-4A3C-9DDD-ABE10ABFF21F}">
      <dsp:nvSpPr>
        <dsp:cNvPr id="0" name=""/>
        <dsp:cNvSpPr/>
      </dsp:nvSpPr>
      <dsp:spPr>
        <a:xfrm>
          <a:off x="296191" y="720073"/>
          <a:ext cx="522074" cy="522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53441-6B67-491A-93A6-43F949D6D792}">
      <dsp:nvSpPr>
        <dsp:cNvPr id="0" name=""/>
        <dsp:cNvSpPr/>
      </dsp:nvSpPr>
      <dsp:spPr>
        <a:xfrm>
          <a:off x="1200177" y="531046"/>
          <a:ext cx="2121730" cy="900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 a web app using Streamlit and Python</a:t>
          </a:r>
        </a:p>
      </dsp:txBody>
      <dsp:txXfrm>
        <a:off x="1200177" y="531046"/>
        <a:ext cx="2121730" cy="900128"/>
      </dsp:txXfrm>
    </dsp:sp>
    <dsp:sp modelId="{6A0E176E-7626-49E0-B113-6D9ECAC3B3F4}">
      <dsp:nvSpPr>
        <dsp:cNvPr id="0" name=""/>
        <dsp:cNvSpPr/>
      </dsp:nvSpPr>
      <dsp:spPr>
        <a:xfrm>
          <a:off x="3691603" y="531046"/>
          <a:ext cx="900128" cy="900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CBA4FE-E0BA-469C-A911-1997DC0AEF8A}">
      <dsp:nvSpPr>
        <dsp:cNvPr id="0" name=""/>
        <dsp:cNvSpPr/>
      </dsp:nvSpPr>
      <dsp:spPr>
        <a:xfrm>
          <a:off x="3880630" y="720073"/>
          <a:ext cx="522074" cy="522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7E2D2-DA8C-4E47-B594-775E79E974E0}">
      <dsp:nvSpPr>
        <dsp:cNvPr id="0" name=""/>
        <dsp:cNvSpPr/>
      </dsp:nvSpPr>
      <dsp:spPr>
        <a:xfrm>
          <a:off x="4784616" y="531046"/>
          <a:ext cx="2121730" cy="900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Connect to Power BI via REST APIs to pull metadata</a:t>
          </a:r>
        </a:p>
      </dsp:txBody>
      <dsp:txXfrm>
        <a:off x="4784616" y="531046"/>
        <a:ext cx="2121730" cy="900128"/>
      </dsp:txXfrm>
    </dsp:sp>
    <dsp:sp modelId="{61CAB1C8-E3D2-48E9-AA7E-DCA9CC1449C9}">
      <dsp:nvSpPr>
        <dsp:cNvPr id="0" name=""/>
        <dsp:cNvSpPr/>
      </dsp:nvSpPr>
      <dsp:spPr>
        <a:xfrm>
          <a:off x="7276042" y="531046"/>
          <a:ext cx="900128" cy="900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1E157-C65D-4048-A481-CE707FCCFF94}">
      <dsp:nvSpPr>
        <dsp:cNvPr id="0" name=""/>
        <dsp:cNvSpPr/>
      </dsp:nvSpPr>
      <dsp:spPr>
        <a:xfrm>
          <a:off x="7465069" y="720073"/>
          <a:ext cx="522074" cy="5220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AF8CC-5C14-4D83-8FA6-D82A4C9FF8DC}">
      <dsp:nvSpPr>
        <dsp:cNvPr id="0" name=""/>
        <dsp:cNvSpPr/>
      </dsp:nvSpPr>
      <dsp:spPr>
        <a:xfrm>
          <a:off x="8369055" y="531046"/>
          <a:ext cx="2121730" cy="900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Visualize asset usage, user activity, and refresh status</a:t>
          </a:r>
        </a:p>
      </dsp:txBody>
      <dsp:txXfrm>
        <a:off x="8369055" y="531046"/>
        <a:ext cx="2121730" cy="900128"/>
      </dsp:txXfrm>
    </dsp:sp>
    <dsp:sp modelId="{5DA3358F-B191-45F8-9229-B381BCBA932A}">
      <dsp:nvSpPr>
        <dsp:cNvPr id="0" name=""/>
        <dsp:cNvSpPr/>
      </dsp:nvSpPr>
      <dsp:spPr>
        <a:xfrm>
          <a:off x="107164" y="2017439"/>
          <a:ext cx="900128" cy="900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141436-07CC-4C4F-A87F-037285F0DEBC}">
      <dsp:nvSpPr>
        <dsp:cNvPr id="0" name=""/>
        <dsp:cNvSpPr/>
      </dsp:nvSpPr>
      <dsp:spPr>
        <a:xfrm>
          <a:off x="296191" y="2206466"/>
          <a:ext cx="522074" cy="5220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9CEE1C-22E5-4A3B-9172-9D30F78EEEBB}">
      <dsp:nvSpPr>
        <dsp:cNvPr id="0" name=""/>
        <dsp:cNvSpPr/>
      </dsp:nvSpPr>
      <dsp:spPr>
        <a:xfrm>
          <a:off x="1200177" y="2017439"/>
          <a:ext cx="2121730" cy="900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Row Level Security for secure access</a:t>
          </a:r>
        </a:p>
      </dsp:txBody>
      <dsp:txXfrm>
        <a:off x="1200177" y="2017439"/>
        <a:ext cx="2121730" cy="900128"/>
      </dsp:txXfrm>
    </dsp:sp>
    <dsp:sp modelId="{9F492E8E-A6A0-4F1E-8417-3CD71F165313}">
      <dsp:nvSpPr>
        <dsp:cNvPr id="0" name=""/>
        <dsp:cNvSpPr/>
      </dsp:nvSpPr>
      <dsp:spPr>
        <a:xfrm>
          <a:off x="3691603" y="2017439"/>
          <a:ext cx="900128" cy="90012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F796D-775A-4256-BC52-4E359B9A351E}">
      <dsp:nvSpPr>
        <dsp:cNvPr id="0" name=""/>
        <dsp:cNvSpPr/>
      </dsp:nvSpPr>
      <dsp:spPr>
        <a:xfrm>
          <a:off x="3880630" y="2206466"/>
          <a:ext cx="522074" cy="5220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8F11B-AA18-4A2E-B8F2-27A4B15C6B49}">
      <dsp:nvSpPr>
        <dsp:cNvPr id="0" name=""/>
        <dsp:cNvSpPr/>
      </dsp:nvSpPr>
      <dsp:spPr>
        <a:xfrm>
          <a:off x="4784616" y="2017439"/>
          <a:ext cx="2121730" cy="9001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Embed dashboards and replicate visuals with Python</a:t>
          </a:r>
        </a:p>
      </dsp:txBody>
      <dsp:txXfrm>
        <a:off x="4784616" y="2017439"/>
        <a:ext cx="2121730" cy="9001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CF52E-313F-47A7-9772-9D5F3D492D8D}">
      <dsp:nvSpPr>
        <dsp:cNvPr id="0" name=""/>
        <dsp:cNvSpPr/>
      </dsp:nvSpPr>
      <dsp:spPr>
        <a:xfrm>
          <a:off x="0" y="1947"/>
          <a:ext cx="6590321" cy="8298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1CA17-59CD-4E3C-982E-629981977E84}">
      <dsp:nvSpPr>
        <dsp:cNvPr id="0" name=""/>
        <dsp:cNvSpPr/>
      </dsp:nvSpPr>
      <dsp:spPr>
        <a:xfrm>
          <a:off x="251044" y="188675"/>
          <a:ext cx="456444" cy="456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1CE3F-1B9B-4DE5-9362-3DA964E25046}">
      <dsp:nvSpPr>
        <dsp:cNvPr id="0" name=""/>
        <dsp:cNvSpPr/>
      </dsp:nvSpPr>
      <dsp:spPr>
        <a:xfrm>
          <a:off x="958533" y="1947"/>
          <a:ext cx="5631787" cy="829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31" tIns="87831" rIns="87831" bIns="878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are accessing </a:t>
          </a:r>
          <a:r>
            <a:rPr lang="en-US" sz="1900" b="1" kern="1200"/>
            <a:t>Power BI metadata</a:t>
          </a:r>
          <a:r>
            <a:rPr lang="en-US" sz="1900" kern="1200"/>
            <a:t> from shared workspaces provided for the internship. This includes:</a:t>
          </a:r>
        </a:p>
      </dsp:txBody>
      <dsp:txXfrm>
        <a:off x="958533" y="1947"/>
        <a:ext cx="5631787" cy="829899"/>
      </dsp:txXfrm>
    </dsp:sp>
    <dsp:sp modelId="{9666F98A-BEF3-4F0C-9C98-CF526F5E87DA}">
      <dsp:nvSpPr>
        <dsp:cNvPr id="0" name=""/>
        <dsp:cNvSpPr/>
      </dsp:nvSpPr>
      <dsp:spPr>
        <a:xfrm>
          <a:off x="0" y="1039322"/>
          <a:ext cx="6590321" cy="8298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59D49-E6EF-499B-804E-136B79C7C938}">
      <dsp:nvSpPr>
        <dsp:cNvPr id="0" name=""/>
        <dsp:cNvSpPr/>
      </dsp:nvSpPr>
      <dsp:spPr>
        <a:xfrm>
          <a:off x="251044" y="1226049"/>
          <a:ext cx="456444" cy="456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EA050-DB8A-4FEB-BDBA-0514819B3619}">
      <dsp:nvSpPr>
        <dsp:cNvPr id="0" name=""/>
        <dsp:cNvSpPr/>
      </dsp:nvSpPr>
      <dsp:spPr>
        <a:xfrm>
          <a:off x="958533" y="1039322"/>
          <a:ext cx="5631787" cy="829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31" tIns="87831" rIns="87831" bIns="878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Lists of reports, dashboards, and datasets</a:t>
          </a:r>
        </a:p>
      </dsp:txBody>
      <dsp:txXfrm>
        <a:off x="958533" y="1039322"/>
        <a:ext cx="5631787" cy="829899"/>
      </dsp:txXfrm>
    </dsp:sp>
    <dsp:sp modelId="{2791DC66-33E2-4691-8526-45452BD97ADB}">
      <dsp:nvSpPr>
        <dsp:cNvPr id="0" name=""/>
        <dsp:cNvSpPr/>
      </dsp:nvSpPr>
      <dsp:spPr>
        <a:xfrm>
          <a:off x="0" y="2076696"/>
          <a:ext cx="6590321" cy="8298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20DCB-09D8-42E3-B928-F2FAA3498EFD}">
      <dsp:nvSpPr>
        <dsp:cNvPr id="0" name=""/>
        <dsp:cNvSpPr/>
      </dsp:nvSpPr>
      <dsp:spPr>
        <a:xfrm>
          <a:off x="251044" y="2263423"/>
          <a:ext cx="456444" cy="4564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48F39-B80C-4B45-A48F-D487977ACFD1}">
      <dsp:nvSpPr>
        <dsp:cNvPr id="0" name=""/>
        <dsp:cNvSpPr/>
      </dsp:nvSpPr>
      <dsp:spPr>
        <a:xfrm>
          <a:off x="958533" y="2076696"/>
          <a:ext cx="5631787" cy="829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31" tIns="87831" rIns="87831" bIns="878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Basic user and workspace information</a:t>
          </a:r>
        </a:p>
      </dsp:txBody>
      <dsp:txXfrm>
        <a:off x="958533" y="2076696"/>
        <a:ext cx="5631787" cy="829899"/>
      </dsp:txXfrm>
    </dsp:sp>
    <dsp:sp modelId="{48F2F1F1-696B-4150-B35E-703B1EF54851}">
      <dsp:nvSpPr>
        <dsp:cNvPr id="0" name=""/>
        <dsp:cNvSpPr/>
      </dsp:nvSpPr>
      <dsp:spPr>
        <a:xfrm>
          <a:off x="0" y="3114070"/>
          <a:ext cx="6590321" cy="8298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B2221-6EC6-4A30-B0CB-CB2D217C774F}">
      <dsp:nvSpPr>
        <dsp:cNvPr id="0" name=""/>
        <dsp:cNvSpPr/>
      </dsp:nvSpPr>
      <dsp:spPr>
        <a:xfrm>
          <a:off x="251044" y="3300798"/>
          <a:ext cx="456444" cy="4564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1CE34-2F8F-4E0B-9786-7E91C03AF6A5}">
      <dsp:nvSpPr>
        <dsp:cNvPr id="0" name=""/>
        <dsp:cNvSpPr/>
      </dsp:nvSpPr>
      <dsp:spPr>
        <a:xfrm>
          <a:off x="958533" y="3114070"/>
          <a:ext cx="5631787" cy="829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31" tIns="87831" rIns="87831" bIns="878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Dataset refresh history and status</a:t>
          </a:r>
        </a:p>
      </dsp:txBody>
      <dsp:txXfrm>
        <a:off x="958533" y="3114070"/>
        <a:ext cx="5631787" cy="829899"/>
      </dsp:txXfrm>
    </dsp:sp>
    <dsp:sp modelId="{B1447588-68FB-45CF-95D8-0C1A2E168A30}">
      <dsp:nvSpPr>
        <dsp:cNvPr id="0" name=""/>
        <dsp:cNvSpPr/>
      </dsp:nvSpPr>
      <dsp:spPr>
        <a:xfrm>
          <a:off x="0" y="4151445"/>
          <a:ext cx="6590321" cy="8298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002B7-E2E8-4FFD-ADD1-9A14190AA55C}">
      <dsp:nvSpPr>
        <dsp:cNvPr id="0" name=""/>
        <dsp:cNvSpPr/>
      </dsp:nvSpPr>
      <dsp:spPr>
        <a:xfrm>
          <a:off x="251044" y="4338172"/>
          <a:ext cx="456444" cy="4564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DCF00-1EBE-463D-8D4D-C45CC8F9515F}">
      <dsp:nvSpPr>
        <dsp:cNvPr id="0" name=""/>
        <dsp:cNvSpPr/>
      </dsp:nvSpPr>
      <dsp:spPr>
        <a:xfrm>
          <a:off x="958533" y="4151445"/>
          <a:ext cx="5631787" cy="829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31" tIns="87831" rIns="87831" bIns="878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Ownership and structural details of assets</a:t>
          </a:r>
        </a:p>
      </dsp:txBody>
      <dsp:txXfrm>
        <a:off x="958533" y="4151445"/>
        <a:ext cx="5631787" cy="829899"/>
      </dsp:txXfrm>
    </dsp:sp>
    <dsp:sp modelId="{06A52097-C998-4D78-8BCB-9DE62AC916CD}">
      <dsp:nvSpPr>
        <dsp:cNvPr id="0" name=""/>
        <dsp:cNvSpPr/>
      </dsp:nvSpPr>
      <dsp:spPr>
        <a:xfrm>
          <a:off x="0" y="5188819"/>
          <a:ext cx="6590321" cy="8298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9B3FE-C5EF-4A79-992C-74DAF5ECB47B}">
      <dsp:nvSpPr>
        <dsp:cNvPr id="0" name=""/>
        <dsp:cNvSpPr/>
      </dsp:nvSpPr>
      <dsp:spPr>
        <a:xfrm>
          <a:off x="251044" y="5375547"/>
          <a:ext cx="456444" cy="45644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61A30-95D4-42B1-BD7A-A53B6E87AF56}">
      <dsp:nvSpPr>
        <dsp:cNvPr id="0" name=""/>
        <dsp:cNvSpPr/>
      </dsp:nvSpPr>
      <dsp:spPr>
        <a:xfrm>
          <a:off x="958533" y="5188819"/>
          <a:ext cx="5631787" cy="829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831" tIns="87831" rIns="87831" bIns="87831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data is retrieved using </a:t>
          </a:r>
          <a:r>
            <a:rPr lang="en-US" sz="1900" b="1" kern="1200"/>
            <a:t>Power BI REST APIs</a:t>
          </a:r>
          <a:r>
            <a:rPr lang="en-US" sz="1900" kern="1200"/>
            <a:t> and authenticated via a </a:t>
          </a:r>
          <a:r>
            <a:rPr lang="en-US" sz="1900" b="1" kern="1200"/>
            <a:t>Microsoft Learn access token</a:t>
          </a:r>
          <a:r>
            <a:rPr lang="en-US" sz="1900" kern="1200"/>
            <a:t>. </a:t>
          </a:r>
        </a:p>
      </dsp:txBody>
      <dsp:txXfrm>
        <a:off x="958533" y="5188819"/>
        <a:ext cx="5631787" cy="8298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2B7F8-E112-4207-B585-0F4DBF1018D9}">
      <dsp:nvSpPr>
        <dsp:cNvPr id="0" name=""/>
        <dsp:cNvSpPr/>
      </dsp:nvSpPr>
      <dsp:spPr>
        <a:xfrm>
          <a:off x="0" y="4163"/>
          <a:ext cx="6798539" cy="886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154AF-D08C-4D11-91C6-005CD162B129}">
      <dsp:nvSpPr>
        <dsp:cNvPr id="0" name=""/>
        <dsp:cNvSpPr/>
      </dsp:nvSpPr>
      <dsp:spPr>
        <a:xfrm>
          <a:off x="268293" y="203721"/>
          <a:ext cx="487806" cy="4878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45139-984D-4524-9C33-B5010BEBF9CF}">
      <dsp:nvSpPr>
        <dsp:cNvPr id="0" name=""/>
        <dsp:cNvSpPr/>
      </dsp:nvSpPr>
      <dsp:spPr>
        <a:xfrm>
          <a:off x="1024394" y="4163"/>
          <a:ext cx="5774144" cy="88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6" tIns="93866" rIns="93866" bIns="938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Create a </a:t>
          </a:r>
          <a:r>
            <a:rPr lang="en-US" sz="1900" b="1" i="0" kern="1200" baseline="0"/>
            <a:t>self-service</a:t>
          </a:r>
          <a:r>
            <a:rPr lang="en-US" sz="1900" b="0" i="0" kern="1200" baseline="0"/>
            <a:t> dashboard for Power BI governance</a:t>
          </a:r>
          <a:endParaRPr lang="en-US" sz="1900" kern="1200"/>
        </a:p>
      </dsp:txBody>
      <dsp:txXfrm>
        <a:off x="1024394" y="4163"/>
        <a:ext cx="5774144" cy="886921"/>
      </dsp:txXfrm>
    </dsp:sp>
    <dsp:sp modelId="{C73D7A3F-416E-4169-810D-2E70C03FAC13}">
      <dsp:nvSpPr>
        <dsp:cNvPr id="0" name=""/>
        <dsp:cNvSpPr/>
      </dsp:nvSpPr>
      <dsp:spPr>
        <a:xfrm>
          <a:off x="0" y="1112816"/>
          <a:ext cx="6798539" cy="886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6D630-0D37-4C32-B3D7-C30542361197}">
      <dsp:nvSpPr>
        <dsp:cNvPr id="0" name=""/>
        <dsp:cNvSpPr/>
      </dsp:nvSpPr>
      <dsp:spPr>
        <a:xfrm>
          <a:off x="268293" y="1312373"/>
          <a:ext cx="487806" cy="4878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7DBE36-B478-46C0-9C0B-21D31C01CEE7}">
      <dsp:nvSpPr>
        <dsp:cNvPr id="0" name=""/>
        <dsp:cNvSpPr/>
      </dsp:nvSpPr>
      <dsp:spPr>
        <a:xfrm>
          <a:off x="1024394" y="1112816"/>
          <a:ext cx="5774144" cy="88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6" tIns="93866" rIns="93866" bIns="938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Build a </a:t>
          </a:r>
          <a:r>
            <a:rPr lang="en-US" sz="1900" b="1" i="0" kern="1200" baseline="0"/>
            <a:t>user-friendly</a:t>
          </a:r>
          <a:r>
            <a:rPr lang="en-US" sz="1900" b="0" i="0" kern="1200" baseline="0"/>
            <a:t> Streamlit web app with intuitive navigation</a:t>
          </a:r>
          <a:endParaRPr lang="en-US" sz="1900" kern="1200"/>
        </a:p>
      </dsp:txBody>
      <dsp:txXfrm>
        <a:off x="1024394" y="1112816"/>
        <a:ext cx="5774144" cy="886921"/>
      </dsp:txXfrm>
    </dsp:sp>
    <dsp:sp modelId="{09CA9395-D354-4F31-A3F5-AAC6AE750772}">
      <dsp:nvSpPr>
        <dsp:cNvPr id="0" name=""/>
        <dsp:cNvSpPr/>
      </dsp:nvSpPr>
      <dsp:spPr>
        <a:xfrm>
          <a:off x="0" y="2221468"/>
          <a:ext cx="6798539" cy="886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1EFB2E-1241-408A-9057-6F2BE9ADA2FB}">
      <dsp:nvSpPr>
        <dsp:cNvPr id="0" name=""/>
        <dsp:cNvSpPr/>
      </dsp:nvSpPr>
      <dsp:spPr>
        <a:xfrm>
          <a:off x="268293" y="2421025"/>
          <a:ext cx="487806" cy="4878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C2D79-AF85-436C-94ED-7F83D280F126}">
      <dsp:nvSpPr>
        <dsp:cNvPr id="0" name=""/>
        <dsp:cNvSpPr/>
      </dsp:nvSpPr>
      <dsp:spPr>
        <a:xfrm>
          <a:off x="1024394" y="2221468"/>
          <a:ext cx="5774144" cy="88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6" tIns="93866" rIns="93866" bIns="938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Display </a:t>
          </a:r>
          <a:r>
            <a:rPr lang="en-US" sz="1900" b="1" i="0" kern="1200" baseline="0"/>
            <a:t>real-time usage insights</a:t>
          </a:r>
          <a:r>
            <a:rPr lang="en-US" sz="1900" b="0" i="0" kern="1200" baseline="0"/>
            <a:t> from Power BI REST APIs</a:t>
          </a:r>
          <a:endParaRPr lang="en-US" sz="1900" kern="1200"/>
        </a:p>
      </dsp:txBody>
      <dsp:txXfrm>
        <a:off x="1024394" y="2221468"/>
        <a:ext cx="5774144" cy="886921"/>
      </dsp:txXfrm>
    </dsp:sp>
    <dsp:sp modelId="{DC865E98-0354-4855-AC12-4540F3A30F55}">
      <dsp:nvSpPr>
        <dsp:cNvPr id="0" name=""/>
        <dsp:cNvSpPr/>
      </dsp:nvSpPr>
      <dsp:spPr>
        <a:xfrm>
          <a:off x="0" y="3330120"/>
          <a:ext cx="6798539" cy="886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CD16D-18CD-4C83-9F91-94924C5768CD}">
      <dsp:nvSpPr>
        <dsp:cNvPr id="0" name=""/>
        <dsp:cNvSpPr/>
      </dsp:nvSpPr>
      <dsp:spPr>
        <a:xfrm>
          <a:off x="268293" y="3529677"/>
          <a:ext cx="487806" cy="4878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A33AC-2400-40A3-88A6-329B49624C96}">
      <dsp:nvSpPr>
        <dsp:cNvPr id="0" name=""/>
        <dsp:cNvSpPr/>
      </dsp:nvSpPr>
      <dsp:spPr>
        <a:xfrm>
          <a:off x="1024394" y="3330120"/>
          <a:ext cx="5774144" cy="88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6" tIns="93866" rIns="93866" bIns="938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Enforce </a:t>
          </a:r>
          <a:r>
            <a:rPr lang="en-US" sz="1900" b="1" i="0" kern="1200" baseline="0"/>
            <a:t>secure access</a:t>
          </a:r>
          <a:r>
            <a:rPr lang="en-US" sz="1900" b="0" i="0" kern="1200" baseline="0"/>
            <a:t> through Row Level Security (RLS)</a:t>
          </a:r>
          <a:endParaRPr lang="en-US" sz="1900" kern="1200"/>
        </a:p>
      </dsp:txBody>
      <dsp:txXfrm>
        <a:off x="1024394" y="3330120"/>
        <a:ext cx="5774144" cy="886921"/>
      </dsp:txXfrm>
    </dsp:sp>
    <dsp:sp modelId="{2C6353F3-27E3-45D0-9C54-1CAB94A0E737}">
      <dsp:nvSpPr>
        <dsp:cNvPr id="0" name=""/>
        <dsp:cNvSpPr/>
      </dsp:nvSpPr>
      <dsp:spPr>
        <a:xfrm>
          <a:off x="0" y="4438772"/>
          <a:ext cx="6798539" cy="886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6F487-FFF8-4243-A74B-3801EB5CF012}">
      <dsp:nvSpPr>
        <dsp:cNvPr id="0" name=""/>
        <dsp:cNvSpPr/>
      </dsp:nvSpPr>
      <dsp:spPr>
        <a:xfrm>
          <a:off x="268293" y="4638329"/>
          <a:ext cx="487806" cy="4878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98EFB-3021-4983-92FB-04853F6A17D9}">
      <dsp:nvSpPr>
        <dsp:cNvPr id="0" name=""/>
        <dsp:cNvSpPr/>
      </dsp:nvSpPr>
      <dsp:spPr>
        <a:xfrm>
          <a:off x="1024394" y="4438772"/>
          <a:ext cx="5774144" cy="886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866" tIns="93866" rIns="93866" bIns="9386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Embed and replicate Power BI visuals using Python</a:t>
          </a:r>
          <a:endParaRPr lang="en-US" sz="1900" kern="1200"/>
        </a:p>
      </dsp:txBody>
      <dsp:txXfrm>
        <a:off x="1024394" y="4438772"/>
        <a:ext cx="5774144" cy="88692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A970D-F526-4924-8442-5D178F1F17E4}">
      <dsp:nvSpPr>
        <dsp:cNvPr id="0" name=""/>
        <dsp:cNvSpPr/>
      </dsp:nvSpPr>
      <dsp:spPr>
        <a:xfrm>
          <a:off x="0" y="678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54FEE-7B12-4FFA-AFD0-922B38870B50}">
      <dsp:nvSpPr>
        <dsp:cNvPr id="0" name=""/>
        <dsp:cNvSpPr/>
      </dsp:nvSpPr>
      <dsp:spPr>
        <a:xfrm>
          <a:off x="480498" y="358074"/>
          <a:ext cx="873632" cy="873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B53ED-826F-4299-A4C8-DDD327925657}">
      <dsp:nvSpPr>
        <dsp:cNvPr id="0" name=""/>
        <dsp:cNvSpPr/>
      </dsp:nvSpPr>
      <dsp:spPr>
        <a:xfrm>
          <a:off x="1834628" y="678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>
              <a:latin typeface="Calibri"/>
              <a:ea typeface="Calibri"/>
              <a:cs typeface="Calibri"/>
            </a:rPr>
            <a:t>Explored Power BI </a:t>
          </a:r>
          <a:r>
            <a:rPr lang="en-US" sz="1900" kern="1200">
              <a:latin typeface="Calibri"/>
              <a:ea typeface="Calibri"/>
              <a:cs typeface="Calibri"/>
            </a:rPr>
            <a:t>Workspaces: Accessed shared workspaces using a Microsoft Learn token to understand structural layout and metadata </a:t>
          </a:r>
          <a:r>
            <a:rPr lang="en-US" sz="1900" b="0" kern="1200">
              <a:latin typeface="Calibri"/>
              <a:ea typeface="Calibri"/>
              <a:cs typeface="Calibri"/>
            </a:rPr>
            <a:t>coverage</a:t>
          </a:r>
          <a:r>
            <a:rPr lang="en-US" sz="1900" kern="1200">
              <a:latin typeface="Calibri"/>
              <a:ea typeface="Calibri"/>
              <a:cs typeface="Calibri"/>
            </a:rPr>
            <a:t>.</a:t>
          </a:r>
        </a:p>
      </dsp:txBody>
      <dsp:txXfrm>
        <a:off x="1834628" y="678"/>
        <a:ext cx="4469100" cy="1588423"/>
      </dsp:txXfrm>
    </dsp:sp>
    <dsp:sp modelId="{F0EFE309-21FE-4396-849A-7D41F38AB53C}">
      <dsp:nvSpPr>
        <dsp:cNvPr id="0" name=""/>
        <dsp:cNvSpPr/>
      </dsp:nvSpPr>
      <dsp:spPr>
        <a:xfrm>
          <a:off x="0" y="1986207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6B5A8-93D7-46A8-A21B-EC6775157556}">
      <dsp:nvSpPr>
        <dsp:cNvPr id="0" name=""/>
        <dsp:cNvSpPr/>
      </dsp:nvSpPr>
      <dsp:spPr>
        <a:xfrm>
          <a:off x="480498" y="2343603"/>
          <a:ext cx="873632" cy="873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EF0D-8BAD-4DDD-A622-1C749E340256}">
      <dsp:nvSpPr>
        <dsp:cNvPr id="0" name=""/>
        <dsp:cNvSpPr/>
      </dsp:nvSpPr>
      <dsp:spPr>
        <a:xfrm>
          <a:off x="1834628" y="1986207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>
              <a:latin typeface="Calibri"/>
              <a:ea typeface="Calibri"/>
              <a:cs typeface="Calibri"/>
            </a:rPr>
            <a:t>Connected via Power BI </a:t>
          </a:r>
          <a:r>
            <a:rPr lang="en-US" sz="1900" kern="1200">
              <a:latin typeface="Calibri"/>
              <a:ea typeface="Calibri"/>
              <a:cs typeface="Calibri"/>
            </a:rPr>
            <a:t>REST APIs: Retrieved metadata on dashboards, datasets, users, and refresh logs through authenticated API calls.</a:t>
          </a:r>
        </a:p>
      </dsp:txBody>
      <dsp:txXfrm>
        <a:off x="1834628" y="1986207"/>
        <a:ext cx="4469100" cy="1588423"/>
      </dsp:txXfrm>
    </dsp:sp>
    <dsp:sp modelId="{776B429A-1233-4A55-8A7B-70A9CE002558}">
      <dsp:nvSpPr>
        <dsp:cNvPr id="0" name=""/>
        <dsp:cNvSpPr/>
      </dsp:nvSpPr>
      <dsp:spPr>
        <a:xfrm>
          <a:off x="0" y="3971736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50DE3-9A4F-4BBD-B7AF-AEDA98EF1C11}">
      <dsp:nvSpPr>
        <dsp:cNvPr id="0" name=""/>
        <dsp:cNvSpPr/>
      </dsp:nvSpPr>
      <dsp:spPr>
        <a:xfrm>
          <a:off x="480498" y="4329132"/>
          <a:ext cx="873632" cy="873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A8F1-F7B3-4834-8299-D3541123784F}">
      <dsp:nvSpPr>
        <dsp:cNvPr id="0" name=""/>
        <dsp:cNvSpPr/>
      </dsp:nvSpPr>
      <dsp:spPr>
        <a:xfrm>
          <a:off x="1834628" y="3971736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>
              <a:latin typeface="Calibri"/>
              <a:ea typeface="Calibri"/>
              <a:cs typeface="Calibri"/>
            </a:rPr>
            <a:t>Developed </a:t>
          </a:r>
          <a:r>
            <a:rPr lang="en-US" sz="1900" b="0" kern="1200" err="1">
              <a:latin typeface="Calibri"/>
              <a:ea typeface="Calibri"/>
              <a:cs typeface="Calibri"/>
            </a:rPr>
            <a:t>Streamlit</a:t>
          </a:r>
          <a:r>
            <a:rPr lang="en-US" sz="1900" b="0" kern="1200">
              <a:latin typeface="Calibri"/>
              <a:ea typeface="Calibri"/>
              <a:cs typeface="Calibri"/>
            </a:rPr>
            <a:t> Web App:</a:t>
          </a:r>
          <a:r>
            <a:rPr lang="en-US" sz="1900" kern="1200">
              <a:latin typeface="Calibri"/>
              <a:ea typeface="Calibri"/>
              <a:cs typeface="Calibri"/>
            </a:rPr>
            <a:t> Built a clean, multi-page interface with intuitive navigation and responsive design for governance insights.</a:t>
          </a:r>
        </a:p>
      </dsp:txBody>
      <dsp:txXfrm>
        <a:off x="1834628" y="3971736"/>
        <a:ext cx="4469100" cy="15884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A970D-F526-4924-8442-5D178F1F17E4}">
      <dsp:nvSpPr>
        <dsp:cNvPr id="0" name=""/>
        <dsp:cNvSpPr/>
      </dsp:nvSpPr>
      <dsp:spPr>
        <a:xfrm>
          <a:off x="0" y="678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54FEE-7B12-4FFA-AFD0-922B38870B50}">
      <dsp:nvSpPr>
        <dsp:cNvPr id="0" name=""/>
        <dsp:cNvSpPr/>
      </dsp:nvSpPr>
      <dsp:spPr>
        <a:xfrm>
          <a:off x="480498" y="358074"/>
          <a:ext cx="873632" cy="873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B53ED-826F-4299-A4C8-DDD327925657}">
      <dsp:nvSpPr>
        <dsp:cNvPr id="0" name=""/>
        <dsp:cNvSpPr/>
      </dsp:nvSpPr>
      <dsp:spPr>
        <a:xfrm>
          <a:off x="1834628" y="678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Applied Row Level Security (</a:t>
          </a:r>
          <a:r>
            <a:rPr lang="en-US" sz="20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RLS): Implemented logic to restrict access based on operational units, ensuring secure role-based data visibility.</a:t>
          </a:r>
        </a:p>
      </dsp:txBody>
      <dsp:txXfrm>
        <a:off x="1834628" y="678"/>
        <a:ext cx="4469100" cy="1588423"/>
      </dsp:txXfrm>
    </dsp:sp>
    <dsp:sp modelId="{F0EFE309-21FE-4396-849A-7D41F38AB53C}">
      <dsp:nvSpPr>
        <dsp:cNvPr id="0" name=""/>
        <dsp:cNvSpPr/>
      </dsp:nvSpPr>
      <dsp:spPr>
        <a:xfrm>
          <a:off x="0" y="1986207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6B5A8-93D7-46A8-A21B-EC6775157556}">
      <dsp:nvSpPr>
        <dsp:cNvPr id="0" name=""/>
        <dsp:cNvSpPr/>
      </dsp:nvSpPr>
      <dsp:spPr>
        <a:xfrm>
          <a:off x="480498" y="2343603"/>
          <a:ext cx="873632" cy="873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0EF0D-8BAD-4DDD-A622-1C749E340256}">
      <dsp:nvSpPr>
        <dsp:cNvPr id="0" name=""/>
        <dsp:cNvSpPr/>
      </dsp:nvSpPr>
      <dsp:spPr>
        <a:xfrm>
          <a:off x="1834628" y="1986207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Recreated Dashboards Using </a:t>
          </a:r>
          <a:r>
            <a:rPr lang="en-US" sz="20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Python: Replicated core </a:t>
          </a:r>
          <a:r>
            <a:rPr lang="en-US" sz="20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Power BI </a:t>
          </a:r>
          <a:r>
            <a:rPr lang="en-US" sz="20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visuals with </a:t>
          </a:r>
          <a:r>
            <a:rPr lang="en-US" sz="2000" kern="1200" dirty="0" err="1">
              <a:solidFill>
                <a:srgbClr val="444444"/>
              </a:solidFill>
              <a:latin typeface="Calibri"/>
              <a:ea typeface="Calibri"/>
              <a:cs typeface="Calibri"/>
            </a:rPr>
            <a:t>Plotly</a:t>
          </a:r>
          <a:r>
            <a:rPr lang="en-US" sz="20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 and Matplotlib to propose tailored, interactive visualizations.</a:t>
          </a:r>
        </a:p>
      </dsp:txBody>
      <dsp:txXfrm>
        <a:off x="1834628" y="1986207"/>
        <a:ext cx="4469100" cy="1588423"/>
      </dsp:txXfrm>
    </dsp:sp>
    <dsp:sp modelId="{776B429A-1233-4A55-8A7B-70A9CE002558}">
      <dsp:nvSpPr>
        <dsp:cNvPr id="0" name=""/>
        <dsp:cNvSpPr/>
      </dsp:nvSpPr>
      <dsp:spPr>
        <a:xfrm>
          <a:off x="0" y="3971736"/>
          <a:ext cx="6303729" cy="15884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50DE3-9A4F-4BBD-B7AF-AEDA98EF1C11}">
      <dsp:nvSpPr>
        <dsp:cNvPr id="0" name=""/>
        <dsp:cNvSpPr/>
      </dsp:nvSpPr>
      <dsp:spPr>
        <a:xfrm>
          <a:off x="480498" y="4329132"/>
          <a:ext cx="873632" cy="873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0A8F1-F7B3-4834-8299-D3541123784F}">
      <dsp:nvSpPr>
        <dsp:cNvPr id="0" name=""/>
        <dsp:cNvSpPr/>
      </dsp:nvSpPr>
      <dsp:spPr>
        <a:xfrm>
          <a:off x="1834628" y="3971736"/>
          <a:ext cx="4469100" cy="15884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108" tIns="168108" rIns="168108" bIns="1681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Classified Assets by Status:</a:t>
          </a:r>
          <a:r>
            <a:rPr lang="en-US" sz="2000" kern="1200" dirty="0">
              <a:solidFill>
                <a:srgbClr val="444444"/>
              </a:solidFill>
              <a:latin typeface="Calibri"/>
              <a:ea typeface="Calibri"/>
              <a:cs typeface="Calibri"/>
            </a:rPr>
            <a:t> Designed a rule-based system to flag up-to-date versus expired reports and datasets based on usage metrics.</a:t>
          </a:r>
        </a:p>
      </dsp:txBody>
      <dsp:txXfrm>
        <a:off x="1834628" y="3971736"/>
        <a:ext cx="4469100" cy="15884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DDB8F-4775-489D-8E29-543E9BB661DE}">
      <dsp:nvSpPr>
        <dsp:cNvPr id="0" name=""/>
        <dsp:cNvSpPr/>
      </dsp:nvSpPr>
      <dsp:spPr>
        <a:xfrm>
          <a:off x="0" y="376806"/>
          <a:ext cx="6367912" cy="3213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416560" rIns="4942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Enable Microsoft SSO Authentication:</a:t>
          </a:r>
          <a:r>
            <a:rPr lang="en-US" sz="2000" kern="1200"/>
            <a:t> Integrate Azure AD to support secure, seamless sign-in for users via organizational credentials.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Deploy App to Cloud Environment:</a:t>
          </a:r>
          <a:r>
            <a:rPr lang="en-US" sz="2000" b="0" kern="1200"/>
            <a:t> Host the Streamlit</a:t>
          </a:r>
          <a:r>
            <a:rPr lang="en-US" sz="2000" kern="1200"/>
            <a:t> app on Azure or AWS for secure, scalable access across teams.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Integrate NLP-Based Search:</a:t>
          </a:r>
          <a:r>
            <a:rPr lang="en-US" sz="2000" kern="1200"/>
            <a:t> Allow users to query reports </a:t>
          </a:r>
          <a:r>
            <a:rPr lang="en-US" sz="2000" b="0" kern="1200"/>
            <a:t>and assets using natural language for faster exploration</a:t>
          </a:r>
          <a:r>
            <a:rPr lang="en-US" sz="2000" kern="1200"/>
            <a:t>.</a:t>
          </a:r>
        </a:p>
      </dsp:txBody>
      <dsp:txXfrm>
        <a:off x="0" y="376806"/>
        <a:ext cx="6367912" cy="3213000"/>
      </dsp:txXfrm>
    </dsp:sp>
    <dsp:sp modelId="{5AF5BE63-1D59-4D6E-B68D-2478864EE9A1}">
      <dsp:nvSpPr>
        <dsp:cNvPr id="0" name=""/>
        <dsp:cNvSpPr/>
      </dsp:nvSpPr>
      <dsp:spPr>
        <a:xfrm>
          <a:off x="318395" y="81606"/>
          <a:ext cx="4457539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Application Development</a:t>
          </a:r>
        </a:p>
      </dsp:txBody>
      <dsp:txXfrm>
        <a:off x="347216" y="110427"/>
        <a:ext cx="4399897" cy="532758"/>
      </dsp:txXfrm>
    </dsp:sp>
    <dsp:sp modelId="{B141AEA0-5592-43CF-A634-6D23FF173DB0}">
      <dsp:nvSpPr>
        <dsp:cNvPr id="0" name=""/>
        <dsp:cNvSpPr/>
      </dsp:nvSpPr>
      <dsp:spPr>
        <a:xfrm>
          <a:off x="0" y="3993006"/>
          <a:ext cx="6367912" cy="23310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4221" tIns="416560" rIns="49422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Anomaly Detection Visuals:</a:t>
          </a:r>
          <a:r>
            <a:rPr lang="en-US" sz="2000" kern="1200"/>
            <a:t> Automatically highlight unusual patterns like </a:t>
          </a:r>
          <a:r>
            <a:rPr lang="en-US" sz="2000" b="0" kern="1200"/>
            <a:t>sudden drops in </a:t>
          </a:r>
          <a:r>
            <a:rPr lang="en-US" sz="2000" kern="1200"/>
            <a:t>dataset refreshes or spikes in report access.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/>
            <a:t>Real-Time Access Monitoring:</a:t>
          </a:r>
          <a:r>
            <a:rPr lang="en-US" sz="2000" kern="1200"/>
            <a:t> Display live charts showing who accessed which reports and </a:t>
          </a:r>
          <a:r>
            <a:rPr lang="en-US" sz="2000" b="0" kern="1200"/>
            <a:t>when, using data pulled from</a:t>
          </a:r>
          <a:r>
            <a:rPr lang="en-US" sz="2000" kern="1200"/>
            <a:t> Power BI’s activity log API.</a:t>
          </a:r>
        </a:p>
      </dsp:txBody>
      <dsp:txXfrm>
        <a:off x="0" y="3993006"/>
        <a:ext cx="6367912" cy="2331000"/>
      </dsp:txXfrm>
    </dsp:sp>
    <dsp:sp modelId="{803F53C8-57B8-497C-B1D5-23E0CCEF8CC5}">
      <dsp:nvSpPr>
        <dsp:cNvPr id="0" name=""/>
        <dsp:cNvSpPr/>
      </dsp:nvSpPr>
      <dsp:spPr>
        <a:xfrm>
          <a:off x="318395" y="3697806"/>
          <a:ext cx="4457539" cy="590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484" tIns="0" rIns="16848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Visualization</a:t>
          </a:r>
        </a:p>
      </dsp:txBody>
      <dsp:txXfrm>
        <a:off x="347216" y="3726627"/>
        <a:ext cx="4399897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3352-A5F2-7C37-DBA9-AFBE1CF0F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92579-C56D-09B6-C247-A4D6E4B5E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3C86-C45B-3CD4-56A8-EC92FE5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1D680-F04D-5521-D767-1ED75497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19297-D17C-8374-B879-D4D9E3B4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38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CC9B-590A-37F8-3C3B-742D6DAF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4446E-18AD-A0B4-E6C4-1E86AFCE5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9BC05-71B4-C0A3-5346-64F579D1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198FC-65F5-D821-B3AA-9A104F861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E9F8D-4FD2-C47B-38F5-D5DB41B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836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9023A-7C37-0C89-970B-225355810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AE2D2-8DAD-4F38-406E-AD76326D4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BC649-FF88-6E77-0B7E-9C8275D70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84362-D099-6CE1-2D84-EC775240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5D7BB-66D2-AD48-C453-745717F5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37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C618-80C9-A364-40AA-555D3732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CC19-4A6A-B5BA-D590-FFDD2ECF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938F-EAB7-733F-00BC-9083CBE8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63472-9D55-4F09-90B4-0A81F8A8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B974-D7D6-A839-F64A-7F7997BC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68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7621-BAC6-464F-B7BC-D0FDC30B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7D9D5-C710-1987-68DB-529D57B7F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6799-217E-96A9-B0DF-DC40438F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376D-209F-ABCD-F154-8DEAD7EB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32F13-4EA7-C188-FFD9-6BDE69AC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9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EC153-784A-A510-4F68-164EC48C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8019A-8BAA-A6C7-D462-346442476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CE0AE-A71C-4432-C6D9-532EB287A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1A08B-28EB-8A24-B5F5-2AB9194D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03D6E9-F870-E138-891F-CCBB4576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D6F19-53F7-4737-78A0-ECAB9A61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6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F65A-D0CA-FF1F-6C5A-665A3E47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758C0-7E2E-8431-ECC7-174D8FCCC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34EF5-3501-A55A-29ED-C064FA968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A137F-50BA-BBFB-6A15-ABC13F941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0F6BBE-1888-D206-9D45-F600AF947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E4074-A281-50F0-8BF9-BDCE65CA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E2841A-2E07-E427-5C7D-DEFA0E88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6EC0F-C462-36B2-AC8E-7D0799B2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22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68E3-9A4B-5A4B-D5B5-6CC04E2B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EE122-52CF-63DB-5EC2-B4F107AA9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078EB-24A7-1D5B-CE78-25996C2B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CD102-CCAA-4DCA-2298-E03264E8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AEEAD-F799-9FF0-E046-AEBBA239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866B1-00D7-F08D-B340-000D61F7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99EEA-A06C-D23C-6BB5-803F1802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34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B9B2D-A39A-1CFB-E3F6-1F7257B37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FEC54-C9FC-B62E-3880-AA6B379CE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F4025-5023-2437-FE36-467220553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7512C-1B74-E71F-D162-FEFB69C5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61CCB-49C6-4CF9-A5E8-D277FECD1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3EE0-FED9-27F5-89AD-E9D8405FF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58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E458-38A2-EF1A-1D10-D74B8F89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DA611-FCCD-0CA8-B61F-567CF0959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9A6253-9EA6-555C-25BF-36452C30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521F2-6083-050F-7215-13281402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A15B9-3671-DFE3-479D-56161FAA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48679-25C2-9694-57CC-8819FEE6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5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B6A5-F505-1331-475F-0C27D97C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140BD-6D70-99C4-2EE1-EF7779E4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023B6-4EB0-626D-8E5C-0BAC629DE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86401-5514-4382-B831-49E0F6438F7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B941-C7EA-A8AA-1995-9B4CE783A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9660C-2D26-BBCF-6E32-91D254982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C0C3B-994E-4AE9-B1D4-A6AB219354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6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4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50C28E-0D3C-16B9-6638-5F2DF7A8E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13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15" name="Group 2314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2316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7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19" name="Group 2318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2320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21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23" name="Group 2322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324" name="Freeform: Shape 2323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5" name="Freeform: Shape 2324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6" name="Freeform: Shape 2325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7" name="Freeform: Shape 2326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8" name="Freeform: Shape 2327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29" name="Freeform: Shape 2328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30" name="Freeform: Shape 2329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E0D779-FD9A-228D-E963-BC58D8C11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9814" y="1646796"/>
            <a:ext cx="8361223" cy="8579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l"/>
            <a:br>
              <a:rPr lang="en-US" sz="4100" b="1" kern="1200" dirty="0"/>
            </a:br>
            <a:br>
              <a:rPr lang="en-US" sz="4100" b="1" kern="1200" dirty="0"/>
            </a:br>
            <a:br>
              <a:rPr lang="en-US" sz="4100" b="1" kern="1200" dirty="0"/>
            </a:br>
            <a:br>
              <a:rPr lang="en-US" sz="4100" kern="1200" dirty="0"/>
            </a:br>
            <a:br>
              <a:rPr lang="en-US" sz="41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100" b="1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100" kern="1200" dirty="0">
                <a:solidFill>
                  <a:schemeClr val="bg1"/>
                </a:solidFill>
                <a:latin typeface="Times New Roman"/>
                <a:cs typeface="Times New Roman"/>
              </a:rPr>
              <a:t>(summer Internship Project) - 2025</a:t>
            </a:r>
            <a:endParaRPr lang="en-US" sz="4100" kern="1200" dirty="0">
              <a:solidFill>
                <a:schemeClr val="bg1"/>
              </a:solidFill>
              <a:latin typeface="Times New Roman"/>
              <a:ea typeface="Calibri Light"/>
              <a:cs typeface="Times New Roman"/>
            </a:endParaRPr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D81B15C1-90A4-A22A-E883-BA7471AD8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5178" y="3789022"/>
            <a:ext cx="4645649" cy="30720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7150" algn="l">
              <a:spcBef>
                <a:spcPct val="0"/>
              </a:spcBef>
              <a:spcAft>
                <a:spcPts val="600"/>
              </a:spcAft>
            </a:pPr>
            <a:endParaRPr lang="en-US">
              <a:solidFill>
                <a:schemeClr val="bg1"/>
              </a:solidFill>
              <a:ea typeface="Calibri"/>
              <a:cs typeface="Calibri"/>
            </a:endParaRPr>
          </a:p>
          <a:p>
            <a:pPr marL="57150" algn="l">
              <a:spcBef>
                <a:spcPct val="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Haridass S</a:t>
            </a:r>
          </a:p>
          <a:p>
            <a:pPr marL="57150" algn="l">
              <a:spcBef>
                <a:spcPct val="0"/>
              </a:spcBef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  <a:ea typeface="Calibri"/>
                <a:cs typeface="Calibri"/>
              </a:rPr>
              <a:t>Nandhitha 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41412E2-EB3C-0AC9-3B89-0E099858EEDE}"/>
              </a:ext>
            </a:extLst>
          </p:cNvPr>
          <p:cNvSpPr txBox="1">
            <a:spLocks/>
          </p:cNvSpPr>
          <p:nvPr/>
        </p:nvSpPr>
        <p:spPr>
          <a:xfrm>
            <a:off x="8600204" y="3086343"/>
            <a:ext cx="2398426" cy="100385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3DEBA5-689F-C872-CDAD-3B918D760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111021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8C27A4-BB61-DDF0-103A-30DA657BC352}"/>
              </a:ext>
            </a:extLst>
          </p:cNvPr>
          <p:cNvSpPr txBox="1"/>
          <p:nvPr/>
        </p:nvSpPr>
        <p:spPr>
          <a:xfrm>
            <a:off x="1935193" y="2265872"/>
            <a:ext cx="908361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 err="1">
                <a:solidFill>
                  <a:srgbClr val="FFFFFF"/>
                </a:solidFill>
                <a:latin typeface="Times New Roman"/>
              </a:rPr>
              <a:t>PowerBi</a:t>
            </a:r>
            <a:r>
              <a:rPr lang="en-US" sz="4800" b="1" dirty="0">
                <a:solidFill>
                  <a:srgbClr val="FFFFFF"/>
                </a:solidFill>
                <a:latin typeface="Times New Roman"/>
              </a:rPr>
              <a:t> Data Governance APP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011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10CE58-7CCB-C730-57FC-B0F019D7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42C97797-80C3-3011-77FA-5300A63EF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8E94A85-6EA3-8DDA-4289-5CCD422E1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75E988B3-C390-97E9-9B81-F992D080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BE34E-CAC7-5CAD-386E-EF4FDE66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 sz="3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SUMMARY</a:t>
            </a:r>
            <a:br>
              <a:rPr lang="en-IN" sz="3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AF3AB04-518E-5C4E-CB2A-23936F36C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EF59CEE-F959-7246-A792-D0C1544928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0297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27852-7FA0-D95B-ECD8-BE52C885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</a:p>
        </p:txBody>
      </p:sp>
      <p:sp>
        <p:nvSpPr>
          <p:cNvPr id="177" name="Rectangle 1">
            <a:extLst>
              <a:ext uri="{FF2B5EF4-FFF2-40B4-BE49-F238E27FC236}">
                <a16:creationId xmlns:a16="http://schemas.microsoft.com/office/drawing/2014/main" id="{A63D8282-0E52-8F57-4A81-F5C06E1FC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79580" y="505707"/>
            <a:ext cx="7245459" cy="59486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 User Authentication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The user enters their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email ID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and a valid 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access token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to securely connect to Power BI.</a:t>
            </a:r>
            <a:endParaRPr lang="en-US" altLang="en-US" sz="2300" dirty="0"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3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300" b="1" dirty="0">
                <a:latin typeface="Times New Roman"/>
                <a:cs typeface="Times New Roman"/>
              </a:rPr>
              <a:t>  Workspace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Discovery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</a:t>
            </a:r>
            <a:r>
              <a:rPr lang="en-US" altLang="en-US" sz="2300" dirty="0">
                <a:latin typeface="Times New Roman"/>
                <a:cs typeface="Times New Roman"/>
              </a:rPr>
              <a:t>   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The app fetches and displays a 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list of available workspaces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the user has access to.</a:t>
            </a:r>
            <a:endParaRPr lang="en-US" altLang="en-US" sz="23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3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 Workspace Selection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 The user selects a workspace to begin analysis.</a:t>
            </a:r>
            <a:endParaRPr lang="en-US" altLang="en-US" sz="23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en-US" sz="23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300" b="1" dirty="0">
                <a:latin typeface="Times New Roman"/>
                <a:cs typeface="Times New Roman"/>
              </a:rPr>
              <a:t>  D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ata Extraction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Using Power BI REST APIs, the app </a:t>
            </a:r>
            <a:r>
              <a:rPr lang="en-US" altLang="en-US" sz="2300" dirty="0">
                <a:latin typeface="Times New Roman"/>
                <a:cs typeface="Times New Roman"/>
              </a:rPr>
              <a:t>retrieves  data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 related to:</a:t>
            </a:r>
            <a:endParaRPr lang="en-US" altLang="en-US" sz="2300" b="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1)Reports</a:t>
            </a:r>
            <a:endParaRPr lang="en-US" altLang="en-US" sz="2300" dirty="0">
              <a:latin typeface="Times New Roman"/>
              <a:cs typeface="Times New Roman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2)Datasets</a:t>
            </a:r>
            <a:endParaRPr lang="en-US" altLang="en-US" sz="230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  <a:p>
            <a:pPr marL="914400" lvl="2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230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3)Users</a:t>
            </a:r>
            <a:endParaRPr lang="en-US" altLang="en-US" sz="2300" i="0" u="none" strike="noStrike" cap="none" normalizeH="0" baseline="0" dirty="0">
              <a:ln>
                <a:noFill/>
              </a:ln>
              <a:effectLst/>
              <a:latin typeface="Times New Roman"/>
              <a:cs typeface="Times New Roman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702A62-6915-DB8E-1594-2A39716CA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928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CE3DF-8245-57BC-6A1C-EA05A13FA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737DA6-D4F2-FFD5-B9DB-3C3FFE3B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</a:p>
        </p:txBody>
      </p:sp>
      <p:sp>
        <p:nvSpPr>
          <p:cNvPr id="177" name="Rectangle 1">
            <a:extLst>
              <a:ext uri="{FF2B5EF4-FFF2-40B4-BE49-F238E27FC236}">
                <a16:creationId xmlns:a16="http://schemas.microsoft.com/office/drawing/2014/main" id="{6C111EBA-A6C5-025F-A17A-1D27D13458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08335" y="1310839"/>
            <a:ext cx="7001045" cy="40076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400" b="1" dirty="0">
                <a:latin typeface="Times New Roman"/>
                <a:cs typeface="Times New Roman"/>
              </a:rPr>
              <a:t> Governance Analysis </a:t>
            </a:r>
            <a:r>
              <a:rPr lang="en-US" altLang="en-US" sz="2400" dirty="0">
                <a:latin typeface="Times New Roman"/>
                <a:cs typeface="Times New Roman"/>
              </a:rPr>
              <a:t>The app performs analysis to identify: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Times New Roman"/>
                <a:cs typeface="Times New Roman"/>
              </a:rPr>
              <a:t>Active vs. Inactive assets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Times New Roman"/>
                <a:cs typeface="Times New Roman"/>
              </a:rPr>
              <a:t>Orphaned or outdated content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dirty="0">
                <a:latin typeface="Times New Roman"/>
                <a:cs typeface="Times New Roman"/>
              </a:rPr>
              <a:t>User engagement trends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2400" dirty="0">
                <a:latin typeface="Times New Roman"/>
                <a:cs typeface="Times New Roman"/>
              </a:rPr>
              <a:t>  Visualization &amp; Insights Results are displayed through interactive charts and tables using Python libraries, enabling users to explore governance metrics in a self-service, user-friendly interface.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F54F33-251B-7446-94A0-30395E9AF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60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73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C82FD2-D35B-FC45-A77C-92D978F8E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100" b="1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Future Enhancements</a:t>
            </a:r>
            <a:endParaRPr lang="en-US" sz="4100" b="1">
              <a:solidFill>
                <a:schemeClr val="bg1"/>
              </a:solidFill>
              <a:latin typeface="Times New Roman"/>
              <a:ea typeface="Calibri Light"/>
              <a:cs typeface="Calibri Light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2889F15-499D-3181-FE84-41DA523EA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517" y="0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13F4DAB9-2D1D-031C-6962-BB447F48DD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431020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6814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0C947B9-888E-9F66-4BB8-F45002C7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67" y="1009798"/>
            <a:ext cx="4652512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 👤</a:t>
            </a:r>
            <a:b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Haridass 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5">
            <a:extLst>
              <a:ext uri="{FF2B5EF4-FFF2-40B4-BE49-F238E27FC236}">
                <a16:creationId xmlns:a16="http://schemas.microsoft.com/office/drawing/2014/main" id="{6350E33D-206D-DB89-BF85-49707536B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044" y="-1809674"/>
            <a:ext cx="7265924" cy="104164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300" b="1" dirty="0"/>
              <a:t>App Developer Intern – Dover Data &amp; Analytics Summer Internship 2025</a:t>
            </a:r>
            <a:r>
              <a:rPr lang="en-US" sz="2300" dirty="0"/>
              <a:t> 📍 Bengaluru, India</a:t>
            </a:r>
            <a:endParaRPr lang="en-US" sz="23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300" dirty="0"/>
              <a:t>Building a web-based data governance app using </a:t>
            </a:r>
            <a:r>
              <a:rPr lang="en-US" sz="2300" b="1" err="1"/>
              <a:t>Streamlit</a:t>
            </a:r>
            <a:r>
              <a:rPr lang="en-US" sz="2300" dirty="0"/>
              <a:t> &amp; </a:t>
            </a:r>
            <a:r>
              <a:rPr lang="en-US" sz="2300" b="1" dirty="0"/>
              <a:t>Python</a:t>
            </a:r>
            <a:endParaRPr lang="en-US" sz="2300" b="1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300" dirty="0"/>
              <a:t>Integrating </a:t>
            </a:r>
            <a:r>
              <a:rPr lang="en-US" sz="2300" b="1" dirty="0"/>
              <a:t>Power BI REST APIs</a:t>
            </a:r>
            <a:r>
              <a:rPr lang="en-US" sz="2300" dirty="0"/>
              <a:t> to retrieve real-time metadata</a:t>
            </a:r>
            <a:endParaRPr lang="en-US" sz="23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300" dirty="0"/>
              <a:t>Creating dashboards to visualize </a:t>
            </a:r>
            <a:r>
              <a:rPr lang="en-US" sz="2300" b="1" dirty="0"/>
              <a:t>user activity</a:t>
            </a:r>
            <a:r>
              <a:rPr lang="en-US" sz="2300" dirty="0"/>
              <a:t>, </a:t>
            </a:r>
            <a:r>
              <a:rPr lang="en-US" sz="2300" b="1" dirty="0"/>
              <a:t>report trends</a:t>
            </a:r>
            <a:r>
              <a:rPr lang="en-US" sz="2300" dirty="0"/>
              <a:t>, and </a:t>
            </a:r>
            <a:r>
              <a:rPr lang="en-US" sz="2300" b="1" dirty="0"/>
              <a:t>dataset usage</a:t>
            </a:r>
            <a:endParaRPr lang="en-US" sz="2300" b="1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300" dirty="0"/>
              <a:t>Implementing </a:t>
            </a:r>
            <a:r>
              <a:rPr lang="en-US" sz="2300" b="1" dirty="0"/>
              <a:t>Row-Level Security (RLS)</a:t>
            </a:r>
            <a:r>
              <a:rPr lang="en-US" sz="2300" dirty="0"/>
              <a:t> for secure, role-based access</a:t>
            </a:r>
            <a:endParaRPr lang="en-US" sz="2300"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300" dirty="0"/>
              <a:t>Optimizing performance through </a:t>
            </a:r>
            <a:r>
              <a:rPr lang="en-US" sz="2300" b="1" dirty="0"/>
              <a:t>efficient API usage</a:t>
            </a:r>
            <a:r>
              <a:rPr lang="en-US" sz="2300" dirty="0"/>
              <a:t> and </a:t>
            </a:r>
            <a:r>
              <a:rPr lang="en-US" sz="2300" b="1" dirty="0"/>
              <a:t>streamlined UI design</a:t>
            </a:r>
            <a:endParaRPr lang="en-US" sz="2300" b="1" dirty="0">
              <a:ea typeface="Calibri"/>
              <a:cs typeface="Calibri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8595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592987-4E66-5C12-AA67-D235A86E7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9FF72A2-BC78-FB06-A546-27FDEFC32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2DEF4E01-17AC-78BE-4E98-828C80D13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7CA8AA3-CC3B-BFF4-F44E-5D6953C8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967" y="1009798"/>
            <a:ext cx="4652512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 👤</a:t>
            </a:r>
            <a:b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</a:br>
            <a:r>
              <a:rPr lang="en-US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Nandhitha K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AA824DEE-5C67-AA55-D93F-8852A77DF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ontent Placeholder 5">
            <a:extLst>
              <a:ext uri="{FF2B5EF4-FFF2-40B4-BE49-F238E27FC236}">
                <a16:creationId xmlns:a16="http://schemas.microsoft.com/office/drawing/2014/main" id="{EE482F07-AA01-2CAD-6C4B-BA386C3A9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044" y="663232"/>
            <a:ext cx="7265924" cy="61894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3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Dover Data &amp; Analytics Summer Internship 2025</a:t>
            </a:r>
            <a:r>
              <a:rPr lang="en-US" sz="23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endParaRPr lang="en-US" sz="2300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300" dirty="0">
                <a:ea typeface="+mn-lt"/>
                <a:cs typeface="+mn-lt"/>
              </a:rPr>
              <a:t>Structured and cleaned Power BI REST API data to prepare it for meaningful analysis</a:t>
            </a:r>
            <a:endParaRPr lang="en-US" sz="2300" b="1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300" dirty="0">
                <a:ea typeface="+mn-lt"/>
                <a:cs typeface="+mn-lt"/>
              </a:rPr>
              <a:t>Identified up-to-date and expired assets, and mapped usage trends across various </a:t>
            </a:r>
            <a:r>
              <a:rPr lang="en-US" sz="2300" dirty="0" err="1">
                <a:ea typeface="+mn-lt"/>
                <a:cs typeface="+mn-lt"/>
              </a:rPr>
              <a:t>OpCos</a:t>
            </a:r>
            <a:endParaRPr lang="en-US" dirty="0" err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2300" dirty="0">
                <a:ea typeface="+mn-lt"/>
                <a:cs typeface="+mn-lt"/>
              </a:rPr>
              <a:t>Embedded Power BI dashboards directly into a </a:t>
            </a:r>
            <a:r>
              <a:rPr lang="en-US" sz="2300" dirty="0" err="1">
                <a:ea typeface="+mn-lt"/>
                <a:cs typeface="+mn-lt"/>
              </a:rPr>
              <a:t>Streamlit</a:t>
            </a:r>
            <a:r>
              <a:rPr lang="en-US" sz="2300" dirty="0">
                <a:ea typeface="+mn-lt"/>
                <a:cs typeface="+mn-lt"/>
              </a:rPr>
              <a:t> web application for seamless user experience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300" dirty="0">
                <a:ea typeface="+mn-lt"/>
                <a:cs typeface="+mn-lt"/>
              </a:rPr>
              <a:t>Built interactive Python visualizations to replicate and extend insights beyond native Power BI dashboards</a:t>
            </a:r>
            <a:endParaRPr lang="en-US" dirty="0">
              <a:ea typeface="+mn-lt"/>
              <a:cs typeface="+mn-lt"/>
            </a:endParaRPr>
          </a:p>
          <a:p>
            <a:r>
              <a:rPr lang="en-US" sz="2300" dirty="0">
                <a:ea typeface="+mn-lt"/>
                <a:cs typeface="+mn-lt"/>
              </a:rPr>
              <a:t> Analyzed dataset refresh patterns to detect outdated content and highlight high-usage reports for governance insight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 sz="2300" dirty="0">
              <a:ea typeface="Calibri"/>
              <a:cs typeface="Calibri"/>
            </a:endParaRPr>
          </a:p>
          <a:p>
            <a:pPr>
              <a:buFont typeface="Calibri"/>
              <a:buChar char="-"/>
            </a:pPr>
            <a:endParaRPr lang="en-US" sz="2300" b="1" dirty="0"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92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8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0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12" name="Group 1111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113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4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2DC5A3-F36A-2ABA-1F6B-62C59373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IN" sz="41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4CEA763-B75C-F80C-3EDA-5BBFB909D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0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04" name="Rectangle 1">
            <a:extLst>
              <a:ext uri="{FF2B5EF4-FFF2-40B4-BE49-F238E27FC236}">
                <a16:creationId xmlns:a16="http://schemas.microsoft.com/office/drawing/2014/main" id="{6F75A315-E293-3280-5DE7-76A253AB3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7982099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5620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557D-1C83-E65C-C16F-75261947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64" y="314794"/>
            <a:ext cx="8751673" cy="637564"/>
          </a:xfrm>
        </p:spPr>
        <p:txBody>
          <a:bodyPr>
            <a:normAutofit/>
          </a:bodyPr>
          <a:lstStyle/>
          <a:p>
            <a:r>
              <a:rPr lang="en-IN" sz="2800" b="1">
                <a:solidFill>
                  <a:srgbClr val="002060"/>
                </a:solidFill>
                <a:latin typeface="Times New Roman"/>
                <a:cs typeface="Times New Roman"/>
              </a:rPr>
              <a:t>PURPOSE OF THE PROJECT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AFF0C2-726B-6A4D-9417-732A504B0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900740"/>
            <a:ext cx="109283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ea typeface="+mn-lt"/>
                <a:cs typeface="+mn-lt"/>
              </a:rPr>
              <a:t>The purpose of the project is to build a scalable web application that enhances Power BI data governance by delivering real-time insights, secure access, and streamlined visibility across Dover’s operational ecosystem.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F0294-F163-DF0A-A04C-52DC4EAEF913}"/>
              </a:ext>
            </a:extLst>
          </p:cNvPr>
          <p:cNvSpPr txBox="1"/>
          <p:nvPr/>
        </p:nvSpPr>
        <p:spPr>
          <a:xfrm>
            <a:off x="388578" y="2286481"/>
            <a:ext cx="7361337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800" b="1">
                <a:solidFill>
                  <a:srgbClr val="002060"/>
                </a:solidFill>
                <a:latin typeface="Times New Roman"/>
                <a:cs typeface="Times New Roman"/>
              </a:rPr>
              <a:t>OBJECTIVES OF THE PROJECT</a:t>
            </a:r>
            <a:endParaRPr lang="en-US" sz="2800"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F39D20C-510F-0B1B-7F31-5DC712642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076" name="TextBox 13">
            <a:extLst>
              <a:ext uri="{FF2B5EF4-FFF2-40B4-BE49-F238E27FC236}">
                <a16:creationId xmlns:a16="http://schemas.microsoft.com/office/drawing/2014/main" id="{213EA68A-482E-BC8A-10EE-90CAF2889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7132969"/>
              </p:ext>
            </p:extLst>
          </p:nvPr>
        </p:nvGraphicFramePr>
        <p:xfrm>
          <a:off x="1079292" y="3072983"/>
          <a:ext cx="10597951" cy="34486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3396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78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79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80" name="Group 4279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4286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87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82" name="Group 428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290" name="Freeform: Shape 428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91" name="Freeform: Shape 429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92" name="Freeform: Shape 429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93" name="Freeform: Shape 429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94" name="Freeform: Shape 429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95" name="Freeform: Shape 429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96" name="Freeform: Shape 429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6A63EB-0E49-4881-C05E-4A1D309E3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69" y="841248"/>
            <a:ext cx="4996111" cy="536885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TECHNOLOGY STACK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C95DD8-9A2A-9F2D-D462-F40E47CF5483}"/>
              </a:ext>
            </a:extLst>
          </p:cNvPr>
          <p:cNvSpPr txBox="1">
            <a:spLocks/>
          </p:cNvSpPr>
          <p:nvPr/>
        </p:nvSpPr>
        <p:spPr>
          <a:xfrm>
            <a:off x="314794" y="517525"/>
            <a:ext cx="76324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2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D6C99F3-3F7B-E92C-1829-A242F3C80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2622" y="2457"/>
            <a:ext cx="1124668" cy="51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" name="Content Placeholder 39">
            <a:extLst>
              <a:ext uri="{FF2B5EF4-FFF2-40B4-BE49-F238E27FC236}">
                <a16:creationId xmlns:a16="http://schemas.microsoft.com/office/drawing/2014/main" id="{1BC7035F-40A4-1020-72C0-4F80907C5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237633"/>
              </p:ext>
            </p:extLst>
          </p:nvPr>
        </p:nvGraphicFramePr>
        <p:xfrm>
          <a:off x="4859547" y="661358"/>
          <a:ext cx="7008041" cy="5532411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{9D7B26C5-4107-4FEC-AEDC-1716B250A1EF}</a:tableStyleId>
              </a:tblPr>
              <a:tblGrid>
                <a:gridCol w="768858">
                  <a:extLst>
                    <a:ext uri="{9D8B030D-6E8A-4147-A177-3AD203B41FA5}">
                      <a16:colId xmlns:a16="http://schemas.microsoft.com/office/drawing/2014/main" val="968968206"/>
                    </a:ext>
                  </a:extLst>
                </a:gridCol>
                <a:gridCol w="1818363">
                  <a:extLst>
                    <a:ext uri="{9D8B030D-6E8A-4147-A177-3AD203B41FA5}">
                      <a16:colId xmlns:a16="http://schemas.microsoft.com/office/drawing/2014/main" val="4187888396"/>
                    </a:ext>
                  </a:extLst>
                </a:gridCol>
                <a:gridCol w="1805670">
                  <a:extLst>
                    <a:ext uri="{9D8B030D-6E8A-4147-A177-3AD203B41FA5}">
                      <a16:colId xmlns:a16="http://schemas.microsoft.com/office/drawing/2014/main" val="1552964023"/>
                    </a:ext>
                  </a:extLst>
                </a:gridCol>
                <a:gridCol w="2615150">
                  <a:extLst>
                    <a:ext uri="{9D8B030D-6E8A-4147-A177-3AD203B41FA5}">
                      <a16:colId xmlns:a16="http://schemas.microsoft.com/office/drawing/2014/main" val="6621373"/>
                    </a:ext>
                  </a:extLst>
                </a:gridCol>
              </a:tblGrid>
              <a:tr h="36857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07" marT="10942" marB="82070" anchor="b">
                    <a:lnL w="0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Layer</a:t>
                      </a:r>
                    </a:p>
                  </a:txBody>
                  <a:tcPr marL="38299" marR="4507" marT="10942" marB="8207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Technology</a:t>
                      </a:r>
                    </a:p>
                  </a:txBody>
                  <a:tcPr marL="38299" marR="4507" marT="10942" marB="8207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Purpose</a:t>
                      </a:r>
                    </a:p>
                  </a:txBody>
                  <a:tcPr marL="38299" marR="4507" marT="10942" marB="82070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53615"/>
                  </a:ext>
                </a:extLst>
              </a:tr>
              <a:tr h="8606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Frontend/UI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err="1">
                          <a:solidFill>
                            <a:schemeClr val="tx1"/>
                          </a:solidFill>
                          <a:latin typeface="Times New Roman"/>
                        </a:rPr>
                        <a:t>Streamlit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(Python Web Framework)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Rapid development of interactive dashboards and user-friendly interfaces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58239"/>
                  </a:ext>
                </a:extLst>
              </a:tr>
              <a:tr h="8606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Data Integration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Power BI REST API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Securely fetches reports, datasets, workspace access, and user activity logs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7399701"/>
                  </a:ext>
                </a:extLst>
              </a:tr>
              <a:tr h="8606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Auth &amp; Access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Access Token from Microsoft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Verifies user identity and controls API access permissions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790183"/>
                  </a:ext>
                </a:extLst>
              </a:tr>
              <a:tr h="8606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Data Processing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Pandas (Python Library)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Handles CSV upload, filtering, and manipulation of report activity logs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9366"/>
                  </a:ext>
                </a:extLst>
              </a:tr>
              <a:tr h="8606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Session Management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err="1">
                          <a:solidFill>
                            <a:schemeClr val="tx1"/>
                          </a:solidFill>
                          <a:latin typeface="Times New Roman"/>
                        </a:rPr>
                        <a:t>Streamlit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Session State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Stores uploaded data and user choices across reruns and page switches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510978"/>
                  </a:ext>
                </a:extLst>
              </a:tr>
              <a:tr h="86064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600" b="1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0">
                      <a:noFill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Visualization</a:t>
                      </a:r>
                      <a:endParaRPr lang="en-US" sz="1600" cap="none" spc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Matplotlib, </a:t>
                      </a:r>
                      <a:r>
                        <a:rPr lang="en-US" sz="1600" cap="none" spc="0" err="1">
                          <a:solidFill>
                            <a:schemeClr val="tx1"/>
                          </a:solidFill>
                          <a:latin typeface="Times New Roman"/>
                        </a:rPr>
                        <a:t>Ploty</a:t>
                      </a: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 &amp; Seaborn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latin typeface="Times New Roman"/>
                        </a:rPr>
                        <a:t>Customized charts and graphs with theme-aware styling</a:t>
                      </a:r>
                    </a:p>
                  </a:txBody>
                  <a:tcPr marL="38299" marR="45244" marT="10942" marB="8207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632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345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48D61-ADF8-65A8-8634-A92DF034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USED</a:t>
            </a:r>
            <a:b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68D4485-552F-19D4-6B70-1A3734A68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046E4EE-D89F-E53C-7127-212DCA0C03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7285822"/>
              </p:ext>
            </p:extLst>
          </p:nvPr>
        </p:nvGraphicFramePr>
        <p:xfrm>
          <a:off x="5079781" y="452574"/>
          <a:ext cx="6590321" cy="6020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966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5" name="Rectangle 144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952F4AE0-8ED5-DD35-16C4-1093E0744F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56" r="29858" b="-3"/>
          <a:stretch>
            <a:fillRect/>
          </a:stretch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020FBC2-3E13-CD0D-F167-A8191452C4D1}"/>
              </a:ext>
            </a:extLst>
          </p:cNvPr>
          <p:cNvSpPr txBox="1">
            <a:spLocks/>
          </p:cNvSpPr>
          <p:nvPr/>
        </p:nvSpPr>
        <p:spPr>
          <a:xfrm>
            <a:off x="838200" y="1195697"/>
            <a:ext cx="3200400" cy="4238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GOALS OF THE PROJECT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CD1D2E6-34C2-8F5D-4731-51CD23749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5" name="Rectangle 1">
            <a:extLst>
              <a:ext uri="{FF2B5EF4-FFF2-40B4-BE49-F238E27FC236}">
                <a16:creationId xmlns:a16="http://schemas.microsoft.com/office/drawing/2014/main" id="{5C992F90-B7C1-2E18-82C2-CE669ECFC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6034805"/>
              </p:ext>
            </p:extLst>
          </p:nvPr>
        </p:nvGraphicFramePr>
        <p:xfrm>
          <a:off x="4553734" y="785189"/>
          <a:ext cx="6798539" cy="5329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46828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545D489D-16E1-484D-867B-144368D74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9A496F5-B01E-4BF8-9D1E-C4E53B6F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2257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Arc 126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2906963" y="1348064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BCB38-1384-5046-929B-CBDB64128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 sz="3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SUMMARY</a:t>
            </a:r>
            <a:br>
              <a:rPr lang="en-IN" sz="3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5CD1D87-2490-5CE4-F5DA-3DC2BD0FD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50" y="49493"/>
            <a:ext cx="10096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773F366-C2FA-1EDB-C64F-018CDE6765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276294"/>
              </p:ext>
            </p:extLst>
          </p:nvPr>
        </p:nvGraphicFramePr>
        <p:xfrm>
          <a:off x="5237018" y="653693"/>
          <a:ext cx="6303729" cy="55608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6652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    (summer Internship Project) - 2025</vt:lpstr>
      <vt:lpstr> 👤 Haridass S</vt:lpstr>
      <vt:lpstr> 👤 Nandhitha K</vt:lpstr>
      <vt:lpstr> PROBLEM STATEMENT</vt:lpstr>
      <vt:lpstr>PURPOSE OF THE PROJECT</vt:lpstr>
      <vt:lpstr>TECHNOLOGY STACK</vt:lpstr>
      <vt:lpstr>DATA USED </vt:lpstr>
      <vt:lpstr>PowerPoint Presentation</vt:lpstr>
      <vt:lpstr>PROGRESS SUMMARY </vt:lpstr>
      <vt:lpstr>PROGRESS SUMMARY </vt:lpstr>
      <vt:lpstr>PROJECT WORKFLOW</vt:lpstr>
      <vt:lpstr>PROJECT WORKFLOW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Nandhitha K</dc:creator>
  <cp:revision>208</cp:revision>
  <dcterms:created xsi:type="dcterms:W3CDTF">2025-06-19T17:38:59Z</dcterms:created>
  <dcterms:modified xsi:type="dcterms:W3CDTF">2025-07-23T09:13:38Z</dcterms:modified>
</cp:coreProperties>
</file>