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288" r:id="rId2"/>
    <p:sldId id="3297" r:id="rId3"/>
    <p:sldId id="3298" r:id="rId4"/>
    <p:sldId id="3308" r:id="rId5"/>
    <p:sldId id="3291" r:id="rId6"/>
    <p:sldId id="3258" r:id="rId7"/>
    <p:sldId id="3300" r:id="rId8"/>
    <p:sldId id="3318" r:id="rId9"/>
    <p:sldId id="3313" r:id="rId10"/>
    <p:sldId id="3317" r:id="rId11"/>
    <p:sldId id="3315" r:id="rId12"/>
    <p:sldId id="3314" r:id="rId13"/>
    <p:sldId id="3306" r:id="rId14"/>
    <p:sldId id="3316" r:id="rId15"/>
    <p:sldId id="3309" r:id="rId16"/>
    <p:sldId id="3292" r:id="rId17"/>
    <p:sldId id="3303" r:id="rId18"/>
    <p:sldId id="3305" r:id="rId19"/>
    <p:sldId id="3293" r:id="rId20"/>
    <p:sldId id="3299" r:id="rId21"/>
    <p:sldId id="3311" r:id="rId22"/>
    <p:sldId id="3312" r:id="rId23"/>
    <p:sldId id="3296" r:id="rId24"/>
  </p:sldIdLst>
  <p:sldSz cx="9145588" cy="5145088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2986" autoAdjust="0"/>
  </p:normalViewPr>
  <p:slideViewPr>
    <p:cSldViewPr>
      <p:cViewPr varScale="1">
        <p:scale>
          <a:sx n="150" d="100"/>
          <a:sy n="150" d="100"/>
        </p:scale>
        <p:origin x="534" y="126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7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0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6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8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7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7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1332434" y="2098124"/>
            <a:ext cx="659796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基于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WebGL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的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3D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家装设计系统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7021065" y="2942175"/>
            <a:ext cx="794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---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易家</a:t>
            </a: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1273510" y="3364632"/>
            <a:ext cx="659796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6805042" y="3724672"/>
            <a:ext cx="1226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姓名：华迪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学号：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141110310</a:t>
            </a:r>
          </a:p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指导老师：伯彭波 </a:t>
            </a: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2300686" y="1515988"/>
            <a:ext cx="437940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-122"/>
              </a:rPr>
              <a:t>毕业设计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-122"/>
              </a:rPr>
              <a:t>(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-122"/>
              </a:rPr>
              <a:t>论文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-122"/>
              </a:rPr>
              <a:t>)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-122"/>
              </a:rPr>
              <a:t>中期答辩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148D1-FA62-4098-8B81-BAA2A4CF2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" y="484312"/>
            <a:ext cx="1368152" cy="9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C06F07-951F-4F8B-B696-70F595A5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74" y="700336"/>
            <a:ext cx="4063500" cy="4239567"/>
          </a:xfrm>
          <a:prstGeom prst="rect">
            <a:avLst/>
          </a:prstGeom>
        </p:spPr>
      </p:pic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4A39003-4776-4F5B-8EB6-85B2E4D6C2EF}"/>
              </a:ext>
            </a:extLst>
          </p:cNvPr>
          <p:cNvSpPr/>
          <p:nvPr/>
        </p:nvSpPr>
        <p:spPr>
          <a:xfrm>
            <a:off x="435091" y="817732"/>
            <a:ext cx="566948" cy="5480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59">
            <a:extLst>
              <a:ext uri="{FF2B5EF4-FFF2-40B4-BE49-F238E27FC236}">
                <a16:creationId xmlns:a16="http://schemas.microsoft.com/office/drawing/2014/main" id="{1D057208-E785-439F-8E41-F9A7E99B3901}"/>
              </a:ext>
            </a:extLst>
          </p:cNvPr>
          <p:cNvSpPr>
            <a:spLocks noEditPoints="1"/>
          </p:cNvSpPr>
          <p:nvPr/>
        </p:nvSpPr>
        <p:spPr bwMode="auto">
          <a:xfrm>
            <a:off x="571488" y="893532"/>
            <a:ext cx="278982" cy="374208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766352-D076-46D3-9419-2CB0FAAE0083}"/>
              </a:ext>
            </a:extLst>
          </p:cNvPr>
          <p:cNvSpPr txBox="1"/>
          <p:nvPr/>
        </p:nvSpPr>
        <p:spPr>
          <a:xfrm>
            <a:off x="1116410" y="916360"/>
            <a:ext cx="114087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领域模型图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7E0AA1-F5DE-493A-8818-2E16B2DD194D}"/>
              </a:ext>
            </a:extLst>
          </p:cNvPr>
          <p:cNvSpPr txBox="1"/>
          <p:nvPr/>
        </p:nvSpPr>
        <p:spPr>
          <a:xfrm>
            <a:off x="324322" y="15644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Community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777274882"/>
      </p:ext>
    </p:extLst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5634C464-B035-486E-98B2-05359C76D498}"/>
              </a:ext>
            </a:extLst>
          </p:cNvPr>
          <p:cNvSpPr/>
          <p:nvPr/>
        </p:nvSpPr>
        <p:spPr>
          <a:xfrm>
            <a:off x="396330" y="1016261"/>
            <a:ext cx="566948" cy="54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2FEE0D17-3B2B-40A6-8477-886103020450}"/>
              </a:ext>
            </a:extLst>
          </p:cNvPr>
          <p:cNvGrpSpPr/>
          <p:nvPr/>
        </p:nvGrpSpPr>
        <p:grpSpPr>
          <a:xfrm>
            <a:off x="485143" y="1098036"/>
            <a:ext cx="389321" cy="38672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4" name="Freeform 38">
              <a:extLst>
                <a:ext uri="{FF2B5EF4-FFF2-40B4-BE49-F238E27FC236}">
                  <a16:creationId xmlns:a16="http://schemas.microsoft.com/office/drawing/2014/main" id="{D89AAE01-96DF-4CEA-93AB-127CEFE523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F811034A-EF89-46D2-A366-453CB1DD6D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40">
              <a:extLst>
                <a:ext uri="{FF2B5EF4-FFF2-40B4-BE49-F238E27FC236}">
                  <a16:creationId xmlns:a16="http://schemas.microsoft.com/office/drawing/2014/main" id="{BC050653-94DC-4851-A022-5E55D6E9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3412337-9926-4C03-9D3A-D9BFB62E0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39779"/>
              </p:ext>
            </p:extLst>
          </p:nvPr>
        </p:nvGraphicFramePr>
        <p:xfrm>
          <a:off x="881980" y="1484765"/>
          <a:ext cx="7285377" cy="343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6705423" imgH="3171914" progId="Visio.Drawing.15">
                  <p:embed/>
                </p:oleObj>
              </mc:Choice>
              <mc:Fallback>
                <p:oleObj name="Visio" r:id="rId3" imgW="6705423" imgH="3171914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95CA30B-18A3-4106-A8AF-4785A4600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80" y="1484765"/>
                        <a:ext cx="7285377" cy="3437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46DB9CB-7566-428B-A498-AC192F24CA2C}"/>
              </a:ext>
            </a:extLst>
          </p:cNvPr>
          <p:cNvSpPr txBox="1"/>
          <p:nvPr/>
        </p:nvSpPr>
        <p:spPr>
          <a:xfrm>
            <a:off x="1040731" y="1172236"/>
            <a:ext cx="1374844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作品状态机图</a:t>
            </a:r>
          </a:p>
        </p:txBody>
      </p:sp>
    </p:spTree>
    <p:extLst>
      <p:ext uri="{BB962C8B-B14F-4D97-AF65-F5344CB8AC3E}">
        <p14:creationId xmlns:p14="http://schemas.microsoft.com/office/powerpoint/2010/main" val="1375092505"/>
      </p:ext>
    </p:extLst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3">
            <a:extLst>
              <a:ext uri="{FF2B5EF4-FFF2-40B4-BE49-F238E27FC236}">
                <a16:creationId xmlns:a16="http://schemas.microsoft.com/office/drawing/2014/main" id="{0EA72091-BE57-4B6C-AFAF-CF4B94C8C960}"/>
              </a:ext>
            </a:extLst>
          </p:cNvPr>
          <p:cNvSpPr/>
          <p:nvPr/>
        </p:nvSpPr>
        <p:spPr>
          <a:xfrm>
            <a:off x="4737610" y="934854"/>
            <a:ext cx="566948" cy="54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90FFEFED-C1C6-4572-8E53-17CF6C031DAE}"/>
              </a:ext>
            </a:extLst>
          </p:cNvPr>
          <p:cNvGrpSpPr/>
          <p:nvPr/>
        </p:nvGrpSpPr>
        <p:grpSpPr>
          <a:xfrm>
            <a:off x="4852621" y="1075679"/>
            <a:ext cx="320923" cy="309183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831DB84B-64EE-49AB-BFA6-B0E1E47B6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4D7A7A26-B089-4283-88A4-D36FC490A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BAA64F6-9DC0-4E4F-8445-977CC8C52346}"/>
              </a:ext>
            </a:extLst>
          </p:cNvPr>
          <p:cNvSpPr txBox="1"/>
          <p:nvPr/>
        </p:nvSpPr>
        <p:spPr>
          <a:xfrm>
            <a:off x="4568156" y="1587837"/>
            <a:ext cx="1472803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设计作品活动图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299067-E46D-4615-8D92-26B02B40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59" y="772344"/>
            <a:ext cx="2619011" cy="412690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DC34F1B-C9DA-4E49-85A2-BFAC9689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74" y="772343"/>
            <a:ext cx="76196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9BC91CE-AB42-4A7E-8BA0-7D00B6778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97907"/>
              </p:ext>
            </p:extLst>
          </p:nvPr>
        </p:nvGraphicFramePr>
        <p:xfrm>
          <a:off x="1692474" y="772344"/>
          <a:ext cx="2448272" cy="412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4" imgW="6001016" imgH="9639399" progId="Visio.Drawing.15">
                  <p:embed/>
                </p:oleObj>
              </mc:Choice>
              <mc:Fallback>
                <p:oleObj name="Visio" r:id="rId4" imgW="6001016" imgH="96393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474" y="772344"/>
                        <a:ext cx="2448272" cy="4126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532215CE-179B-4B8C-A5FB-A9AAF8F43ED2}"/>
              </a:ext>
            </a:extLst>
          </p:cNvPr>
          <p:cNvSpPr/>
          <p:nvPr/>
        </p:nvSpPr>
        <p:spPr>
          <a:xfrm>
            <a:off x="374167" y="921909"/>
            <a:ext cx="566948" cy="54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4CD08579-CFE6-43AC-8327-7824276EBCF9}"/>
              </a:ext>
            </a:extLst>
          </p:cNvPr>
          <p:cNvGrpSpPr/>
          <p:nvPr/>
        </p:nvGrpSpPr>
        <p:grpSpPr>
          <a:xfrm>
            <a:off x="489178" y="1062734"/>
            <a:ext cx="320923" cy="309183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D2613-53C4-4C2C-B39D-F90161B68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009784C2-7E06-417F-9AF3-10B9A919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91C6D-C5B9-46D0-A19A-902370185D76}"/>
              </a:ext>
            </a:extLst>
          </p:cNvPr>
          <p:cNvSpPr txBox="1"/>
          <p:nvPr/>
        </p:nvSpPr>
        <p:spPr>
          <a:xfrm>
            <a:off x="229147" y="1568879"/>
            <a:ext cx="1472803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登录活动图</a:t>
            </a:r>
          </a:p>
        </p:txBody>
      </p:sp>
    </p:spTree>
    <p:extLst>
      <p:ext uri="{BB962C8B-B14F-4D97-AF65-F5344CB8AC3E}">
        <p14:creationId xmlns:p14="http://schemas.microsoft.com/office/powerpoint/2010/main" val="1664797128"/>
      </p:ext>
    </p:extLst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5042" y="4645518"/>
            <a:ext cx="3816424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用户访问登录界面，填写相关信息（用户名，密码）的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form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表单，从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view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提交到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controller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，调用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Model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验证，返回根据验证结果重定向的不同界面。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CB4010-74AF-49D1-8CF5-7A572277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53" y="1350865"/>
            <a:ext cx="61574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3FA0C66-F74C-4357-93F6-DAB7BDEA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41" y="2885296"/>
            <a:ext cx="5648444" cy="4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0129F36F-91B8-4E53-A5D3-45B727DC2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658" y="-61119"/>
            <a:ext cx="9145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B265AF8E-783F-4420-9E6D-AB9EE795CD02}"/>
              </a:ext>
            </a:extLst>
          </p:cNvPr>
          <p:cNvSpPr/>
          <p:nvPr/>
        </p:nvSpPr>
        <p:spPr>
          <a:xfrm>
            <a:off x="4488982" y="4655611"/>
            <a:ext cx="3888432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用户访问登录界面，填写相关信息（用户名，密码）的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form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表单，从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view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提交到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controller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，调用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Model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验证，返回根据验证结果重定向的不同界面。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Rounded Rectangle 12">
            <a:extLst>
              <a:ext uri="{FF2B5EF4-FFF2-40B4-BE49-F238E27FC236}">
                <a16:creationId xmlns:a16="http://schemas.microsoft.com/office/drawing/2014/main" id="{6D909CC4-39DD-4315-B802-9CD9EDBEC12D}"/>
              </a:ext>
            </a:extLst>
          </p:cNvPr>
          <p:cNvSpPr/>
          <p:nvPr/>
        </p:nvSpPr>
        <p:spPr>
          <a:xfrm>
            <a:off x="3780706" y="296607"/>
            <a:ext cx="566948" cy="54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E77ABF09-6BA3-439B-A503-A74A8A9477D8}"/>
              </a:ext>
            </a:extLst>
          </p:cNvPr>
          <p:cNvGrpSpPr/>
          <p:nvPr/>
        </p:nvGrpSpPr>
        <p:grpSpPr>
          <a:xfrm>
            <a:off x="3869519" y="378382"/>
            <a:ext cx="389321" cy="38672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D297B79-75C5-43DA-90EC-631363A0E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6108607F-BFEE-4ED8-8243-7C79E8AEF3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D20A8828-2BE8-4C2D-B6F2-5FBD18B8B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E8AF467-866A-47B1-821A-0B040409727C}"/>
              </a:ext>
            </a:extLst>
          </p:cNvPr>
          <p:cNvSpPr txBox="1"/>
          <p:nvPr/>
        </p:nvSpPr>
        <p:spPr>
          <a:xfrm>
            <a:off x="4488982" y="406945"/>
            <a:ext cx="77251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时序图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E050A-4815-4334-999C-09EBD0ED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11"/>
            <a:ext cx="4099734" cy="37577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976839-94BF-4850-8ADA-8BBCE6B5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75" y="712234"/>
            <a:ext cx="4680102" cy="37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5399410D-B6A0-4575-954F-D6A22A9DEB82}"/>
              </a:ext>
            </a:extLst>
          </p:cNvPr>
          <p:cNvSpPr/>
          <p:nvPr/>
        </p:nvSpPr>
        <p:spPr>
          <a:xfrm>
            <a:off x="701166" y="1806501"/>
            <a:ext cx="3367571" cy="264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用户设计作品的过程主要侧重在与设计界面的交互过程。在选择完户型后用户点击进入设计，设计界面首先在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editor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中加载用户选择的户型文件，导入相关模型，配置纹理，然后组织编辑器布局，加载菜单及侧边栏等元素。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在完成编辑器中场景的设计后，表示当前作品设计完成，需要将作品导出并保存到服务器中，用户填写保存参数，导出格式等信息，并同作品文件一起组装成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对象传递到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controller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，判断用户是否具有设计作品权限，以及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的表单对象的有效性，根据结果返回错误信息或调用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Model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层将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对象保存到数据库中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86E38892-9959-4B23-828D-926F8A4DC472}"/>
              </a:ext>
            </a:extLst>
          </p:cNvPr>
          <p:cNvSpPr/>
          <p:nvPr/>
        </p:nvSpPr>
        <p:spPr>
          <a:xfrm>
            <a:off x="612354" y="988368"/>
            <a:ext cx="566948" cy="54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55BF796F-C391-463D-BF2F-B20948DFAE01}"/>
              </a:ext>
            </a:extLst>
          </p:cNvPr>
          <p:cNvGrpSpPr/>
          <p:nvPr/>
        </p:nvGrpSpPr>
        <p:grpSpPr>
          <a:xfrm>
            <a:off x="701167" y="1070143"/>
            <a:ext cx="389321" cy="38672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6" name="Freeform 38">
              <a:extLst>
                <a:ext uri="{FF2B5EF4-FFF2-40B4-BE49-F238E27FC236}">
                  <a16:creationId xmlns:a16="http://schemas.microsoft.com/office/drawing/2014/main" id="{7EFA0C9D-BA73-4B46-B9E3-F96B02C69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9">
              <a:extLst>
                <a:ext uri="{FF2B5EF4-FFF2-40B4-BE49-F238E27FC236}">
                  <a16:creationId xmlns:a16="http://schemas.microsoft.com/office/drawing/2014/main" id="{9538B058-2547-40D7-880B-20F19AA5A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1B39AF6E-E7BF-453E-9633-37E21CA11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FD1E56C-A4DA-4F65-8059-38739727F2D3}"/>
              </a:ext>
            </a:extLst>
          </p:cNvPr>
          <p:cNvSpPr txBox="1"/>
          <p:nvPr/>
        </p:nvSpPr>
        <p:spPr>
          <a:xfrm>
            <a:off x="1297216" y="1150200"/>
            <a:ext cx="1619394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设计作品时序图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987F9E-B0C7-4B84-A6F4-AFF2077C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30" y="-5804"/>
            <a:ext cx="5148858" cy="5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42151"/>
      </p:ext>
    </p:extLst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B21DD4-CD53-443D-8882-28A4BD34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4" y="1111634"/>
            <a:ext cx="2043451" cy="2115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1AFB81-4D11-41A5-9B03-B187D657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3" y="1111635"/>
            <a:ext cx="1917556" cy="2108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04BBEA-DF20-43CB-A22C-90208529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20" y="1112840"/>
            <a:ext cx="1821179" cy="2107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02DAE1-2997-43AE-9317-E0BE9A649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933" y="1118532"/>
            <a:ext cx="1821179" cy="2108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矩形 13"/>
          <p:cNvSpPr/>
          <p:nvPr/>
        </p:nvSpPr>
        <p:spPr bwMode="auto">
          <a:xfrm>
            <a:off x="829165" y="2167629"/>
            <a:ext cx="1026441" cy="10956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987101" y="2167629"/>
            <a:ext cx="1026441" cy="1095653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211777" y="2167630"/>
            <a:ext cx="1112835" cy="112841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099439" y="2167629"/>
            <a:ext cx="1026441" cy="1095653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005766" y="2575990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模型管理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28951" y="3619071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系统及个人模型空间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8951" y="3937093"/>
            <a:ext cx="1811769" cy="968956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用户实时查看模型，模型互动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也可以上传个人模型保存在服务器上，实现随时随地管理与设计的功能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566933" y="3619071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系统及个人纹理空间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25312" y="3917306"/>
            <a:ext cx="1811769" cy="988743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用户可以操作系统默认纹理，也可以上传个人图片作为纹理，以便应用在自己的模型作品中，纹理同样保存在服务器中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714704" y="3619071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用户作品空间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706774" y="3860938"/>
            <a:ext cx="1811769" cy="1155731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用户作品界面，查看列表，并在详情中进行作品漫游，从各个方位与作品互动，发现作品设计问题，修正作品不足，同时也是作品展示的入口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769673" y="3619071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用户设计界面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769673" y="3854681"/>
            <a:ext cx="1811769" cy="1155731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用户主要的操作界面，在设计中选择个人模型添加到场景，对模型各类变换及纹理更改操作，最终根据作品格式生成个人作品保存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3133376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纹理管理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5233219" y="2575990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作品管理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7374518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设计界面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 flipV="1">
            <a:off x="4413434" y="2570784"/>
            <a:ext cx="3615744" cy="176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61574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存在的问题改进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设计问题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编码问题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管理问题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改进思路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10323" y="2119997"/>
            <a:ext cx="3525376" cy="959470"/>
            <a:chOff x="-939773" y="2734405"/>
            <a:chExt cx="5411981" cy="1472650"/>
          </a:xfrm>
        </p:grpSpPr>
        <p:grpSp>
          <p:nvGrpSpPr>
            <p:cNvPr id="3" name="Group 14"/>
            <p:cNvGrpSpPr/>
            <p:nvPr/>
          </p:nvGrpSpPr>
          <p:grpSpPr>
            <a:xfrm>
              <a:off x="-939773" y="2734405"/>
              <a:ext cx="5411981" cy="1472650"/>
              <a:chOff x="-939773" y="2903219"/>
              <a:chExt cx="5411981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939773" y="2903219"/>
                <a:ext cx="4653644" cy="1472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>
              <a:spLocks/>
            </p:cNvSpPr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148903" hangingPunct="0">
                <a:lnSpc>
                  <a:spcPct val="120000"/>
                </a:lnSpc>
              </a:pPr>
              <a:endParaRPr lang="en-US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24"/>
            <p:cNvGrpSpPr/>
            <p:nvPr/>
          </p:nvGrpSpPr>
          <p:grpSpPr>
            <a:xfrm>
              <a:off x="394416" y="2862197"/>
              <a:ext cx="2475011" cy="1027027"/>
              <a:chOff x="578142" y="3091663"/>
              <a:chExt cx="2475011" cy="102702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78144" y="3091663"/>
                <a:ext cx="1937182" cy="452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项目存在的问题</a:t>
                </a:r>
                <a:endParaRPr lang="en-GB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8142" y="3434507"/>
                <a:ext cx="2475011" cy="684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在设计与编码中，实际存在着前期未考虑到的问题</a:t>
                </a:r>
                <a:endParaRPr lang="en-GB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29"/>
          <p:cNvGrpSpPr/>
          <p:nvPr/>
        </p:nvGrpSpPr>
        <p:grpSpPr>
          <a:xfrm>
            <a:off x="347534" y="814649"/>
            <a:ext cx="6912689" cy="3570170"/>
            <a:chOff x="0" y="730879"/>
            <a:chExt cx="10612016" cy="5479705"/>
          </a:xfrm>
        </p:grpSpPr>
        <p:grpSp>
          <p:nvGrpSpPr>
            <p:cNvPr id="15" name="Group 4"/>
            <p:cNvGrpSpPr/>
            <p:nvPr/>
          </p:nvGrpSpPr>
          <p:grpSpPr>
            <a:xfrm>
              <a:off x="0" y="730879"/>
              <a:ext cx="10612016" cy="5479705"/>
              <a:chOff x="-4093176" y="-217744"/>
              <a:chExt cx="14124592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9" cy="7293488"/>
              </a:xfrm>
              <a:prstGeom prst="blockArc">
                <a:avLst>
                  <a:gd name="adj1" fmla="val 16720425"/>
                  <a:gd name="adj2" fmla="val 4474153"/>
                  <a:gd name="adj3" fmla="val 807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016188" y="-10433"/>
                <a:ext cx="7301110" cy="1681194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146719" y="82889"/>
                <a:ext cx="1602900" cy="146491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124241" y="2626109"/>
                <a:ext cx="6907175" cy="1782936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29487" y="2723424"/>
                <a:ext cx="1593926" cy="1556309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355602" y="5101485"/>
                <a:ext cx="7301110" cy="1585805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17341" y="5201454"/>
                <a:ext cx="1475407" cy="1416628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00338" y="1159772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GB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1092" y="3194106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GB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6031" y="5014454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GB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1518" y="898484"/>
              <a:ext cx="4359687" cy="1251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在管理界面，模型加载时没有纹理，显得比较单薄，如果加上纹理，用户同时上传的文件过多，容易造成混淆，后台也无法区分绑定纹理和单独的纹理</a:t>
              </a:r>
              <a:endParaRPr lang="en-GB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58351" y="2934948"/>
              <a:ext cx="3988455" cy="1251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设计界面，用户希望能系统能够推荐模型的摆放位置，以及提供默认的与户型绑定的一种设计场景再修改，降低设计门槛，因为模型无状态，实现有困难。</a:t>
              </a:r>
              <a:endParaRPr lang="en-GB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99344" y="4850561"/>
              <a:ext cx="4528977" cy="968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在管理界面，用户想要实时查看模型各种加载的效果，遇到合适的可能需要保存到自己的空间中，并且在设计中可用，后台实现有一定难度。</a:t>
              </a:r>
              <a:endParaRPr lang="en-GB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664884" y="4442675"/>
            <a:ext cx="5494151" cy="233342"/>
          </a:xfrm>
          <a:prstGeom prst="rect">
            <a:avLst/>
          </a:prstGeom>
        </p:spPr>
        <p:txBody>
          <a:bodyPr wrap="square" lIns="65032" tIns="32516" rIns="65032" bIns="32516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www.easyhome.com</a:t>
            </a: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E94A93E-C502-4B72-9D91-BC4CBB78BD1A}"/>
              </a:ext>
            </a:extLst>
          </p:cNvPr>
          <p:cNvSpPr/>
          <p:nvPr/>
        </p:nvSpPr>
        <p:spPr>
          <a:xfrm>
            <a:off x="347534" y="196280"/>
            <a:ext cx="105690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AE7941-2B16-430E-8367-249A501ACA7D}"/>
              </a:ext>
            </a:extLst>
          </p:cNvPr>
          <p:cNvSpPr txBox="1"/>
          <p:nvPr/>
        </p:nvSpPr>
        <p:spPr>
          <a:xfrm>
            <a:off x="252314" y="227323"/>
            <a:ext cx="2144624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易家存在的问题改进</a:t>
            </a:r>
          </a:p>
        </p:txBody>
      </p:sp>
    </p:spTree>
    <p:extLst>
      <p:ext uri="{BB962C8B-B14F-4D97-AF65-F5344CB8AC3E}">
        <p14:creationId xmlns:p14="http://schemas.microsoft.com/office/powerpoint/2010/main" val="2893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2935354" y="1282955"/>
            <a:ext cx="3274881" cy="163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9" tIns="14289" rIns="14289" bIns="14289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42238" y="1601788"/>
            <a:ext cx="1403350" cy="84931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116410" y="2083753"/>
            <a:ext cx="1571856" cy="538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自己实际体验设计过程，参照优秀同类作品，如酷家乐等，再进行一些优化设计。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1631146" y="1275453"/>
            <a:ext cx="674031" cy="674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3"/>
          <p:cNvSpPr/>
          <p:nvPr/>
        </p:nvSpPr>
        <p:spPr>
          <a:xfrm>
            <a:off x="1828593" y="1498908"/>
            <a:ext cx="279135" cy="227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hape 1855"/>
          <p:cNvSpPr/>
          <p:nvPr/>
        </p:nvSpPr>
        <p:spPr>
          <a:xfrm>
            <a:off x="2438420" y="3988523"/>
            <a:ext cx="1571856" cy="53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考虑压缩包形式上传模型，保证模型之间，纹理之间互相独立操作，减少干扰。</a:t>
            </a:r>
            <a:endParaRPr lang="id-ID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2590506" y="3709423"/>
            <a:ext cx="1102800" cy="1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模型纹理支持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2802621" y="2786435"/>
            <a:ext cx="678570" cy="6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2" tIns="19052" rIns="19052" bIns="19052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59"/>
          <p:cNvSpPr/>
          <p:nvPr/>
        </p:nvSpPr>
        <p:spPr>
          <a:xfrm>
            <a:off x="5328101" y="3935807"/>
            <a:ext cx="1571856" cy="538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推荐位置设为边界角落等，保证与其他模型不相交，默认场景制作保存再加载。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5486792" y="3696475"/>
            <a:ext cx="1102800" cy="169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推荐摆设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5621121" y="2806270"/>
            <a:ext cx="675455" cy="67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5829665" y="3003558"/>
            <a:ext cx="258363" cy="23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1864"/>
          <p:cNvSpPr/>
          <p:nvPr/>
        </p:nvSpPr>
        <p:spPr>
          <a:xfrm>
            <a:off x="6542744" y="2404277"/>
            <a:ext cx="1558442" cy="538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设定模型实时互动功能，在界面中，用户可以有限操作模型，进行微调微改。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Shape 1865"/>
          <p:cNvSpPr/>
          <p:nvPr/>
        </p:nvSpPr>
        <p:spPr>
          <a:xfrm>
            <a:off x="6622089" y="2196171"/>
            <a:ext cx="1102800" cy="169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模型互动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6835762" y="1274741"/>
            <a:ext cx="675455" cy="67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7"/>
          <p:cNvSpPr/>
          <p:nvPr/>
        </p:nvSpPr>
        <p:spPr>
          <a:xfrm>
            <a:off x="2802621" y="2786901"/>
            <a:ext cx="678570" cy="6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2" tIns="19052" rIns="19052" bIns="19052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58"/>
          <p:cNvSpPr/>
          <p:nvPr/>
        </p:nvSpPr>
        <p:spPr>
          <a:xfrm>
            <a:off x="3059462" y="2975619"/>
            <a:ext cx="164886" cy="300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Shape 1867"/>
          <p:cNvSpPr/>
          <p:nvPr/>
        </p:nvSpPr>
        <p:spPr>
          <a:xfrm>
            <a:off x="7054199" y="1487669"/>
            <a:ext cx="238579" cy="24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7AA9B8A-1BC9-4CA7-8A8B-2080BDA43380}"/>
              </a:ext>
            </a:extLst>
          </p:cNvPr>
          <p:cNvSpPr/>
          <p:nvPr/>
        </p:nvSpPr>
        <p:spPr>
          <a:xfrm>
            <a:off x="252314" y="268288"/>
            <a:ext cx="1378832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CD08B-65B1-4327-AB59-DDD575DF9754}"/>
              </a:ext>
            </a:extLst>
          </p:cNvPr>
          <p:cNvSpPr txBox="1"/>
          <p:nvPr/>
        </p:nvSpPr>
        <p:spPr>
          <a:xfrm>
            <a:off x="252314" y="227323"/>
            <a:ext cx="2144624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易家存在的问题改进</a:t>
            </a:r>
          </a:p>
        </p:txBody>
      </p:sp>
    </p:spTree>
    <p:extLst>
      <p:ext uri="{BB962C8B-B14F-4D97-AF65-F5344CB8AC3E}">
        <p14:creationId xmlns:p14="http://schemas.microsoft.com/office/powerpoint/2010/main" val="24779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build="p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3" grpId="0"/>
      <p:bldP spid="24" grpId="0"/>
      <p:bldP spid="25" grpId="0" animBg="1"/>
      <p:bldP spid="28" grpId="0" animBg="1"/>
      <p:bldP spid="28" grpId="1" animBg="1"/>
      <p:bldP spid="16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项目后期计划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524023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前期遗留特性的开发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241895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讨论设计的修改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1241895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故障排除及测试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665087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软件及论文完成可能性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易家项目简介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中期工作情况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存在的问题改进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项目后期计划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0801" y="1223150"/>
            <a:ext cx="2678033" cy="2701171"/>
            <a:chOff x="4306165" y="1925649"/>
            <a:chExt cx="3570288" cy="3600000"/>
          </a:xfrm>
        </p:grpSpPr>
        <p:grpSp>
          <p:nvGrpSpPr>
            <p:cNvPr id="3" name="Group 1"/>
            <p:cNvGrpSpPr>
              <a:grpSpLocks noChangeAspect="1"/>
            </p:cNvGrpSpPr>
            <p:nvPr/>
          </p:nvGrpSpPr>
          <p:grpSpPr bwMode="auto">
            <a:xfrm rot="-2700000">
              <a:off x="4306165" y="1925649"/>
              <a:ext cx="3570288" cy="3600000"/>
              <a:chOff x="8022565" y="1756836"/>
              <a:chExt cx="3057586" cy="3083031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8022565" y="1783300"/>
                <a:ext cx="3057585" cy="3056567"/>
                <a:chOff x="1911669" y="890908"/>
                <a:chExt cx="4768056" cy="4767263"/>
              </a:xfrm>
            </p:grpSpPr>
            <p:sp>
              <p:nvSpPr>
                <p:cNvPr id="34" name="Block Arc 33"/>
                <p:cNvSpPr/>
                <p:nvPr/>
              </p:nvSpPr>
              <p:spPr>
                <a:xfrm>
                  <a:off x="1912418" y="890013"/>
                  <a:ext cx="4768059" cy="4768254"/>
                </a:xfrm>
                <a:prstGeom prst="blockArc">
                  <a:avLst>
                    <a:gd name="adj1" fmla="val 10817486"/>
                    <a:gd name="adj2" fmla="val 16183941"/>
                    <a:gd name="adj3" fmla="val 9951"/>
                  </a:avLst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2834801" y="1789433"/>
                  <a:ext cx="2921794" cy="2928938"/>
                  <a:chOff x="2429847" y="1482792"/>
                  <a:chExt cx="3877375" cy="3886854"/>
                </a:xfrm>
              </p:grpSpPr>
              <p:sp>
                <p:nvSpPr>
                  <p:cNvPr id="36" name="Block Arc 35"/>
                  <p:cNvSpPr/>
                  <p:nvPr/>
                </p:nvSpPr>
                <p:spPr>
                  <a:xfrm>
                    <a:off x="2426425" y="1456759"/>
                    <a:ext cx="3888198" cy="3891170"/>
                  </a:xfrm>
                  <a:prstGeom prst="blockArc">
                    <a:avLst>
                      <a:gd name="adj1" fmla="val 10792808"/>
                      <a:gd name="adj2" fmla="val 16214982"/>
                      <a:gd name="adj3" fmla="val 1594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7" name="Block Arc 36"/>
                  <p:cNvSpPr/>
                  <p:nvPr/>
                </p:nvSpPr>
                <p:spPr>
                  <a:xfrm>
                    <a:off x="3538753" y="2528417"/>
                    <a:ext cx="1780918" cy="1769738"/>
                  </a:xfrm>
                  <a:prstGeom prst="blockArc">
                    <a:avLst>
                      <a:gd name="adj1" fmla="val 10792808"/>
                      <a:gd name="adj2" fmla="val 16040204"/>
                      <a:gd name="adj3" fmla="val 25863"/>
                    </a:avLst>
                  </a:prstGeom>
                  <a:solidFill>
                    <a:schemeClr val="accent3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" name="Block Arc 8"/>
              <p:cNvSpPr/>
              <p:nvPr/>
            </p:nvSpPr>
            <p:spPr bwMode="auto">
              <a:xfrm flipH="1">
                <a:off x="8322740" y="2082664"/>
                <a:ext cx="2455314" cy="2456366"/>
              </a:xfrm>
              <a:prstGeom prst="blockArc">
                <a:avLst>
                  <a:gd name="adj1" fmla="val 10802836"/>
                  <a:gd name="adj2" fmla="val 16193992"/>
                  <a:gd name="adj3" fmla="val 12234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 bwMode="auto">
              <a:xfrm flipH="1">
                <a:off x="8883630" y="2639260"/>
                <a:ext cx="1336419" cy="1317220"/>
              </a:xfrm>
              <a:prstGeom prst="blockArc">
                <a:avLst>
                  <a:gd name="adj1" fmla="val 10792808"/>
                  <a:gd name="adj2" fmla="val 16167251"/>
                  <a:gd name="adj3" fmla="val 17804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8386890" y="2096104"/>
                <a:ext cx="984431" cy="1406067"/>
                <a:chOff x="2479504" y="1378466"/>
                <a:chExt cx="1535140" cy="2193013"/>
              </a:xfrm>
            </p:grpSpPr>
            <p:sp>
              <p:nvSpPr>
                <p:cNvPr id="31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2144392" y="1713578"/>
                  <a:ext cx="1009951" cy="339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1</a:t>
                  </a:r>
                  <a:endParaRPr lang="nb-NO" sz="10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2792415" y="2355399"/>
                  <a:ext cx="1009949" cy="339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2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3339752" y="2896587"/>
                  <a:ext cx="1010116" cy="339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3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 flipV="1">
                <a:off x="8322878" y="2057098"/>
                <a:ext cx="2456452" cy="2456043"/>
                <a:chOff x="2379982" y="1359220"/>
                <a:chExt cx="3830637" cy="3830639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9" name="Block Arc 28"/>
                <p:cNvSpPr/>
                <p:nvPr/>
              </p:nvSpPr>
              <p:spPr>
                <a:xfrm>
                  <a:off x="2379903" y="1359220"/>
                  <a:ext cx="3830000" cy="3830639"/>
                </a:xfrm>
                <a:prstGeom prst="blockArc">
                  <a:avLst>
                    <a:gd name="adj1" fmla="val 10802836"/>
                    <a:gd name="adj2" fmla="val 16207129"/>
                    <a:gd name="adj3" fmla="val 11613"/>
                  </a:avLst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Block Arc 29"/>
                <p:cNvSpPr/>
                <p:nvPr/>
              </p:nvSpPr>
              <p:spPr bwMode="auto">
                <a:xfrm>
                  <a:off x="3295738" y="2225995"/>
                  <a:ext cx="2041185" cy="2055814"/>
                </a:xfrm>
                <a:prstGeom prst="blockArc">
                  <a:avLst>
                    <a:gd name="adj1" fmla="val 10792808"/>
                    <a:gd name="adj2" fmla="val 16140419"/>
                    <a:gd name="adj3" fmla="val 18385"/>
                  </a:avLst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 flipV="1">
                <a:off x="8023074" y="1756836"/>
                <a:ext cx="3057077" cy="3056567"/>
                <a:chOff x="1911350" y="2526690"/>
                <a:chExt cx="4767263" cy="4767262"/>
              </a:xfrm>
            </p:grpSpPr>
            <p:sp>
              <p:nvSpPr>
                <p:cNvPr id="25" name="Block Arc 24"/>
                <p:cNvSpPr/>
                <p:nvPr/>
              </p:nvSpPr>
              <p:spPr bwMode="auto">
                <a:xfrm flipH="1">
                  <a:off x="1911305" y="2537169"/>
                  <a:ext cx="4768058" cy="4772495"/>
                </a:xfrm>
                <a:prstGeom prst="blockArc">
                  <a:avLst>
                    <a:gd name="adj1" fmla="val 10817486"/>
                    <a:gd name="adj2" fmla="val 16183941"/>
                    <a:gd name="adj3" fmla="val 9951"/>
                  </a:avLst>
                </a:prstGeom>
                <a:solidFill>
                  <a:schemeClr val="accent6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 flipH="1">
                  <a:off x="2833688" y="3449027"/>
                  <a:ext cx="2905125" cy="2905125"/>
                  <a:chOff x="2451966" y="1514392"/>
                  <a:chExt cx="3855254" cy="3855254"/>
                </a:xfrm>
              </p:grpSpPr>
              <p:sp>
                <p:nvSpPr>
                  <p:cNvPr id="27" name="Block Arc 26"/>
                  <p:cNvSpPr/>
                  <p:nvPr/>
                </p:nvSpPr>
                <p:spPr>
                  <a:xfrm>
                    <a:off x="2437265" y="1528695"/>
                    <a:ext cx="3868503" cy="3868662"/>
                  </a:xfrm>
                  <a:prstGeom prst="blockArc">
                    <a:avLst>
                      <a:gd name="adj1" fmla="val 10792808"/>
                      <a:gd name="adj2" fmla="val 16118087"/>
                      <a:gd name="adj3" fmla="val 14300"/>
                    </a:avLst>
                  </a:prstGeom>
                  <a:solidFill>
                    <a:schemeClr val="accent5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8" name="Block Arc 27"/>
                  <p:cNvSpPr/>
                  <p:nvPr/>
                </p:nvSpPr>
                <p:spPr>
                  <a:xfrm>
                    <a:off x="3415083" y="2576751"/>
                    <a:ext cx="1885016" cy="1772551"/>
                  </a:xfrm>
                  <a:prstGeom prst="blockArc">
                    <a:avLst>
                      <a:gd name="adj1" fmla="val 10792808"/>
                      <a:gd name="adj2" fmla="val 16132623"/>
                      <a:gd name="adj3" fmla="val 24443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 rot="10800000">
                <a:off x="9576135" y="3289367"/>
                <a:ext cx="957525" cy="1383187"/>
                <a:chOff x="2827519" y="1107924"/>
                <a:chExt cx="1493180" cy="2157329"/>
              </a:xfrm>
            </p:grpSpPr>
            <p:sp>
              <p:nvSpPr>
                <p:cNvPr id="20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2492406" y="1443037"/>
                  <a:ext cx="1009951" cy="339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6</a:t>
                  </a:r>
                  <a:endParaRPr lang="nb-NO" sz="10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3126609" y="2092366"/>
                  <a:ext cx="1009951" cy="339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5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3645806" y="2590360"/>
                  <a:ext cx="1010118" cy="339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4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0192" name="TextBox 2"/>
            <p:cNvSpPr txBox="1">
              <a:spLocks noChangeArrowheads="1"/>
            </p:cNvSpPr>
            <p:nvPr/>
          </p:nvSpPr>
          <p:spPr bwMode="auto">
            <a:xfrm>
              <a:off x="5722337" y="4234764"/>
              <a:ext cx="745586" cy="22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3" name="TextBox 38"/>
            <p:cNvSpPr txBox="1">
              <a:spLocks noChangeArrowheads="1"/>
            </p:cNvSpPr>
            <p:nvPr/>
          </p:nvSpPr>
          <p:spPr bwMode="auto">
            <a:xfrm>
              <a:off x="5707170" y="4878251"/>
              <a:ext cx="745586" cy="22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文容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4" name="TextBox 39"/>
            <p:cNvSpPr txBox="1">
              <a:spLocks noChangeArrowheads="1"/>
            </p:cNvSpPr>
            <p:nvPr/>
          </p:nvSpPr>
          <p:spPr bwMode="auto">
            <a:xfrm>
              <a:off x="5729021" y="2979830"/>
              <a:ext cx="745586" cy="22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后期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5" name="TextBox 40"/>
            <p:cNvSpPr txBox="1">
              <a:spLocks noChangeArrowheads="1"/>
            </p:cNvSpPr>
            <p:nvPr/>
          </p:nvSpPr>
          <p:spPr bwMode="auto">
            <a:xfrm>
              <a:off x="5707168" y="2349709"/>
              <a:ext cx="745586" cy="22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易家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049652" y="1576620"/>
            <a:ext cx="2106858" cy="1998225"/>
            <a:chOff x="7045224" y="1587320"/>
            <a:chExt cx="4137667" cy="2665288"/>
          </a:xfrm>
        </p:grpSpPr>
        <p:sp>
          <p:nvSpPr>
            <p:cNvPr id="50188" name="TextBox 42"/>
            <p:cNvSpPr txBox="1">
              <a:spLocks noChangeArrowheads="1"/>
            </p:cNvSpPr>
            <p:nvPr/>
          </p:nvSpPr>
          <p:spPr bwMode="auto">
            <a:xfrm>
              <a:off x="7045224" y="1587320"/>
              <a:ext cx="4137667" cy="9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模型摆放限制</a:t>
              </a:r>
              <a:endParaRPr lang="id-ID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模型可变范围限制，家具地面绑定类型不可改变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Z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坐标，所有模型之间存在碰撞体积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9" name="TextBox 43"/>
            <p:cNvSpPr txBox="1">
              <a:spLocks noChangeArrowheads="1"/>
            </p:cNvSpPr>
            <p:nvPr/>
          </p:nvSpPr>
          <p:spPr bwMode="auto">
            <a:xfrm>
              <a:off x="7045224" y="3534881"/>
              <a:ext cx="4137667" cy="71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默认场景推荐</a:t>
              </a:r>
              <a:endParaRPr lang="id-ID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默认场景推荐，支持用户在默认基础上修改，而不是从零开始设计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0" name="TextBox 45"/>
            <p:cNvSpPr txBox="1">
              <a:spLocks noChangeArrowheads="1"/>
            </p:cNvSpPr>
            <p:nvPr/>
          </p:nvSpPr>
          <p:spPr bwMode="auto">
            <a:xfrm>
              <a:off x="7045224" y="2624632"/>
              <a:ext cx="4137667" cy="718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模型面板增加</a:t>
              </a:r>
              <a:endParaRPr lang="id-ID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在编辑器界面增加模型选择面板，用户在此面板选择需求模型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891563" y="1671881"/>
            <a:ext cx="2164186" cy="1901882"/>
            <a:chOff x="6931452" y="1717841"/>
            <a:chExt cx="4175408" cy="2534810"/>
          </a:xfrm>
        </p:grpSpPr>
        <p:sp>
          <p:nvSpPr>
            <p:cNvPr id="50185" name="TextBox 47"/>
            <p:cNvSpPr txBox="1">
              <a:spLocks noChangeArrowheads="1"/>
            </p:cNvSpPr>
            <p:nvPr/>
          </p:nvSpPr>
          <p:spPr bwMode="auto">
            <a:xfrm>
              <a:off x="6969193" y="1717841"/>
              <a:ext cx="4137667" cy="71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多格式支持</a:t>
              </a:r>
              <a:endParaRPr lang="id-ID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支持用户上传不同的文件格式，在管理界面进行查看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,3ds,vtk,glb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等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6" name="TextBox 48"/>
            <p:cNvSpPr txBox="1">
              <a:spLocks noChangeArrowheads="1"/>
            </p:cNvSpPr>
            <p:nvPr/>
          </p:nvSpPr>
          <p:spPr bwMode="auto">
            <a:xfrm>
              <a:off x="6947697" y="3535482"/>
              <a:ext cx="4137667" cy="71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模型多文件上传</a:t>
              </a:r>
              <a:endParaRPr lang="id-ID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考虑在上传模型时支持材质绑定上传，以压缩包形式保存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7" name="TextBox 50"/>
            <p:cNvSpPr txBox="1">
              <a:spLocks noChangeArrowheads="1"/>
            </p:cNvSpPr>
            <p:nvPr/>
          </p:nvSpPr>
          <p:spPr bwMode="auto">
            <a:xfrm>
              <a:off x="6931452" y="2627382"/>
              <a:ext cx="4137667" cy="71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系统默认模型</a:t>
              </a:r>
              <a:endParaRPr lang="id-ID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系统需要自带一定数量规模的家具模型及户型，供普通用户选择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11115" y="3946949"/>
            <a:ext cx="79563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2618" y="3975740"/>
            <a:ext cx="7941297" cy="201274"/>
          </a:xfrm>
          <a:prstGeom prst="rect">
            <a:avLst/>
          </a:prstGeom>
          <a:noFill/>
        </p:spPr>
        <p:txBody>
          <a:bodyPr wrap="square" lIns="0" tIns="0" rIns="0" bIns="0" spcCol="256032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www.easyhome.com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E56179-9731-4062-A3CB-84D7D35C9278}"/>
              </a:ext>
            </a:extLst>
          </p:cNvPr>
          <p:cNvSpPr txBox="1"/>
          <p:nvPr/>
        </p:nvSpPr>
        <p:spPr>
          <a:xfrm>
            <a:off x="5975202" y="1156722"/>
            <a:ext cx="124599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设计部分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815E03-684B-4562-9388-6B669DFA0EDE}"/>
              </a:ext>
            </a:extLst>
          </p:cNvPr>
          <p:cNvSpPr txBox="1"/>
          <p:nvPr/>
        </p:nvSpPr>
        <p:spPr>
          <a:xfrm>
            <a:off x="829836" y="1186980"/>
            <a:ext cx="117399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管理部分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2756C0-BDCE-46B2-A66C-A8FAE67CFE0B}"/>
              </a:ext>
            </a:extLst>
          </p:cNvPr>
          <p:cNvSpPr/>
          <p:nvPr/>
        </p:nvSpPr>
        <p:spPr>
          <a:xfrm>
            <a:off x="324322" y="268288"/>
            <a:ext cx="1008112" cy="2160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67B0C8-3F6F-47AC-8C73-319EAB673C71}"/>
              </a:ext>
            </a:extLst>
          </p:cNvPr>
          <p:cNvSpPr txBox="1"/>
          <p:nvPr/>
        </p:nvSpPr>
        <p:spPr>
          <a:xfrm>
            <a:off x="252314" y="227323"/>
            <a:ext cx="2144624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易家后期工作内容</a:t>
            </a:r>
          </a:p>
        </p:txBody>
      </p:sp>
    </p:spTree>
    <p:extLst>
      <p:ext uri="{BB962C8B-B14F-4D97-AF65-F5344CB8AC3E}">
        <p14:creationId xmlns:p14="http://schemas.microsoft.com/office/powerpoint/2010/main" val="24959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6"/>
          <p:cNvSpPr>
            <a:spLocks/>
          </p:cNvSpPr>
          <p:nvPr/>
        </p:nvSpPr>
        <p:spPr bwMode="auto">
          <a:xfrm rot="11258092">
            <a:off x="7315960" y="1889325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1258092">
            <a:off x="4645856" y="3618359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712013" y="2114789"/>
            <a:ext cx="4427760" cy="3025062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 rot="458092">
            <a:off x="6465534" y="3192701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5206388" y="298885"/>
            <a:ext cx="352442" cy="308049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617343" y="2189828"/>
            <a:ext cx="411183" cy="389030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2951144" y="1178964"/>
            <a:ext cx="371493" cy="371564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4459" y="789855"/>
            <a:ext cx="2470335" cy="141933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期后，主要是进行一些功能上，设计上的审查及优化，同时完成中期前计划但未开发完成的部分特性接口。以及修复答辩中发现系统存在的不足，修改一些不合理操作，对编辑界面进行一些用户体验上的约束等。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580906" y="372589"/>
            <a:ext cx="1728462" cy="23801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后期遗留内容开发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3369926" y="1550528"/>
            <a:ext cx="2170018" cy="1188498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完成后续需求及遗留特性的开发后，需要对模型，纹理等模块进行单元测试，包括黑盒及路径测试，尤其是设计的编辑界面，保证用户的每个操作对应的接口都能正常完成功能。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369926" y="1241854"/>
            <a:ext cx="1728462" cy="23801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1035090" y="2566564"/>
            <a:ext cx="2170018" cy="1650163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完成易家项目工程的整体测试并通过后，保证软件功能的正常行使。接下来需要对开发过程中的文档，图表，进行详细分类，整理，总结经验教训，然后开始撰写最终毕业论文，将分析过程，开发过程记录下来，确保格式正确，确保工作满足毕业答辩要求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1037303" y="2265335"/>
            <a:ext cx="1728462" cy="23801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毕业论文撰写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7757950" y="2175235"/>
            <a:ext cx="610667" cy="50715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6935191" y="3691929"/>
            <a:ext cx="610667" cy="507153"/>
          </a:xfrm>
          <a:prstGeom prst="rect">
            <a:avLst/>
          </a:prstGeom>
          <a:solidFill>
            <a:schemeClr val="bg1"/>
          </a:solidFill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02</a:t>
            </a:r>
            <a:endParaRPr lang="zh-CN" altLang="en-US" sz="2800" b="1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0"/>
          <p:cNvSpPr txBox="1"/>
          <p:nvPr/>
        </p:nvSpPr>
        <p:spPr>
          <a:xfrm>
            <a:off x="5085750" y="4027330"/>
            <a:ext cx="610667" cy="50715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63E5DD0-544C-456E-AABB-6ACE3F8C84F4}"/>
              </a:ext>
            </a:extLst>
          </p:cNvPr>
          <p:cNvSpPr/>
          <p:nvPr/>
        </p:nvSpPr>
        <p:spPr>
          <a:xfrm>
            <a:off x="252314" y="196280"/>
            <a:ext cx="1224136" cy="3080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6F9CB2-61CB-4D63-8423-2052235922ED}"/>
              </a:ext>
            </a:extLst>
          </p:cNvPr>
          <p:cNvSpPr txBox="1"/>
          <p:nvPr/>
        </p:nvSpPr>
        <p:spPr>
          <a:xfrm>
            <a:off x="252314" y="227323"/>
            <a:ext cx="2144624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易家后期工作内容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D4257DE-2E85-4435-AB04-B1CBA33A3756}"/>
              </a:ext>
            </a:extLst>
          </p:cNvPr>
          <p:cNvSpPr/>
          <p:nvPr/>
        </p:nvSpPr>
        <p:spPr>
          <a:xfrm rot="9088420">
            <a:off x="4186789" y="886650"/>
            <a:ext cx="656972" cy="865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6B5C73B-C082-4534-BB09-CF3EB908767F}"/>
              </a:ext>
            </a:extLst>
          </p:cNvPr>
          <p:cNvSpPr/>
          <p:nvPr/>
        </p:nvSpPr>
        <p:spPr>
          <a:xfrm rot="9088420">
            <a:off x="1920529" y="1876585"/>
            <a:ext cx="656972" cy="865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33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150844" y="1741254"/>
            <a:ext cx="2843902" cy="2739032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6174382" y="2960606"/>
            <a:ext cx="2086695" cy="1597153"/>
            <a:chOff x="8512413" y="2327890"/>
            <a:chExt cx="3256085" cy="2128998"/>
          </a:xfrm>
        </p:grpSpPr>
        <p:sp>
          <p:nvSpPr>
            <p:cNvPr id="25" name="TextBox 24"/>
            <p:cNvSpPr txBox="1"/>
            <p:nvPr/>
          </p:nvSpPr>
          <p:spPr>
            <a:xfrm>
              <a:off x="8512413" y="2327890"/>
              <a:ext cx="2284314" cy="348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详细的测试保证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3"/>
              <a:ext cx="3256083" cy="182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判断软件是否完成的最关键部分就是测试，包括软件的单元测试及最终的整体测试，因此，只要保证有足够的量的测试用例覆盖到每个用户接口，并通过测试。可以认为软件是能够交付的</a:t>
              </a:r>
              <a:endParaRPr lang="en-GB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 flipH="1">
            <a:off x="2115981" y="961578"/>
            <a:ext cx="2144624" cy="1602659"/>
            <a:chOff x="8512415" y="2320889"/>
            <a:chExt cx="3256083" cy="2136337"/>
          </a:xfrm>
        </p:grpSpPr>
        <p:sp>
          <p:nvSpPr>
            <p:cNvPr id="28" name="TextBox 27"/>
            <p:cNvSpPr txBox="1"/>
            <p:nvPr/>
          </p:nvSpPr>
          <p:spPr>
            <a:xfrm>
              <a:off x="9721289" y="2320889"/>
              <a:ext cx="2035174" cy="34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项目计划表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1825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根据项目进度计划表来看，软件项目延期情况可以接受，在后期一定的开发补偿后，基本的框架在中期时已经开发完成，后期主要进行对用户在设计界面的体验，在管理界面中的灵活度进行适当的调整等，按照计划能够完成。</a:t>
              </a:r>
              <a:endParaRPr lang="en-GB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 flipH="1">
            <a:off x="600411" y="3092532"/>
            <a:ext cx="2506943" cy="1483359"/>
            <a:chOff x="8512415" y="2233417"/>
            <a:chExt cx="3256083" cy="1977310"/>
          </a:xfrm>
        </p:grpSpPr>
        <p:sp>
          <p:nvSpPr>
            <p:cNvPr id="32" name="TextBox 31"/>
            <p:cNvSpPr txBox="1"/>
            <p:nvPr/>
          </p:nvSpPr>
          <p:spPr>
            <a:xfrm>
              <a:off x="10133336" y="2233417"/>
              <a:ext cx="1584932" cy="348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强大的框架支持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2"/>
              <a:ext cx="3256083" cy="1578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django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框架，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three.js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网页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3D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引擎，前端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foundation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框架提供了大量的开发文档及示例，有利于项目的快速迭代，在后期开发中，主要是一些难点的解决和遗留特性的开发，在后期阶段的时间范围内足够完成核心部分的代码及测试。</a:t>
              </a:r>
              <a:endParaRPr lang="en-GB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5CBD00-4A42-4D37-9A2C-3FC799E4CAA3}"/>
              </a:ext>
            </a:extLst>
          </p:cNvPr>
          <p:cNvSpPr/>
          <p:nvPr/>
        </p:nvSpPr>
        <p:spPr>
          <a:xfrm>
            <a:off x="324322" y="268288"/>
            <a:ext cx="115212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38FE7D-5861-464D-9C3D-DA981F45B0FC}"/>
              </a:ext>
            </a:extLst>
          </p:cNvPr>
          <p:cNvSpPr txBox="1"/>
          <p:nvPr/>
        </p:nvSpPr>
        <p:spPr>
          <a:xfrm>
            <a:off x="252314" y="227323"/>
            <a:ext cx="2144624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易家后期完成可能性</a:t>
            </a:r>
          </a:p>
        </p:txBody>
      </p:sp>
    </p:spTree>
    <p:extLst>
      <p:ext uri="{BB962C8B-B14F-4D97-AF65-F5344CB8AC3E}">
        <p14:creationId xmlns:p14="http://schemas.microsoft.com/office/powerpoint/2010/main" val="5483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546872" y="1842438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2596688" y="2565799"/>
            <a:ext cx="387926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www.easyhome.com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F03067-E8BF-421A-A2E7-D8A90F4CD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" y="431393"/>
            <a:ext cx="1486810" cy="9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易家项目简介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413434" y="2629323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项目来源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8527" y="2629323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项目领域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4413434" y="2895668"/>
            <a:ext cx="1100830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项目面向人群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5938527" y="2895668"/>
            <a:ext cx="1241895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项目解决的问题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 rot="4351113">
            <a:off x="3888103" y="1599366"/>
            <a:ext cx="3348501" cy="2309235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2" y="4040108"/>
              <a:ext cx="1577976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432499" y="1672416"/>
            <a:ext cx="1020615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项目来源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81861" y="4110293"/>
            <a:ext cx="1635009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项目解决的问题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79099" y="2929019"/>
            <a:ext cx="1304454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项目面向人群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5179194" y="3849716"/>
            <a:ext cx="310599" cy="310658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177716" y="1646173"/>
            <a:ext cx="446117" cy="446202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852224" y="2967439"/>
            <a:ext cx="310599" cy="310658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889060" y="1059056"/>
            <a:ext cx="2957228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易家是一款基于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WebGL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家装设计系统，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98530" y="1646173"/>
            <a:ext cx="3065635" cy="2045376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提供用户进行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室内自定义设计及保存的功能。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入口，用户登录后可以进行个人信息的维护，个人模型的管理，个人作品的管理及展示，他人优秀模型及作品的收藏，评论等，以及相关的其他数据操作及统计。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9515" y="3135827"/>
            <a:ext cx="3082117" cy="1373144"/>
          </a:xfrm>
          <a:prstGeom prst="rect">
            <a:avLst/>
          </a:prstGeom>
          <a:noFill/>
        </p:spPr>
        <p:txBody>
          <a:bodyPr wrap="square" lIns="65032" tIns="32516" rIns="118141" bIns="29535" numCol="1" spcCol="256032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通过作品设计跳转到设计界面后，用户可以进行个性化的室内设计，包括户型选择，灯光参数调整，家具模型选择、移动、旋转、缩放，墙面，地板纹理修改等操作，在设计完成后，可对作品进行保存，之后在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界面的个人作品中查看，以及展示。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60EABC6-9D9C-42B2-B828-AA98C025BD5E}"/>
              </a:ext>
            </a:extLst>
          </p:cNvPr>
          <p:cNvSpPr/>
          <p:nvPr/>
        </p:nvSpPr>
        <p:spPr>
          <a:xfrm>
            <a:off x="324322" y="196280"/>
            <a:ext cx="108012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92F20C1-ABBF-4364-96D6-62943B33D62A}"/>
              </a:ext>
            </a:extLst>
          </p:cNvPr>
          <p:cNvSpPr txBox="1"/>
          <p:nvPr/>
        </p:nvSpPr>
        <p:spPr>
          <a:xfrm>
            <a:off x="252314" y="227323"/>
            <a:ext cx="2144624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易家项目简介</a:t>
            </a:r>
          </a:p>
        </p:txBody>
      </p:sp>
    </p:spTree>
    <p:extLst>
      <p:ext uri="{BB962C8B-B14F-4D97-AF65-F5344CB8AC3E}">
        <p14:creationId xmlns:p14="http://schemas.microsoft.com/office/powerpoint/2010/main" val="29618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中期工作情况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524023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需求分析，概要设计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524023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详细设计，原型设计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959766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数据库设计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100830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软件编码情况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578458" y="1104756"/>
            <a:ext cx="0" cy="382834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1188439" y="1415366"/>
            <a:ext cx="3832694" cy="725518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4040374" y="1491633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2017.12.20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1770254" y="3579830"/>
            <a:ext cx="3254420" cy="725518"/>
            <a:chOff x="5879463" y="287200"/>
            <a:chExt cx="3545782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3" y="287200"/>
              <a:ext cx="3545782" cy="558112"/>
              <a:chOff x="7995986" y="760883"/>
              <a:chExt cx="3436051" cy="540840"/>
            </a:xfrm>
          </p:grpSpPr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9009783" y="760884"/>
                <a:ext cx="2422254" cy="430680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后台逻辑，前后台整合</a:t>
                </a:r>
              </a:p>
            </p:txBody>
          </p: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4040374" y="3637509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2018.04.18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4132915" y="2514195"/>
            <a:ext cx="3254421" cy="725518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4142051" y="2582555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2018.03.10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58223" y="1452458"/>
            <a:ext cx="228201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需求分析，网站原型设计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208735" y="2553883"/>
            <a:ext cx="215982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数据库，前端界面编写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766711" y="1983906"/>
            <a:ext cx="2175850" cy="9653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从开题到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2017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12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日，基本完成软件的用例设计，模块设计，前端网页原型的设计，分析完用户的相关操作，设计界面需要具备的雏形。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96876" y="3039473"/>
            <a:ext cx="2318278" cy="9653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在分析完成用户需求后，完成实体及关系的分析，转换成满足三范式的数据库表的形式。然后用</a:t>
            </a:r>
            <a:r>
              <a:rPr lang="en-US" altLang="zh-CN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js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及相关框架对网站原型进行实现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66712" y="4078652"/>
            <a:ext cx="2175851" cy="7345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中期之前，基本完成后台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Model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的编写，并将数据和前台绑定。完成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设计界面的交互操作事件等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3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16">
            <a:extLst>
              <a:ext uri="{FF2B5EF4-FFF2-40B4-BE49-F238E27FC236}">
                <a16:creationId xmlns:a16="http://schemas.microsoft.com/office/drawing/2014/main" id="{BDB628FF-9325-422B-A810-DF0FF021113E}"/>
              </a:ext>
            </a:extLst>
          </p:cNvPr>
          <p:cNvSpPr/>
          <p:nvPr/>
        </p:nvSpPr>
        <p:spPr>
          <a:xfrm>
            <a:off x="491493" y="1001037"/>
            <a:ext cx="550330" cy="512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7" name="Group 26">
            <a:extLst>
              <a:ext uri="{FF2B5EF4-FFF2-40B4-BE49-F238E27FC236}">
                <a16:creationId xmlns:a16="http://schemas.microsoft.com/office/drawing/2014/main" id="{80B42A4E-4182-4816-80A2-2215155EE79E}"/>
              </a:ext>
            </a:extLst>
          </p:cNvPr>
          <p:cNvGrpSpPr/>
          <p:nvPr/>
        </p:nvGrpSpPr>
        <p:grpSpPr>
          <a:xfrm>
            <a:off x="619005" y="1095916"/>
            <a:ext cx="294143" cy="322427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D4A2B0F4-84B1-48F0-975E-BA803C2E7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77382EBA-AEC8-405F-9007-F5A1DECA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Rectangle 35">
              <a:extLst>
                <a:ext uri="{FF2B5EF4-FFF2-40B4-BE49-F238E27FC236}">
                  <a16:creationId xmlns:a16="http://schemas.microsoft.com/office/drawing/2014/main" id="{339145CC-EA45-4330-9DB2-42BFC83A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Rectangle 36">
              <a:extLst>
                <a:ext uri="{FF2B5EF4-FFF2-40B4-BE49-F238E27FC236}">
                  <a16:creationId xmlns:a16="http://schemas.microsoft.com/office/drawing/2014/main" id="{ADA53041-BBDD-4DAC-8C35-9AD0F6073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5B089D81-525D-4CA0-AA79-73DC2DF3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2" y="1428717"/>
            <a:ext cx="7473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D0CAC8D-6081-419E-9667-8E8EABB735C8}"/>
              </a:ext>
            </a:extLst>
          </p:cNvPr>
          <p:cNvSpPr txBox="1"/>
          <p:nvPr/>
        </p:nvSpPr>
        <p:spPr>
          <a:xfrm>
            <a:off x="1088508" y="1100166"/>
            <a:ext cx="117399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系统架构图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019A3-0F6C-45D0-AAA5-D08325DF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84" y="777357"/>
            <a:ext cx="6705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31E39A-A438-49E2-96FD-849BA7DFA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141738"/>
              </p:ext>
            </p:extLst>
          </p:nvPr>
        </p:nvGraphicFramePr>
        <p:xfrm>
          <a:off x="498785" y="1392032"/>
          <a:ext cx="8269540" cy="325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11267853" imgH="4438867" progId="Visio.Drawing.15">
                  <p:embed/>
                </p:oleObj>
              </mc:Choice>
              <mc:Fallback>
                <p:oleObj name="Visio" r:id="rId4" imgW="11267853" imgH="4438867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85" y="1392032"/>
                        <a:ext cx="8269540" cy="3251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5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C01521-8B95-4F82-86EC-A3554AB9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94" y="412304"/>
            <a:ext cx="4896544" cy="4492106"/>
          </a:xfrm>
          <a:prstGeom prst="rect">
            <a:avLst/>
          </a:prstGeom>
        </p:spPr>
      </p:pic>
      <p:sp>
        <p:nvSpPr>
          <p:cNvPr id="3" name="Rounded Rectangle 16">
            <a:extLst>
              <a:ext uri="{FF2B5EF4-FFF2-40B4-BE49-F238E27FC236}">
                <a16:creationId xmlns:a16="http://schemas.microsoft.com/office/drawing/2014/main" id="{1D75CCAF-0186-46EB-9DCD-BB58C3EFA71F}"/>
              </a:ext>
            </a:extLst>
          </p:cNvPr>
          <p:cNvSpPr/>
          <p:nvPr/>
        </p:nvSpPr>
        <p:spPr>
          <a:xfrm>
            <a:off x="491493" y="1001037"/>
            <a:ext cx="550330" cy="512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40A21B58-3689-446D-BEC8-33CB16BB4295}"/>
              </a:ext>
            </a:extLst>
          </p:cNvPr>
          <p:cNvGrpSpPr/>
          <p:nvPr/>
        </p:nvGrpSpPr>
        <p:grpSpPr>
          <a:xfrm>
            <a:off x="619005" y="1095916"/>
            <a:ext cx="294143" cy="322427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5" name="Rectangle 33">
              <a:extLst>
                <a:ext uri="{FF2B5EF4-FFF2-40B4-BE49-F238E27FC236}">
                  <a16:creationId xmlns:a16="http://schemas.microsoft.com/office/drawing/2014/main" id="{1F18237C-4841-49E2-A6E9-D2BBA45E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944E24AF-EB6D-4BA7-AD9D-579F182C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35">
              <a:extLst>
                <a:ext uri="{FF2B5EF4-FFF2-40B4-BE49-F238E27FC236}">
                  <a16:creationId xmlns:a16="http://schemas.microsoft.com/office/drawing/2014/main" id="{88E07448-0A32-4DB3-BBEC-384613F6C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F1B15A2F-CCBA-47E3-9E88-94E227D4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CA2CAD0-3911-499F-B9A6-4D0D1CBA0365}"/>
              </a:ext>
            </a:extLst>
          </p:cNvPr>
          <p:cNvSpPr txBox="1"/>
          <p:nvPr/>
        </p:nvSpPr>
        <p:spPr>
          <a:xfrm>
            <a:off x="1088508" y="1100166"/>
            <a:ext cx="117399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实体关系图</a:t>
            </a:r>
          </a:p>
        </p:txBody>
      </p:sp>
    </p:spTree>
    <p:extLst>
      <p:ext uri="{BB962C8B-B14F-4D97-AF65-F5344CB8AC3E}">
        <p14:creationId xmlns:p14="http://schemas.microsoft.com/office/powerpoint/2010/main" val="400444094"/>
      </p:ext>
    </p:extLst>
  </p:cSld>
  <p:clrMapOvr>
    <a:masterClrMapping/>
  </p:clrMapOvr>
  <p:transition spd="med" advClick="0" advTm="0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17710A15-B71E-4270-ADEE-EBDE63F86935}"/>
              </a:ext>
            </a:extLst>
          </p:cNvPr>
          <p:cNvSpPr/>
          <p:nvPr/>
        </p:nvSpPr>
        <p:spPr>
          <a:xfrm>
            <a:off x="1476450" y="233243"/>
            <a:ext cx="561333" cy="5103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59">
            <a:extLst>
              <a:ext uri="{FF2B5EF4-FFF2-40B4-BE49-F238E27FC236}">
                <a16:creationId xmlns:a16="http://schemas.microsoft.com/office/drawing/2014/main" id="{37A59D05-88EA-442C-95BB-F597EBACDAF5}"/>
              </a:ext>
            </a:extLst>
          </p:cNvPr>
          <p:cNvSpPr>
            <a:spLocks noEditPoints="1"/>
          </p:cNvSpPr>
          <p:nvPr/>
        </p:nvSpPr>
        <p:spPr bwMode="auto">
          <a:xfrm>
            <a:off x="1612847" y="309043"/>
            <a:ext cx="276219" cy="348485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50F8CC-90EB-4AD8-90F0-868A46CE7193}"/>
              </a:ext>
            </a:extLst>
          </p:cNvPr>
          <p:cNvSpPr txBox="1"/>
          <p:nvPr/>
        </p:nvSpPr>
        <p:spPr>
          <a:xfrm>
            <a:off x="2071617" y="339814"/>
            <a:ext cx="114087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领域模型图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28A8D-F6B7-4F44-829C-D45626E7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0" y="921677"/>
            <a:ext cx="3256962" cy="40324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CC8DA1-4706-4F23-94DF-BBFAACDF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70" y="561633"/>
            <a:ext cx="2787634" cy="43924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8101DC-7707-4C7E-8B09-3E3D39D27AAD}"/>
              </a:ext>
            </a:extLst>
          </p:cNvPr>
          <p:cNvSpPr txBox="1"/>
          <p:nvPr/>
        </p:nvSpPr>
        <p:spPr>
          <a:xfrm>
            <a:off x="4608282" y="78317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Supervise</a:t>
            </a:r>
            <a:r>
              <a:rPr lang="zh-CN" altLang="en-US" dirty="0"/>
              <a:t>模块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AC0A46-74AA-4C36-AF30-F225D9ADB9FB}"/>
              </a:ext>
            </a:extLst>
          </p:cNvPr>
          <p:cNvSpPr txBox="1"/>
          <p:nvPr/>
        </p:nvSpPr>
        <p:spPr>
          <a:xfrm>
            <a:off x="347265" y="921677"/>
            <a:ext cx="12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247411347"/>
      </p:ext>
    </p:extLst>
  </p:cSld>
  <p:clrMapOvr>
    <a:masterClrMapping/>
  </p:clrMapOvr>
  <p:transition spd="med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1779</Words>
  <Application>Microsoft Office PowerPoint</Application>
  <PresentationFormat>自定义</PresentationFormat>
  <Paragraphs>181</Paragraphs>
  <Slides>23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맑은 고딕</vt:lpstr>
      <vt:lpstr>Open Sans</vt:lpstr>
      <vt:lpstr>Open Sans Light</vt:lpstr>
      <vt:lpstr>冬青黑体简体中文 W3</vt:lpstr>
      <vt:lpstr>宋体</vt:lpstr>
      <vt:lpstr>微软雅黑</vt:lpstr>
      <vt:lpstr>Arial</vt:lpstr>
      <vt:lpstr>Calibri</vt:lpstr>
      <vt:lpstr>Calibri Light</vt:lpstr>
      <vt:lpstr>Franklin Gothic Book</vt:lpstr>
      <vt:lpstr>Impact</vt:lpstr>
      <vt:lpstr>Segoe UI Emoji</vt:lpstr>
      <vt:lpstr>Times New Roman</vt:lpstr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2018-04-21T01:47:55Z</dcterms:modified>
</cp:coreProperties>
</file>