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0" r:id="rId2"/>
  </p:sldMasterIdLst>
  <p:notesMasterIdLst>
    <p:notesMasterId r:id="rId13"/>
  </p:notesMasterIdLst>
  <p:sldIdLst>
    <p:sldId id="256" r:id="rId3"/>
    <p:sldId id="283" r:id="rId4"/>
    <p:sldId id="286" r:id="rId5"/>
    <p:sldId id="287" r:id="rId6"/>
    <p:sldId id="288" r:id="rId7"/>
    <p:sldId id="289" r:id="rId8"/>
    <p:sldId id="290" r:id="rId9"/>
    <p:sldId id="291" r:id="rId10"/>
    <p:sldId id="285" r:id="rId11"/>
    <p:sldId id="281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15">
          <p15:clr>
            <a:srgbClr val="A4A3A4"/>
          </p15:clr>
        </p15:guide>
        <p15:guide id="3" orient="horz" pos="228">
          <p15:clr>
            <a:srgbClr val="A4A3A4"/>
          </p15:clr>
        </p15:guide>
        <p15:guide id="4" orient="horz" pos="344">
          <p15:clr>
            <a:srgbClr val="A4A3A4"/>
          </p15:clr>
        </p15:guide>
        <p15:guide id="5" orient="horz" pos="460">
          <p15:clr>
            <a:srgbClr val="A4A3A4"/>
          </p15:clr>
        </p15:guide>
        <p15:guide id="6" orient="horz" pos="577">
          <p15:clr>
            <a:srgbClr val="A4A3A4"/>
          </p15:clr>
        </p15:guide>
        <p15:guide id="7" orient="horz" pos="681">
          <p15:clr>
            <a:srgbClr val="A4A3A4"/>
          </p15:clr>
        </p15:guide>
        <p15:guide id="8" orient="horz" pos="796">
          <p15:clr>
            <a:srgbClr val="A4A3A4"/>
          </p15:clr>
        </p15:guide>
        <p15:guide id="9" orient="horz" pos="894">
          <p15:clr>
            <a:srgbClr val="A4A3A4"/>
          </p15:clr>
        </p15:guide>
        <p15:guide id="10" orient="horz" pos="1030">
          <p15:clr>
            <a:srgbClr val="A4A3A4"/>
          </p15:clr>
        </p15:guide>
        <p15:guide id="11" orient="horz" pos="1141">
          <p15:clr>
            <a:srgbClr val="A4A3A4"/>
          </p15:clr>
        </p15:guide>
        <p15:guide id="12" orient="horz" pos="1257">
          <p15:clr>
            <a:srgbClr val="A4A3A4"/>
          </p15:clr>
        </p15:guide>
        <p15:guide id="13" orient="horz" pos="1361">
          <p15:clr>
            <a:srgbClr val="A4A3A4"/>
          </p15:clr>
        </p15:guide>
        <p15:guide id="14" orient="horz" pos="1484">
          <p15:clr>
            <a:srgbClr val="A4A3A4"/>
          </p15:clr>
        </p15:guide>
        <p15:guide id="15" orient="horz" pos="1589">
          <p15:clr>
            <a:srgbClr val="A4A3A4"/>
          </p15:clr>
        </p15:guide>
        <p15:guide id="16" orient="horz" pos="1702">
          <p15:clr>
            <a:srgbClr val="A4A3A4"/>
          </p15:clr>
        </p15:guide>
        <p15:guide id="17" orient="horz" pos="1801">
          <p15:clr>
            <a:srgbClr val="A4A3A4"/>
          </p15:clr>
        </p15:guide>
        <p15:guide id="18" orient="horz" pos="1938">
          <p15:clr>
            <a:srgbClr val="A4A3A4"/>
          </p15:clr>
        </p15:guide>
        <p15:guide id="19" orient="horz" pos="2028">
          <p15:clr>
            <a:srgbClr val="A4A3A4"/>
          </p15:clr>
        </p15:guide>
        <p15:guide id="20" orient="horz" pos="2164">
          <p15:clr>
            <a:srgbClr val="A4A3A4"/>
          </p15:clr>
        </p15:guide>
        <p15:guide id="21" orient="horz" pos="2270">
          <p15:clr>
            <a:srgbClr val="A4A3A4"/>
          </p15:clr>
        </p15:guide>
        <p15:guide id="22" orient="horz" pos="2383">
          <p15:clr>
            <a:srgbClr val="A4A3A4"/>
          </p15:clr>
        </p15:guide>
        <p15:guide id="23" orient="horz" pos="2499">
          <p15:clr>
            <a:srgbClr val="A4A3A4"/>
          </p15:clr>
        </p15:guide>
        <p15:guide id="24" orient="horz" pos="2618">
          <p15:clr>
            <a:srgbClr val="A4A3A4"/>
          </p15:clr>
        </p15:guide>
        <p15:guide id="25" orient="horz" pos="2709">
          <p15:clr>
            <a:srgbClr val="A4A3A4"/>
          </p15:clr>
        </p15:guide>
        <p15:guide id="26" orient="horz" pos="2834">
          <p15:clr>
            <a:srgbClr val="A4A3A4"/>
          </p15:clr>
        </p15:guide>
        <p15:guide id="27" orient="horz" pos="3239">
          <p15:clr>
            <a:srgbClr val="A4A3A4"/>
          </p15:clr>
        </p15:guide>
        <p15:guide id="28" orient="horz" pos="3072">
          <p15:clr>
            <a:srgbClr val="A4A3A4"/>
          </p15:clr>
        </p15:guide>
        <p15:guide id="29" orient="horz" pos="2951">
          <p15:clr>
            <a:srgbClr val="A4A3A4"/>
          </p15:clr>
        </p15:guide>
        <p15:guide id="30" orient="horz" pos="3172">
          <p15:clr>
            <a:srgbClr val="A4A3A4"/>
          </p15:clr>
        </p15:guide>
        <p15:guide id="31">
          <p15:clr>
            <a:srgbClr val="A4A3A4"/>
          </p15:clr>
        </p15:guide>
        <p15:guide id="32" pos="113">
          <p15:clr>
            <a:srgbClr val="A4A3A4"/>
          </p15:clr>
        </p15:guide>
        <p15:guide id="33" pos="227">
          <p15:clr>
            <a:srgbClr val="A4A3A4"/>
          </p15:clr>
        </p15:guide>
        <p15:guide id="34" pos="340">
          <p15:clr>
            <a:srgbClr val="A4A3A4"/>
          </p15:clr>
        </p15:guide>
        <p15:guide id="35" pos="453">
          <p15:clr>
            <a:srgbClr val="A4A3A4"/>
          </p15:clr>
        </p15:guide>
        <p15:guide id="36" pos="566">
          <p15:clr>
            <a:srgbClr val="A4A3A4"/>
          </p15:clr>
        </p15:guide>
        <p15:guide id="37" pos="679">
          <p15:clr>
            <a:srgbClr val="A4A3A4"/>
          </p15:clr>
        </p15:guide>
        <p15:guide id="38" pos="792">
          <p15:clr>
            <a:srgbClr val="A4A3A4"/>
          </p15:clr>
        </p15:guide>
        <p15:guide id="39" pos="906">
          <p15:clr>
            <a:srgbClr val="A4A3A4"/>
          </p15:clr>
        </p15:guide>
        <p15:guide id="40" pos="1020">
          <p15:clr>
            <a:srgbClr val="A4A3A4"/>
          </p15:clr>
        </p15:guide>
        <p15:guide id="41" pos="1135">
          <p15:clr>
            <a:srgbClr val="A4A3A4"/>
          </p15:clr>
        </p15:guide>
        <p15:guide id="42" pos="1249">
          <p15:clr>
            <a:srgbClr val="A4A3A4"/>
          </p15:clr>
        </p15:guide>
        <p15:guide id="43" pos="1362">
          <p15:clr>
            <a:srgbClr val="A4A3A4"/>
          </p15:clr>
        </p15:guide>
        <p15:guide id="44" pos="1475">
          <p15:clr>
            <a:srgbClr val="A4A3A4"/>
          </p15:clr>
        </p15:guide>
        <p15:guide id="45" pos="1591">
          <p15:clr>
            <a:srgbClr val="A4A3A4"/>
          </p15:clr>
        </p15:guide>
        <p15:guide id="46" pos="1701">
          <p15:clr>
            <a:srgbClr val="A4A3A4"/>
          </p15:clr>
        </p15:guide>
        <p15:guide id="47" pos="1815">
          <p15:clr>
            <a:srgbClr val="A4A3A4"/>
          </p15:clr>
        </p15:guide>
        <p15:guide id="48" pos="1927">
          <p15:clr>
            <a:srgbClr val="A4A3A4"/>
          </p15:clr>
        </p15:guide>
        <p15:guide id="49" pos="2044">
          <p15:clr>
            <a:srgbClr val="A4A3A4"/>
          </p15:clr>
        </p15:guide>
        <p15:guide id="50" pos="2158">
          <p15:clr>
            <a:srgbClr val="A4A3A4"/>
          </p15:clr>
        </p15:guide>
        <p15:guide id="51" pos="2267">
          <p15:clr>
            <a:srgbClr val="A4A3A4"/>
          </p15:clr>
        </p15:guide>
        <p15:guide id="52" pos="2384">
          <p15:clr>
            <a:srgbClr val="A4A3A4"/>
          </p15:clr>
        </p15:guide>
        <p15:guide id="53" pos="2517">
          <p15:clr>
            <a:srgbClr val="A4A3A4"/>
          </p15:clr>
        </p15:guide>
        <p15:guide id="54" pos="2608">
          <p15:clr>
            <a:srgbClr val="A4A3A4"/>
          </p15:clr>
        </p15:guide>
        <p15:guide id="55" pos="2724">
          <p15:clr>
            <a:srgbClr val="A4A3A4"/>
          </p15:clr>
        </p15:guide>
        <p15:guide id="56" pos="2835">
          <p15:clr>
            <a:srgbClr val="A4A3A4"/>
          </p15:clr>
        </p15:guide>
        <p15:guide id="57" pos="2945">
          <p15:clr>
            <a:srgbClr val="A4A3A4"/>
          </p15:clr>
        </p15:guide>
        <p15:guide id="58" pos="3059">
          <p15:clr>
            <a:srgbClr val="A4A3A4"/>
          </p15:clr>
        </p15:guide>
        <p15:guide id="59" pos="3198">
          <p15:clr>
            <a:srgbClr val="A4A3A4"/>
          </p15:clr>
        </p15:guide>
        <p15:guide id="60" pos="3290">
          <p15:clr>
            <a:srgbClr val="A4A3A4"/>
          </p15:clr>
        </p15:guide>
        <p15:guide id="61" pos="3403">
          <p15:clr>
            <a:srgbClr val="A4A3A4"/>
          </p15:clr>
        </p15:guide>
        <p15:guide id="62" pos="3516">
          <p15:clr>
            <a:srgbClr val="A4A3A4"/>
          </p15:clr>
        </p15:guide>
        <p15:guide id="63" pos="3632">
          <p15:clr>
            <a:srgbClr val="A4A3A4"/>
          </p15:clr>
        </p15:guide>
        <p15:guide id="64" pos="3742">
          <p15:clr>
            <a:srgbClr val="A4A3A4"/>
          </p15:clr>
        </p15:guide>
        <p15:guide id="65" pos="3859">
          <p15:clr>
            <a:srgbClr val="A4A3A4"/>
          </p15:clr>
        </p15:guide>
        <p15:guide id="66" pos="3969">
          <p15:clr>
            <a:srgbClr val="A4A3A4"/>
          </p15:clr>
        </p15:guide>
        <p15:guide id="67" pos="4082">
          <p15:clr>
            <a:srgbClr val="A4A3A4"/>
          </p15:clr>
        </p15:guide>
        <p15:guide id="68" pos="4195">
          <p15:clr>
            <a:srgbClr val="A4A3A4"/>
          </p15:clr>
        </p15:guide>
        <p15:guide id="69" pos="4308">
          <p15:clr>
            <a:srgbClr val="A4A3A4"/>
          </p15:clr>
        </p15:guide>
        <p15:guide id="70" pos="4422">
          <p15:clr>
            <a:srgbClr val="A4A3A4"/>
          </p15:clr>
        </p15:guide>
        <p15:guide id="71" pos="4538">
          <p15:clr>
            <a:srgbClr val="A4A3A4"/>
          </p15:clr>
        </p15:guide>
        <p15:guide id="72" pos="4651">
          <p15:clr>
            <a:srgbClr val="A4A3A4"/>
          </p15:clr>
        </p15:guide>
        <p15:guide id="73" pos="4765">
          <p15:clr>
            <a:srgbClr val="A4A3A4"/>
          </p15:clr>
        </p15:guide>
        <p15:guide id="74" pos="4877">
          <p15:clr>
            <a:srgbClr val="A4A3A4"/>
          </p15:clr>
        </p15:guide>
        <p15:guide id="75" pos="4990">
          <p15:clr>
            <a:srgbClr val="A4A3A4"/>
          </p15:clr>
        </p15:guide>
        <p15:guide id="76" pos="5102">
          <p15:clr>
            <a:srgbClr val="A4A3A4"/>
          </p15:clr>
        </p15:guide>
        <p15:guide id="77" pos="5217">
          <p15:clr>
            <a:srgbClr val="A4A3A4"/>
          </p15:clr>
        </p15:guide>
        <p15:guide id="78" pos="5329">
          <p15:clr>
            <a:srgbClr val="A4A3A4"/>
          </p15:clr>
        </p15:guide>
        <p15:guide id="79" pos="5465">
          <p15:clr>
            <a:srgbClr val="A4A3A4"/>
          </p15:clr>
        </p15:guide>
        <p15:guide id="80" pos="5556">
          <p15:clr>
            <a:srgbClr val="A4A3A4"/>
          </p15:clr>
        </p15:guide>
        <p15:guide id="81" pos="56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37226" autoAdjust="0"/>
  </p:normalViewPr>
  <p:slideViewPr>
    <p:cSldViewPr>
      <p:cViewPr varScale="1">
        <p:scale>
          <a:sx n="40" d="100"/>
          <a:sy n="40" d="100"/>
        </p:scale>
        <p:origin x="1976" y="184"/>
      </p:cViewPr>
      <p:guideLst>
        <p:guide orient="horz"/>
        <p:guide orient="horz" pos="115"/>
        <p:guide orient="horz" pos="228"/>
        <p:guide orient="horz" pos="344"/>
        <p:guide orient="horz" pos="460"/>
        <p:guide orient="horz" pos="577"/>
        <p:guide orient="horz" pos="681"/>
        <p:guide orient="horz" pos="796"/>
        <p:guide orient="horz" pos="894"/>
        <p:guide orient="horz" pos="1030"/>
        <p:guide orient="horz" pos="1141"/>
        <p:guide orient="horz" pos="1257"/>
        <p:guide orient="horz" pos="1361"/>
        <p:guide orient="horz" pos="1484"/>
        <p:guide orient="horz" pos="1589"/>
        <p:guide orient="horz" pos="1702"/>
        <p:guide orient="horz" pos="1801"/>
        <p:guide orient="horz" pos="1938"/>
        <p:guide orient="horz" pos="2028"/>
        <p:guide orient="horz" pos="2164"/>
        <p:guide orient="horz" pos="2270"/>
        <p:guide orient="horz" pos="2383"/>
        <p:guide orient="horz" pos="2499"/>
        <p:guide orient="horz" pos="2618"/>
        <p:guide orient="horz" pos="2709"/>
        <p:guide orient="horz" pos="2834"/>
        <p:guide orient="horz" pos="3239"/>
        <p:guide orient="horz" pos="3072"/>
        <p:guide orient="horz" pos="2951"/>
        <p:guide orient="horz" pos="3172"/>
        <p:guide/>
        <p:guide pos="113"/>
        <p:guide pos="227"/>
        <p:guide pos="340"/>
        <p:guide pos="453"/>
        <p:guide pos="566"/>
        <p:guide pos="679"/>
        <p:guide pos="792"/>
        <p:guide pos="906"/>
        <p:guide pos="1020"/>
        <p:guide pos="1135"/>
        <p:guide pos="1249"/>
        <p:guide pos="1362"/>
        <p:guide pos="1475"/>
        <p:guide pos="1591"/>
        <p:guide pos="1701"/>
        <p:guide pos="1815"/>
        <p:guide pos="1927"/>
        <p:guide pos="2044"/>
        <p:guide pos="2158"/>
        <p:guide pos="2267"/>
        <p:guide pos="2384"/>
        <p:guide pos="2517"/>
        <p:guide pos="2608"/>
        <p:guide pos="2724"/>
        <p:guide pos="2835"/>
        <p:guide pos="2945"/>
        <p:guide pos="3059"/>
        <p:guide pos="3198"/>
        <p:guide pos="3290"/>
        <p:guide pos="3403"/>
        <p:guide pos="3516"/>
        <p:guide pos="3632"/>
        <p:guide pos="3742"/>
        <p:guide pos="3859"/>
        <p:guide pos="3969"/>
        <p:guide pos="4082"/>
        <p:guide pos="4195"/>
        <p:guide pos="4308"/>
        <p:guide pos="4422"/>
        <p:guide pos="4538"/>
        <p:guide pos="4651"/>
        <p:guide pos="4765"/>
        <p:guide pos="4877"/>
        <p:guide pos="4990"/>
        <p:guide pos="5102"/>
        <p:guide pos="5217"/>
        <p:guide pos="5329"/>
        <p:guide pos="5465"/>
        <p:guide pos="5556"/>
        <p:guide pos="56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447C5-C700-4F5B-9345-511A8F286BAC}" type="datetimeFigureOut">
              <a:rPr lang="de-DE" smtClean="0"/>
              <a:t>27.09.23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C129D-F878-4A6D-8876-B401C292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9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C129D-F878-4A6D-8876-B401C292B48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351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1" i="0" u="none" strike="noStrike" dirty="0">
                <a:solidFill>
                  <a:srgbClr val="D1D5DB"/>
                </a:solidFill>
                <a:effectLst/>
                <a:latin typeface="Söhne"/>
              </a:rPr>
              <a:t>Was ist Spring Cloud?</a:t>
            </a:r>
            <a:endParaRPr lang="de-DE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D1D5DB"/>
                </a:solidFill>
                <a:effectLst/>
                <a:latin typeface="Söhne"/>
              </a:rPr>
              <a:t>Denke an Spring Boot, das du bereits kennst. Spring Cloud erweitert dies für den Microservice-Kontext.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D1D5DB"/>
                </a:solidFill>
                <a:effectLst/>
                <a:latin typeface="Söhne"/>
              </a:rPr>
              <a:t>Es ist nicht nur ein Tool, sondern ein ganzes Ökosystem für Microservices.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u="none" strike="noStrike" dirty="0">
                <a:solidFill>
                  <a:srgbClr val="D1D5DB"/>
                </a:solidFill>
                <a:effectLst/>
                <a:latin typeface="Söhne"/>
              </a:rPr>
              <a:t>Hauptmerkmale</a:t>
            </a:r>
            <a:r>
              <a:rPr lang="de-DE" b="0" i="0" u="none" strike="noStrike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u="none" strike="noStrike" dirty="0">
                <a:solidFill>
                  <a:srgbClr val="D1D5DB"/>
                </a:solidFill>
                <a:effectLst/>
                <a:latin typeface="Söhne"/>
              </a:rPr>
              <a:t>Service Discovery</a:t>
            </a:r>
            <a:r>
              <a:rPr lang="de-DE" b="0" i="0" u="none" strike="noStrike" dirty="0">
                <a:solidFill>
                  <a:srgbClr val="D1D5DB"/>
                </a:solidFill>
                <a:effectLst/>
                <a:latin typeface="Söhne"/>
              </a:rPr>
              <a:t>: Stell dir vor, du hast Hunderte von Microservices. Wie finden sie sich gegenseitig? Das ist, wofür Service Discovery steht. Netflix Eureka ist ein populäres Beispiel dafür.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u="none" strike="noStrike" dirty="0">
                <a:solidFill>
                  <a:srgbClr val="D1D5DB"/>
                </a:solidFill>
                <a:effectLst/>
                <a:latin typeface="Söhne"/>
              </a:rPr>
              <a:t>Load </a:t>
            </a:r>
            <a:r>
              <a:rPr lang="de-DE" b="1" i="0" u="none" strike="noStrike" dirty="0" err="1">
                <a:solidFill>
                  <a:srgbClr val="D1D5DB"/>
                </a:solidFill>
                <a:effectLst/>
                <a:latin typeface="Söhne"/>
              </a:rPr>
              <a:t>Balancing</a:t>
            </a:r>
            <a:r>
              <a:rPr lang="de-DE" b="0" i="0" u="none" strike="noStrike" dirty="0">
                <a:solidFill>
                  <a:srgbClr val="D1D5DB"/>
                </a:solidFill>
                <a:effectLst/>
                <a:latin typeface="Söhne"/>
              </a:rPr>
              <a:t>: Bei hoher Last verteilt Ribbon die Anfragen intelligent auf verschiedene Instanzen deines Services.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u="none" strike="noStrike" dirty="0">
                <a:solidFill>
                  <a:srgbClr val="D1D5DB"/>
                </a:solidFill>
                <a:effectLst/>
                <a:latin typeface="Söhne"/>
              </a:rPr>
              <a:t>Circuit Breaker</a:t>
            </a:r>
            <a:r>
              <a:rPr lang="de-DE" b="0" i="0" u="none" strike="noStrike" dirty="0">
                <a:solidFill>
                  <a:srgbClr val="D1D5DB"/>
                </a:solidFill>
                <a:effectLst/>
                <a:latin typeface="Söhne"/>
              </a:rPr>
              <a:t>: Wenn ein Service ausfällt, verhindert </a:t>
            </a:r>
            <a:r>
              <a:rPr lang="de-DE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Hystrix</a:t>
            </a:r>
            <a:r>
              <a:rPr lang="de-DE" b="0" i="0" u="none" strike="noStrike" dirty="0">
                <a:solidFill>
                  <a:srgbClr val="D1D5DB"/>
                </a:solidFill>
                <a:effectLst/>
                <a:latin typeface="Söhne"/>
              </a:rPr>
              <a:t>, dass das gesamte System beeinträchtigt wird. Es ist wie eine Sicherung in elektrischen Schaltungen.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u="none" strike="noStrike" dirty="0" err="1">
                <a:solidFill>
                  <a:srgbClr val="D1D5DB"/>
                </a:solidFill>
                <a:effectLst/>
                <a:latin typeface="Söhne"/>
              </a:rPr>
              <a:t>Config</a:t>
            </a:r>
            <a:r>
              <a:rPr lang="de-DE" b="1" i="0" u="none" strike="noStrike" dirty="0">
                <a:solidFill>
                  <a:srgbClr val="D1D5DB"/>
                </a:solidFill>
                <a:effectLst/>
                <a:latin typeface="Söhne"/>
              </a:rPr>
              <a:t> Management</a:t>
            </a:r>
            <a:r>
              <a:rPr lang="de-DE" b="0" i="0" u="none" strike="noStrike" dirty="0">
                <a:solidFill>
                  <a:srgbClr val="D1D5DB"/>
                </a:solidFill>
                <a:effectLst/>
                <a:latin typeface="Söhne"/>
              </a:rPr>
              <a:t>: Stell dir vor, alle Konfigurationen deiner Anwendung an einem Ort zu haben. Das ist es, was Spring Cloud </a:t>
            </a:r>
            <a:r>
              <a:rPr lang="de-DE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Config</a:t>
            </a:r>
            <a:r>
              <a:rPr lang="de-DE" b="0" i="0" u="none" strike="noStrike" dirty="0">
                <a:solidFill>
                  <a:srgbClr val="D1D5DB"/>
                </a:solidFill>
                <a:effectLst/>
                <a:latin typeface="Söhne"/>
              </a:rPr>
              <a:t> bietet.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u="none" strike="noStrike" dirty="0">
                <a:solidFill>
                  <a:srgbClr val="D1D5DB"/>
                </a:solidFill>
                <a:effectLst/>
                <a:latin typeface="Söhne"/>
              </a:rPr>
              <a:t>Warum verwenden?</a:t>
            </a:r>
            <a:endParaRPr lang="de-DE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D1D5DB"/>
                </a:solidFill>
                <a:effectLst/>
                <a:latin typeface="Söhne"/>
              </a:rPr>
              <a:t>Die Microservice-Architektur hat viele Vorteile, bringt aber auch Herausforderungen mit sich. Spring Cloud hilft dabei, diese Herausforderungen zu bewältigen.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D1D5DB"/>
                </a:solidFill>
                <a:effectLst/>
                <a:latin typeface="Söhne"/>
              </a:rPr>
              <a:t>Es geht nicht nur um die Entwicklung, sondern auch um die Wartung und Skalierbarkeit von Anwendungen.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C129D-F878-4A6D-8876-B401C292B48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50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schmales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3143331"/>
            <a:ext cx="7740432" cy="505222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hier einfügen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82536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2130443"/>
            <a:ext cx="6948344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5610"/>
            <a:ext cx="9144000" cy="1798638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/>
              <a:t>Hier ein Foto einfügen</a:t>
            </a:r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2602923"/>
            <a:ext cx="7740432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/>
            </a:lvl1pPr>
          </a:lstStyle>
          <a:p>
            <a:r>
              <a:rPr lang="de-DE" dirty="0"/>
              <a:t>Überschrift hier einfügen</a:t>
            </a:r>
          </a:p>
        </p:txBody>
      </p:sp>
      <p:pic>
        <p:nvPicPr>
          <p:cNvPr id="13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633E93E-6D40-479B-B407-BD760BBAAE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269" y="4497017"/>
            <a:ext cx="273844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5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9" hasCustomPrompt="1"/>
          </p:nvPr>
        </p:nvSpPr>
        <p:spPr>
          <a:xfrm>
            <a:off x="719138" y="1563688"/>
            <a:ext cx="4683125" cy="293528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Hier durch Klicken auf das Symbol eine Tabelle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504A6B6-6811-4ECA-A122-08D9F333AE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149" y="4825303"/>
            <a:ext cx="273844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8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20" hasCustomPrompt="1"/>
          </p:nvPr>
        </p:nvSpPr>
        <p:spPr>
          <a:xfrm>
            <a:off x="728663" y="1563688"/>
            <a:ext cx="4673600" cy="29352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Hier durch Klicken auf das Symbol ein Diagramm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6CF59CF-D181-487B-8C19-9166A18902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149" y="4825303"/>
            <a:ext cx="273844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7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&amp;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94475" y="1497200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 baseline="0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94475" y="207717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94475" y="2657148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794475" y="3237122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94475" y="381709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42339" y="1491630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642339" y="207160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642339" y="2651578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642339" y="3231552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4642339" y="381152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8C4386-102C-4E6B-B4ED-1DF5DB20AE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149" y="4825303"/>
            <a:ext cx="273844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08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19139" y="552451"/>
            <a:ext cx="7740650" cy="375919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5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ein Zitat einfügen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4801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den Autor einfügen</a:t>
            </a:r>
          </a:p>
        </p:txBody>
      </p:sp>
      <p:pic>
        <p:nvPicPr>
          <p:cNvPr id="2050" name="Picture 2" descr="\\vbdrive1.vb.htw-berlin.de\home$\lochner\Eigene Dateien\Desktop\HTW_Berlin_PowerPoint_Anfuehrungszeichen_gru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49" y="566739"/>
            <a:ext cx="877289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8775D90-D0C4-4615-A28D-F4FB0950EB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4149" y="4825303"/>
            <a:ext cx="273844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19138" y="546100"/>
            <a:ext cx="7734299" cy="3776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ein Zitat einfügen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8920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den Autor einfügen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vbdrive1.vb.htw-berlin.de\home$\lochner\Eigene Dateien\Desktop\HTW_Berlin_PowerPoint_Anfuehrungszeichen_weis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75" y="552450"/>
            <a:ext cx="895276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D7EEA11-47C6-4300-972B-4AA45E185D3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4149" y="4825303"/>
            <a:ext cx="273844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6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 userDrawn="1"/>
        </p:nvSpPr>
        <p:spPr>
          <a:xfrm>
            <a:off x="3440845" y="4424213"/>
            <a:ext cx="2262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www.htw-berlin.de</a:t>
            </a:r>
          </a:p>
        </p:txBody>
      </p:sp>
      <p:pic>
        <p:nvPicPr>
          <p:cNvPr id="5" name="Picture 2" descr="\\vbdrive1.vb.htw-berlin.de\home$\lochner\Eigene Dateien\Desktop\Logos HTW\Q17_HTW_Berlin_Logo_quer_neg_SW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308225"/>
            <a:ext cx="21939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849E467-F61F-42C5-9C9C-CB50CE7AE8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149" y="4825303"/>
            <a:ext cx="273844" cy="273844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53017B7-9E36-475A-828E-193AF8FB025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49" y="4648104"/>
            <a:ext cx="300828" cy="4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6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BE86C-ED93-46E9-96DD-8C8646024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C0C559-DE2A-45D9-AAB6-30333DDFF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FAA1E1-E458-4141-86CD-194256DB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28.09.23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0134A-F98C-4118-844D-3D2504AF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Harun Dastekin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9974ED-59D8-48A9-A71C-ECA5D33D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322A-5864-41DB-BDCA-3793E6C79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20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259D2-53E8-4A40-8F58-6D5B9E10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E450D5-78BF-4E67-9202-8FE8B9B65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E63F1-860A-49A2-9A08-F3EE02A6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28.09.23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451DB5-303D-4FE9-8F9C-1C2EDD7D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Harun Dastekin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FA567A-1D3D-41D6-9646-B2AB1767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322A-5864-41DB-BDCA-3793E6C79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167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C3342-50DF-461C-8D8A-D048E32C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10A95E-893B-4B06-9535-2CDCB139E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B70E3F-99B2-428F-B27D-55D05FA3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28.09.23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0E3F7F-0404-4E65-AFC6-72DBB307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Harun Dastekin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51A1B1-B75F-41AB-BC68-F2535868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322A-5864-41DB-BDCA-3793E6C79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589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5CE34-5C10-4BF0-BF4E-9CFC858A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1C3D30-CC6F-4AEA-B744-D79BE321B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6421F0-2D4C-43E7-B9BF-470344E0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D2C254-36BD-4947-A8B4-FD10FA1E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28.09.23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846315-EB61-4938-BC8A-68B6B7E3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Harun Dastekin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529B13-294D-4198-8B1A-2192FB36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322A-5864-41DB-BDCA-3793E6C79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44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Bild 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63694" y="1944603"/>
            <a:ext cx="5077888" cy="1006921"/>
          </a:xfrm>
          <a:noFill/>
        </p:spPr>
        <p:txBody>
          <a:bodyPr lIns="0" tIns="0" bIns="0">
            <a:noAutofit/>
          </a:bodyPr>
          <a:lstStyle>
            <a:lvl1pPr marL="0" indent="0" algn="l">
              <a:lnSpc>
                <a:spcPts val="3700"/>
              </a:lnSpc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hier einfügen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3588852" y="4481282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3578766" y="874406"/>
            <a:ext cx="5057792" cy="273844"/>
          </a:xfrm>
        </p:spPr>
        <p:txBody>
          <a:bodyPr lIns="0" tIns="0" rIns="0" bIns="0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3563653" y="1381808"/>
            <a:ext cx="5072905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/>
              <a:t>Überschrift einfügen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65463" cy="51435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/>
              <a:t>Hier ein Foto einfügen</a:t>
            </a:r>
          </a:p>
        </p:txBody>
      </p:sp>
      <p:pic>
        <p:nvPicPr>
          <p:cNvPr id="8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CEA66C8-08F0-40D3-9E76-F9F7C033E3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04922" y="4475867"/>
            <a:ext cx="273844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62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B78F0-95A9-4057-AE1C-F8B750C8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318D4F-27FD-4C16-A48C-74B27E2DA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4008FD-E7C4-42EE-A6EE-A77980149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AF292C-5437-4605-B42D-FF02DDE72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87F6BC-7147-45B6-B910-54F5FFAEE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91F935-41AB-4F0E-9707-5EB91667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28.09.23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807461-FE5E-4E56-9934-3366095F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Harun Dastekin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0E3D56-13E4-4F46-827D-12476893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322A-5864-41DB-BDCA-3793E6C79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960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53D94-8FBD-40C4-BDE7-1434C665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8630A-34CE-4E15-8D49-D6C6AEF2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28.09.23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4883B7-4E48-4A7F-B4F6-475AB857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Harun Dastekin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CE8A45-AA44-45AF-9F9D-9B901147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322A-5864-41DB-BDCA-3793E6C79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377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5BB0C5-8909-4CC5-9F39-49C9C346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28.09.23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6301F2-D4BC-4891-B7B6-736CC5D2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Harun Dastekin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22F078-CD8C-4116-8351-5DF73C71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322A-5864-41DB-BDCA-3793E6C79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076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36411-2AD1-44A0-8CF9-457BBAA9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C5AE0F-48BE-497E-A14E-F7B69E1D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44EA3E-75D9-4CB9-B7F5-D3913FCA4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E40373-D47F-4C0E-928A-706ADB91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28.09.23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3BDA74-D86E-43B8-A8C9-C2A1497B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Harun Dastekin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EB448-81F5-4B0B-B51C-CE0986E4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322A-5864-41DB-BDCA-3793E6C79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935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EC985-C6A8-438E-8C53-A9D887F8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60BE74-606B-4D43-9B80-960B985E3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BA3F0-0D04-4621-B5D0-8288D9AE4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B9A46A-3B18-4F0F-881B-B28F003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28.09.23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C6428C-2755-471A-8F9B-80E61D72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Harun Dastekin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B080F2-F8F7-4396-8801-DDAECB70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322A-5864-41DB-BDCA-3793E6C79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563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8B3D8-B860-4625-B889-18110743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209BC8-A7BE-4818-BF78-ACB16075A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EA7AF8-0277-428E-9F60-7F4E5D4E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28.09.23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1F9DAF-FBCB-4DE3-ACA7-D1233B72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Harun Dastekin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5C743-61E2-4A26-9F3D-4B54DD05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322A-5864-41DB-BDCA-3793E6C79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6448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DCE6FD-4415-48C5-A6AF-2A6C7F7FA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E549B4-064B-400D-9514-7DF43A64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F1239E-0E80-40CC-8287-9AF8CCD0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28.09.23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82D0E-3A46-4E5C-B604-505FABA2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Harun Dastekin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E763E-7813-4884-B6E0-25EDFCC0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322A-5864-41DB-BDCA-3793E6C79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17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2073878"/>
            <a:ext cx="7607078" cy="1073936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hier einfügen</a:t>
            </a:r>
          </a:p>
        </p:txBody>
      </p:sp>
      <p:sp>
        <p:nvSpPr>
          <p:cNvPr id="8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1060991"/>
            <a:ext cx="7581400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1533471"/>
            <a:ext cx="7596416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600" b="1" baseline="0"/>
            </a:lvl1pPr>
          </a:lstStyle>
          <a:p>
            <a:r>
              <a:rPr lang="de-DE" dirty="0"/>
              <a:t>Überschrift hier einfügen</a:t>
            </a:r>
          </a:p>
        </p:txBody>
      </p:sp>
      <p:sp>
        <p:nvSpPr>
          <p:cNvPr id="13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991667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28.09.23</a:t>
            </a:r>
            <a:endParaRPr lang="de-DE" dirty="0"/>
          </a:p>
        </p:txBody>
      </p:sp>
      <p:pic>
        <p:nvPicPr>
          <p:cNvPr id="14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281CC9C-C5F0-49F6-A21B-7A49A22586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643" y="4480796"/>
            <a:ext cx="273844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627614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steht die Kapitelüberschrift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8000"/>
            <a:ext cx="5238408" cy="2209360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102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DD0A268-11B0-420F-AA88-105E9860B8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149" y="4825303"/>
            <a:ext cx="273844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4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420715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133778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23C938-2E30-43DA-A6B6-56B99B5578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149" y="4825303"/>
            <a:ext cx="273844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7733438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7C85D3A-6F3E-4905-B0E2-DC56DB2E5D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149" y="4825303"/>
            <a:ext cx="273844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50761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6111007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Durch Klicken auf das Symbol ein Bild einfügen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27993" y="4287242"/>
            <a:ext cx="5232623" cy="288032"/>
          </a:xfrm>
        </p:spPr>
        <p:txBody>
          <a:bodyPr/>
          <a:lstStyle>
            <a:lvl1pPr algn="r"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DEF27EC-C5D2-48E9-B3B7-FF2F795014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149" y="4825303"/>
            <a:ext cx="273844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9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47864" y="1548000"/>
            <a:ext cx="5105573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20000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Durch Klicken auf das Symbol ein Bild einfügen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233" y="4274542"/>
            <a:ext cx="5238205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DD9D0A-E850-45E5-B4AE-F9D32E0895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149" y="4818186"/>
            <a:ext cx="273844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19999" y="1554863"/>
            <a:ext cx="4680000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Durch Klicken auf das Symbol ein Bild einfügen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299942"/>
            <a:ext cx="2873326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171BDF5-2857-4213-B0A9-4060695B3E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149" y="4825303"/>
            <a:ext cx="273844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5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9138" y="1441449"/>
            <a:ext cx="7926387" cy="2703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Ebene 1: Fließtext Variante 1</a:t>
            </a:r>
          </a:p>
          <a:p>
            <a:pPr lvl="1"/>
            <a:r>
              <a:rPr lang="de-DE" dirty="0"/>
              <a:t>Ebene 2: Aufzählung 1</a:t>
            </a:r>
          </a:p>
          <a:p>
            <a:pPr lvl="2"/>
            <a:r>
              <a:rPr lang="de-DE" dirty="0"/>
              <a:t>Ebene 3: Aufzählung 2</a:t>
            </a:r>
          </a:p>
          <a:p>
            <a:pPr lvl="3"/>
            <a:r>
              <a:rPr lang="de-DE" dirty="0"/>
              <a:t>Ebene 4: Aufzählung 3</a:t>
            </a:r>
          </a:p>
          <a:p>
            <a:pPr lvl="4"/>
            <a:r>
              <a:rPr lang="de-DE" dirty="0"/>
              <a:t>Ebene 5: Fließtext Variante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7744" y="4818186"/>
            <a:ext cx="2304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388424" y="64865"/>
            <a:ext cx="6934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83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50" r:id="rId4"/>
    <p:sldLayoutId id="2147483667" r:id="rId5"/>
    <p:sldLayoutId id="2147483679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0" r:id="rId13"/>
    <p:sldLayoutId id="2147483671" r:id="rId14"/>
    <p:sldLayoutId id="2147483672" r:id="rId1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177800" algn="l"/>
        </a:tabLst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628650" algn="l"/>
        </a:tabLst>
        <a:defRPr sz="160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2563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b="0" i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5A61AE-B4E6-4559-AF7C-CC922625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AB6A52-84BF-43DB-97BD-E2206A6E6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B578F-0C3F-4CE3-83D3-A6A128699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28.09.23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70CA5-ACB1-4A00-8EA0-612DEBA09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Harun Dastekin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06113-0EC8-40B1-8660-ABBDBC9C5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E322A-5864-41DB-BDCA-3793E6C79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1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free-icons/phone" TargetMode="External"/><Relationship Id="rId13" Type="http://schemas.openxmlformats.org/officeDocument/2006/relationships/hyperlink" Target="https://www.flaticon.com/free-icons/database" TargetMode="External"/><Relationship Id="rId3" Type="http://schemas.openxmlformats.org/officeDocument/2006/relationships/hyperlink" Target="https://www.elastic.co/de/elasticsearch" TargetMode="External"/><Relationship Id="rId7" Type="http://schemas.openxmlformats.org/officeDocument/2006/relationships/hyperlink" Target="https://www.e4developer.com/2018/01/22/spring-cloud-blueprint-for-successful-microservices/" TargetMode="External"/><Relationship Id="rId12" Type="http://schemas.openxmlformats.org/officeDocument/2006/relationships/hyperlink" Target="https://www.flaticon.com/free-icons/module" TargetMode="External"/><Relationship Id="rId2" Type="http://schemas.openxmlformats.org/officeDocument/2006/relationships/hyperlink" Target="https://spotify-web-api-java.github.io/spotify-web-api-java/se/michaelthelin/spotify/requests/AbstractRequest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pring.io/cloud" TargetMode="External"/><Relationship Id="rId11" Type="http://schemas.openxmlformats.org/officeDocument/2006/relationships/hyperlink" Target="https://www.clipartmax.com/middle/m2i8b1Z5m2N4b1d3_cloud-gateway-spring-cloud-contract-logo/" TargetMode="External"/><Relationship Id="rId5" Type="http://schemas.openxmlformats.org/officeDocument/2006/relationships/hyperlink" Target="https://www.youtube.com/watch?v=KeZhT5pLn4c" TargetMode="External"/><Relationship Id="rId10" Type="http://schemas.openxmlformats.org/officeDocument/2006/relationships/hyperlink" Target="https://www.flaticon.com/free-icons/iot" TargetMode="External"/><Relationship Id="rId4" Type="http://schemas.openxmlformats.org/officeDocument/2006/relationships/hyperlink" Target="https://www.elastic.co/products/elasticsearch" TargetMode="External"/><Relationship Id="rId9" Type="http://schemas.openxmlformats.org/officeDocument/2006/relationships/hyperlink" Target="https://www.flaticon.com/free-icons/compu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63694" y="2283718"/>
            <a:ext cx="5077888" cy="648072"/>
          </a:xfrm>
        </p:spPr>
        <p:txBody>
          <a:bodyPr/>
          <a:lstStyle/>
          <a:p>
            <a:r>
              <a:rPr lang="de-DE" sz="2200" dirty="0"/>
              <a:t>KBE-Abschlussbeleg SoSe2023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563653" y="3795886"/>
            <a:ext cx="5057792" cy="273844"/>
          </a:xfrm>
        </p:spPr>
        <p:txBody>
          <a:bodyPr/>
          <a:lstStyle/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563653" y="1635646"/>
            <a:ext cx="5072905" cy="504056"/>
          </a:xfrm>
        </p:spPr>
        <p:txBody>
          <a:bodyPr/>
          <a:lstStyle/>
          <a:p>
            <a:r>
              <a:rPr lang="de-DE" sz="2200" dirty="0" err="1"/>
              <a:t>songsMS</a:t>
            </a:r>
            <a:endParaRPr lang="de-DE" sz="2200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r="40837"/>
          <a:stretch/>
        </p:blipFill>
        <p:spPr/>
      </p:pic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42292E3B-9BE2-5FB7-3BD3-EA474D7739E7}"/>
              </a:ext>
            </a:extLst>
          </p:cNvPr>
          <p:cNvSpPr txBox="1">
            <a:spLocks/>
          </p:cNvSpPr>
          <p:nvPr/>
        </p:nvSpPr>
        <p:spPr>
          <a:xfrm>
            <a:off x="3563653" y="252235"/>
            <a:ext cx="505779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100" dirty="0"/>
              <a:t>Komponentenbasierte Entwicklung</a:t>
            </a:r>
          </a:p>
          <a:p>
            <a:pPr algn="r"/>
            <a:r>
              <a:rPr lang="de-DE" dirty="0"/>
              <a:t>Prof. Dr. Elena Schüler</a:t>
            </a:r>
          </a:p>
        </p:txBody>
      </p:sp>
    </p:spTree>
    <p:extLst>
      <p:ext uri="{BB962C8B-B14F-4D97-AF65-F5344CB8AC3E}">
        <p14:creationId xmlns:p14="http://schemas.microsoft.com/office/powerpoint/2010/main" val="51444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3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Gliederung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712868" y="1239614"/>
            <a:ext cx="7668424" cy="311187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600" dirty="0"/>
              <a:t>Spring Cloud - Ein Überblick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600" dirty="0"/>
              <a:t>Software Architektur Diagramm</a:t>
            </a:r>
          </a:p>
          <a:p>
            <a:pPr lvl="2">
              <a:lnSpc>
                <a:spcPct val="150000"/>
              </a:lnSpc>
            </a:pPr>
            <a:r>
              <a:rPr lang="de-DE" sz="1600" dirty="0"/>
              <a:t>ER-Modell</a:t>
            </a:r>
          </a:p>
          <a:p>
            <a:pPr lvl="2">
              <a:lnSpc>
                <a:spcPct val="150000"/>
              </a:lnSpc>
            </a:pPr>
            <a:r>
              <a:rPr lang="de-DE" sz="1600" dirty="0"/>
              <a:t>Schema der </a:t>
            </a:r>
            <a:r>
              <a:rPr lang="de-DE" sz="1600" dirty="0" err="1"/>
              <a:t>songsMS</a:t>
            </a:r>
            <a:r>
              <a:rPr lang="de-DE" sz="1600" dirty="0"/>
              <a:t> Datenbank</a:t>
            </a:r>
          </a:p>
          <a:p>
            <a:pPr lvl="2">
              <a:lnSpc>
                <a:spcPct val="150000"/>
              </a:lnSpc>
            </a:pPr>
            <a:r>
              <a:rPr lang="de-DE" sz="1600" dirty="0"/>
              <a:t>Sequenz-Diagramm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600" dirty="0" err="1"/>
              <a:t>Zelkulon</a:t>
            </a:r>
            <a:r>
              <a:rPr lang="de-DE" sz="1600" dirty="0"/>
              <a:t> Microservice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600" dirty="0"/>
              <a:t>Quellen</a:t>
            </a:r>
          </a:p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28.09.23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Harun </a:t>
            </a:r>
            <a:r>
              <a:rPr lang="de-DE" dirty="0" err="1"/>
              <a:t>Dastekin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163512-6FC5-4525-9D7D-B740C0226A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280000" y="4860000"/>
            <a:ext cx="693440" cy="274637"/>
          </a:xfrm>
        </p:spPr>
        <p:txBody>
          <a:bodyPr/>
          <a:lstStyle/>
          <a:p>
            <a:fld id="{568A94F9-E96B-424F-A189-B27A5A923EE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972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A4A601E9-24AB-4B14-4961-0C85C36C96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5" b="5127"/>
          <a:stretch/>
        </p:blipFill>
        <p:spPr>
          <a:xfrm>
            <a:off x="781200" y="195486"/>
            <a:ext cx="7725600" cy="4248472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A008B1-ECA2-43AB-8E08-DB501840BA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6D3998-A5DD-45FB-802A-14D9957FA6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16BD3E-4C69-4D62-A3A5-80F58810CB9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280000" y="4860000"/>
            <a:ext cx="693440" cy="273600"/>
          </a:xfrm>
        </p:spPr>
        <p:txBody>
          <a:bodyPr/>
          <a:lstStyle/>
          <a:p>
            <a:fld id="{568A94F9-E96B-424F-A189-B27A5A923EE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75024FDB-C479-7E08-3D31-502DD5604F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Spring Cloud – Ein Überblick</a:t>
            </a:r>
          </a:p>
        </p:txBody>
      </p:sp>
    </p:spTree>
    <p:extLst>
      <p:ext uri="{BB962C8B-B14F-4D97-AF65-F5344CB8AC3E}">
        <p14:creationId xmlns:p14="http://schemas.microsoft.com/office/powerpoint/2010/main" val="301730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DBA46D-FB5E-48CB-8608-5B8460E029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Software Architektur Diagramm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B3950E-8D70-4D27-9ABF-CF7C3127353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A0BAC-94FA-48A3-A544-D0A6463FF43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CC9247-C5D3-48A2-9663-CD2049E140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280000" y="4860000"/>
            <a:ext cx="694800" cy="273600"/>
          </a:xfrm>
        </p:spPr>
        <p:txBody>
          <a:bodyPr/>
          <a:lstStyle/>
          <a:p>
            <a:fld id="{568A94F9-E96B-424F-A189-B27A5A923EEF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3" name="Grafik 12" descr="Ein Bild, das Text, Diagramm, Screenshot, Plan enthält.&#10;&#10;Automatisch generierte Beschreibung">
            <a:extLst>
              <a:ext uri="{FF2B5EF4-FFF2-40B4-BE49-F238E27FC236}">
                <a16:creationId xmlns:a16="http://schemas.microsoft.com/office/drawing/2014/main" id="{AC89FB3E-EA99-3417-F056-E45E2D742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1" b="9222"/>
          <a:stretch/>
        </p:blipFill>
        <p:spPr>
          <a:xfrm>
            <a:off x="1022864" y="195486"/>
            <a:ext cx="77256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9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B589C8-F819-4814-8630-77C3C4A014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ER-Modell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31E260-F7A8-4259-8821-7B767C56E1C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1D2558-184D-4403-93FA-EA3DC5900D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B48F2B-A24B-4129-8C42-9E3737F6792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280000" y="4860000"/>
            <a:ext cx="693440" cy="274637"/>
          </a:xfrm>
        </p:spPr>
        <p:txBody>
          <a:bodyPr/>
          <a:lstStyle/>
          <a:p>
            <a:fld id="{568A94F9-E96B-424F-A189-B27A5A923EEF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3" name="Grafik 12" descr="Ein Bild, das Text, Diagramm, Reihe, Entwurf enthält.&#10;&#10;Automatisch generierte Beschreibung">
            <a:extLst>
              <a:ext uri="{FF2B5EF4-FFF2-40B4-BE49-F238E27FC236}">
                <a16:creationId xmlns:a16="http://schemas.microsoft.com/office/drawing/2014/main" id="{EFFA6C1A-06EF-C6CA-A673-97940B5DD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0"/>
          <a:stretch/>
        </p:blipFill>
        <p:spPr>
          <a:xfrm>
            <a:off x="932649" y="0"/>
            <a:ext cx="7278701" cy="47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3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11E682-2A17-4216-972C-B6B5AAC6CC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Schema der </a:t>
            </a:r>
            <a:r>
              <a:rPr lang="de-DE" dirty="0" err="1"/>
              <a:t>songsMS</a:t>
            </a:r>
            <a:r>
              <a:rPr lang="de-DE" dirty="0"/>
              <a:t> Datenbank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7CA76-487C-413F-990A-6F2C141B56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5281" y="339502"/>
            <a:ext cx="7683143" cy="3888432"/>
          </a:xfrm>
        </p:spPr>
        <p:txBody>
          <a:bodyPr/>
          <a:lstStyle/>
          <a:p>
            <a:r>
              <a:rPr lang="de-DE" sz="2000" b="1" dirty="0"/>
              <a:t>Entitäten:</a:t>
            </a:r>
          </a:p>
          <a:p>
            <a:r>
              <a:rPr lang="de-DE" b="1" dirty="0" err="1"/>
              <a:t>song</a:t>
            </a:r>
            <a:r>
              <a:rPr lang="de-DE" b="1" dirty="0"/>
              <a:t>: </a:t>
            </a:r>
            <a:r>
              <a:rPr lang="de-DE" dirty="0"/>
              <a:t>{[</a:t>
            </a:r>
            <a:r>
              <a:rPr lang="de-DE" u="sng" dirty="0" err="1"/>
              <a:t>song_id:integer</a:t>
            </a:r>
            <a:r>
              <a:rPr lang="de-DE" dirty="0"/>
              <a:t>, </a:t>
            </a:r>
            <a:r>
              <a:rPr lang="de-DE" dirty="0" err="1"/>
              <a:t>title:string</a:t>
            </a:r>
            <a:r>
              <a:rPr lang="de-DE" dirty="0"/>
              <a:t>, </a:t>
            </a:r>
            <a:r>
              <a:rPr lang="de-DE" dirty="0" err="1"/>
              <a:t>artist:string</a:t>
            </a:r>
            <a:r>
              <a:rPr lang="de-DE" dirty="0"/>
              <a:t>, </a:t>
            </a:r>
            <a:r>
              <a:rPr lang="de-DE" dirty="0" err="1"/>
              <a:t>label:string</a:t>
            </a:r>
            <a:r>
              <a:rPr lang="de-DE" dirty="0"/>
              <a:t>, </a:t>
            </a:r>
            <a:r>
              <a:rPr lang="de-DE" dirty="0" err="1"/>
              <a:t>released:integer</a:t>
            </a:r>
            <a:r>
              <a:rPr lang="de-DE" dirty="0"/>
              <a:t>]}</a:t>
            </a:r>
          </a:p>
          <a:p>
            <a:endParaRPr lang="de-DE" dirty="0"/>
          </a:p>
          <a:p>
            <a:r>
              <a:rPr lang="de-DE" b="1" dirty="0" err="1"/>
              <a:t>song_list</a:t>
            </a:r>
            <a:r>
              <a:rPr lang="de-DE" b="1" dirty="0"/>
              <a:t>: </a:t>
            </a:r>
            <a:r>
              <a:rPr lang="de-DE" dirty="0"/>
              <a:t>{[</a:t>
            </a:r>
            <a:r>
              <a:rPr lang="de-DE" u="sng" dirty="0" err="1"/>
              <a:t>song_lists_id:integer</a:t>
            </a:r>
            <a:r>
              <a:rPr lang="de-DE" dirty="0"/>
              <a:t>, </a:t>
            </a:r>
            <a:r>
              <a:rPr lang="de-DE" dirty="0" err="1"/>
              <a:t>owner_id:string</a:t>
            </a:r>
            <a:r>
              <a:rPr lang="de-DE" dirty="0"/>
              <a:t>, </a:t>
            </a:r>
            <a:r>
              <a:rPr lang="de-DE" dirty="0" err="1"/>
              <a:t>name:string</a:t>
            </a:r>
            <a:r>
              <a:rPr lang="de-DE" dirty="0"/>
              <a:t>, </a:t>
            </a:r>
            <a:r>
              <a:rPr lang="de-DE" dirty="0" err="1"/>
              <a:t>is_private:boolean</a:t>
            </a:r>
            <a:r>
              <a:rPr lang="de-DE" dirty="0"/>
              <a:t>]}</a:t>
            </a:r>
          </a:p>
          <a:p>
            <a:endParaRPr lang="de-DE" dirty="0"/>
          </a:p>
          <a:p>
            <a:r>
              <a:rPr lang="de-DE" b="1" dirty="0" err="1"/>
              <a:t>user_account</a:t>
            </a:r>
            <a:r>
              <a:rPr lang="de-DE" b="1" dirty="0"/>
              <a:t>: </a:t>
            </a:r>
            <a:r>
              <a:rPr lang="de-DE" dirty="0"/>
              <a:t>{[</a:t>
            </a:r>
            <a:r>
              <a:rPr lang="de-DE" u="sng" dirty="0" err="1"/>
              <a:t>user_id:string</a:t>
            </a:r>
            <a:r>
              <a:rPr lang="de-DE" dirty="0"/>
              <a:t>, </a:t>
            </a:r>
            <a:r>
              <a:rPr lang="de-DE" dirty="0" err="1"/>
              <a:t>password:string</a:t>
            </a:r>
            <a:r>
              <a:rPr lang="de-DE" dirty="0"/>
              <a:t>, </a:t>
            </a:r>
            <a:r>
              <a:rPr lang="de-DE" dirty="0" err="1"/>
              <a:t>first_name:string</a:t>
            </a:r>
            <a:r>
              <a:rPr lang="de-DE" dirty="0"/>
              <a:t>, </a:t>
            </a:r>
            <a:r>
              <a:rPr lang="de-DE" dirty="0" err="1"/>
              <a:t>last_name:string</a:t>
            </a:r>
            <a:r>
              <a:rPr lang="de-DE" dirty="0"/>
              <a:t>, </a:t>
            </a:r>
            <a:r>
              <a:rPr lang="de-DE" dirty="0" err="1"/>
              <a:t>token:string</a:t>
            </a:r>
            <a:r>
              <a:rPr lang="de-DE" dirty="0"/>
              <a:t>]}</a:t>
            </a:r>
          </a:p>
          <a:p>
            <a:endParaRPr lang="de-DE" dirty="0"/>
          </a:p>
          <a:p>
            <a:r>
              <a:rPr lang="de-DE" sz="2000" b="1" dirty="0"/>
              <a:t>Relationen:</a:t>
            </a:r>
          </a:p>
          <a:p>
            <a:r>
              <a:rPr lang="de-DE" dirty="0" err="1"/>
              <a:t>contains</a:t>
            </a:r>
            <a:r>
              <a:rPr lang="de-DE" dirty="0"/>
              <a:t>: {[</a:t>
            </a:r>
            <a:r>
              <a:rPr lang="de-DE" u="sng" dirty="0" err="1"/>
              <a:t>song_list_id:integer</a:t>
            </a:r>
            <a:r>
              <a:rPr lang="de-DE" dirty="0"/>
              <a:t>, </a:t>
            </a:r>
            <a:r>
              <a:rPr lang="de-DE" u="sng" dirty="0" err="1"/>
              <a:t>song_id:integer</a:t>
            </a:r>
            <a:r>
              <a:rPr lang="de-DE" dirty="0"/>
              <a:t>]}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E10DF4-3DA3-4AD1-9F09-CA406068E05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93BC06-45E1-47C2-A5D2-4DB829840B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836177-1874-455C-ACBE-FBACC138C7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280000" y="4860000"/>
            <a:ext cx="693440" cy="274637"/>
          </a:xfrm>
        </p:spPr>
        <p:txBody>
          <a:bodyPr/>
          <a:lstStyle/>
          <a:p>
            <a:fld id="{568A94F9-E96B-424F-A189-B27A5A923EE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996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0B65F9-82BC-4106-867A-0BFBDF5F53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Sequenz-Diagramm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B6B171-E2D8-44E5-B1E8-928C75C6218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0BD62C-ECCB-4ACB-B686-BFA72E1D5BC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62FC9-4263-4EA0-B409-B76B384F0CA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280000" y="4860000"/>
            <a:ext cx="693440" cy="274637"/>
          </a:xfrm>
        </p:spPr>
        <p:txBody>
          <a:bodyPr/>
          <a:lstStyle/>
          <a:p>
            <a:fld id="{568A94F9-E96B-424F-A189-B27A5A923EEF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3" name="Grafik 12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48355943-A1AA-C28C-78F3-A88EE6D77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0"/>
          <a:stretch/>
        </p:blipFill>
        <p:spPr>
          <a:xfrm>
            <a:off x="1168717" y="29433"/>
            <a:ext cx="6806565" cy="47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0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0B65F9-82BC-4106-867A-0BFBDF5F53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Zelkulon</a:t>
            </a:r>
            <a:r>
              <a:rPr lang="de-DE" dirty="0"/>
              <a:t> Microservice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B6B171-E2D8-44E5-B1E8-928C75C6218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0BD62C-ECCB-4ACB-B686-BFA72E1D5BC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DB561C-557B-42D8-941B-9D862F7FBA1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280000" y="4860000"/>
            <a:ext cx="693440" cy="274637"/>
          </a:xfrm>
        </p:spPr>
        <p:txBody>
          <a:bodyPr/>
          <a:lstStyle/>
          <a:p>
            <a:fld id="{568A94F9-E96B-424F-A189-B27A5A923EEF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1" name="Grafik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C931873-599A-D61A-FE74-C820F4529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14" y="-8678"/>
            <a:ext cx="6731372" cy="476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5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94988D-6931-40CB-9AEA-6B9AB122A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CA22F5-567A-4874-B7F0-076975F5AE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5281" y="202183"/>
            <a:ext cx="7733438" cy="4529807"/>
          </a:xfrm>
        </p:spPr>
        <p:txBody>
          <a:bodyPr/>
          <a:lstStyle/>
          <a:p>
            <a:pPr algn="l">
              <a:lnSpc>
                <a:spcPts val="1700"/>
              </a:lnSpc>
              <a:buFont typeface="+mj-lt"/>
              <a:buAutoNum type="arabicPeriod"/>
            </a:pPr>
            <a:r>
              <a:rPr lang="de-DE" sz="1400" b="1" i="0" u="none" strike="noStrike" dirty="0">
                <a:effectLst/>
                <a:latin typeface="Söhne"/>
              </a:rPr>
              <a:t>Spotify Web API Java:</a:t>
            </a:r>
            <a:endParaRPr lang="de-DE" sz="1400" b="0" i="0" u="none" strike="noStrike" dirty="0">
              <a:effectLst/>
              <a:latin typeface="Söhne"/>
            </a:endParaRPr>
          </a:p>
          <a:p>
            <a:pPr marL="742950" lvl="1" indent="-285750">
              <a:lnSpc>
                <a:spcPts val="1700"/>
              </a:lnSpc>
            </a:pPr>
            <a:r>
              <a:rPr lang="de-DE" sz="1400" b="0" i="0" u="none" strike="noStrike" dirty="0">
                <a:effectLst/>
                <a:latin typeface="Söhne"/>
              </a:rPr>
              <a:t>Link:</a:t>
            </a:r>
            <a:r>
              <a:rPr lang="de-DE" sz="1400" b="0" i="0" u="none" strike="noStrike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de-DE" sz="1400" b="0" i="0" u="sng" strike="noStrike" dirty="0">
                <a:solidFill>
                  <a:srgbClr val="D1D5DB"/>
                </a:solidFill>
                <a:effectLst/>
                <a:latin typeface="Söhne"/>
                <a:hlinkClick r:id="rId2"/>
              </a:rPr>
              <a:t>spotify-web-api-java.github.io</a:t>
            </a:r>
            <a:endParaRPr lang="de-DE" sz="14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lnSpc>
                <a:spcPts val="1700"/>
              </a:lnSpc>
              <a:buFont typeface="+mj-lt"/>
              <a:buAutoNum type="arabicPeriod"/>
            </a:pPr>
            <a:r>
              <a:rPr lang="de-DE" sz="1400" b="1" i="0" u="none" strike="noStrike" dirty="0">
                <a:effectLst/>
                <a:latin typeface="Söhne"/>
              </a:rPr>
              <a:t>Elasticsearch:</a:t>
            </a:r>
            <a:endParaRPr lang="de-DE" sz="1400" b="0" i="0" u="none" strike="noStrike" dirty="0">
              <a:effectLst/>
              <a:latin typeface="Söhne"/>
            </a:endParaRPr>
          </a:p>
          <a:p>
            <a:pPr marL="742950" lvl="1" indent="-285750">
              <a:lnSpc>
                <a:spcPts val="1700"/>
              </a:lnSpc>
            </a:pPr>
            <a:r>
              <a:rPr lang="de-DE" sz="1400" b="0" i="0" u="none" strike="noStrike" dirty="0">
                <a:effectLst/>
                <a:latin typeface="Söhne"/>
              </a:rPr>
              <a:t>Hauptseite:</a:t>
            </a:r>
            <a:r>
              <a:rPr lang="de-DE" sz="1400" b="0" i="0" u="none" strike="noStrike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de-DE" sz="1400" b="0" i="0" u="sng" strike="noStrike" dirty="0">
                <a:solidFill>
                  <a:srgbClr val="D1D5DB"/>
                </a:solidFill>
                <a:effectLst/>
                <a:latin typeface="Söhne"/>
                <a:hlinkClick r:id="rId3"/>
              </a:rPr>
              <a:t>elastic.co/de/elasticsearch</a:t>
            </a:r>
            <a:endParaRPr lang="de-DE" sz="14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>
              <a:lnSpc>
                <a:spcPts val="1700"/>
              </a:lnSpc>
            </a:pPr>
            <a:r>
              <a:rPr lang="de-DE" sz="1400" b="0" i="0" u="none" strike="noStrike" dirty="0">
                <a:effectLst/>
                <a:latin typeface="Söhne"/>
              </a:rPr>
              <a:t>Bildquelle: </a:t>
            </a:r>
            <a:r>
              <a:rPr lang="de-DE" sz="1400" b="0" i="0" u="sng" strike="noStrike" dirty="0">
                <a:solidFill>
                  <a:srgbClr val="D1D5DB"/>
                </a:solidFill>
                <a:effectLst/>
                <a:latin typeface="Söhne"/>
                <a:hlinkClick r:id="rId4"/>
              </a:rPr>
              <a:t>elastic.co/products/elasticsearch</a:t>
            </a:r>
            <a:endParaRPr lang="de-DE" sz="14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lnSpc>
                <a:spcPts val="1700"/>
              </a:lnSpc>
              <a:buFont typeface="+mj-lt"/>
              <a:buAutoNum type="arabicPeriod"/>
            </a:pPr>
            <a:r>
              <a:rPr lang="de-DE" sz="1400" b="1" i="0" u="none" strike="noStrike" dirty="0">
                <a:effectLst/>
                <a:latin typeface="Söhne"/>
              </a:rPr>
              <a:t>Gateway:</a:t>
            </a:r>
            <a:endParaRPr lang="de-DE" sz="1400" b="0" i="0" u="none" strike="noStrike" dirty="0">
              <a:effectLst/>
              <a:latin typeface="Söhne"/>
            </a:endParaRPr>
          </a:p>
          <a:p>
            <a:pPr marL="742950" lvl="1" indent="-285750">
              <a:lnSpc>
                <a:spcPts val="1700"/>
              </a:lnSpc>
            </a:pPr>
            <a:r>
              <a:rPr lang="de-DE" sz="1400" b="0" i="0" u="none" strike="noStrike" dirty="0">
                <a:effectLst/>
                <a:latin typeface="Söhne"/>
              </a:rPr>
              <a:t>Video: </a:t>
            </a:r>
            <a:r>
              <a:rPr lang="de-DE" sz="1400" b="0" i="0" u="sng" strike="noStrike" dirty="0">
                <a:solidFill>
                  <a:srgbClr val="D1D5DB"/>
                </a:solidFill>
                <a:effectLst/>
                <a:latin typeface="Söhne"/>
                <a:hlinkClick r:id="rId5"/>
              </a:rPr>
              <a:t>YouTube</a:t>
            </a:r>
            <a:endParaRPr lang="de-DE" sz="14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lnSpc>
                <a:spcPts val="1700"/>
              </a:lnSpc>
              <a:buFont typeface="+mj-lt"/>
              <a:buAutoNum type="arabicPeriod"/>
            </a:pPr>
            <a:r>
              <a:rPr lang="de-DE" sz="1400" b="1" i="0" u="none" strike="noStrike" dirty="0">
                <a:effectLst/>
                <a:latin typeface="Söhne"/>
              </a:rPr>
              <a:t>Spring Cloud:</a:t>
            </a:r>
            <a:endParaRPr lang="de-DE" sz="1400" b="0" i="0" u="none" strike="noStrike" dirty="0">
              <a:effectLst/>
              <a:latin typeface="Söhne"/>
            </a:endParaRPr>
          </a:p>
          <a:p>
            <a:pPr marL="742950" lvl="1" indent="-285750">
              <a:lnSpc>
                <a:spcPts val="1700"/>
              </a:lnSpc>
            </a:pPr>
            <a:r>
              <a:rPr lang="de-DE" sz="1400" b="0" i="0" u="none" strike="noStrike" dirty="0">
                <a:effectLst/>
                <a:latin typeface="Söhne"/>
              </a:rPr>
              <a:t>Hauptseite: </a:t>
            </a:r>
            <a:r>
              <a:rPr lang="de-DE" sz="1400" b="0" i="0" u="sng" strike="noStrike" dirty="0">
                <a:solidFill>
                  <a:srgbClr val="D1D5DB"/>
                </a:solidFill>
                <a:effectLst/>
                <a:latin typeface="Söhne"/>
                <a:hlinkClick r:id="rId6"/>
              </a:rPr>
              <a:t>spring.io/cloud</a:t>
            </a:r>
            <a:endParaRPr lang="de-DE" sz="14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>
              <a:lnSpc>
                <a:spcPts val="1700"/>
              </a:lnSpc>
            </a:pPr>
            <a:r>
              <a:rPr lang="de-DE" sz="1400" b="0" i="0" u="none" strike="noStrike" dirty="0">
                <a:effectLst/>
                <a:latin typeface="Söhne"/>
              </a:rPr>
              <a:t>Bildquelle: </a:t>
            </a:r>
            <a:r>
              <a:rPr lang="de-DE" sz="1400" b="0" i="0" u="sng" strike="noStrike" dirty="0">
                <a:solidFill>
                  <a:srgbClr val="D1D5DB"/>
                </a:solidFill>
                <a:effectLst/>
                <a:latin typeface="Söhne"/>
                <a:hlinkClick r:id="rId7"/>
              </a:rPr>
              <a:t>e4developer.com</a:t>
            </a:r>
            <a:endParaRPr lang="de-DE" sz="14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lnSpc>
                <a:spcPts val="1700"/>
              </a:lnSpc>
              <a:buFont typeface="+mj-lt"/>
              <a:buAutoNum type="arabicPeriod"/>
            </a:pPr>
            <a:r>
              <a:rPr lang="de-DE" sz="1400" b="1" i="0" u="none" strike="noStrike" dirty="0">
                <a:effectLst/>
                <a:latin typeface="Söhne"/>
              </a:rPr>
              <a:t>Icons:</a:t>
            </a:r>
            <a:endParaRPr lang="de-DE" sz="1400" b="0" i="0" u="none" strike="noStrike" dirty="0">
              <a:effectLst/>
              <a:latin typeface="Söhne"/>
            </a:endParaRPr>
          </a:p>
          <a:p>
            <a:pPr marL="742950" lvl="1" indent="-285750">
              <a:lnSpc>
                <a:spcPts val="1700"/>
              </a:lnSpc>
            </a:pPr>
            <a:r>
              <a:rPr lang="de-DE" sz="1400" b="0" i="0" u="none" strike="noStrike" dirty="0">
                <a:effectLst/>
                <a:latin typeface="Söhne"/>
              </a:rPr>
              <a:t>Phone: Erstellt von </a:t>
            </a:r>
            <a:r>
              <a:rPr lang="de-DE" sz="1400" b="0" i="0" u="sng" strike="noStrike" dirty="0">
                <a:solidFill>
                  <a:srgbClr val="D1D5DB"/>
                </a:solidFill>
                <a:effectLst/>
                <a:latin typeface="Söhne"/>
                <a:hlinkClick r:id="rId8"/>
              </a:rPr>
              <a:t>Freepik - Flaticon</a:t>
            </a:r>
            <a:endParaRPr lang="de-DE" sz="14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>
              <a:lnSpc>
                <a:spcPts val="1700"/>
              </a:lnSpc>
            </a:pPr>
            <a:r>
              <a:rPr lang="de-DE" sz="1400" b="0" i="0" u="none" strike="noStrike" dirty="0">
                <a:effectLst/>
                <a:latin typeface="Söhne"/>
              </a:rPr>
              <a:t>Computer: Erstellt von </a:t>
            </a:r>
            <a:r>
              <a:rPr lang="de-DE" sz="1400" b="0" i="0" u="sng" strike="noStrike" dirty="0">
                <a:solidFill>
                  <a:srgbClr val="D1D5DB"/>
                </a:solidFill>
                <a:effectLst/>
                <a:latin typeface="Söhne"/>
                <a:hlinkClick r:id="rId9"/>
              </a:rPr>
              <a:t>Freepik - Flaticon</a:t>
            </a:r>
            <a:endParaRPr lang="de-DE" sz="14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>
              <a:lnSpc>
                <a:spcPts val="1700"/>
              </a:lnSpc>
            </a:pPr>
            <a:r>
              <a:rPr lang="de-DE" sz="1400" b="0" i="0" u="none" strike="noStrike" dirty="0" err="1">
                <a:effectLst/>
                <a:latin typeface="Söhne"/>
              </a:rPr>
              <a:t>Iot</a:t>
            </a:r>
            <a:r>
              <a:rPr lang="de-DE" sz="1400" b="0" i="0" u="none" strike="noStrike" dirty="0">
                <a:effectLst/>
                <a:latin typeface="Söhne"/>
              </a:rPr>
              <a:t>: Erstellt von </a:t>
            </a:r>
            <a:r>
              <a:rPr lang="de-DE" sz="1400" b="0" i="0" u="sng" strike="noStrike" dirty="0">
                <a:solidFill>
                  <a:srgbClr val="D1D5DB"/>
                </a:solidFill>
                <a:effectLst/>
                <a:latin typeface="Söhne"/>
                <a:hlinkClick r:id="rId10"/>
              </a:rPr>
              <a:t>Freepik - Flaticon</a:t>
            </a:r>
            <a:endParaRPr lang="de-DE" sz="14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>
              <a:lnSpc>
                <a:spcPts val="1700"/>
              </a:lnSpc>
            </a:pPr>
            <a:r>
              <a:rPr lang="de-DE" sz="1400" b="0" i="0" u="none" strike="noStrike" dirty="0">
                <a:effectLst/>
                <a:latin typeface="Söhne"/>
              </a:rPr>
              <a:t>Cloud Gateway: </a:t>
            </a:r>
            <a:r>
              <a:rPr lang="de-DE" sz="1400" b="0" i="0" u="sng" strike="noStrike" dirty="0">
                <a:solidFill>
                  <a:srgbClr val="D1D5DB"/>
                </a:solidFill>
                <a:effectLst/>
                <a:latin typeface="Söhne"/>
                <a:hlinkClick r:id="rId11"/>
              </a:rPr>
              <a:t>clipartmax.com</a:t>
            </a:r>
            <a:endParaRPr lang="de-DE" sz="14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>
              <a:lnSpc>
                <a:spcPts val="1700"/>
              </a:lnSpc>
            </a:pPr>
            <a:r>
              <a:rPr lang="de-DE" sz="1400" b="0" i="0" u="none" strike="noStrike" dirty="0">
                <a:effectLst/>
                <a:latin typeface="Söhne"/>
              </a:rPr>
              <a:t>Module: Erstellt von </a:t>
            </a:r>
            <a:r>
              <a:rPr lang="de-DE" sz="1400" b="0" i="0" u="sng" strike="noStrike" dirty="0">
                <a:solidFill>
                  <a:srgbClr val="D1D5DB"/>
                </a:solidFill>
                <a:effectLst/>
                <a:latin typeface="Söhne"/>
                <a:hlinkClick r:id="rId12"/>
              </a:rPr>
              <a:t>juicy_fish - Flaticon</a:t>
            </a:r>
            <a:endParaRPr lang="de-DE" sz="14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>
              <a:lnSpc>
                <a:spcPts val="1700"/>
              </a:lnSpc>
            </a:pPr>
            <a:r>
              <a:rPr lang="de-DE" sz="1400" b="0" i="0" u="none" strike="noStrike" dirty="0">
                <a:effectLst/>
                <a:latin typeface="Söhne"/>
              </a:rPr>
              <a:t>Database: Erstellt von </a:t>
            </a:r>
            <a:r>
              <a:rPr lang="de-DE" sz="1400" b="0" i="0" u="sng" strike="noStrike" dirty="0">
                <a:solidFill>
                  <a:srgbClr val="D1D5DB"/>
                </a:solidFill>
                <a:effectLst/>
                <a:latin typeface="Söhne"/>
                <a:hlinkClick r:id="rId13"/>
              </a:rPr>
              <a:t>juicy_fish - Flaticon</a:t>
            </a:r>
            <a:endParaRPr lang="de-DE" sz="1400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DF22F-5784-4C76-A8BF-0CD7F5515B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28.09.23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B22041-3BDC-433C-B9E4-652F160649B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Harun Dastekin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A6FD7-AF7C-4B4C-8208-44FFA920F30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280000" y="4860000"/>
            <a:ext cx="693440" cy="274637"/>
          </a:xfrm>
        </p:spPr>
        <p:txBody>
          <a:bodyPr/>
          <a:lstStyle/>
          <a:p>
            <a:fld id="{568A94F9-E96B-424F-A189-B27A5A923EE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7714071"/>
      </p:ext>
    </p:extLst>
  </p:cSld>
  <p:clrMapOvr>
    <a:masterClrMapping/>
  </p:clrMapOvr>
</p:sld>
</file>

<file path=ppt/theme/theme1.xml><?xml version="1.0" encoding="utf-8"?>
<a:theme xmlns:a="http://schemas.openxmlformats.org/drawingml/2006/main" name="PPP_Mastervorlage_HTW_Berlin">
  <a:themeElements>
    <a:clrScheme name="Farben HTW Berlin">
      <a:dk1>
        <a:sysClr val="windowText" lastClr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HTW Berlin  Textlasti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Macintosh PowerPoint</Application>
  <PresentationFormat>Bildschirmpräsentation (16:9)</PresentationFormat>
  <Paragraphs>84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Verdana</vt:lpstr>
      <vt:lpstr>PPP_Mastervorlage_HTW_Berlin</vt:lpstr>
      <vt:lpstr>Benutzerdefiniertes Design</vt:lpstr>
      <vt:lpstr>songsMS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daste.h@outlook.de</dc:creator>
  <cp:lastModifiedBy>Harun Dastekin</cp:lastModifiedBy>
  <cp:revision>12</cp:revision>
  <dcterms:created xsi:type="dcterms:W3CDTF">2019-12-17T02:04:45Z</dcterms:created>
  <dcterms:modified xsi:type="dcterms:W3CDTF">2023-09-27T15:10:46Z</dcterms:modified>
</cp:coreProperties>
</file>