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51" d="100"/>
          <a:sy n="151" d="100"/>
        </p:scale>
        <p:origin x="-1232"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445E51-BFD7-F248-88E9-8E314A1E4B11}" type="datetimeFigureOut">
              <a:rPr lang="en-US" smtClean="0"/>
              <a:t>12/6/12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F05C4-D28A-0B49-92DB-C7B5376BF1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CORRECT</a:t>
            </a:r>
            <a:r>
              <a:rPr lang="en-US" baseline="0" dirty="0" smtClean="0"/>
              <a:t> IN SCRIPT: $MYDIR=/etc -&gt; MYDIR=/etc</a:t>
            </a:r>
            <a:endParaRPr lang="en-US" dirty="0"/>
          </a:p>
        </p:txBody>
      </p:sp>
      <p:sp>
        <p:nvSpPr>
          <p:cNvPr id="4" name="Slide Number Placeholder 3"/>
          <p:cNvSpPr>
            <a:spLocks noGrp="1"/>
          </p:cNvSpPr>
          <p:nvPr>
            <p:ph type="sldNum" sz="quarter" idx="10"/>
          </p:nvPr>
        </p:nvSpPr>
        <p:spPr/>
        <p:txBody>
          <a:bodyPr/>
          <a:lstStyle/>
          <a:p>
            <a:fld id="{16CF05C4-D28A-0B49-92DB-C7B5376BF106}"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smtClean="0"/>
              <a:t>PLEASE CORRECT</a:t>
            </a:r>
            <a:r>
              <a:rPr lang="en-US" sz="2000" baseline="0" dirty="0" smtClean="0"/>
              <a:t> IN SCRIPT: $MYDIR=/etc -&gt; MYDIR=/etc</a:t>
            </a:r>
            <a:endParaRPr lang="en-US" sz="2000" dirty="0"/>
          </a:p>
        </p:txBody>
      </p:sp>
      <p:sp>
        <p:nvSpPr>
          <p:cNvPr id="4" name="Slide Number Placeholder 3"/>
          <p:cNvSpPr>
            <a:spLocks noGrp="1"/>
          </p:cNvSpPr>
          <p:nvPr>
            <p:ph type="sldNum" sz="quarter" idx="10"/>
          </p:nvPr>
        </p:nvSpPr>
        <p:spPr/>
        <p:txBody>
          <a:bodyPr/>
          <a:lstStyle/>
          <a:p>
            <a:fld id="{16CF05C4-D28A-0B49-92DB-C7B5376BF106}"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780B60-C1E1-A142-8BF9-BC4DCD0E4B57}" type="datetimeFigureOut">
              <a:rPr lang="en-US" smtClean="0"/>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80B60-C1E1-A142-8BF9-BC4DCD0E4B57}" type="datetimeFigureOut">
              <a:rPr lang="en-US" smtClean="0"/>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80B60-C1E1-A142-8BF9-BC4DCD0E4B57}" type="datetimeFigureOut">
              <a:rPr lang="en-US" smtClean="0"/>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80B60-C1E1-A142-8BF9-BC4DCD0E4B57}" type="datetimeFigureOut">
              <a:rPr lang="en-US" smtClean="0"/>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780B60-C1E1-A142-8BF9-BC4DCD0E4B57}" type="datetimeFigureOut">
              <a:rPr lang="en-US" smtClean="0"/>
              <a:t>12/6/12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780B60-C1E1-A142-8BF9-BC4DCD0E4B57}" type="datetimeFigureOut">
              <a:rPr lang="en-US" smtClean="0"/>
              <a:t>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780B60-C1E1-A142-8BF9-BC4DCD0E4B57}" type="datetimeFigureOut">
              <a:rPr lang="en-US" smtClean="0"/>
              <a:t>12/6/12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780B60-C1E1-A142-8BF9-BC4DCD0E4B57}" type="datetimeFigureOut">
              <a:rPr lang="en-US" smtClean="0"/>
              <a:t>12/6/12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80B60-C1E1-A142-8BF9-BC4DCD0E4B57}" type="datetimeFigureOut">
              <a:rPr lang="en-US" smtClean="0"/>
              <a:t>12/6/12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80B60-C1E1-A142-8BF9-BC4DCD0E4B57}" type="datetimeFigureOut">
              <a:rPr lang="en-US" smtClean="0"/>
              <a:t>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80B60-C1E1-A142-8BF9-BC4DCD0E4B57}" type="datetimeFigureOut">
              <a:rPr lang="en-US" smtClean="0"/>
              <a:t>12/6/12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E7E88-1619-8841-8E67-86C3298DFB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80B60-C1E1-A142-8BF9-BC4DCD0E4B57}" type="datetimeFigureOut">
              <a:rPr lang="en-US" smtClean="0"/>
              <a:t>12/6/12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E7E88-1619-8841-8E67-86C3298DFB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1052025" y="889843"/>
            <a:ext cx="7039951" cy="5078314"/>
          </a:xfrm>
          <a:prstGeom prst="rect">
            <a:avLst/>
          </a:prstGeom>
          <a:noFill/>
        </p:spPr>
        <p:txBody>
          <a:bodyPr wrap="square" rtlCol="0">
            <a:spAutoFit/>
          </a:bodyPr>
          <a:lstStyle/>
          <a:p>
            <a:r>
              <a:rPr lang="en-US" sz="3600" b="1" dirty="0" smtClean="0">
                <a:latin typeface="Courier"/>
                <a:cs typeface="Courier"/>
              </a:rPr>
              <a:t>if</a:t>
            </a:r>
            <a:r>
              <a:rPr lang="en-US" sz="3600" dirty="0" smtClean="0">
                <a:latin typeface="Courier"/>
                <a:cs typeface="Courier"/>
              </a:rPr>
              <a:t> </a:t>
            </a:r>
            <a:r>
              <a:rPr lang="en-US" sz="3600" dirty="0">
                <a:latin typeface="Courier"/>
                <a:cs typeface="Courier"/>
              </a:rPr>
              <a:t>condition1</a:t>
            </a:r>
          </a:p>
          <a:p>
            <a:r>
              <a:rPr lang="en-US" sz="3600" b="1" dirty="0">
                <a:latin typeface="Courier"/>
                <a:cs typeface="Courier"/>
              </a:rPr>
              <a:t>then</a:t>
            </a:r>
            <a:endParaRPr lang="en-US" sz="3600" dirty="0">
              <a:latin typeface="Courier"/>
              <a:cs typeface="Courier"/>
            </a:endParaRPr>
          </a:p>
          <a:p>
            <a:r>
              <a:rPr lang="en-US" sz="3600" dirty="0">
                <a:latin typeface="Courier"/>
                <a:cs typeface="Courier"/>
              </a:rPr>
              <a:t>  statements</a:t>
            </a:r>
          </a:p>
          <a:p>
            <a:r>
              <a:rPr lang="en-US" sz="3600" b="1" i="1" dirty="0" err="1">
                <a:latin typeface="Courier"/>
                <a:cs typeface="Courier"/>
              </a:rPr>
              <a:t>elif</a:t>
            </a:r>
            <a:r>
              <a:rPr lang="en-US" sz="3600" i="1" dirty="0">
                <a:latin typeface="Courier"/>
                <a:cs typeface="Courier"/>
              </a:rPr>
              <a:t> condition2</a:t>
            </a:r>
            <a:endParaRPr lang="en-US" sz="3600" dirty="0">
              <a:latin typeface="Courier"/>
              <a:cs typeface="Courier"/>
            </a:endParaRPr>
          </a:p>
          <a:p>
            <a:r>
              <a:rPr lang="en-US" sz="3600" i="1" dirty="0">
                <a:latin typeface="Courier"/>
                <a:cs typeface="Courier"/>
              </a:rPr>
              <a:t>  more statements</a:t>
            </a:r>
            <a:endParaRPr lang="en-US" sz="3600" dirty="0">
              <a:latin typeface="Courier"/>
              <a:cs typeface="Courier"/>
            </a:endParaRPr>
          </a:p>
          <a:p>
            <a:r>
              <a:rPr lang="en-US" sz="3600" i="1" dirty="0">
                <a:latin typeface="Courier"/>
                <a:cs typeface="Courier"/>
              </a:rPr>
              <a:t>[…]</a:t>
            </a:r>
            <a:endParaRPr lang="en-US" sz="3600" dirty="0">
              <a:latin typeface="Courier"/>
              <a:cs typeface="Courier"/>
            </a:endParaRPr>
          </a:p>
          <a:p>
            <a:r>
              <a:rPr lang="en-US" sz="3600" b="1" i="1" dirty="0">
                <a:latin typeface="Courier"/>
                <a:cs typeface="Courier"/>
              </a:rPr>
              <a:t>else</a:t>
            </a:r>
            <a:endParaRPr lang="en-US" sz="3600" dirty="0">
              <a:latin typeface="Courier"/>
              <a:cs typeface="Courier"/>
            </a:endParaRPr>
          </a:p>
          <a:p>
            <a:r>
              <a:rPr lang="en-US" sz="3600" i="1" dirty="0">
                <a:latin typeface="Courier"/>
                <a:cs typeface="Courier"/>
              </a:rPr>
              <a:t>  even more statements</a:t>
            </a:r>
            <a:endParaRPr lang="en-US" sz="3600" dirty="0" smtClean="0">
              <a:latin typeface="Courier"/>
              <a:cs typeface="Courier"/>
            </a:endParaRPr>
          </a:p>
          <a:p>
            <a:r>
              <a:rPr lang="en-US" sz="3600" b="1" dirty="0" err="1" smtClean="0">
                <a:latin typeface="Courier"/>
                <a:cs typeface="Courier"/>
              </a:rPr>
              <a:t>fi</a:t>
            </a:r>
            <a:endParaRPr lang="en-US" sz="3600" dirty="0" smtClean="0">
              <a:latin typeface="Courier"/>
              <a:cs typeface="Couri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194175" y="156684"/>
            <a:ext cx="7286971" cy="646331"/>
          </a:xfrm>
          <a:prstGeom prst="rect">
            <a:avLst/>
          </a:prstGeom>
          <a:noFill/>
        </p:spPr>
        <p:txBody>
          <a:bodyPr wrap="none" rtlCol="0">
            <a:spAutoFit/>
          </a:bodyPr>
          <a:lstStyle/>
          <a:p>
            <a:r>
              <a:rPr lang="en-US" sz="3600" b="1" spc="600" dirty="0" smtClean="0"/>
              <a:t>Script Flexibility: </a:t>
            </a:r>
            <a:r>
              <a:rPr lang="en-US" sz="3600" b="1" dirty="0" smtClean="0"/>
              <a:t>Settings File</a:t>
            </a:r>
            <a:endParaRPr lang="en-US" sz="3600" b="1" dirty="0"/>
          </a:p>
        </p:txBody>
      </p:sp>
      <p:sp>
        <p:nvSpPr>
          <p:cNvPr id="8" name="TextBox 7"/>
          <p:cNvSpPr txBox="1"/>
          <p:nvPr/>
        </p:nvSpPr>
        <p:spPr>
          <a:xfrm>
            <a:off x="1003732" y="1575083"/>
            <a:ext cx="2105433" cy="369332"/>
          </a:xfrm>
          <a:prstGeom prst="rect">
            <a:avLst/>
          </a:prstGeom>
          <a:solidFill>
            <a:schemeClr val="bg1">
              <a:lumMod val="85000"/>
            </a:schemeClr>
          </a:solidFill>
        </p:spPr>
        <p:txBody>
          <a:bodyPr wrap="square" rtlCol="0">
            <a:spAutoFit/>
          </a:bodyPr>
          <a:lstStyle/>
          <a:p>
            <a:r>
              <a:rPr lang="en-US" dirty="0" smtClean="0">
                <a:latin typeface="Courier"/>
                <a:cs typeface="Courier"/>
              </a:rPr>
              <a:t>MYDIR=/etc</a:t>
            </a:r>
          </a:p>
        </p:txBody>
      </p:sp>
      <p:sp>
        <p:nvSpPr>
          <p:cNvPr id="9" name="TextBox 8"/>
          <p:cNvSpPr txBox="1"/>
          <p:nvPr/>
        </p:nvSpPr>
        <p:spPr>
          <a:xfrm>
            <a:off x="413145" y="1157754"/>
            <a:ext cx="2182922" cy="369332"/>
          </a:xfrm>
          <a:prstGeom prst="rect">
            <a:avLst/>
          </a:prstGeom>
          <a:noFill/>
        </p:spPr>
        <p:txBody>
          <a:bodyPr wrap="none" rtlCol="0">
            <a:spAutoFit/>
          </a:bodyPr>
          <a:lstStyle/>
          <a:p>
            <a:r>
              <a:rPr lang="en-US" b="1" dirty="0" smtClean="0"/>
              <a:t>Create a settings file:</a:t>
            </a:r>
            <a:endParaRPr lang="en-US" b="1" dirty="0"/>
          </a:p>
        </p:txBody>
      </p:sp>
      <p:sp>
        <p:nvSpPr>
          <p:cNvPr id="11" name="TextBox 10"/>
          <p:cNvSpPr txBox="1"/>
          <p:nvPr/>
        </p:nvSpPr>
        <p:spPr>
          <a:xfrm>
            <a:off x="413145" y="2551637"/>
            <a:ext cx="2749408" cy="369332"/>
          </a:xfrm>
          <a:prstGeom prst="rect">
            <a:avLst/>
          </a:prstGeom>
          <a:noFill/>
        </p:spPr>
        <p:txBody>
          <a:bodyPr wrap="none" rtlCol="0">
            <a:spAutoFit/>
          </a:bodyPr>
          <a:lstStyle/>
          <a:p>
            <a:r>
              <a:rPr lang="en-US" b="1" dirty="0" smtClean="0"/>
              <a:t>And source it in your script</a:t>
            </a:r>
            <a:endParaRPr lang="en-US" b="1" dirty="0"/>
          </a:p>
        </p:txBody>
      </p:sp>
      <p:sp>
        <p:nvSpPr>
          <p:cNvPr id="12" name="TextBox 11"/>
          <p:cNvSpPr txBox="1"/>
          <p:nvPr/>
        </p:nvSpPr>
        <p:spPr>
          <a:xfrm>
            <a:off x="1003733" y="3026408"/>
            <a:ext cx="7803376" cy="2031325"/>
          </a:xfrm>
          <a:prstGeom prst="rect">
            <a:avLst/>
          </a:prstGeom>
          <a:solidFill>
            <a:schemeClr val="bg1">
              <a:lumMod val="85000"/>
            </a:schemeClr>
          </a:solidFill>
        </p:spPr>
        <p:txBody>
          <a:bodyPr wrap="square" rtlCol="0">
            <a:spAutoFit/>
          </a:bodyPr>
          <a:lstStyle/>
          <a:p>
            <a:r>
              <a:rPr lang="en-US" dirty="0" smtClean="0">
                <a:latin typeface="Courier"/>
                <a:cs typeface="Courier"/>
              </a:rPr>
              <a:t>#!/bin/</a:t>
            </a:r>
            <a:r>
              <a:rPr lang="en-US" dirty="0" err="1" smtClean="0">
                <a:latin typeface="Courier"/>
                <a:cs typeface="Courier"/>
              </a:rPr>
              <a:t>sh</a:t>
            </a:r>
            <a:endParaRPr lang="en-US" dirty="0" smtClean="0">
              <a:latin typeface="Courier"/>
              <a:cs typeface="Courier"/>
            </a:endParaRPr>
          </a:p>
          <a:p>
            <a:r>
              <a:rPr lang="en-US" dirty="0" smtClean="0">
                <a:latin typeface="Courier"/>
                <a:cs typeface="Courier"/>
              </a:rPr>
              <a:t> </a:t>
            </a:r>
          </a:p>
          <a:p>
            <a:r>
              <a:rPr lang="en-US" dirty="0" smtClean="0">
                <a:latin typeface="Courier"/>
                <a:cs typeface="Courier"/>
              </a:rPr>
              <a:t>. ./</a:t>
            </a:r>
            <a:r>
              <a:rPr lang="en-US" dirty="0" err="1" smtClean="0">
                <a:latin typeface="Courier"/>
                <a:cs typeface="Courier"/>
              </a:rPr>
              <a:t>settings.ini</a:t>
            </a:r>
            <a:endParaRPr lang="en-US" dirty="0" smtClean="0">
              <a:latin typeface="Courier"/>
              <a:cs typeface="Courier"/>
            </a:endParaRPr>
          </a:p>
          <a:p>
            <a:r>
              <a:rPr lang="en-US" dirty="0" smtClean="0">
                <a:latin typeface="Courier"/>
                <a:cs typeface="Courier"/>
              </a:rPr>
              <a:t> </a:t>
            </a:r>
          </a:p>
          <a:p>
            <a:r>
              <a:rPr lang="en-US" dirty="0" smtClean="0">
                <a:latin typeface="Courier"/>
                <a:cs typeface="Courier"/>
              </a:rPr>
              <a:t>echo “The directory $MYDIR contains the following files:”</a:t>
            </a:r>
          </a:p>
          <a:p>
            <a:r>
              <a:rPr lang="en-US" dirty="0" err="1" smtClean="0">
                <a:latin typeface="Courier"/>
                <a:cs typeface="Courier"/>
              </a:rPr>
              <a:t>ls</a:t>
            </a:r>
            <a:r>
              <a:rPr lang="en-US" dirty="0" smtClean="0">
                <a:latin typeface="Courier"/>
                <a:cs typeface="Courier"/>
              </a:rPr>
              <a:t> $MYDIR </a:t>
            </a:r>
            <a:endParaRPr lang="en-US" dirty="0">
              <a:latin typeface="Courier"/>
              <a:cs typeface="Couri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477" y="156684"/>
            <a:ext cx="5141046" cy="1200329"/>
          </a:xfrm>
          <a:prstGeom prst="rect">
            <a:avLst/>
          </a:prstGeom>
          <a:noFill/>
        </p:spPr>
        <p:txBody>
          <a:bodyPr wrap="square" rtlCol="0">
            <a:spAutoFit/>
          </a:bodyPr>
          <a:lstStyle/>
          <a:p>
            <a:r>
              <a:rPr lang="en-US" sz="3600" b="1" spc="600" dirty="0" smtClean="0"/>
              <a:t>Script Flexibility:</a:t>
            </a:r>
          </a:p>
          <a:p>
            <a:r>
              <a:rPr lang="en-US" sz="3600" b="1" dirty="0" err="1" smtClean="0"/>
              <a:t>Commandline</a:t>
            </a:r>
            <a:r>
              <a:rPr lang="en-US" sz="3600" b="1" dirty="0" smtClean="0"/>
              <a:t> Parameters</a:t>
            </a:r>
            <a:endParaRPr lang="en-US" sz="3600" b="1" dirty="0"/>
          </a:p>
        </p:txBody>
      </p:sp>
      <p:pic>
        <p:nvPicPr>
          <p:cNvPr id="10" name="Picture 9"/>
          <p:cNvPicPr>
            <a:picLocks noChangeAspect="1"/>
          </p:cNvPicPr>
          <p:nvPr/>
        </p:nvPicPr>
        <p:blipFill>
          <a:blip r:embed="rId3"/>
          <a:stretch>
            <a:fillRect/>
          </a:stretch>
        </p:blipFill>
        <p:spPr>
          <a:xfrm>
            <a:off x="753869" y="1625974"/>
            <a:ext cx="7566583" cy="45475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476" y="156684"/>
            <a:ext cx="5693091" cy="1200329"/>
          </a:xfrm>
          <a:prstGeom prst="rect">
            <a:avLst/>
          </a:prstGeom>
          <a:noFill/>
        </p:spPr>
        <p:txBody>
          <a:bodyPr wrap="square" rtlCol="0">
            <a:spAutoFit/>
          </a:bodyPr>
          <a:lstStyle/>
          <a:p>
            <a:r>
              <a:rPr lang="en-US" sz="3600" b="1" spc="600" dirty="0" smtClean="0"/>
              <a:t>Script Flexibility:</a:t>
            </a:r>
          </a:p>
          <a:p>
            <a:r>
              <a:rPr lang="en-US" sz="3600" b="1" dirty="0" smtClean="0"/>
              <a:t>Applying the case statement</a:t>
            </a:r>
            <a:endParaRPr lang="en-US" sz="3600" b="1" dirty="0"/>
          </a:p>
        </p:txBody>
      </p:sp>
      <p:sp>
        <p:nvSpPr>
          <p:cNvPr id="5" name="TextBox 4"/>
          <p:cNvSpPr txBox="1"/>
          <p:nvPr/>
        </p:nvSpPr>
        <p:spPr>
          <a:xfrm>
            <a:off x="548338" y="1659809"/>
            <a:ext cx="8046895" cy="4616648"/>
          </a:xfrm>
          <a:prstGeom prst="rect">
            <a:avLst/>
          </a:prstGeom>
          <a:solidFill>
            <a:schemeClr val="bg1">
              <a:lumMod val="85000"/>
            </a:schemeClr>
          </a:solidFill>
        </p:spPr>
        <p:txBody>
          <a:bodyPr wrap="square" rtlCol="0">
            <a:spAutoFit/>
          </a:bodyPr>
          <a:lstStyle/>
          <a:p>
            <a:r>
              <a:rPr lang="en-US" sz="1400" b="1" dirty="0">
                <a:latin typeface="Courier"/>
                <a:cs typeface="Courier"/>
              </a:rPr>
              <a:t>while [ "$#" –</a:t>
            </a:r>
            <a:r>
              <a:rPr lang="en-US" sz="1400" b="1" dirty="0" err="1">
                <a:latin typeface="Courier"/>
                <a:cs typeface="Courier"/>
              </a:rPr>
              <a:t>gt</a:t>
            </a:r>
            <a:r>
              <a:rPr lang="en-US" sz="1400" b="1" dirty="0">
                <a:latin typeface="Courier"/>
                <a:cs typeface="Courier"/>
              </a:rPr>
              <a:t> 0 ]</a:t>
            </a:r>
          </a:p>
          <a:p>
            <a:r>
              <a:rPr lang="en-US" sz="1400" b="1" dirty="0">
                <a:latin typeface="Courier"/>
                <a:cs typeface="Courier"/>
              </a:rPr>
              <a:t>do</a:t>
            </a:r>
          </a:p>
          <a:p>
            <a:r>
              <a:rPr lang="en-US" sz="1400" b="1" dirty="0">
                <a:latin typeface="Courier"/>
                <a:cs typeface="Courier"/>
              </a:rPr>
              <a:t>  case $1 in</a:t>
            </a:r>
          </a:p>
          <a:p>
            <a:r>
              <a:rPr lang="en-US" sz="1400" b="1" dirty="0">
                <a:latin typeface="Courier"/>
                <a:cs typeface="Courier"/>
              </a:rPr>
              <a:t>    -</a:t>
            </a:r>
            <a:r>
              <a:rPr lang="en-US" sz="1400" b="1" dirty="0" err="1">
                <a:latin typeface="Courier"/>
                <a:cs typeface="Courier"/>
              </a:rPr>
              <a:t>h</a:t>
            </a:r>
            <a:r>
              <a:rPr lang="en-US" sz="1400" b="1" dirty="0">
                <a:latin typeface="Courier"/>
                <a:cs typeface="Courier"/>
              </a:rPr>
              <a:t>) echo “Sorry, no help available!”  # not very helpful, is it?</a:t>
            </a:r>
          </a:p>
          <a:p>
            <a:r>
              <a:rPr lang="en-US" sz="1400" b="1" dirty="0">
                <a:latin typeface="Courier"/>
                <a:cs typeface="Courier"/>
              </a:rPr>
              <a:t>        exit 1                            # exit with error</a:t>
            </a:r>
          </a:p>
          <a:p>
            <a:r>
              <a:rPr lang="en-US" sz="1400" b="1" dirty="0">
                <a:latin typeface="Courier"/>
                <a:cs typeface="Courier"/>
              </a:rPr>
              <a:t>        ;;</a:t>
            </a:r>
          </a:p>
          <a:p>
            <a:r>
              <a:rPr lang="en-US" sz="1400" b="1" dirty="0">
                <a:latin typeface="Courier"/>
                <a:cs typeface="Courier"/>
              </a:rPr>
              <a:t> </a:t>
            </a:r>
          </a:p>
          <a:p>
            <a:r>
              <a:rPr lang="en-US" sz="1400" b="1" dirty="0">
                <a:latin typeface="Courier"/>
                <a:cs typeface="Courier"/>
              </a:rPr>
              <a:t>    -</a:t>
            </a:r>
            <a:r>
              <a:rPr lang="en-US" sz="1400" b="1" dirty="0" err="1">
                <a:latin typeface="Courier"/>
                <a:cs typeface="Courier"/>
              </a:rPr>
              <a:t>v</a:t>
            </a:r>
            <a:r>
              <a:rPr lang="en-US" sz="1400" b="1" dirty="0">
                <a:latin typeface="Courier"/>
                <a:cs typeface="Courier"/>
              </a:rPr>
              <a:t>) VERBOSE=1                         # we may use $VERBOSE later</a:t>
            </a:r>
          </a:p>
          <a:p>
            <a:r>
              <a:rPr lang="en-US" sz="1400" b="1" dirty="0">
                <a:latin typeface="Courier"/>
                <a:cs typeface="Courier"/>
              </a:rPr>
              <a:t>        ;;</a:t>
            </a:r>
          </a:p>
          <a:p>
            <a:r>
              <a:rPr lang="en-US" sz="1400" b="1" dirty="0">
                <a:latin typeface="Courier"/>
                <a:cs typeface="Courier"/>
              </a:rPr>
              <a:t> </a:t>
            </a:r>
          </a:p>
          <a:p>
            <a:r>
              <a:rPr lang="en-US" sz="1400" b="1" dirty="0">
                <a:latin typeface="Courier"/>
                <a:cs typeface="Courier"/>
              </a:rPr>
              <a:t>    -</a:t>
            </a:r>
            <a:r>
              <a:rPr lang="en-US" sz="1400" b="1" dirty="0" err="1">
                <a:latin typeface="Courier"/>
                <a:cs typeface="Courier"/>
              </a:rPr>
              <a:t>f</a:t>
            </a:r>
            <a:r>
              <a:rPr lang="en-US" sz="1400" b="1" dirty="0">
                <a:latin typeface="Courier"/>
                <a:cs typeface="Courier"/>
              </a:rPr>
              <a:t>) shift</a:t>
            </a:r>
          </a:p>
          <a:p>
            <a:r>
              <a:rPr lang="en-US" sz="1400" b="1" dirty="0">
                <a:latin typeface="Courier"/>
                <a:cs typeface="Courier"/>
              </a:rPr>
              <a:t>        FILE=$1                           # Aha, -</a:t>
            </a:r>
            <a:r>
              <a:rPr lang="en-US" sz="1400" b="1" dirty="0" err="1">
                <a:latin typeface="Courier"/>
                <a:cs typeface="Courier"/>
              </a:rPr>
              <a:t>f</a:t>
            </a:r>
            <a:r>
              <a:rPr lang="en-US" sz="1400" b="1" dirty="0">
                <a:latin typeface="Courier"/>
                <a:cs typeface="Courier"/>
              </a:rPr>
              <a:t> requires an</a:t>
            </a:r>
          </a:p>
          <a:p>
            <a:r>
              <a:rPr lang="en-US" sz="1400" b="1" dirty="0">
                <a:latin typeface="Courier"/>
                <a:cs typeface="Courier"/>
              </a:rPr>
              <a:t>                                          # additional argument</a:t>
            </a:r>
          </a:p>
          <a:p>
            <a:r>
              <a:rPr lang="en-US" sz="1400" b="1" dirty="0">
                <a:latin typeface="Courier"/>
                <a:cs typeface="Courier"/>
              </a:rPr>
              <a:t>        ;;</a:t>
            </a:r>
          </a:p>
          <a:p>
            <a:r>
              <a:rPr lang="en-US" sz="1400" b="1" dirty="0">
                <a:latin typeface="Courier"/>
                <a:cs typeface="Courier"/>
              </a:rPr>
              <a:t> </a:t>
            </a:r>
          </a:p>
          <a:p>
            <a:r>
              <a:rPr lang="en-US" sz="1400" b="1" dirty="0">
                <a:latin typeface="Courier"/>
                <a:cs typeface="Courier"/>
              </a:rPr>
              <a:t>    *)  echo “Wrong parameter!”</a:t>
            </a:r>
          </a:p>
          <a:p>
            <a:r>
              <a:rPr lang="en-US" sz="1400" b="1" dirty="0">
                <a:latin typeface="Courier"/>
                <a:cs typeface="Courier"/>
              </a:rPr>
              <a:t>        exit 1                            # exit with error</a:t>
            </a:r>
          </a:p>
          <a:p>
            <a:r>
              <a:rPr lang="en-US" sz="1400" b="1" dirty="0">
                <a:latin typeface="Courier"/>
                <a:cs typeface="Courier"/>
              </a:rPr>
              <a:t>  </a:t>
            </a:r>
            <a:r>
              <a:rPr lang="en-US" sz="1400" b="1" dirty="0" err="1">
                <a:latin typeface="Courier"/>
                <a:cs typeface="Courier"/>
              </a:rPr>
              <a:t>esac</a:t>
            </a:r>
            <a:endParaRPr lang="en-US" sz="1400" b="1" dirty="0">
              <a:latin typeface="Courier"/>
              <a:cs typeface="Courier"/>
            </a:endParaRPr>
          </a:p>
          <a:p>
            <a:r>
              <a:rPr lang="en-US" sz="1400" b="1" dirty="0">
                <a:latin typeface="Courier"/>
                <a:cs typeface="Courier"/>
              </a:rPr>
              <a:t>  shift</a:t>
            </a:r>
          </a:p>
          <a:p>
            <a:r>
              <a:rPr lang="en-US" sz="1400" b="1" dirty="0">
                <a:latin typeface="Courier"/>
                <a:cs typeface="Courier"/>
              </a:rPr>
              <a:t>done</a:t>
            </a:r>
          </a:p>
          <a:p>
            <a:endParaRPr lang="en-US" sz="1400" b="1" dirty="0">
              <a:latin typeface="Courier"/>
              <a:cs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2001476" y="156684"/>
            <a:ext cx="5693091" cy="1754327"/>
          </a:xfrm>
          <a:prstGeom prst="rect">
            <a:avLst/>
          </a:prstGeom>
          <a:noFill/>
        </p:spPr>
        <p:txBody>
          <a:bodyPr wrap="square" rtlCol="0">
            <a:spAutoFit/>
          </a:bodyPr>
          <a:lstStyle/>
          <a:p>
            <a:r>
              <a:rPr lang="en-US" sz="3600" b="1" spc="600" dirty="0" smtClean="0"/>
              <a:t>Script Flexibility:</a:t>
            </a:r>
          </a:p>
          <a:p>
            <a:r>
              <a:rPr lang="en-US" sz="3600" b="1" dirty="0" smtClean="0"/>
              <a:t>Unsolved cases regarding </a:t>
            </a:r>
            <a:r>
              <a:rPr lang="en-US" sz="3600" b="1" dirty="0" err="1" smtClean="0"/>
              <a:t>commandline</a:t>
            </a:r>
            <a:r>
              <a:rPr lang="en-US" sz="3600" b="1" dirty="0" smtClean="0"/>
              <a:t> parameters</a:t>
            </a:r>
            <a:endParaRPr lang="en-US" sz="3600" b="1" dirty="0"/>
          </a:p>
        </p:txBody>
      </p:sp>
      <p:sp>
        <p:nvSpPr>
          <p:cNvPr id="4" name="TextBox 3"/>
          <p:cNvSpPr txBox="1"/>
          <p:nvPr/>
        </p:nvSpPr>
        <p:spPr>
          <a:xfrm>
            <a:off x="503076" y="2350254"/>
            <a:ext cx="8225329" cy="1200328"/>
          </a:xfrm>
          <a:prstGeom prst="rect">
            <a:avLst/>
          </a:prstGeom>
          <a:noFill/>
        </p:spPr>
        <p:txBody>
          <a:bodyPr wrap="none" rtlCol="0">
            <a:spAutoFit/>
          </a:bodyPr>
          <a:lstStyle/>
          <a:p>
            <a:pPr>
              <a:buFont typeface="Arial"/>
              <a:buChar char="•"/>
            </a:pPr>
            <a:r>
              <a:rPr lang="en-US" sz="2400" dirty="0" smtClean="0"/>
              <a:t>How to handle multiple instances of the same parameter?</a:t>
            </a:r>
          </a:p>
          <a:p>
            <a:pPr>
              <a:buFont typeface="Arial"/>
              <a:buChar char="•"/>
            </a:pPr>
            <a:endParaRPr lang="en-US" sz="2400" dirty="0" smtClean="0"/>
          </a:p>
          <a:p>
            <a:pPr>
              <a:buFont typeface="Arial"/>
              <a:buChar char="•"/>
            </a:pPr>
            <a:r>
              <a:rPr lang="en-US" sz="2400" dirty="0" smtClean="0"/>
              <a:t>How to handle </a:t>
            </a:r>
            <a:r>
              <a:rPr lang="en-US" sz="2400" dirty="0" err="1" smtClean="0"/>
              <a:t>commandline</a:t>
            </a:r>
            <a:r>
              <a:rPr lang="en-US" sz="2400" dirty="0" smtClean="0"/>
              <a:t> arguments which are not options?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843436" y="156684"/>
            <a:ext cx="7457129" cy="1200329"/>
          </a:xfrm>
          <a:prstGeom prst="rect">
            <a:avLst/>
          </a:prstGeom>
          <a:noFill/>
        </p:spPr>
        <p:txBody>
          <a:bodyPr wrap="square" rtlCol="0">
            <a:spAutoFit/>
          </a:bodyPr>
          <a:lstStyle/>
          <a:p>
            <a:pPr algn="ctr"/>
            <a:r>
              <a:rPr lang="en-US" sz="3600" b="1" spc="600" dirty="0" smtClean="0"/>
              <a:t>Ending a script properly:</a:t>
            </a:r>
          </a:p>
          <a:p>
            <a:pPr algn="ctr"/>
            <a:r>
              <a:rPr lang="en-US" sz="3600" b="1" dirty="0" smtClean="0"/>
              <a:t>The Exit Status</a:t>
            </a:r>
            <a:endParaRPr lang="en-US" sz="3600" b="1" dirty="0"/>
          </a:p>
        </p:txBody>
      </p:sp>
      <p:sp>
        <p:nvSpPr>
          <p:cNvPr id="4" name="TextBox 3"/>
          <p:cNvSpPr txBox="1"/>
          <p:nvPr/>
        </p:nvSpPr>
        <p:spPr>
          <a:xfrm>
            <a:off x="421485" y="2001783"/>
            <a:ext cx="7879080" cy="2308324"/>
          </a:xfrm>
          <a:prstGeom prst="rect">
            <a:avLst/>
          </a:prstGeom>
          <a:noFill/>
        </p:spPr>
        <p:txBody>
          <a:bodyPr wrap="square" rtlCol="0">
            <a:spAutoFit/>
          </a:bodyPr>
          <a:lstStyle/>
          <a:p>
            <a:r>
              <a:rPr lang="en-US" sz="2400" dirty="0" smtClean="0"/>
              <a:t>There is </a:t>
            </a:r>
            <a:r>
              <a:rPr lang="en-US" sz="2400" b="1" dirty="0" smtClean="0"/>
              <a:t>always </a:t>
            </a:r>
            <a:r>
              <a:rPr lang="en-US" sz="2400" dirty="0" smtClean="0"/>
              <a:t>an exit status: The exit status of the last command run in the script</a:t>
            </a:r>
          </a:p>
          <a:p>
            <a:endParaRPr lang="en-US" sz="2400" dirty="0" smtClean="0"/>
          </a:p>
          <a:p>
            <a:r>
              <a:rPr lang="en-US" sz="2400" dirty="0" smtClean="0"/>
              <a:t>The exit status of the last run command is available in $?</a:t>
            </a:r>
          </a:p>
          <a:p>
            <a:endParaRPr lang="en-US" sz="2400" dirty="0" smtClean="0"/>
          </a:p>
          <a:p>
            <a:r>
              <a:rPr lang="en-US" sz="2400" dirty="0" smtClean="0"/>
              <a:t>Either you control the exit status or it controls you</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548338" y="2326967"/>
            <a:ext cx="8046895" cy="1169551"/>
          </a:xfrm>
          <a:prstGeom prst="rect">
            <a:avLst/>
          </a:prstGeom>
          <a:solidFill>
            <a:schemeClr val="bg1">
              <a:lumMod val="85000"/>
            </a:schemeClr>
          </a:solidFill>
        </p:spPr>
        <p:txBody>
          <a:bodyPr wrap="square" rtlCol="0">
            <a:spAutoFit/>
          </a:bodyPr>
          <a:lstStyle/>
          <a:p>
            <a:r>
              <a:rPr lang="en-US" sz="1400" b="1" dirty="0" smtClean="0">
                <a:latin typeface="Courier"/>
                <a:cs typeface="Courier"/>
              </a:rPr>
              <a:t>#!/bin/</a:t>
            </a:r>
            <a:r>
              <a:rPr lang="en-US" sz="1400" b="1" dirty="0" err="1" smtClean="0">
                <a:latin typeface="Courier"/>
                <a:cs typeface="Courier"/>
              </a:rPr>
              <a:t>sh</a:t>
            </a:r>
            <a:endParaRPr lang="en-US" sz="1400" b="1" dirty="0" smtClean="0">
              <a:latin typeface="Courier"/>
              <a:cs typeface="Courier"/>
            </a:endParaRPr>
          </a:p>
          <a:p>
            <a:r>
              <a:rPr lang="en-US" sz="1400" b="1" dirty="0" smtClean="0">
                <a:latin typeface="Courier"/>
                <a:cs typeface="Courier"/>
              </a:rPr>
              <a:t> </a:t>
            </a:r>
          </a:p>
          <a:p>
            <a:r>
              <a:rPr lang="en-US" sz="1400" b="1" dirty="0" smtClean="0">
                <a:latin typeface="Courier"/>
                <a:cs typeface="Courier"/>
              </a:rPr>
              <a:t>[... Lots of processing steps.  One of them failed ...]</a:t>
            </a:r>
          </a:p>
          <a:p>
            <a:r>
              <a:rPr lang="en-US" sz="1400" b="1" dirty="0" smtClean="0">
                <a:latin typeface="Courier"/>
                <a:cs typeface="Courier"/>
              </a:rPr>
              <a:t> </a:t>
            </a:r>
          </a:p>
          <a:p>
            <a:r>
              <a:rPr lang="en-US" sz="1400" b="1" dirty="0" smtClean="0">
                <a:latin typeface="Courier"/>
                <a:cs typeface="Courier"/>
              </a:rPr>
              <a:t>Echo “End of the script”</a:t>
            </a:r>
          </a:p>
        </p:txBody>
      </p:sp>
      <p:sp>
        <p:nvSpPr>
          <p:cNvPr id="4" name="TextBox 3"/>
          <p:cNvSpPr txBox="1"/>
          <p:nvPr/>
        </p:nvSpPr>
        <p:spPr>
          <a:xfrm>
            <a:off x="843436" y="156684"/>
            <a:ext cx="7457129" cy="1200329"/>
          </a:xfrm>
          <a:prstGeom prst="rect">
            <a:avLst/>
          </a:prstGeom>
          <a:noFill/>
        </p:spPr>
        <p:txBody>
          <a:bodyPr wrap="square" rtlCol="0">
            <a:spAutoFit/>
          </a:bodyPr>
          <a:lstStyle/>
          <a:p>
            <a:pPr algn="ctr"/>
            <a:r>
              <a:rPr lang="en-US" sz="3600" b="1" spc="600" dirty="0" smtClean="0"/>
              <a:t>Ending a script properly:</a:t>
            </a:r>
          </a:p>
          <a:p>
            <a:pPr algn="ctr"/>
            <a:r>
              <a:rPr lang="en-US" sz="3600" b="1" dirty="0" smtClean="0"/>
              <a:t>The Exit Status – miserable failure</a:t>
            </a:r>
            <a:endParaRPr lang="en-US" sz="3600" b="1" dirty="0"/>
          </a:p>
        </p:txBody>
      </p:sp>
      <p:sp>
        <p:nvSpPr>
          <p:cNvPr id="7" name="TextBox 6"/>
          <p:cNvSpPr txBox="1"/>
          <p:nvPr/>
        </p:nvSpPr>
        <p:spPr>
          <a:xfrm>
            <a:off x="548338" y="1576843"/>
            <a:ext cx="3826689" cy="369332"/>
          </a:xfrm>
          <a:prstGeom prst="rect">
            <a:avLst/>
          </a:prstGeom>
          <a:noFill/>
        </p:spPr>
        <p:txBody>
          <a:bodyPr wrap="none" rtlCol="0">
            <a:spAutoFit/>
          </a:bodyPr>
          <a:lstStyle/>
          <a:p>
            <a:r>
              <a:rPr lang="en-US" dirty="0" smtClean="0"/>
              <a:t>Ran the following scripts on the cluster</a:t>
            </a:r>
            <a:endParaRPr lang="en-US" dirty="0"/>
          </a:p>
        </p:txBody>
      </p:sp>
      <p:sp>
        <p:nvSpPr>
          <p:cNvPr id="8" name="TextBox 7"/>
          <p:cNvSpPr txBox="1"/>
          <p:nvPr/>
        </p:nvSpPr>
        <p:spPr>
          <a:xfrm>
            <a:off x="700738" y="4042548"/>
            <a:ext cx="7894495" cy="1754327"/>
          </a:xfrm>
          <a:prstGeom prst="rect">
            <a:avLst/>
          </a:prstGeom>
          <a:noFill/>
        </p:spPr>
        <p:txBody>
          <a:bodyPr wrap="square" rtlCol="0">
            <a:spAutoFit/>
          </a:bodyPr>
          <a:lstStyle/>
          <a:p>
            <a:r>
              <a:rPr lang="en-US" dirty="0" smtClean="0"/>
              <a:t>The jobs apparently failed (no result files were written) but there were no entries in the error file and the cluster administrators confirmed repeatedly, that all these scripts ran fine and successfully</a:t>
            </a:r>
          </a:p>
          <a:p>
            <a:endParaRPr lang="en-US" dirty="0" smtClean="0"/>
          </a:p>
          <a:p>
            <a:pPr algn="ctr"/>
            <a:r>
              <a:rPr lang="en-US" sz="3600" b="1" dirty="0" smtClean="0"/>
              <a:t>WHY?</a:t>
            </a:r>
            <a:endParaRPr lang="en-US" sz="3600" b="1"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548338" y="1884031"/>
            <a:ext cx="8046895" cy="3323987"/>
          </a:xfrm>
          <a:prstGeom prst="rect">
            <a:avLst/>
          </a:prstGeom>
          <a:solidFill>
            <a:schemeClr val="bg1">
              <a:lumMod val="85000"/>
            </a:schemeClr>
          </a:solidFill>
        </p:spPr>
        <p:txBody>
          <a:bodyPr wrap="square" rtlCol="0">
            <a:spAutoFit/>
          </a:bodyPr>
          <a:lstStyle/>
          <a:p>
            <a:r>
              <a:rPr lang="en-US" sz="1400" b="1" dirty="0" smtClean="0">
                <a:latin typeface="Courier"/>
                <a:cs typeface="Courier"/>
              </a:rPr>
              <a:t>#!/bin/</a:t>
            </a:r>
            <a:r>
              <a:rPr lang="en-US" sz="1400" b="1" dirty="0" err="1" smtClean="0">
                <a:latin typeface="Courier"/>
                <a:cs typeface="Courier"/>
              </a:rPr>
              <a:t>sh</a:t>
            </a:r>
            <a:r>
              <a:rPr lang="en-US" sz="1400" b="1" dirty="0" smtClean="0">
                <a:latin typeface="Courier"/>
                <a:cs typeface="Courier"/>
              </a:rPr>
              <a:t> </a:t>
            </a:r>
          </a:p>
          <a:p>
            <a:r>
              <a:rPr lang="en-US" sz="1400" b="1" dirty="0" err="1" smtClean="0">
                <a:latin typeface="Courier"/>
                <a:cs typeface="Courier"/>
              </a:rPr>
              <a:t>mystatus</a:t>
            </a:r>
            <a:r>
              <a:rPr lang="en-US" sz="1400" b="1" dirty="0" smtClean="0">
                <a:latin typeface="Courier"/>
                <a:cs typeface="Courier"/>
              </a:rPr>
              <a:t>=0;</a:t>
            </a:r>
          </a:p>
          <a:p>
            <a:r>
              <a:rPr lang="en-US" sz="1400" b="1" dirty="0" smtClean="0">
                <a:latin typeface="Courier"/>
                <a:cs typeface="Courier"/>
              </a:rPr>
              <a:t> </a:t>
            </a:r>
          </a:p>
          <a:p>
            <a:r>
              <a:rPr lang="en-US" sz="1400" b="1" dirty="0" smtClean="0">
                <a:latin typeface="Courier"/>
                <a:cs typeface="Courier"/>
              </a:rPr>
              <a:t>[... do something that might fail ...]</a:t>
            </a:r>
          </a:p>
          <a:p>
            <a:r>
              <a:rPr lang="en-US" sz="1400" b="1" dirty="0" smtClean="0">
                <a:latin typeface="Courier"/>
                <a:cs typeface="Courier"/>
              </a:rPr>
              <a:t>if [ $? -ne 0 ]</a:t>
            </a:r>
          </a:p>
          <a:p>
            <a:r>
              <a:rPr lang="en-US" sz="1400" b="1" dirty="0" smtClean="0">
                <a:latin typeface="Courier"/>
                <a:cs typeface="Courier"/>
              </a:rPr>
              <a:t>then</a:t>
            </a:r>
          </a:p>
          <a:p>
            <a:r>
              <a:rPr lang="en-US" sz="1400" b="1" dirty="0" smtClean="0">
                <a:latin typeface="Courier"/>
                <a:cs typeface="Courier"/>
              </a:rPr>
              <a:t>  </a:t>
            </a:r>
            <a:r>
              <a:rPr lang="en-US" sz="1400" b="1" dirty="0" err="1" smtClean="0">
                <a:latin typeface="Courier"/>
                <a:cs typeface="Courier"/>
              </a:rPr>
              <a:t>mystatus</a:t>
            </a:r>
            <a:r>
              <a:rPr lang="en-US" sz="1400" b="1" dirty="0" smtClean="0">
                <a:latin typeface="Courier"/>
                <a:cs typeface="Courier"/>
              </a:rPr>
              <a:t>=1</a:t>
            </a:r>
          </a:p>
          <a:p>
            <a:r>
              <a:rPr lang="en-US" sz="1400" b="1" dirty="0" err="1" smtClean="0">
                <a:latin typeface="Courier"/>
                <a:cs typeface="Courier"/>
              </a:rPr>
              <a:t>fi</a:t>
            </a:r>
            <a:endParaRPr lang="en-US" sz="1400" b="1" dirty="0" smtClean="0">
              <a:latin typeface="Courier"/>
              <a:cs typeface="Courier"/>
            </a:endParaRPr>
          </a:p>
          <a:p>
            <a:r>
              <a:rPr lang="en-US" sz="1400" b="1" dirty="0" smtClean="0">
                <a:latin typeface="Courier"/>
                <a:cs typeface="Courier"/>
              </a:rPr>
              <a:t> </a:t>
            </a:r>
          </a:p>
          <a:p>
            <a:r>
              <a:rPr lang="en-US" sz="1400" b="1" dirty="0" smtClean="0">
                <a:latin typeface="Courier"/>
                <a:cs typeface="Courier"/>
              </a:rPr>
              <a:t>[... do something else that might fail, too ...]</a:t>
            </a:r>
          </a:p>
          <a:p>
            <a:r>
              <a:rPr lang="en-US" sz="1400" b="1" dirty="0" smtClean="0">
                <a:latin typeface="Courier"/>
                <a:cs typeface="Courier"/>
              </a:rPr>
              <a:t>[ $? -ne 0 ] &amp;&amp; </a:t>
            </a:r>
            <a:r>
              <a:rPr lang="en-US" sz="1400" b="1" dirty="0" err="1" smtClean="0">
                <a:latin typeface="Courier"/>
                <a:cs typeface="Courier"/>
              </a:rPr>
              <a:t>mystatus</a:t>
            </a:r>
            <a:r>
              <a:rPr lang="en-US" sz="1400" b="1" dirty="0" smtClean="0">
                <a:latin typeface="Courier"/>
                <a:cs typeface="Courier"/>
              </a:rPr>
              <a:t>=1         # same as above.  Do you understand</a:t>
            </a:r>
          </a:p>
          <a:p>
            <a:r>
              <a:rPr lang="en-US" sz="1400" b="1" dirty="0" smtClean="0">
                <a:latin typeface="Courier"/>
                <a:cs typeface="Courier"/>
              </a:rPr>
              <a:t>                                  </a:t>
            </a:r>
            <a:r>
              <a:rPr lang="en-US" sz="1400" b="1" dirty="0">
                <a:latin typeface="Courier"/>
                <a:cs typeface="Courier"/>
              </a:rPr>
              <a:t> </a:t>
            </a:r>
            <a:r>
              <a:rPr lang="en-US" sz="1400" b="1" dirty="0" smtClean="0">
                <a:latin typeface="Courier"/>
                <a:cs typeface="Courier"/>
              </a:rPr>
              <a:t># this?</a:t>
            </a:r>
          </a:p>
          <a:p>
            <a:r>
              <a:rPr lang="en-US" sz="1400" b="1" dirty="0" smtClean="0">
                <a:latin typeface="Courier"/>
                <a:cs typeface="Courier"/>
              </a:rPr>
              <a:t> </a:t>
            </a:r>
          </a:p>
          <a:p>
            <a:r>
              <a:rPr lang="en-US" sz="1400" b="1" dirty="0" smtClean="0">
                <a:latin typeface="Courier"/>
                <a:cs typeface="Courier"/>
              </a:rPr>
              <a:t>echo "End of the script"</a:t>
            </a:r>
          </a:p>
          <a:p>
            <a:r>
              <a:rPr lang="en-US" sz="1400" b="1" dirty="0" smtClean="0">
                <a:latin typeface="Courier"/>
                <a:cs typeface="Courier"/>
              </a:rPr>
              <a:t>exit $</a:t>
            </a:r>
            <a:r>
              <a:rPr lang="en-US" sz="1400" b="1" dirty="0" err="1" smtClean="0">
                <a:latin typeface="Courier"/>
                <a:cs typeface="Courier"/>
              </a:rPr>
              <a:t>mystatus</a:t>
            </a:r>
            <a:endParaRPr lang="en-US" sz="1400" b="1" dirty="0" smtClean="0">
              <a:latin typeface="Courier"/>
              <a:cs typeface="Courier"/>
            </a:endParaRPr>
          </a:p>
        </p:txBody>
      </p:sp>
      <p:sp>
        <p:nvSpPr>
          <p:cNvPr id="4" name="TextBox 3"/>
          <p:cNvSpPr txBox="1"/>
          <p:nvPr/>
        </p:nvSpPr>
        <p:spPr>
          <a:xfrm>
            <a:off x="843436" y="156684"/>
            <a:ext cx="7457129" cy="1200329"/>
          </a:xfrm>
          <a:prstGeom prst="rect">
            <a:avLst/>
          </a:prstGeom>
          <a:noFill/>
        </p:spPr>
        <p:txBody>
          <a:bodyPr wrap="square" rtlCol="0">
            <a:spAutoFit/>
          </a:bodyPr>
          <a:lstStyle/>
          <a:p>
            <a:pPr algn="ctr"/>
            <a:r>
              <a:rPr lang="en-US" sz="3600" b="1" spc="600" dirty="0" smtClean="0"/>
              <a:t>Ending a script properly:</a:t>
            </a:r>
          </a:p>
          <a:p>
            <a:pPr algn="ctr"/>
            <a:r>
              <a:rPr lang="en-US" sz="3600" b="1" dirty="0" smtClean="0"/>
              <a:t>The Exit Status – good solution</a:t>
            </a:r>
            <a:endParaRPr lang="en-US" sz="3600" b="1" dirty="0"/>
          </a:p>
        </p:txBody>
      </p:sp>
      <p:sp>
        <p:nvSpPr>
          <p:cNvPr id="7" name="TextBox 6"/>
          <p:cNvSpPr txBox="1"/>
          <p:nvPr/>
        </p:nvSpPr>
        <p:spPr>
          <a:xfrm>
            <a:off x="548338" y="1392177"/>
            <a:ext cx="2458839" cy="369332"/>
          </a:xfrm>
          <a:prstGeom prst="rect">
            <a:avLst/>
          </a:prstGeom>
          <a:noFill/>
        </p:spPr>
        <p:txBody>
          <a:bodyPr wrap="none" rtlCol="0">
            <a:spAutoFit/>
          </a:bodyPr>
          <a:lstStyle/>
          <a:p>
            <a:r>
              <a:rPr lang="en-US" dirty="0" smtClean="0"/>
              <a:t>This solved the situation</a:t>
            </a:r>
            <a:endParaRPr lang="en-US" dirty="0"/>
          </a:p>
        </p:txBody>
      </p:sp>
      <p:sp>
        <p:nvSpPr>
          <p:cNvPr id="6" name="TextBox 5"/>
          <p:cNvSpPr txBox="1"/>
          <p:nvPr/>
        </p:nvSpPr>
        <p:spPr>
          <a:xfrm>
            <a:off x="353373" y="5635272"/>
            <a:ext cx="8241860" cy="461665"/>
          </a:xfrm>
          <a:prstGeom prst="rect">
            <a:avLst/>
          </a:prstGeom>
          <a:noFill/>
        </p:spPr>
        <p:txBody>
          <a:bodyPr wrap="none" rtlCol="0">
            <a:spAutoFit/>
          </a:bodyPr>
          <a:lstStyle/>
          <a:p>
            <a:r>
              <a:rPr lang="en-US" sz="2400" dirty="0" smtClean="0"/>
              <a:t>The exit status had controlled us, but now </a:t>
            </a:r>
            <a:r>
              <a:rPr lang="en-US" sz="2400" b="1" dirty="0" smtClean="0"/>
              <a:t>we </a:t>
            </a:r>
            <a:r>
              <a:rPr lang="en-US" sz="2400" dirty="0" smtClean="0"/>
              <a:t>are back in control</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536063" y="626734"/>
            <a:ext cx="8148160" cy="3416320"/>
          </a:xfrm>
          <a:prstGeom prst="rect">
            <a:avLst/>
          </a:prstGeom>
          <a:noFill/>
        </p:spPr>
        <p:txBody>
          <a:bodyPr wrap="square" rtlCol="0">
            <a:spAutoFit/>
          </a:bodyPr>
          <a:lstStyle/>
          <a:p>
            <a:r>
              <a:rPr lang="en-US" sz="3600" dirty="0">
                <a:latin typeface="Courier"/>
                <a:cs typeface="Courier"/>
              </a:rPr>
              <a:t>if </a:t>
            </a:r>
            <a:r>
              <a:rPr lang="en-US" sz="3600" dirty="0" err="1">
                <a:latin typeface="Courier"/>
                <a:cs typeface="Courier"/>
              </a:rPr>
              <a:t>grep</a:t>
            </a:r>
            <a:r>
              <a:rPr lang="en-US" sz="3600" dirty="0">
                <a:latin typeface="Courier"/>
                <a:cs typeface="Courier"/>
              </a:rPr>
              <a:t> –</a:t>
            </a:r>
            <a:r>
              <a:rPr lang="en-US" sz="3600" dirty="0" err="1">
                <a:latin typeface="Courier"/>
                <a:cs typeface="Courier"/>
              </a:rPr>
              <a:t>q</a:t>
            </a:r>
            <a:r>
              <a:rPr lang="en-US" sz="3600" dirty="0">
                <a:latin typeface="Courier"/>
                <a:cs typeface="Courier"/>
              </a:rPr>
              <a:t> root /etc/</a:t>
            </a:r>
            <a:r>
              <a:rPr lang="en-US" sz="3600" dirty="0" err="1">
                <a:latin typeface="Courier"/>
                <a:cs typeface="Courier"/>
              </a:rPr>
              <a:t>passwd</a:t>
            </a:r>
            <a:endParaRPr lang="en-US" sz="3600" dirty="0">
              <a:latin typeface="Courier"/>
              <a:cs typeface="Courier"/>
            </a:endParaRPr>
          </a:p>
          <a:p>
            <a:r>
              <a:rPr lang="en-US" sz="3600" dirty="0">
                <a:latin typeface="Courier"/>
                <a:cs typeface="Courier"/>
              </a:rPr>
              <a:t>then</a:t>
            </a:r>
          </a:p>
          <a:p>
            <a:r>
              <a:rPr lang="en-US" sz="3600" dirty="0">
                <a:latin typeface="Courier"/>
                <a:cs typeface="Courier"/>
              </a:rPr>
              <a:t>  echo root user found</a:t>
            </a:r>
          </a:p>
          <a:p>
            <a:r>
              <a:rPr lang="en-US" sz="3600" dirty="0">
                <a:latin typeface="Courier"/>
                <a:cs typeface="Courier"/>
              </a:rPr>
              <a:t>else</a:t>
            </a:r>
          </a:p>
          <a:p>
            <a:r>
              <a:rPr lang="en-US" sz="3600" dirty="0">
                <a:latin typeface="Courier"/>
                <a:cs typeface="Courier"/>
              </a:rPr>
              <a:t>  echo No root user found</a:t>
            </a:r>
          </a:p>
          <a:p>
            <a:r>
              <a:rPr lang="en-US" sz="3600" dirty="0" err="1">
                <a:latin typeface="Courier"/>
                <a:cs typeface="Courier"/>
              </a:rPr>
              <a:t>fi</a:t>
            </a:r>
            <a:endParaRPr lang="en-US" sz="3600" dirty="0">
              <a:latin typeface="Courier"/>
              <a:cs typeface="Couri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353596" y="863764"/>
            <a:ext cx="8436809" cy="2677656"/>
          </a:xfrm>
          <a:prstGeom prst="rect">
            <a:avLst/>
          </a:prstGeom>
          <a:solidFill>
            <a:schemeClr val="bg1">
              <a:lumMod val="85000"/>
            </a:schemeClr>
          </a:solidFill>
        </p:spPr>
        <p:txBody>
          <a:bodyPr wrap="square" rtlCol="0">
            <a:spAutoFit/>
          </a:bodyPr>
          <a:lstStyle/>
          <a:p>
            <a:r>
              <a:rPr lang="en-US" sz="2800" dirty="0" smtClean="0">
                <a:latin typeface="Courier"/>
                <a:cs typeface="Courier"/>
              </a:rPr>
              <a:t>if [ -</a:t>
            </a:r>
            <a:r>
              <a:rPr lang="en-US" sz="2800" dirty="0" err="1" smtClean="0">
                <a:latin typeface="Courier"/>
                <a:cs typeface="Courier"/>
              </a:rPr>
              <a:t>e</a:t>
            </a:r>
            <a:r>
              <a:rPr lang="en-US" sz="2800" dirty="0" smtClean="0">
                <a:latin typeface="Courier"/>
                <a:cs typeface="Courier"/>
              </a:rPr>
              <a:t> /etc/</a:t>
            </a:r>
            <a:r>
              <a:rPr lang="en-US" sz="2800" dirty="0" err="1" smtClean="0">
                <a:latin typeface="Courier"/>
                <a:cs typeface="Courier"/>
              </a:rPr>
              <a:t>passwd</a:t>
            </a:r>
            <a:r>
              <a:rPr lang="en-US" sz="2800" dirty="0" smtClean="0">
                <a:latin typeface="Courier"/>
                <a:cs typeface="Courier"/>
              </a:rPr>
              <a:t> ]</a:t>
            </a:r>
          </a:p>
          <a:p>
            <a:r>
              <a:rPr lang="en-US" sz="2800" dirty="0" smtClean="0">
                <a:latin typeface="Courier"/>
                <a:cs typeface="Courier"/>
              </a:rPr>
              <a:t>then</a:t>
            </a:r>
          </a:p>
          <a:p>
            <a:r>
              <a:rPr lang="en-US" sz="2800" dirty="0" smtClean="0">
                <a:latin typeface="Courier"/>
                <a:cs typeface="Courier"/>
              </a:rPr>
              <a:t>  echo /etc/</a:t>
            </a:r>
            <a:r>
              <a:rPr lang="en-US" sz="2800" dirty="0" err="1" smtClean="0">
                <a:latin typeface="Courier"/>
                <a:cs typeface="Courier"/>
              </a:rPr>
              <a:t>passwd</a:t>
            </a:r>
            <a:r>
              <a:rPr lang="en-US" sz="2800" dirty="0" smtClean="0">
                <a:latin typeface="Courier"/>
                <a:cs typeface="Courier"/>
              </a:rPr>
              <a:t> exists</a:t>
            </a:r>
          </a:p>
          <a:p>
            <a:r>
              <a:rPr lang="en-US" sz="2800" dirty="0" smtClean="0">
                <a:latin typeface="Courier"/>
                <a:cs typeface="Courier"/>
              </a:rPr>
              <a:t>else</a:t>
            </a:r>
          </a:p>
          <a:p>
            <a:r>
              <a:rPr lang="en-US" sz="2800" dirty="0" smtClean="0">
                <a:latin typeface="Courier"/>
                <a:cs typeface="Courier"/>
              </a:rPr>
              <a:t>  echo /etc/</a:t>
            </a:r>
            <a:r>
              <a:rPr lang="en-US" sz="2800" dirty="0" err="1" smtClean="0">
                <a:latin typeface="Courier"/>
                <a:cs typeface="Courier"/>
              </a:rPr>
              <a:t>passwd</a:t>
            </a:r>
            <a:r>
              <a:rPr lang="en-US" sz="2800" dirty="0" smtClean="0">
                <a:latin typeface="Courier"/>
                <a:cs typeface="Courier"/>
              </a:rPr>
              <a:t> does NOT exist</a:t>
            </a:r>
          </a:p>
          <a:p>
            <a:r>
              <a:rPr lang="en-US" sz="2800" dirty="0" err="1" smtClean="0">
                <a:latin typeface="Courier"/>
                <a:cs typeface="Courier"/>
              </a:rPr>
              <a:t>fi</a:t>
            </a:r>
            <a:endParaRPr lang="en-US" sz="2800" dirty="0" smtClean="0">
              <a:latin typeface="Courier"/>
              <a:cs typeface="Courier"/>
            </a:endParaRPr>
          </a:p>
        </p:txBody>
      </p:sp>
      <p:sp>
        <p:nvSpPr>
          <p:cNvPr id="3" name="TextBox 2"/>
          <p:cNvSpPr txBox="1">
            <a:spLocks/>
          </p:cNvSpPr>
          <p:nvPr/>
        </p:nvSpPr>
        <p:spPr>
          <a:xfrm>
            <a:off x="353596" y="3737177"/>
            <a:ext cx="8436809" cy="2677656"/>
          </a:xfrm>
          <a:prstGeom prst="rect">
            <a:avLst/>
          </a:prstGeom>
          <a:solidFill>
            <a:schemeClr val="bg1">
              <a:lumMod val="85000"/>
            </a:schemeClr>
          </a:solidFill>
        </p:spPr>
        <p:txBody>
          <a:bodyPr wrap="square" rtlCol="0">
            <a:spAutoFit/>
          </a:bodyPr>
          <a:lstStyle/>
          <a:p>
            <a:r>
              <a:rPr lang="en-US" sz="2800" dirty="0" smtClean="0">
                <a:latin typeface="Courier"/>
                <a:cs typeface="Courier"/>
              </a:rPr>
              <a:t>if test -</a:t>
            </a:r>
            <a:r>
              <a:rPr lang="en-US" sz="2800" dirty="0" err="1" smtClean="0">
                <a:latin typeface="Courier"/>
                <a:cs typeface="Courier"/>
              </a:rPr>
              <a:t>e</a:t>
            </a:r>
            <a:r>
              <a:rPr lang="en-US" sz="2800" dirty="0" smtClean="0">
                <a:latin typeface="Courier"/>
                <a:cs typeface="Courier"/>
              </a:rPr>
              <a:t> /etc/</a:t>
            </a:r>
            <a:r>
              <a:rPr lang="en-US" sz="2800" dirty="0" err="1" smtClean="0">
                <a:latin typeface="Courier"/>
                <a:cs typeface="Courier"/>
              </a:rPr>
              <a:t>passwd</a:t>
            </a:r>
            <a:endParaRPr lang="en-US" sz="2800" dirty="0" smtClean="0">
              <a:latin typeface="Courier"/>
              <a:cs typeface="Courier"/>
            </a:endParaRPr>
          </a:p>
          <a:p>
            <a:r>
              <a:rPr lang="en-US" sz="2800" dirty="0" smtClean="0">
                <a:latin typeface="Courier"/>
                <a:cs typeface="Courier"/>
              </a:rPr>
              <a:t>then</a:t>
            </a:r>
          </a:p>
          <a:p>
            <a:r>
              <a:rPr lang="en-US" sz="2800" dirty="0" smtClean="0">
                <a:latin typeface="Courier"/>
                <a:cs typeface="Courier"/>
              </a:rPr>
              <a:t>  echo /etc/</a:t>
            </a:r>
            <a:r>
              <a:rPr lang="en-US" sz="2800" dirty="0" err="1" smtClean="0">
                <a:latin typeface="Courier"/>
                <a:cs typeface="Courier"/>
              </a:rPr>
              <a:t>passwd</a:t>
            </a:r>
            <a:r>
              <a:rPr lang="en-US" sz="2800" dirty="0" smtClean="0">
                <a:latin typeface="Courier"/>
                <a:cs typeface="Courier"/>
              </a:rPr>
              <a:t> exists</a:t>
            </a:r>
          </a:p>
          <a:p>
            <a:r>
              <a:rPr lang="en-US" sz="2800" dirty="0" smtClean="0">
                <a:latin typeface="Courier"/>
                <a:cs typeface="Courier"/>
              </a:rPr>
              <a:t>else</a:t>
            </a:r>
          </a:p>
          <a:p>
            <a:r>
              <a:rPr lang="en-US" sz="2800" dirty="0" smtClean="0">
                <a:latin typeface="Courier"/>
                <a:cs typeface="Courier"/>
              </a:rPr>
              <a:t>  echo /etc/</a:t>
            </a:r>
            <a:r>
              <a:rPr lang="en-US" sz="2800" dirty="0" err="1" smtClean="0">
                <a:latin typeface="Courier"/>
                <a:cs typeface="Courier"/>
              </a:rPr>
              <a:t>passwd</a:t>
            </a:r>
            <a:r>
              <a:rPr lang="en-US" sz="2800" dirty="0" smtClean="0">
                <a:latin typeface="Courier"/>
                <a:cs typeface="Courier"/>
              </a:rPr>
              <a:t> does NOT exist</a:t>
            </a:r>
          </a:p>
          <a:p>
            <a:r>
              <a:rPr lang="en-US" sz="2800" dirty="0" err="1" smtClean="0">
                <a:latin typeface="Courier"/>
                <a:cs typeface="Courier"/>
              </a:rPr>
              <a:t>fi</a:t>
            </a:r>
            <a:endParaRPr lang="en-US" sz="2800" dirty="0" smtClean="0">
              <a:latin typeface="Courier"/>
              <a:cs typeface="Courier"/>
            </a:endParaRPr>
          </a:p>
        </p:txBody>
      </p:sp>
      <p:sp>
        <p:nvSpPr>
          <p:cNvPr id="4" name="TextBox 3"/>
          <p:cNvSpPr txBox="1"/>
          <p:nvPr/>
        </p:nvSpPr>
        <p:spPr>
          <a:xfrm>
            <a:off x="2496026" y="32974"/>
            <a:ext cx="4151948" cy="646331"/>
          </a:xfrm>
          <a:prstGeom prst="rect">
            <a:avLst/>
          </a:prstGeom>
          <a:noFill/>
        </p:spPr>
        <p:txBody>
          <a:bodyPr wrap="none" rtlCol="0">
            <a:spAutoFit/>
          </a:bodyPr>
          <a:lstStyle/>
          <a:p>
            <a:r>
              <a:rPr lang="en-US" sz="3600" b="1" spc="600" dirty="0" smtClean="0"/>
              <a:t>Twice the same</a:t>
            </a:r>
            <a:endParaRPr lang="en-US" sz="3600" b="1" spc="600"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445345" y="58846"/>
            <a:ext cx="8321349" cy="6740308"/>
          </a:xfrm>
          <a:prstGeom prst="rect">
            <a:avLst/>
          </a:prstGeom>
          <a:noFill/>
        </p:spPr>
        <p:txBody>
          <a:bodyPr wrap="square" rtlCol="0">
            <a:spAutoFit/>
          </a:bodyPr>
          <a:lstStyle/>
          <a:p>
            <a:r>
              <a:rPr lang="en-US" sz="3600" b="1" dirty="0" smtClean="0">
                <a:latin typeface="Courier"/>
                <a:cs typeface="Courier"/>
              </a:rPr>
              <a:t>case </a:t>
            </a:r>
            <a:r>
              <a:rPr lang="en-US" sz="3600" dirty="0" smtClean="0">
                <a:latin typeface="Courier"/>
                <a:cs typeface="Courier"/>
              </a:rPr>
              <a:t>variable </a:t>
            </a:r>
            <a:r>
              <a:rPr lang="en-US" sz="3600" b="1" dirty="0" smtClean="0">
                <a:latin typeface="Courier"/>
                <a:cs typeface="Courier"/>
              </a:rPr>
              <a:t>in</a:t>
            </a:r>
          </a:p>
          <a:p>
            <a:r>
              <a:rPr lang="en-US" sz="3600" b="1" dirty="0" smtClean="0">
                <a:latin typeface="Courier"/>
                <a:cs typeface="Courier"/>
              </a:rPr>
              <a:t>  pattern1)</a:t>
            </a:r>
          </a:p>
          <a:p>
            <a:r>
              <a:rPr lang="en-US" sz="3600" b="1" dirty="0" smtClean="0">
                <a:latin typeface="Courier"/>
                <a:cs typeface="Courier"/>
              </a:rPr>
              <a:t>    </a:t>
            </a:r>
            <a:r>
              <a:rPr lang="en-US" sz="3600" dirty="0" smtClean="0">
                <a:latin typeface="Courier"/>
                <a:cs typeface="Courier"/>
              </a:rPr>
              <a:t>statements</a:t>
            </a:r>
          </a:p>
          <a:p>
            <a:r>
              <a:rPr lang="en-US" sz="3600" b="1" dirty="0" smtClean="0">
                <a:latin typeface="Courier"/>
                <a:cs typeface="Courier"/>
              </a:rPr>
              <a:t>    ;;</a:t>
            </a:r>
          </a:p>
          <a:p>
            <a:r>
              <a:rPr lang="en-US" sz="3600" b="1" dirty="0" smtClean="0">
                <a:latin typeface="Courier"/>
                <a:cs typeface="Courier"/>
              </a:rPr>
              <a:t>  </a:t>
            </a:r>
            <a:r>
              <a:rPr lang="en-US" sz="3600" b="1" i="1" dirty="0" smtClean="0">
                <a:latin typeface="Courier"/>
                <a:cs typeface="Courier"/>
              </a:rPr>
              <a:t>pattern2)</a:t>
            </a:r>
          </a:p>
          <a:p>
            <a:r>
              <a:rPr lang="en-US" sz="3600" b="1" i="1" dirty="0" smtClean="0">
                <a:latin typeface="Courier"/>
                <a:cs typeface="Courier"/>
              </a:rPr>
              <a:t>    </a:t>
            </a:r>
            <a:r>
              <a:rPr lang="en-US" sz="3600" i="1" dirty="0" smtClean="0">
                <a:latin typeface="Courier"/>
                <a:cs typeface="Courier"/>
              </a:rPr>
              <a:t>statements</a:t>
            </a:r>
          </a:p>
          <a:p>
            <a:r>
              <a:rPr lang="en-US" sz="3600" b="1" i="1" dirty="0" smtClean="0">
                <a:latin typeface="Courier"/>
                <a:cs typeface="Courier"/>
              </a:rPr>
              <a:t>    ;;</a:t>
            </a:r>
          </a:p>
          <a:p>
            <a:r>
              <a:rPr lang="en-US" sz="3600" b="1" i="1" dirty="0" smtClean="0">
                <a:latin typeface="Courier"/>
                <a:cs typeface="Courier"/>
              </a:rPr>
              <a:t>  […]</a:t>
            </a:r>
          </a:p>
          <a:p>
            <a:r>
              <a:rPr lang="en-US" sz="3600" b="1" i="1" dirty="0" smtClean="0">
                <a:latin typeface="Courier"/>
                <a:cs typeface="Courier"/>
              </a:rPr>
              <a:t>  *)</a:t>
            </a:r>
          </a:p>
          <a:p>
            <a:r>
              <a:rPr lang="en-US" sz="3600" b="1" i="1" dirty="0" smtClean="0">
                <a:latin typeface="Courier"/>
                <a:cs typeface="Courier"/>
              </a:rPr>
              <a:t>    </a:t>
            </a:r>
            <a:r>
              <a:rPr lang="en-US" sz="3600" i="1" dirty="0" smtClean="0">
                <a:latin typeface="Courier"/>
                <a:cs typeface="Courier"/>
              </a:rPr>
              <a:t>statements</a:t>
            </a:r>
          </a:p>
          <a:p>
            <a:r>
              <a:rPr lang="en-US" sz="3600" b="1" i="1" dirty="0" smtClean="0">
                <a:latin typeface="Courier"/>
                <a:cs typeface="Courier"/>
              </a:rPr>
              <a:t>    ;;</a:t>
            </a:r>
          </a:p>
          <a:p>
            <a:r>
              <a:rPr lang="en-US" sz="3600" b="1" dirty="0" err="1" smtClean="0">
                <a:latin typeface="Courier"/>
                <a:cs typeface="Courier"/>
              </a:rPr>
              <a:t>esac</a:t>
            </a:r>
            <a:endParaRPr lang="en-US" sz="3600" b="1" dirty="0" smtClean="0">
              <a:latin typeface="Courier"/>
              <a:cs typeface="Couri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131955" y="1030813"/>
            <a:ext cx="8799682" cy="3416320"/>
          </a:xfrm>
          <a:prstGeom prst="rect">
            <a:avLst/>
          </a:prstGeom>
          <a:noFill/>
        </p:spPr>
        <p:txBody>
          <a:bodyPr wrap="square" rtlCol="0">
            <a:spAutoFit/>
          </a:bodyPr>
          <a:lstStyle/>
          <a:p>
            <a:r>
              <a:rPr lang="en-US" sz="2400" dirty="0" smtClean="0">
                <a:latin typeface="Courier"/>
                <a:cs typeface="Courier"/>
              </a:rPr>
              <a:t>case $PATH in</a:t>
            </a:r>
          </a:p>
          <a:p>
            <a:r>
              <a:rPr lang="en-US" sz="2400" dirty="0" smtClean="0">
                <a:latin typeface="Courier"/>
                <a:cs typeface="Courier"/>
              </a:rPr>
              <a:t> */opt/* | */</a:t>
            </a:r>
            <a:r>
              <a:rPr lang="en-US" sz="2400" dirty="0" err="1" smtClean="0">
                <a:latin typeface="Courier"/>
                <a:cs typeface="Courier"/>
              </a:rPr>
              <a:t>usr</a:t>
            </a:r>
            <a:r>
              <a:rPr lang="en-US" sz="2400" dirty="0" smtClean="0">
                <a:latin typeface="Courier"/>
                <a:cs typeface="Courier"/>
              </a:rPr>
              <a:t>/* )</a:t>
            </a:r>
          </a:p>
          <a:p>
            <a:r>
              <a:rPr lang="en-US" sz="2400" dirty="0" smtClean="0">
                <a:latin typeface="Courier"/>
                <a:cs typeface="Courier"/>
              </a:rPr>
              <a:t>    echo /opt/ or /</a:t>
            </a:r>
            <a:r>
              <a:rPr lang="en-US" sz="2400" dirty="0" err="1" smtClean="0">
                <a:latin typeface="Courier"/>
                <a:cs typeface="Courier"/>
              </a:rPr>
              <a:t>usr</a:t>
            </a:r>
            <a:r>
              <a:rPr lang="en-US" sz="2400" dirty="0" smtClean="0">
                <a:latin typeface="Courier"/>
                <a:cs typeface="Courier"/>
              </a:rPr>
              <a:t>/ paths found in \$PATH</a:t>
            </a:r>
          </a:p>
          <a:p>
            <a:r>
              <a:rPr lang="en-US" sz="2400" dirty="0" smtClean="0">
                <a:latin typeface="Courier"/>
                <a:cs typeface="Courier"/>
              </a:rPr>
              <a:t>    ;;</a:t>
            </a:r>
          </a:p>
          <a:p>
            <a:r>
              <a:rPr lang="en-US" sz="2400" dirty="0" smtClean="0">
                <a:latin typeface="Courier"/>
                <a:cs typeface="Courier"/>
              </a:rPr>
              <a:t> *)</a:t>
            </a:r>
          </a:p>
          <a:p>
            <a:r>
              <a:rPr lang="en-US" sz="2400" dirty="0" smtClean="0">
                <a:latin typeface="Courier"/>
                <a:cs typeface="Courier"/>
              </a:rPr>
              <a:t>    echo ‘/opt and /</a:t>
            </a:r>
            <a:r>
              <a:rPr lang="en-US" sz="2400" dirty="0" err="1" smtClean="0">
                <a:latin typeface="Courier"/>
                <a:cs typeface="Courier"/>
              </a:rPr>
              <a:t>usr</a:t>
            </a:r>
            <a:r>
              <a:rPr lang="en-US" sz="2400" dirty="0" smtClean="0">
                <a:latin typeface="Courier"/>
                <a:cs typeface="Courier"/>
              </a:rPr>
              <a:t> are not contained in $PATH’</a:t>
            </a:r>
          </a:p>
          <a:p>
            <a:r>
              <a:rPr lang="en-US" sz="2400" dirty="0" smtClean="0">
                <a:latin typeface="Courier"/>
                <a:cs typeface="Courier"/>
              </a:rPr>
              <a:t>    ;;</a:t>
            </a:r>
          </a:p>
          <a:p>
            <a:r>
              <a:rPr lang="en-US" sz="2400" dirty="0" err="1" smtClean="0">
                <a:latin typeface="Courier"/>
                <a:cs typeface="Courier"/>
              </a:rPr>
              <a:t>esac</a:t>
            </a:r>
            <a:r>
              <a:rPr lang="en-US" sz="2400" dirty="0" smtClean="0">
                <a:latin typeface="Courier"/>
                <a:cs typeface="Courier"/>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445345" y="1855464"/>
            <a:ext cx="8321349" cy="2308324"/>
          </a:xfrm>
          <a:prstGeom prst="rect">
            <a:avLst/>
          </a:prstGeom>
          <a:noFill/>
        </p:spPr>
        <p:txBody>
          <a:bodyPr wrap="square" rtlCol="0">
            <a:spAutoFit/>
          </a:bodyPr>
          <a:lstStyle/>
          <a:p>
            <a:r>
              <a:rPr lang="en-US" sz="3600" b="1" dirty="0" smtClean="0">
                <a:latin typeface="Courier"/>
                <a:cs typeface="Courier"/>
              </a:rPr>
              <a:t>for </a:t>
            </a:r>
            <a:r>
              <a:rPr lang="en-US" sz="3600" dirty="0" smtClean="0">
                <a:latin typeface="Courier"/>
                <a:cs typeface="Courier"/>
              </a:rPr>
              <a:t>variable </a:t>
            </a:r>
            <a:r>
              <a:rPr lang="en-US" sz="3600" b="1" i="1" dirty="0" smtClean="0">
                <a:latin typeface="Courier"/>
                <a:cs typeface="Courier"/>
              </a:rPr>
              <a:t>in </a:t>
            </a:r>
            <a:r>
              <a:rPr lang="en-US" sz="3600" i="1" dirty="0" smtClean="0">
                <a:latin typeface="Courier"/>
                <a:cs typeface="Courier"/>
              </a:rPr>
              <a:t>list</a:t>
            </a:r>
          </a:p>
          <a:p>
            <a:r>
              <a:rPr lang="en-US" sz="3600" b="1" dirty="0" smtClean="0">
                <a:latin typeface="Courier"/>
                <a:cs typeface="Courier"/>
              </a:rPr>
              <a:t>do</a:t>
            </a:r>
          </a:p>
          <a:p>
            <a:r>
              <a:rPr lang="en-US" sz="3600" b="1" dirty="0" smtClean="0">
                <a:latin typeface="Courier"/>
                <a:cs typeface="Courier"/>
              </a:rPr>
              <a:t>  </a:t>
            </a:r>
            <a:r>
              <a:rPr lang="en-US" sz="3600" dirty="0" smtClean="0">
                <a:latin typeface="Courier"/>
                <a:cs typeface="Courier"/>
              </a:rPr>
              <a:t>statements</a:t>
            </a:r>
          </a:p>
          <a:p>
            <a:r>
              <a:rPr lang="en-US" sz="3600" b="1" dirty="0" smtClean="0">
                <a:latin typeface="Courier"/>
                <a:cs typeface="Courier"/>
              </a:rPr>
              <a:t>done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353596" y="1400255"/>
            <a:ext cx="8436809" cy="1815882"/>
          </a:xfrm>
          <a:prstGeom prst="rect">
            <a:avLst/>
          </a:prstGeom>
          <a:solidFill>
            <a:schemeClr val="bg1">
              <a:lumMod val="85000"/>
            </a:schemeClr>
          </a:solidFill>
        </p:spPr>
        <p:txBody>
          <a:bodyPr wrap="square" rtlCol="0">
            <a:spAutoFit/>
          </a:bodyPr>
          <a:lstStyle/>
          <a:p>
            <a:r>
              <a:rPr lang="en-US" sz="2800" dirty="0" smtClean="0">
                <a:latin typeface="Courier"/>
                <a:cs typeface="Courier"/>
              </a:rPr>
              <a:t>for FILE in /</a:t>
            </a:r>
            <a:r>
              <a:rPr lang="en-US" sz="2800" dirty="0" err="1" smtClean="0">
                <a:latin typeface="Courier"/>
                <a:cs typeface="Courier"/>
              </a:rPr>
              <a:t>tmp</a:t>
            </a:r>
            <a:r>
              <a:rPr lang="en-US" sz="2800" dirty="0" smtClean="0">
                <a:latin typeface="Courier"/>
                <a:cs typeface="Courier"/>
              </a:rPr>
              <a:t>/*</a:t>
            </a:r>
          </a:p>
          <a:p>
            <a:r>
              <a:rPr lang="en-US" sz="2800" dirty="0" smtClean="0">
                <a:latin typeface="Courier"/>
                <a:cs typeface="Courier"/>
              </a:rPr>
              <a:t>do</a:t>
            </a:r>
          </a:p>
          <a:p>
            <a:r>
              <a:rPr lang="en-US" sz="2800" dirty="0" smtClean="0">
                <a:latin typeface="Courier"/>
                <a:cs typeface="Courier"/>
              </a:rPr>
              <a:t>  echo “ * $FILE”</a:t>
            </a:r>
          </a:p>
          <a:p>
            <a:r>
              <a:rPr lang="en-US" sz="2800" dirty="0" smtClean="0">
                <a:latin typeface="Courier"/>
                <a:cs typeface="Courier"/>
              </a:rPr>
              <a:t>done</a:t>
            </a:r>
          </a:p>
        </p:txBody>
      </p:sp>
      <p:sp>
        <p:nvSpPr>
          <p:cNvPr id="3" name="TextBox 2"/>
          <p:cNvSpPr txBox="1">
            <a:spLocks/>
          </p:cNvSpPr>
          <p:nvPr/>
        </p:nvSpPr>
        <p:spPr>
          <a:xfrm>
            <a:off x="353596" y="4024295"/>
            <a:ext cx="8436809" cy="1815882"/>
          </a:xfrm>
          <a:prstGeom prst="rect">
            <a:avLst/>
          </a:prstGeom>
          <a:solidFill>
            <a:schemeClr val="bg1">
              <a:lumMod val="85000"/>
            </a:schemeClr>
          </a:solidFill>
        </p:spPr>
        <p:txBody>
          <a:bodyPr wrap="square" rtlCol="0">
            <a:spAutoFit/>
          </a:bodyPr>
          <a:lstStyle/>
          <a:p>
            <a:r>
              <a:rPr lang="en-US" sz="2800" dirty="0" smtClean="0">
                <a:latin typeface="Courier"/>
                <a:cs typeface="Courier"/>
              </a:rPr>
              <a:t>for FILE in `</a:t>
            </a:r>
            <a:r>
              <a:rPr lang="en-US" sz="2800" dirty="0" err="1" smtClean="0">
                <a:latin typeface="Courier"/>
                <a:cs typeface="Courier"/>
              </a:rPr>
              <a:t>ls</a:t>
            </a:r>
            <a:r>
              <a:rPr lang="en-US" sz="2800" dirty="0" smtClean="0">
                <a:latin typeface="Courier"/>
                <a:cs typeface="Courier"/>
              </a:rPr>
              <a:t> /</a:t>
            </a:r>
            <a:r>
              <a:rPr lang="en-US" sz="2800" dirty="0" err="1" smtClean="0">
                <a:latin typeface="Courier"/>
                <a:cs typeface="Courier"/>
              </a:rPr>
              <a:t>tmp</a:t>
            </a:r>
            <a:r>
              <a:rPr lang="en-US" sz="2800" dirty="0" smtClean="0">
                <a:latin typeface="Courier"/>
                <a:cs typeface="Courier"/>
              </a:rPr>
              <a:t>`</a:t>
            </a:r>
          </a:p>
          <a:p>
            <a:r>
              <a:rPr lang="en-US" sz="2800" dirty="0" smtClean="0">
                <a:latin typeface="Courier"/>
                <a:cs typeface="Courier"/>
              </a:rPr>
              <a:t>do</a:t>
            </a:r>
          </a:p>
          <a:p>
            <a:r>
              <a:rPr lang="en-US" sz="2800" dirty="0" smtClean="0">
                <a:latin typeface="Courier"/>
                <a:cs typeface="Courier"/>
              </a:rPr>
              <a:t>  echo “ * $FILE”</a:t>
            </a:r>
          </a:p>
          <a:p>
            <a:r>
              <a:rPr lang="en-US" sz="2800" dirty="0" smtClean="0">
                <a:latin typeface="Courier"/>
                <a:cs typeface="Courier"/>
              </a:rPr>
              <a:t>done</a:t>
            </a:r>
          </a:p>
        </p:txBody>
      </p:sp>
      <p:sp>
        <p:nvSpPr>
          <p:cNvPr id="4" name="TextBox 3"/>
          <p:cNvSpPr txBox="1"/>
          <p:nvPr/>
        </p:nvSpPr>
        <p:spPr>
          <a:xfrm>
            <a:off x="1699046" y="32974"/>
            <a:ext cx="5745909" cy="646331"/>
          </a:xfrm>
          <a:prstGeom prst="rect">
            <a:avLst/>
          </a:prstGeom>
          <a:noFill/>
        </p:spPr>
        <p:txBody>
          <a:bodyPr wrap="none" rtlCol="0">
            <a:spAutoFit/>
          </a:bodyPr>
          <a:lstStyle/>
          <a:p>
            <a:r>
              <a:rPr lang="en-US" sz="3600" b="1" spc="600" dirty="0" smtClean="0"/>
              <a:t>Twice the same again</a:t>
            </a:r>
            <a:endParaRPr lang="en-US" sz="3600" b="1" spc="6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a:spLocks/>
          </p:cNvSpPr>
          <p:nvPr/>
        </p:nvSpPr>
        <p:spPr>
          <a:xfrm>
            <a:off x="569052" y="634981"/>
            <a:ext cx="8321349" cy="5078314"/>
          </a:xfrm>
          <a:prstGeom prst="rect">
            <a:avLst/>
          </a:prstGeom>
          <a:noFill/>
        </p:spPr>
        <p:txBody>
          <a:bodyPr wrap="square" rtlCol="0">
            <a:spAutoFit/>
          </a:bodyPr>
          <a:lstStyle/>
          <a:p>
            <a:r>
              <a:rPr lang="en-US" sz="3600" b="1" dirty="0" smtClean="0">
                <a:latin typeface="Courier"/>
                <a:cs typeface="Courier"/>
              </a:rPr>
              <a:t>while </a:t>
            </a:r>
            <a:r>
              <a:rPr lang="en-US" sz="3600" dirty="0" smtClean="0">
                <a:latin typeface="Courier"/>
                <a:cs typeface="Courier"/>
              </a:rPr>
              <a:t>condition</a:t>
            </a:r>
          </a:p>
          <a:p>
            <a:r>
              <a:rPr lang="en-US" sz="3600" b="1" dirty="0" smtClean="0">
                <a:latin typeface="Courier"/>
                <a:cs typeface="Courier"/>
              </a:rPr>
              <a:t>do</a:t>
            </a:r>
          </a:p>
          <a:p>
            <a:r>
              <a:rPr lang="en-US" sz="3600" b="1" dirty="0" smtClean="0">
                <a:latin typeface="Courier"/>
                <a:cs typeface="Courier"/>
              </a:rPr>
              <a:t>  </a:t>
            </a:r>
            <a:r>
              <a:rPr lang="en-US" sz="3600" dirty="0" smtClean="0">
                <a:latin typeface="Courier"/>
                <a:cs typeface="Courier"/>
              </a:rPr>
              <a:t>statements</a:t>
            </a:r>
          </a:p>
          <a:p>
            <a:r>
              <a:rPr lang="en-US" sz="3600" b="1" dirty="0" smtClean="0">
                <a:latin typeface="Courier"/>
                <a:cs typeface="Courier"/>
              </a:rPr>
              <a:t>Done</a:t>
            </a:r>
          </a:p>
          <a:p>
            <a:endParaRPr lang="en-US" sz="3600" b="1" dirty="0" smtClean="0">
              <a:latin typeface="Courier"/>
              <a:cs typeface="Courier"/>
            </a:endParaRPr>
          </a:p>
          <a:p>
            <a:r>
              <a:rPr lang="en-US" sz="3600" b="1" dirty="0" smtClean="0">
                <a:latin typeface="Courier"/>
                <a:cs typeface="Courier"/>
              </a:rPr>
              <a:t>until </a:t>
            </a:r>
            <a:r>
              <a:rPr lang="en-US" sz="3600" dirty="0" smtClean="0">
                <a:latin typeface="Courier"/>
                <a:cs typeface="Courier"/>
              </a:rPr>
              <a:t>condition</a:t>
            </a:r>
          </a:p>
          <a:p>
            <a:r>
              <a:rPr lang="en-US" sz="3600" b="1" dirty="0" smtClean="0">
                <a:latin typeface="Courier"/>
                <a:cs typeface="Courier"/>
              </a:rPr>
              <a:t>do</a:t>
            </a:r>
          </a:p>
          <a:p>
            <a:r>
              <a:rPr lang="en-US" sz="3600" b="1" dirty="0" smtClean="0">
                <a:latin typeface="Courier"/>
                <a:cs typeface="Courier"/>
              </a:rPr>
              <a:t>  </a:t>
            </a:r>
            <a:r>
              <a:rPr lang="en-US" sz="3600" dirty="0" smtClean="0">
                <a:latin typeface="Courier"/>
                <a:cs typeface="Courier"/>
              </a:rPr>
              <a:t>statements</a:t>
            </a:r>
          </a:p>
          <a:p>
            <a:r>
              <a:rPr lang="en-US" sz="3600" b="1" dirty="0" smtClean="0">
                <a:latin typeface="Courier"/>
                <a:cs typeface="Courier"/>
              </a:rPr>
              <a:t>done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extBox 2"/>
          <p:cNvSpPr txBox="1"/>
          <p:nvPr/>
        </p:nvSpPr>
        <p:spPr>
          <a:xfrm>
            <a:off x="1194175" y="156684"/>
            <a:ext cx="6755651" cy="646331"/>
          </a:xfrm>
          <a:prstGeom prst="rect">
            <a:avLst/>
          </a:prstGeom>
          <a:noFill/>
        </p:spPr>
        <p:txBody>
          <a:bodyPr wrap="none" rtlCol="0">
            <a:spAutoFit/>
          </a:bodyPr>
          <a:lstStyle/>
          <a:p>
            <a:r>
              <a:rPr lang="en-US" sz="3600" b="1" spc="600" dirty="0" smtClean="0"/>
              <a:t>Script Flexibility: </a:t>
            </a:r>
            <a:r>
              <a:rPr lang="en-US" sz="3600" b="1" dirty="0" smtClean="0"/>
              <a:t>Variables</a:t>
            </a:r>
            <a:endParaRPr lang="en-US" sz="3600" b="1" dirty="0"/>
          </a:p>
        </p:txBody>
      </p:sp>
      <p:sp>
        <p:nvSpPr>
          <p:cNvPr id="8" name="TextBox 7"/>
          <p:cNvSpPr txBox="1"/>
          <p:nvPr/>
        </p:nvSpPr>
        <p:spPr>
          <a:xfrm>
            <a:off x="1003733" y="1575083"/>
            <a:ext cx="7803376" cy="1477328"/>
          </a:xfrm>
          <a:prstGeom prst="rect">
            <a:avLst/>
          </a:prstGeom>
          <a:solidFill>
            <a:schemeClr val="bg1">
              <a:lumMod val="85000"/>
            </a:schemeClr>
          </a:solidFill>
        </p:spPr>
        <p:txBody>
          <a:bodyPr wrap="none" rtlCol="0">
            <a:spAutoFit/>
          </a:bodyPr>
          <a:lstStyle/>
          <a:p>
            <a:r>
              <a:rPr lang="en-US" dirty="0">
                <a:latin typeface="Courier"/>
                <a:cs typeface="Courier"/>
              </a:rPr>
              <a:t>#!/bin/</a:t>
            </a:r>
            <a:r>
              <a:rPr lang="en-US" dirty="0" err="1">
                <a:latin typeface="Courier"/>
                <a:cs typeface="Courier"/>
              </a:rPr>
              <a:t>sh</a:t>
            </a:r>
            <a:endParaRPr lang="en-US" dirty="0">
              <a:latin typeface="Courier"/>
              <a:cs typeface="Courier"/>
            </a:endParaRPr>
          </a:p>
          <a:p>
            <a:r>
              <a:rPr lang="en-US" dirty="0">
                <a:latin typeface="Courier"/>
                <a:cs typeface="Courier"/>
              </a:rPr>
              <a:t> </a:t>
            </a:r>
          </a:p>
          <a:p>
            <a:r>
              <a:rPr lang="en-US" dirty="0">
                <a:latin typeface="Courier"/>
                <a:cs typeface="Courier"/>
              </a:rPr>
              <a:t>echo “The directory /etc contains the following files:”</a:t>
            </a:r>
          </a:p>
          <a:p>
            <a:r>
              <a:rPr lang="en-US" dirty="0" err="1">
                <a:latin typeface="Courier"/>
                <a:cs typeface="Courier"/>
              </a:rPr>
              <a:t>ls</a:t>
            </a:r>
            <a:r>
              <a:rPr lang="en-US" dirty="0">
                <a:latin typeface="Courier"/>
                <a:cs typeface="Courier"/>
              </a:rPr>
              <a:t> /etc</a:t>
            </a:r>
          </a:p>
          <a:p>
            <a:endParaRPr lang="en-US" dirty="0">
              <a:latin typeface="Courier"/>
              <a:cs typeface="Courier"/>
            </a:endParaRPr>
          </a:p>
        </p:txBody>
      </p:sp>
      <p:sp>
        <p:nvSpPr>
          <p:cNvPr id="9" name="TextBox 8"/>
          <p:cNvSpPr txBox="1"/>
          <p:nvPr/>
        </p:nvSpPr>
        <p:spPr>
          <a:xfrm>
            <a:off x="413145" y="1157754"/>
            <a:ext cx="1146468" cy="369332"/>
          </a:xfrm>
          <a:prstGeom prst="rect">
            <a:avLst/>
          </a:prstGeom>
          <a:noFill/>
        </p:spPr>
        <p:txBody>
          <a:bodyPr wrap="none" rtlCol="0">
            <a:spAutoFit/>
          </a:bodyPr>
          <a:lstStyle/>
          <a:p>
            <a:r>
              <a:rPr lang="en-US" b="1" dirty="0" smtClean="0"/>
              <a:t>Instead of</a:t>
            </a:r>
            <a:endParaRPr lang="en-US" b="1" dirty="0"/>
          </a:p>
        </p:txBody>
      </p:sp>
      <p:sp>
        <p:nvSpPr>
          <p:cNvPr id="11" name="TextBox 10"/>
          <p:cNvSpPr txBox="1"/>
          <p:nvPr/>
        </p:nvSpPr>
        <p:spPr>
          <a:xfrm>
            <a:off x="413145" y="3541277"/>
            <a:ext cx="518091" cy="369332"/>
          </a:xfrm>
          <a:prstGeom prst="rect">
            <a:avLst/>
          </a:prstGeom>
          <a:noFill/>
        </p:spPr>
        <p:txBody>
          <a:bodyPr wrap="none" rtlCol="0">
            <a:spAutoFit/>
          </a:bodyPr>
          <a:lstStyle/>
          <a:p>
            <a:r>
              <a:rPr lang="en-US" b="1" dirty="0" smtClean="0"/>
              <a:t>use</a:t>
            </a:r>
            <a:endParaRPr lang="en-US" b="1" dirty="0"/>
          </a:p>
        </p:txBody>
      </p:sp>
      <p:sp>
        <p:nvSpPr>
          <p:cNvPr id="12" name="TextBox 11"/>
          <p:cNvSpPr txBox="1"/>
          <p:nvPr/>
        </p:nvSpPr>
        <p:spPr>
          <a:xfrm>
            <a:off x="1003733" y="4016048"/>
            <a:ext cx="7803376" cy="2031325"/>
          </a:xfrm>
          <a:prstGeom prst="rect">
            <a:avLst/>
          </a:prstGeom>
          <a:solidFill>
            <a:schemeClr val="bg1">
              <a:lumMod val="85000"/>
            </a:schemeClr>
          </a:solidFill>
        </p:spPr>
        <p:txBody>
          <a:bodyPr wrap="square" rtlCol="0">
            <a:spAutoFit/>
          </a:bodyPr>
          <a:lstStyle/>
          <a:p>
            <a:r>
              <a:rPr lang="en-US" dirty="0" smtClean="0">
                <a:latin typeface="Courier"/>
                <a:cs typeface="Courier"/>
              </a:rPr>
              <a:t>#!/bin/</a:t>
            </a:r>
            <a:r>
              <a:rPr lang="en-US" dirty="0" err="1" smtClean="0">
                <a:latin typeface="Courier"/>
                <a:cs typeface="Courier"/>
              </a:rPr>
              <a:t>sh</a:t>
            </a:r>
            <a:endParaRPr lang="en-US" dirty="0" smtClean="0">
              <a:latin typeface="Courier"/>
              <a:cs typeface="Courier"/>
            </a:endParaRPr>
          </a:p>
          <a:p>
            <a:r>
              <a:rPr lang="en-US" dirty="0" smtClean="0">
                <a:latin typeface="Courier"/>
                <a:cs typeface="Courier"/>
              </a:rPr>
              <a:t> </a:t>
            </a:r>
          </a:p>
          <a:p>
            <a:r>
              <a:rPr lang="en-US" dirty="0" smtClean="0">
                <a:latin typeface="Courier"/>
                <a:cs typeface="Courier"/>
              </a:rPr>
              <a:t>MYDIR=/etc</a:t>
            </a:r>
          </a:p>
          <a:p>
            <a:r>
              <a:rPr lang="en-US" dirty="0" smtClean="0">
                <a:latin typeface="Courier"/>
                <a:cs typeface="Courier"/>
              </a:rPr>
              <a:t> </a:t>
            </a:r>
          </a:p>
          <a:p>
            <a:r>
              <a:rPr lang="en-US" dirty="0" smtClean="0">
                <a:latin typeface="Courier"/>
                <a:cs typeface="Courier"/>
              </a:rPr>
              <a:t>echo “The directory $MYDIR contains the following files:”</a:t>
            </a:r>
          </a:p>
          <a:p>
            <a:r>
              <a:rPr lang="en-US" dirty="0" err="1" smtClean="0">
                <a:latin typeface="Courier"/>
                <a:cs typeface="Courier"/>
              </a:rPr>
              <a:t>ls</a:t>
            </a:r>
            <a:r>
              <a:rPr lang="en-US" dirty="0" smtClean="0">
                <a:latin typeface="Courier"/>
                <a:cs typeface="Courier"/>
              </a:rPr>
              <a:t> $MYDIR </a:t>
            </a:r>
            <a:endParaRPr lang="en-US" dirty="0">
              <a:latin typeface="Courier"/>
              <a:cs typeface="Courier"/>
            </a:endParaRPr>
          </a:p>
        </p:txBody>
      </p:sp>
    </p:spTree>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TotalTime>
  <Words>892</Words>
  <Application>Microsoft Macintosh PowerPoint</Application>
  <PresentationFormat>On-screen Show (4:3)</PresentationFormat>
  <Paragraphs>175</Paragraphs>
  <Slides>16</Slides>
  <Notes>8</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EMBL Heidelberg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Thommen</dc:creator>
  <cp:lastModifiedBy>Frank Thommen</cp:lastModifiedBy>
  <cp:revision>4</cp:revision>
  <dcterms:created xsi:type="dcterms:W3CDTF">2012-12-06T11:02:15Z</dcterms:created>
  <dcterms:modified xsi:type="dcterms:W3CDTF">2012-12-06T12:35:50Z</dcterms:modified>
</cp:coreProperties>
</file>