
<file path=[Content_Types].xml><?xml version="1.0" encoding="utf-8"?>
<Types xmlns="http://schemas.openxmlformats.org/package/2006/content-types">
  <Override PartName="/ppt/slides/slide18.xml" ContentType="application/vnd.openxmlformats-officedocument.presentationml.slide+xml"/>
  <Default Extension="pict" ContentType="image/pict"/>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Default Extension="doc" ContentType="application/msword"/>
  <Override PartName="/ppt/notesSlides/notesSlide1.xml" ContentType="application/vnd.openxmlformats-officedocument.presentationml.notesSlide+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0"/>
  </p:notes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72" r:id="rId14"/>
    <p:sldId id="267" r:id="rId15"/>
    <p:sldId id="268" r:id="rId16"/>
    <p:sldId id="269" r:id="rId17"/>
    <p:sldId id="270" r:id="rId18"/>
    <p:sldId id="271" r:id="rId1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defTabSz="457200"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defTabSz="457200"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defTabSz="457200"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defTabSz="457200"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vertBarState="maximized" horzBarState="minimized">
    <p:restoredLeft sz="15620"/>
    <p:restoredTop sz="94660"/>
  </p:normalViewPr>
  <p:slideViewPr>
    <p:cSldViewPr snapToGrid="0" snapToObjects="1">
      <p:cViewPr varScale="1">
        <p:scale>
          <a:sx n="27" d="100"/>
          <a:sy n="27" d="100"/>
        </p:scale>
        <p:origin x="-120" y="-1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0764277E-C203-46A0-8B25-D1738988E976}" type="datetimeFigureOut">
              <a:rPr lang="en-US"/>
              <a:pPr>
                <a:defRPr/>
              </a:pPr>
              <a:t>5/26/13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065A3C52-BEE8-4DD6-9CA7-3123528FB21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defTabSz="457200" rtl="0" fontAlgn="base">
      <a:spcBef>
        <a:spcPct val="30000"/>
      </a:spcBef>
      <a:spcAft>
        <a:spcPct val="0"/>
      </a:spcAft>
      <a:defRPr sz="1200" kern="1200">
        <a:solidFill>
          <a:schemeClr val="tx1"/>
        </a:solidFill>
        <a:latin typeface="+mn-lt"/>
        <a:ea typeface="ＭＳ Ｐゴシック" pitchFamily="-72"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72"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72"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7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PLEASE CORRECT IN SCRIPT: $MYDIR=/etc -&gt; MYDIR=/etc</a:t>
            </a: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A36DF8A-3F0E-4648-8EEA-F041E8F7239C}" type="slidenum">
              <a:rPr lang="en-US">
                <a:ea typeface="ＭＳ Ｐゴシック" pitchFamily="-72" charset="-128"/>
                <a:cs typeface="ＭＳ Ｐゴシック" pitchFamily="-72" charset="-128"/>
              </a:rPr>
              <a:pPr fontAlgn="base">
                <a:spcBef>
                  <a:spcPct val="0"/>
                </a:spcBef>
                <a:spcAft>
                  <a:spcPct val="0"/>
                </a:spcAft>
              </a:pPr>
              <a:t>10</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B5470C-255E-48B8-AA73-D989A3999983}" type="slidenum">
              <a:rPr lang="en-US">
                <a:ea typeface="ＭＳ Ｐゴシック" pitchFamily="-72" charset="-128"/>
                <a:cs typeface="ＭＳ Ｐゴシック" pitchFamily="-72" charset="-128"/>
              </a:rPr>
              <a:pPr fontAlgn="base">
                <a:spcBef>
                  <a:spcPct val="0"/>
                </a:spcBef>
                <a:spcAft>
                  <a:spcPct val="0"/>
                </a:spcAft>
              </a:pPr>
              <a:t>11</a:t>
            </a:fld>
            <a:endParaRPr lang="en-US">
              <a:ea typeface="ＭＳ Ｐゴシック" pitchFamily="-72" charset="-128"/>
              <a:cs typeface="ＭＳ Ｐゴシック" pitchFamily="-7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533AF9-1166-42C1-9FE8-08069315B20D}" type="slidenum">
              <a:rPr lang="en-US">
                <a:ea typeface="ＭＳ Ｐゴシック" pitchFamily="-72" charset="-128"/>
                <a:cs typeface="ＭＳ Ｐゴシック" pitchFamily="-72" charset="-128"/>
              </a:rPr>
              <a:pPr fontAlgn="base">
                <a:spcBef>
                  <a:spcPct val="0"/>
                </a:spcBef>
                <a:spcAft>
                  <a:spcPct val="0"/>
                </a:spcAft>
              </a:pPr>
              <a:t>12</a:t>
            </a:fld>
            <a:endParaRPr lang="en-US">
              <a:ea typeface="ＭＳ Ｐゴシック" pitchFamily="-72" charset="-128"/>
              <a:cs typeface="ＭＳ Ｐゴシック" pitchFamily="-72"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Notes Placeholder 2"/>
          <p:cNvSpPr>
            <a:spLocks noGrp="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pPr>
              <a:spcBef>
                <a:spcPct val="0"/>
              </a:spcBef>
            </a:pPr>
            <a:r>
              <a:rPr lang="en-US" sz="2000" smtClean="0"/>
              <a:t>PLEASE CORRECT IN SCRIPT: $MYDIR=/etc -&gt; MYDIR=/etc</a:t>
            </a:r>
          </a:p>
        </p:txBody>
      </p:sp>
      <p:sp>
        <p:nvSpPr>
          <p:cNvPr id="3994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a:fld id="{B4376C51-F602-4373-AC73-9256A4820BE5}" type="slidenum">
              <a:rPr lang="en-US" sz="1200">
                <a:latin typeface="Calibri" pitchFamily="-72" charset="0"/>
              </a:rPr>
              <a:pPr algn="r"/>
              <a:t>13</a:t>
            </a:fld>
            <a:endParaRPr lang="en-US" sz="1200">
              <a:latin typeface="Calibri" pitchFamily="-72"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CDF6EA-4475-478F-BCC1-0B1206A37860}" type="slidenum">
              <a:rPr lang="en-US">
                <a:ea typeface="ＭＳ Ｐゴシック" pitchFamily="-72" charset="-128"/>
                <a:cs typeface="ＭＳ Ｐゴシック" pitchFamily="-72" charset="-128"/>
              </a:rPr>
              <a:pPr fontAlgn="base">
                <a:spcBef>
                  <a:spcPct val="0"/>
                </a:spcBef>
                <a:spcAft>
                  <a:spcPct val="0"/>
                </a:spcAft>
              </a:pPr>
              <a:t>14</a:t>
            </a:fld>
            <a:endParaRPr lang="en-US">
              <a:ea typeface="ＭＳ Ｐゴシック" pitchFamily="-72" charset="-128"/>
              <a:cs typeface="ＭＳ Ｐゴシック" pitchFamily="-72"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A3A00D-5754-4035-A173-DDD2F751E2C2}" type="slidenum">
              <a:rPr lang="en-US">
                <a:ea typeface="ＭＳ Ｐゴシック" pitchFamily="-72" charset="-128"/>
                <a:cs typeface="ＭＳ Ｐゴシック" pitchFamily="-72" charset="-128"/>
              </a:rPr>
              <a:pPr fontAlgn="base">
                <a:spcBef>
                  <a:spcPct val="0"/>
                </a:spcBef>
                <a:spcAft>
                  <a:spcPct val="0"/>
                </a:spcAft>
              </a:pPr>
              <a:t>15</a:t>
            </a:fld>
            <a:endParaRPr lang="en-US">
              <a:ea typeface="ＭＳ Ｐゴシック" pitchFamily="-72" charset="-128"/>
              <a:cs typeface="ＭＳ Ｐゴシック" pitchFamily="-7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DF71216-D692-4107-B84C-E7B0FC03338D}" type="slidenum">
              <a:rPr lang="en-US">
                <a:ea typeface="ＭＳ Ｐゴシック" pitchFamily="-72" charset="-128"/>
                <a:cs typeface="ＭＳ Ｐゴシック" pitchFamily="-72" charset="-128"/>
              </a:rPr>
              <a:pPr fontAlgn="base">
                <a:spcBef>
                  <a:spcPct val="0"/>
                </a:spcBef>
                <a:spcAft>
                  <a:spcPct val="0"/>
                </a:spcAft>
              </a:pPr>
              <a:t>16</a:t>
            </a:fld>
            <a:endParaRPr lang="en-US">
              <a:ea typeface="ＭＳ Ｐゴシック" pitchFamily="-72" charset="-128"/>
              <a:cs typeface="ＭＳ Ｐゴシック" pitchFamily="-7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5F4D323-836B-40A6-87A4-9C39E7648F33}" type="slidenum">
              <a:rPr lang="en-US">
                <a:ea typeface="ＭＳ Ｐゴシック" pitchFamily="-72" charset="-128"/>
                <a:cs typeface="ＭＳ Ｐゴシック" pitchFamily="-72" charset="-128"/>
              </a:rPr>
              <a:pPr fontAlgn="base">
                <a:spcBef>
                  <a:spcPct val="0"/>
                </a:spcBef>
                <a:spcAft>
                  <a:spcPct val="0"/>
                </a:spcAft>
              </a:pPr>
              <a:t>17</a:t>
            </a:fld>
            <a:endParaRPr lang="en-US">
              <a:ea typeface="ＭＳ Ｐゴシック" pitchFamily="-72" charset="-128"/>
              <a:cs typeface="ＭＳ Ｐゴシック" pitchFamily="-7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E937D8-F251-47E1-9800-A1356965D5F7}" type="slidenum">
              <a:rPr lang="en-US">
                <a:ea typeface="ＭＳ Ｐゴシック" pitchFamily="-72" charset="-128"/>
                <a:cs typeface="ＭＳ Ｐゴシック" pitchFamily="-72" charset="-128"/>
              </a:rPr>
              <a:pPr fontAlgn="base">
                <a:spcBef>
                  <a:spcPct val="0"/>
                </a:spcBef>
                <a:spcAft>
                  <a:spcPct val="0"/>
                </a:spcAft>
              </a:pPr>
              <a:t>18</a:t>
            </a:fld>
            <a:endParaRPr lang="en-US">
              <a:ea typeface="ＭＳ Ｐゴシック" pitchFamily="-72" charset="-128"/>
              <a:cs typeface="ＭＳ Ｐゴシック" pitchFamily="-7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50AA06-A3C1-46F5-BC9B-92CA7253C80B}" type="datetimeFigureOut">
              <a:rPr lang="en-US"/>
              <a:pPr>
                <a:defRPr/>
              </a:pPr>
              <a:t>5/26/13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F75DCC-1487-438E-9550-EA289A76EA0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CA5D96D-3CC3-4994-B40C-9488B4861785}" type="datetimeFigureOut">
              <a:rPr lang="en-US"/>
              <a:pPr>
                <a:defRPr/>
              </a:pPr>
              <a:t>5/26/13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1325E4-5A8F-4F35-9400-6632C7F6A72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F79BEB-3997-4961-9DBE-AED0BEBF98BE}" type="datetimeFigureOut">
              <a:rPr lang="en-US"/>
              <a:pPr>
                <a:defRPr/>
              </a:pPr>
              <a:t>5/26/13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0F4F7B-BC2C-42E9-883F-5D4844AD8BA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1DCD8FC-C788-4AE3-AF69-AABA86C821FC}" type="datetimeFigureOut">
              <a:rPr lang="en-US"/>
              <a:pPr>
                <a:defRPr/>
              </a:pPr>
              <a:t>5/26/13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2865C5-3F73-4928-9316-2D4547D1AC3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A2C8FE-1392-4D0B-BB61-D8F84BD1C595}" type="datetimeFigureOut">
              <a:rPr lang="en-US"/>
              <a:pPr>
                <a:defRPr/>
              </a:pPr>
              <a:t>5/26/13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417E4D-EF67-4F0D-BBB8-B3809244C20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8768EF6-F0CF-4067-B739-1044A3EDBDF6}" type="datetimeFigureOut">
              <a:rPr lang="en-US"/>
              <a:pPr>
                <a:defRPr/>
              </a:pPr>
              <a:t>5/26/13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44F49F-3532-499F-8200-8B197874B4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30FB6FE-D62A-47E5-A6E0-BC18609D986B}" type="datetimeFigureOut">
              <a:rPr lang="en-US"/>
              <a:pPr>
                <a:defRPr/>
              </a:pPr>
              <a:t>5/26/13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DAC5658-F91B-4F4C-BA97-B703F362DA4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B55782E-17E0-48D3-A53C-AA194355EEC6}" type="datetimeFigureOut">
              <a:rPr lang="en-US"/>
              <a:pPr>
                <a:defRPr/>
              </a:pPr>
              <a:t>5/26/13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6FDDDF2-ED5D-472F-B4D0-AABF871D10C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4AD84B-89D1-43C8-8545-457BDCD1E44E}" type="datetimeFigureOut">
              <a:rPr lang="en-US"/>
              <a:pPr>
                <a:defRPr/>
              </a:pPr>
              <a:t>5/26/13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A4EF1F7-6959-459D-AE59-485DC91932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922EDE-A5AA-4398-A0A7-511B86B38C3C}" type="datetimeFigureOut">
              <a:rPr lang="en-US"/>
              <a:pPr>
                <a:defRPr/>
              </a:pPr>
              <a:t>5/26/13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8E0F32-695E-4545-88C4-C93A82DEB75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456029-D956-494F-9B4D-BDFC8E181493}" type="datetimeFigureOut">
              <a:rPr lang="en-US"/>
              <a:pPr>
                <a:defRPr/>
              </a:pPr>
              <a:t>5/26/13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8A762EF-4D6D-477A-A197-5EC1C0476B9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BC7DBEF5-3C73-4497-BC00-969BEA7057D7}" type="datetimeFigureOut">
              <a:rPr lang="en-US"/>
              <a:pPr>
                <a:defRPr/>
              </a:pPr>
              <a:t>5/26/13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FED1FED0-87F0-4A25-B2CA-514D6F7824C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57200" rtl="0" fontAlgn="base">
        <a:spcBef>
          <a:spcPct val="0"/>
        </a:spcBef>
        <a:spcAft>
          <a:spcPct val="0"/>
        </a:spcAft>
        <a:defRPr sz="4400" kern="1200">
          <a:solidFill>
            <a:schemeClr val="tx1"/>
          </a:solidFill>
          <a:latin typeface="+mj-lt"/>
          <a:ea typeface="ＭＳ Ｐゴシック" pitchFamily="-72" charset="-128"/>
          <a:cs typeface="ＭＳ Ｐゴシック" pitchFamily="-72" charset="-128"/>
        </a:defRPr>
      </a:lvl1pPr>
      <a:lvl2pPr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2pPr>
      <a:lvl3pPr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3pPr>
      <a:lvl4pPr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4pPr>
      <a:lvl5pPr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5pPr>
      <a:lvl6pPr marL="457200"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6pPr>
      <a:lvl7pPr marL="914400"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7pPr>
      <a:lvl8pPr marL="1371600"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8pPr>
      <a:lvl9pPr marL="1828800"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9pPr>
    </p:titleStyle>
    <p:bodyStyle>
      <a:lvl1pPr marL="342900" indent="-342900" algn="l" defTabSz="457200" rtl="0" fontAlgn="base">
        <a:spcBef>
          <a:spcPct val="20000"/>
        </a:spcBef>
        <a:spcAft>
          <a:spcPct val="0"/>
        </a:spcAft>
        <a:buFont typeface="Arial" pitchFamily="-72" charset="0"/>
        <a:buChar char="•"/>
        <a:defRPr sz="3200" kern="1200">
          <a:solidFill>
            <a:schemeClr val="tx1"/>
          </a:solidFill>
          <a:latin typeface="+mn-lt"/>
          <a:ea typeface="ＭＳ Ｐゴシック" pitchFamily="-72" charset="-128"/>
          <a:cs typeface="ＭＳ Ｐゴシック" pitchFamily="-72" charset="-128"/>
        </a:defRPr>
      </a:lvl1pPr>
      <a:lvl2pPr marL="742950" indent="-285750" algn="l" defTabSz="457200" rtl="0" fontAlgn="base">
        <a:spcBef>
          <a:spcPct val="20000"/>
        </a:spcBef>
        <a:spcAft>
          <a:spcPct val="0"/>
        </a:spcAft>
        <a:buFont typeface="Arial" pitchFamily="-72" charset="0"/>
        <a:buChar char="–"/>
        <a:defRPr sz="2800" kern="1200">
          <a:solidFill>
            <a:schemeClr val="tx1"/>
          </a:solidFill>
          <a:latin typeface="+mn-lt"/>
          <a:ea typeface="ＭＳ Ｐゴシック" pitchFamily="-72" charset="-128"/>
          <a:cs typeface="+mn-cs"/>
        </a:defRPr>
      </a:lvl2pPr>
      <a:lvl3pPr marL="1143000" indent="-228600" algn="l" defTabSz="457200" rtl="0" fontAlgn="base">
        <a:spcBef>
          <a:spcPct val="20000"/>
        </a:spcBef>
        <a:spcAft>
          <a:spcPct val="0"/>
        </a:spcAft>
        <a:buFont typeface="Arial" pitchFamily="-72" charset="0"/>
        <a:buChar char="•"/>
        <a:defRPr sz="2400" kern="1200">
          <a:solidFill>
            <a:schemeClr val="tx1"/>
          </a:solidFill>
          <a:latin typeface="+mn-lt"/>
          <a:ea typeface="ＭＳ Ｐゴシック" pitchFamily="-72" charset="-128"/>
          <a:cs typeface="+mn-cs"/>
        </a:defRPr>
      </a:lvl3pPr>
      <a:lvl4pPr marL="1600200" indent="-228600" algn="l" defTabSz="457200" rtl="0" fontAlgn="base">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4pPr>
      <a:lvl5pPr marL="2057400" indent="-228600" algn="l" defTabSz="457200" rtl="0" fontAlgn="base">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oleObject" Target="../embeddings/oleObject1.doc"/></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doc"/><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184150" y="212725"/>
          <a:ext cx="5638800" cy="6505575"/>
        </p:xfrm>
        <a:graphic>
          <a:graphicData uri="http://schemas.openxmlformats.org/presentationml/2006/ole">
            <p:oleObj spid="_x0000_s40962" name="Document" r:id="rId3" imgW="6281928" imgH="7248144" progId="Word.Document.8">
              <p:embed/>
            </p:oleObj>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193800" y="157163"/>
            <a:ext cx="6756400" cy="646112"/>
          </a:xfrm>
          <a:prstGeom prst="rect">
            <a:avLst/>
          </a:prstGeom>
          <a:noFill/>
        </p:spPr>
        <p:txBody>
          <a:bodyPr wrap="none">
            <a:spAutoFit/>
          </a:bodyPr>
          <a:lstStyle/>
          <a:p>
            <a:pPr fontAlgn="auto">
              <a:spcBef>
                <a:spcPts val="0"/>
              </a:spcBef>
              <a:spcAft>
                <a:spcPts val="0"/>
              </a:spcAft>
              <a:defRPr/>
            </a:pPr>
            <a:r>
              <a:rPr lang="en-US" sz="3600" b="1" spc="600" dirty="0">
                <a:latin typeface="+mn-lt"/>
                <a:ea typeface="+mn-ea"/>
                <a:cs typeface="+mn-cs"/>
              </a:rPr>
              <a:t>Script Flexibility: </a:t>
            </a:r>
            <a:r>
              <a:rPr lang="en-US" sz="3600" b="1" dirty="0">
                <a:latin typeface="+mn-lt"/>
                <a:ea typeface="+mn-ea"/>
                <a:cs typeface="+mn-cs"/>
              </a:rPr>
              <a:t>Variables</a:t>
            </a:r>
            <a:endParaRPr lang="en-US" sz="3600" b="1" dirty="0">
              <a:latin typeface="+mn-lt"/>
              <a:ea typeface="+mn-ea"/>
              <a:cs typeface="+mn-cs"/>
            </a:endParaRPr>
          </a:p>
        </p:txBody>
      </p:sp>
      <p:sp>
        <p:nvSpPr>
          <p:cNvPr id="8" name="TextBox 7"/>
          <p:cNvSpPr txBox="1"/>
          <p:nvPr/>
        </p:nvSpPr>
        <p:spPr>
          <a:xfrm>
            <a:off x="1003300" y="1574800"/>
            <a:ext cx="7804150" cy="1477963"/>
          </a:xfrm>
          <a:prstGeom prst="rect">
            <a:avLst/>
          </a:prstGeom>
          <a:solidFill>
            <a:schemeClr val="bg1">
              <a:lumMod val="85000"/>
            </a:schemeClr>
          </a:solidFill>
        </p:spPr>
        <p:txBody>
          <a:bodyPr wrap="none">
            <a:spAutoFit/>
          </a:bodyPr>
          <a:lstStyle/>
          <a:p>
            <a:pPr fontAlgn="auto">
              <a:spcBef>
                <a:spcPts val="0"/>
              </a:spcBef>
              <a:spcAft>
                <a:spcPts val="0"/>
              </a:spcAft>
              <a:defRPr/>
            </a:pPr>
            <a:r>
              <a:rPr lang="en-US" dirty="0">
                <a:latin typeface="Courier"/>
                <a:ea typeface="+mn-ea"/>
                <a:cs typeface="Courier"/>
              </a:rPr>
              <a:t>#!/bin/</a:t>
            </a:r>
            <a:r>
              <a:rPr lang="en-US" dirty="0" err="1">
                <a:latin typeface="Courier"/>
                <a:ea typeface="+mn-ea"/>
                <a:cs typeface="Courier"/>
              </a:rPr>
              <a:t>sh</a:t>
            </a:r>
            <a:endParaRPr lang="en-US" dirty="0">
              <a:latin typeface="Courier"/>
              <a:ea typeface="+mn-ea"/>
              <a:cs typeface="Courier"/>
            </a:endParaRPr>
          </a:p>
          <a:p>
            <a:pPr fontAlgn="auto">
              <a:spcBef>
                <a:spcPts val="0"/>
              </a:spcBef>
              <a:spcAft>
                <a:spcPts val="0"/>
              </a:spcAft>
              <a:defRPr/>
            </a:pPr>
            <a:r>
              <a:rPr lang="en-US" dirty="0">
                <a:latin typeface="Courier"/>
                <a:ea typeface="+mn-ea"/>
                <a:cs typeface="Courier"/>
              </a:rPr>
              <a:t> </a:t>
            </a:r>
          </a:p>
          <a:p>
            <a:pPr fontAlgn="auto">
              <a:spcBef>
                <a:spcPts val="0"/>
              </a:spcBef>
              <a:spcAft>
                <a:spcPts val="0"/>
              </a:spcAft>
              <a:defRPr/>
            </a:pPr>
            <a:r>
              <a:rPr lang="en-US" dirty="0">
                <a:latin typeface="Courier"/>
                <a:ea typeface="+mn-ea"/>
                <a:cs typeface="Courier"/>
              </a:rPr>
              <a:t>echo “The directory /etc contains the following files:”</a:t>
            </a:r>
          </a:p>
          <a:p>
            <a:pPr fontAlgn="auto">
              <a:spcBef>
                <a:spcPts val="0"/>
              </a:spcBef>
              <a:spcAft>
                <a:spcPts val="0"/>
              </a:spcAft>
              <a:defRPr/>
            </a:pPr>
            <a:r>
              <a:rPr lang="en-US" dirty="0" err="1">
                <a:latin typeface="Courier"/>
                <a:ea typeface="+mn-ea"/>
                <a:cs typeface="Courier"/>
              </a:rPr>
              <a:t>ls</a:t>
            </a:r>
            <a:r>
              <a:rPr lang="en-US" dirty="0">
                <a:latin typeface="Courier"/>
                <a:ea typeface="+mn-ea"/>
                <a:cs typeface="Courier"/>
              </a:rPr>
              <a:t> /etc</a:t>
            </a:r>
          </a:p>
          <a:p>
            <a:pPr fontAlgn="auto">
              <a:spcBef>
                <a:spcPts val="0"/>
              </a:spcBef>
              <a:spcAft>
                <a:spcPts val="0"/>
              </a:spcAft>
              <a:defRPr/>
            </a:pPr>
            <a:endParaRPr lang="en-US" dirty="0">
              <a:latin typeface="Courier"/>
              <a:ea typeface="+mn-ea"/>
              <a:cs typeface="Courier"/>
            </a:endParaRPr>
          </a:p>
        </p:txBody>
      </p:sp>
      <p:sp>
        <p:nvSpPr>
          <p:cNvPr id="22531" name="TextBox 8"/>
          <p:cNvSpPr txBox="1">
            <a:spLocks noChangeArrowheads="1"/>
          </p:cNvSpPr>
          <p:nvPr/>
        </p:nvSpPr>
        <p:spPr bwMode="auto">
          <a:xfrm>
            <a:off x="412750" y="1157288"/>
            <a:ext cx="1146175" cy="369887"/>
          </a:xfrm>
          <a:prstGeom prst="rect">
            <a:avLst/>
          </a:prstGeom>
          <a:noFill/>
          <a:ln w="9525">
            <a:noFill/>
            <a:miter lim="800000"/>
            <a:headEnd/>
            <a:tailEnd/>
          </a:ln>
        </p:spPr>
        <p:txBody>
          <a:bodyPr wrap="none">
            <a:prstTxWarp prst="textNoShape">
              <a:avLst/>
            </a:prstTxWarp>
            <a:spAutoFit/>
          </a:bodyPr>
          <a:lstStyle/>
          <a:p>
            <a:r>
              <a:rPr lang="en-US" b="1">
                <a:latin typeface="Calibri" pitchFamily="-72" charset="0"/>
              </a:rPr>
              <a:t>Instead of</a:t>
            </a:r>
          </a:p>
        </p:txBody>
      </p:sp>
      <p:sp>
        <p:nvSpPr>
          <p:cNvPr id="22532" name="TextBox 10"/>
          <p:cNvSpPr txBox="1">
            <a:spLocks noChangeArrowheads="1"/>
          </p:cNvSpPr>
          <p:nvPr/>
        </p:nvSpPr>
        <p:spPr bwMode="auto">
          <a:xfrm>
            <a:off x="412750" y="3541713"/>
            <a:ext cx="519113" cy="368300"/>
          </a:xfrm>
          <a:prstGeom prst="rect">
            <a:avLst/>
          </a:prstGeom>
          <a:noFill/>
          <a:ln w="9525">
            <a:noFill/>
            <a:miter lim="800000"/>
            <a:headEnd/>
            <a:tailEnd/>
          </a:ln>
        </p:spPr>
        <p:txBody>
          <a:bodyPr wrap="none">
            <a:prstTxWarp prst="textNoShape">
              <a:avLst/>
            </a:prstTxWarp>
            <a:spAutoFit/>
          </a:bodyPr>
          <a:lstStyle/>
          <a:p>
            <a:r>
              <a:rPr lang="en-US" b="1">
                <a:latin typeface="Calibri" pitchFamily="-72" charset="0"/>
              </a:rPr>
              <a:t>use</a:t>
            </a:r>
          </a:p>
        </p:txBody>
      </p:sp>
      <p:sp>
        <p:nvSpPr>
          <p:cNvPr id="12" name="TextBox 11"/>
          <p:cNvSpPr txBox="1"/>
          <p:nvPr/>
        </p:nvSpPr>
        <p:spPr>
          <a:xfrm>
            <a:off x="1003300" y="4016375"/>
            <a:ext cx="7804150" cy="2030413"/>
          </a:xfrm>
          <a:prstGeom prst="rect">
            <a:avLst/>
          </a:prstGeom>
          <a:solidFill>
            <a:schemeClr val="bg1">
              <a:lumMod val="85000"/>
            </a:schemeClr>
          </a:solidFill>
        </p:spPr>
        <p:txBody>
          <a:bodyPr>
            <a:spAutoFit/>
          </a:bodyPr>
          <a:lstStyle/>
          <a:p>
            <a:pPr fontAlgn="auto">
              <a:spcBef>
                <a:spcPts val="0"/>
              </a:spcBef>
              <a:spcAft>
                <a:spcPts val="0"/>
              </a:spcAft>
              <a:defRPr/>
            </a:pPr>
            <a:r>
              <a:rPr lang="en-US" dirty="0">
                <a:latin typeface="Courier"/>
                <a:ea typeface="+mn-ea"/>
                <a:cs typeface="Courier"/>
              </a:rPr>
              <a:t>#!/bin/</a:t>
            </a:r>
            <a:r>
              <a:rPr lang="en-US" dirty="0" err="1">
                <a:latin typeface="Courier"/>
                <a:ea typeface="+mn-ea"/>
                <a:cs typeface="Courier"/>
              </a:rPr>
              <a:t>sh</a:t>
            </a:r>
            <a:endParaRPr lang="en-US" dirty="0">
              <a:latin typeface="Courier"/>
              <a:ea typeface="+mn-ea"/>
              <a:cs typeface="Courier"/>
            </a:endParaRPr>
          </a:p>
          <a:p>
            <a:pPr fontAlgn="auto">
              <a:spcBef>
                <a:spcPts val="0"/>
              </a:spcBef>
              <a:spcAft>
                <a:spcPts val="0"/>
              </a:spcAft>
              <a:defRPr/>
            </a:pPr>
            <a:r>
              <a:rPr lang="en-US" dirty="0">
                <a:latin typeface="Courier"/>
                <a:ea typeface="+mn-ea"/>
                <a:cs typeface="Courier"/>
              </a:rPr>
              <a:t> </a:t>
            </a:r>
          </a:p>
          <a:p>
            <a:pPr fontAlgn="auto">
              <a:spcBef>
                <a:spcPts val="0"/>
              </a:spcBef>
              <a:spcAft>
                <a:spcPts val="0"/>
              </a:spcAft>
              <a:defRPr/>
            </a:pPr>
            <a:r>
              <a:rPr lang="en-US" dirty="0">
                <a:latin typeface="Courier"/>
                <a:ea typeface="+mn-ea"/>
                <a:cs typeface="Courier"/>
              </a:rPr>
              <a:t>MYDIR=/etc</a:t>
            </a:r>
          </a:p>
          <a:p>
            <a:pPr fontAlgn="auto">
              <a:spcBef>
                <a:spcPts val="0"/>
              </a:spcBef>
              <a:spcAft>
                <a:spcPts val="0"/>
              </a:spcAft>
              <a:defRPr/>
            </a:pPr>
            <a:r>
              <a:rPr lang="en-US" dirty="0">
                <a:latin typeface="Courier"/>
                <a:ea typeface="+mn-ea"/>
                <a:cs typeface="Courier"/>
              </a:rPr>
              <a:t> </a:t>
            </a:r>
          </a:p>
          <a:p>
            <a:pPr fontAlgn="auto">
              <a:spcBef>
                <a:spcPts val="0"/>
              </a:spcBef>
              <a:spcAft>
                <a:spcPts val="0"/>
              </a:spcAft>
              <a:defRPr/>
            </a:pPr>
            <a:r>
              <a:rPr lang="en-US" dirty="0">
                <a:latin typeface="Courier"/>
                <a:ea typeface="+mn-ea"/>
                <a:cs typeface="Courier"/>
              </a:rPr>
              <a:t>echo “The directory $MYDIR contains the following files:”</a:t>
            </a:r>
          </a:p>
          <a:p>
            <a:pPr fontAlgn="auto">
              <a:spcBef>
                <a:spcPts val="0"/>
              </a:spcBef>
              <a:spcAft>
                <a:spcPts val="0"/>
              </a:spcAft>
              <a:defRPr/>
            </a:pPr>
            <a:r>
              <a:rPr lang="en-US" dirty="0" err="1">
                <a:latin typeface="Courier"/>
                <a:ea typeface="+mn-ea"/>
                <a:cs typeface="Courier"/>
              </a:rPr>
              <a:t>ls</a:t>
            </a:r>
            <a:r>
              <a:rPr lang="en-US" dirty="0">
                <a:latin typeface="Courier"/>
                <a:ea typeface="+mn-ea"/>
                <a:cs typeface="Courier"/>
              </a:rPr>
              <a:t> $MYDIR </a:t>
            </a:r>
            <a:endParaRPr lang="en-US" dirty="0">
              <a:latin typeface="Courier"/>
              <a:ea typeface="+mn-ea"/>
              <a:cs typeface="Couri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193800" y="157163"/>
            <a:ext cx="7286625" cy="646112"/>
          </a:xfrm>
          <a:prstGeom prst="rect">
            <a:avLst/>
          </a:prstGeom>
          <a:noFill/>
        </p:spPr>
        <p:txBody>
          <a:bodyPr wrap="none">
            <a:spAutoFit/>
          </a:bodyPr>
          <a:lstStyle/>
          <a:p>
            <a:pPr fontAlgn="auto">
              <a:spcBef>
                <a:spcPts val="0"/>
              </a:spcBef>
              <a:spcAft>
                <a:spcPts val="0"/>
              </a:spcAft>
              <a:defRPr/>
            </a:pPr>
            <a:r>
              <a:rPr lang="en-US" sz="3600" b="1" spc="600" dirty="0">
                <a:latin typeface="+mn-lt"/>
                <a:ea typeface="+mn-ea"/>
                <a:cs typeface="+mn-cs"/>
              </a:rPr>
              <a:t>Script Flexibility: </a:t>
            </a:r>
            <a:r>
              <a:rPr lang="en-US" sz="3600" b="1" dirty="0">
                <a:latin typeface="+mn-lt"/>
                <a:ea typeface="+mn-ea"/>
                <a:cs typeface="+mn-cs"/>
              </a:rPr>
              <a:t>Settings File</a:t>
            </a:r>
            <a:endParaRPr lang="en-US" sz="3600" b="1" dirty="0">
              <a:latin typeface="+mn-lt"/>
              <a:ea typeface="+mn-ea"/>
              <a:cs typeface="+mn-cs"/>
            </a:endParaRPr>
          </a:p>
        </p:txBody>
      </p:sp>
      <p:sp>
        <p:nvSpPr>
          <p:cNvPr id="8" name="TextBox 7"/>
          <p:cNvSpPr txBox="1"/>
          <p:nvPr/>
        </p:nvSpPr>
        <p:spPr>
          <a:xfrm>
            <a:off x="1003300" y="1574800"/>
            <a:ext cx="2106613" cy="369888"/>
          </a:xfrm>
          <a:prstGeom prst="rect">
            <a:avLst/>
          </a:prstGeom>
          <a:solidFill>
            <a:schemeClr val="bg1">
              <a:lumMod val="85000"/>
            </a:schemeClr>
          </a:solidFill>
        </p:spPr>
        <p:txBody>
          <a:bodyPr>
            <a:spAutoFit/>
          </a:bodyPr>
          <a:lstStyle/>
          <a:p>
            <a:pPr fontAlgn="auto">
              <a:spcBef>
                <a:spcPts val="0"/>
              </a:spcBef>
              <a:spcAft>
                <a:spcPts val="0"/>
              </a:spcAft>
              <a:defRPr/>
            </a:pPr>
            <a:r>
              <a:rPr lang="en-US" dirty="0">
                <a:latin typeface="Courier"/>
                <a:ea typeface="+mn-ea"/>
                <a:cs typeface="Courier"/>
              </a:rPr>
              <a:t>MYDIR=/etc</a:t>
            </a:r>
          </a:p>
        </p:txBody>
      </p:sp>
      <p:sp>
        <p:nvSpPr>
          <p:cNvPr id="24579" name="TextBox 8"/>
          <p:cNvSpPr txBox="1">
            <a:spLocks noChangeArrowheads="1"/>
          </p:cNvSpPr>
          <p:nvPr/>
        </p:nvSpPr>
        <p:spPr bwMode="auto">
          <a:xfrm>
            <a:off x="412750" y="1157288"/>
            <a:ext cx="2182813" cy="369887"/>
          </a:xfrm>
          <a:prstGeom prst="rect">
            <a:avLst/>
          </a:prstGeom>
          <a:noFill/>
          <a:ln w="9525">
            <a:noFill/>
            <a:miter lim="800000"/>
            <a:headEnd/>
            <a:tailEnd/>
          </a:ln>
        </p:spPr>
        <p:txBody>
          <a:bodyPr wrap="none">
            <a:prstTxWarp prst="textNoShape">
              <a:avLst/>
            </a:prstTxWarp>
            <a:spAutoFit/>
          </a:bodyPr>
          <a:lstStyle/>
          <a:p>
            <a:r>
              <a:rPr lang="en-US" b="1">
                <a:latin typeface="Calibri" pitchFamily="-72" charset="0"/>
              </a:rPr>
              <a:t>Create a settings file:</a:t>
            </a:r>
          </a:p>
        </p:txBody>
      </p:sp>
      <p:sp>
        <p:nvSpPr>
          <p:cNvPr id="24580" name="TextBox 10"/>
          <p:cNvSpPr txBox="1">
            <a:spLocks noChangeArrowheads="1"/>
          </p:cNvSpPr>
          <p:nvPr/>
        </p:nvSpPr>
        <p:spPr bwMode="auto">
          <a:xfrm>
            <a:off x="412750" y="2551113"/>
            <a:ext cx="2749550" cy="369887"/>
          </a:xfrm>
          <a:prstGeom prst="rect">
            <a:avLst/>
          </a:prstGeom>
          <a:noFill/>
          <a:ln w="9525">
            <a:noFill/>
            <a:miter lim="800000"/>
            <a:headEnd/>
            <a:tailEnd/>
          </a:ln>
        </p:spPr>
        <p:txBody>
          <a:bodyPr wrap="none">
            <a:prstTxWarp prst="textNoShape">
              <a:avLst/>
            </a:prstTxWarp>
            <a:spAutoFit/>
          </a:bodyPr>
          <a:lstStyle/>
          <a:p>
            <a:r>
              <a:rPr lang="en-US" b="1">
                <a:latin typeface="Calibri" pitchFamily="-72" charset="0"/>
              </a:rPr>
              <a:t>And source it in your script</a:t>
            </a:r>
          </a:p>
        </p:txBody>
      </p:sp>
      <p:sp>
        <p:nvSpPr>
          <p:cNvPr id="12" name="TextBox 11"/>
          <p:cNvSpPr txBox="1"/>
          <p:nvPr/>
        </p:nvSpPr>
        <p:spPr>
          <a:xfrm>
            <a:off x="1003300" y="3025775"/>
            <a:ext cx="7804150" cy="2032000"/>
          </a:xfrm>
          <a:prstGeom prst="rect">
            <a:avLst/>
          </a:prstGeom>
          <a:solidFill>
            <a:schemeClr val="bg1">
              <a:lumMod val="85000"/>
            </a:schemeClr>
          </a:solidFill>
        </p:spPr>
        <p:txBody>
          <a:bodyPr>
            <a:spAutoFit/>
          </a:bodyPr>
          <a:lstStyle/>
          <a:p>
            <a:pPr fontAlgn="auto">
              <a:spcBef>
                <a:spcPts val="0"/>
              </a:spcBef>
              <a:spcAft>
                <a:spcPts val="0"/>
              </a:spcAft>
              <a:defRPr/>
            </a:pPr>
            <a:r>
              <a:rPr lang="en-US" dirty="0">
                <a:latin typeface="Courier"/>
                <a:ea typeface="+mn-ea"/>
                <a:cs typeface="Courier"/>
              </a:rPr>
              <a:t>#!/bin/</a:t>
            </a:r>
            <a:r>
              <a:rPr lang="en-US" dirty="0" err="1">
                <a:latin typeface="Courier"/>
                <a:ea typeface="+mn-ea"/>
                <a:cs typeface="Courier"/>
              </a:rPr>
              <a:t>sh</a:t>
            </a:r>
            <a:endParaRPr lang="en-US" dirty="0">
              <a:latin typeface="Courier"/>
              <a:ea typeface="+mn-ea"/>
              <a:cs typeface="Courier"/>
            </a:endParaRPr>
          </a:p>
          <a:p>
            <a:pPr fontAlgn="auto">
              <a:spcBef>
                <a:spcPts val="0"/>
              </a:spcBef>
              <a:spcAft>
                <a:spcPts val="0"/>
              </a:spcAft>
              <a:defRPr/>
            </a:pPr>
            <a:r>
              <a:rPr lang="en-US" dirty="0">
                <a:latin typeface="Courier"/>
                <a:ea typeface="+mn-ea"/>
                <a:cs typeface="Courier"/>
              </a:rPr>
              <a:t> </a:t>
            </a:r>
          </a:p>
          <a:p>
            <a:pPr fontAlgn="auto">
              <a:spcBef>
                <a:spcPts val="0"/>
              </a:spcBef>
              <a:spcAft>
                <a:spcPts val="0"/>
              </a:spcAft>
              <a:defRPr/>
            </a:pPr>
            <a:r>
              <a:rPr lang="en-US" dirty="0">
                <a:latin typeface="Courier"/>
                <a:ea typeface="+mn-ea"/>
                <a:cs typeface="Courier"/>
              </a:rPr>
              <a:t>. ./</a:t>
            </a:r>
            <a:r>
              <a:rPr lang="en-US" dirty="0" err="1">
                <a:latin typeface="Courier"/>
                <a:ea typeface="+mn-ea"/>
                <a:cs typeface="Courier"/>
              </a:rPr>
              <a:t>settings.ini</a:t>
            </a:r>
            <a:endParaRPr lang="en-US" dirty="0">
              <a:latin typeface="Courier"/>
              <a:ea typeface="+mn-ea"/>
              <a:cs typeface="Courier"/>
            </a:endParaRPr>
          </a:p>
          <a:p>
            <a:pPr fontAlgn="auto">
              <a:spcBef>
                <a:spcPts val="0"/>
              </a:spcBef>
              <a:spcAft>
                <a:spcPts val="0"/>
              </a:spcAft>
              <a:defRPr/>
            </a:pPr>
            <a:r>
              <a:rPr lang="en-US" dirty="0">
                <a:latin typeface="Courier"/>
                <a:ea typeface="+mn-ea"/>
                <a:cs typeface="Courier"/>
              </a:rPr>
              <a:t> </a:t>
            </a:r>
          </a:p>
          <a:p>
            <a:pPr fontAlgn="auto">
              <a:spcBef>
                <a:spcPts val="0"/>
              </a:spcBef>
              <a:spcAft>
                <a:spcPts val="0"/>
              </a:spcAft>
              <a:defRPr/>
            </a:pPr>
            <a:r>
              <a:rPr lang="en-US" dirty="0">
                <a:latin typeface="Courier"/>
                <a:ea typeface="+mn-ea"/>
                <a:cs typeface="Courier"/>
              </a:rPr>
              <a:t>echo “The directory $MYDIR contains the following files:”</a:t>
            </a:r>
          </a:p>
          <a:p>
            <a:pPr fontAlgn="auto">
              <a:spcBef>
                <a:spcPts val="0"/>
              </a:spcBef>
              <a:spcAft>
                <a:spcPts val="0"/>
              </a:spcAft>
              <a:defRPr/>
            </a:pPr>
            <a:r>
              <a:rPr lang="en-US" dirty="0" err="1">
                <a:latin typeface="Courier"/>
                <a:ea typeface="+mn-ea"/>
                <a:cs typeface="Courier"/>
              </a:rPr>
              <a:t>ls</a:t>
            </a:r>
            <a:r>
              <a:rPr lang="en-US" dirty="0">
                <a:latin typeface="Courier"/>
                <a:ea typeface="+mn-ea"/>
                <a:cs typeface="Courier"/>
              </a:rPr>
              <a:t> $MYDIR </a:t>
            </a:r>
            <a:endParaRPr lang="en-US" dirty="0">
              <a:latin typeface="Courier"/>
              <a:ea typeface="+mn-ea"/>
              <a:cs typeface="Couri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2001838" y="157163"/>
            <a:ext cx="5140325" cy="1190625"/>
          </a:xfrm>
          <a:prstGeom prst="rect">
            <a:avLst/>
          </a:prstGeom>
          <a:noFill/>
        </p:spPr>
        <p:txBody>
          <a:bodyPr>
            <a:spAutoFit/>
          </a:bodyPr>
          <a:lstStyle/>
          <a:p>
            <a:pPr fontAlgn="auto">
              <a:spcBef>
                <a:spcPts val="0"/>
              </a:spcBef>
              <a:spcAft>
                <a:spcPts val="0"/>
              </a:spcAft>
              <a:defRPr/>
            </a:pPr>
            <a:r>
              <a:rPr lang="en-US" sz="3600" b="1" spc="600" dirty="0">
                <a:latin typeface="+mn-lt"/>
                <a:ea typeface="+mn-ea"/>
                <a:cs typeface="+mn-cs"/>
              </a:rPr>
              <a:t>Script Flexibility:</a:t>
            </a:r>
          </a:p>
          <a:p>
            <a:pPr fontAlgn="auto">
              <a:spcBef>
                <a:spcPts val="0"/>
              </a:spcBef>
              <a:spcAft>
                <a:spcPts val="0"/>
              </a:spcAft>
              <a:defRPr/>
            </a:pPr>
            <a:r>
              <a:rPr lang="en-US" sz="3600" b="1" dirty="0" err="1">
                <a:latin typeface="+mn-lt"/>
                <a:ea typeface="+mn-ea"/>
                <a:cs typeface="+mn-cs"/>
              </a:rPr>
              <a:t>Commandline</a:t>
            </a:r>
            <a:r>
              <a:rPr lang="en-US" sz="3600" b="1" dirty="0">
                <a:latin typeface="+mn-lt"/>
                <a:ea typeface="+mn-ea"/>
                <a:cs typeface="+mn-cs"/>
              </a:rPr>
              <a:t> Parameters</a:t>
            </a:r>
            <a:endParaRPr lang="en-US" sz="3600" b="1" dirty="0">
              <a:latin typeface="+mn-lt"/>
              <a:ea typeface="+mn-ea"/>
              <a:cs typeface="+mn-cs"/>
            </a:endParaRPr>
          </a:p>
        </p:txBody>
      </p:sp>
      <p:pic>
        <p:nvPicPr>
          <p:cNvPr id="26626" name="Picture 9"/>
          <p:cNvPicPr>
            <a:picLocks noChangeAspect="1"/>
          </p:cNvPicPr>
          <p:nvPr/>
        </p:nvPicPr>
        <p:blipFill>
          <a:blip r:embed="rId3"/>
          <a:srcRect/>
          <a:stretch>
            <a:fillRect/>
          </a:stretch>
        </p:blipFill>
        <p:spPr bwMode="auto">
          <a:xfrm>
            <a:off x="754063" y="1625600"/>
            <a:ext cx="7566025" cy="454818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2001838" y="157163"/>
            <a:ext cx="5140325" cy="1739900"/>
          </a:xfrm>
          <a:prstGeom prst="rect">
            <a:avLst/>
          </a:prstGeom>
          <a:noFill/>
        </p:spPr>
        <p:txBody>
          <a:bodyPr>
            <a:prstTxWarp prst="textNoShape">
              <a:avLst/>
            </a:prstTxWarp>
            <a:spAutoFit/>
          </a:bodyPr>
          <a:lstStyle/>
          <a:p>
            <a:r>
              <a:rPr lang="en-US" sz="3600" b="1">
                <a:latin typeface="Calibri" pitchFamily="-72" charset="0"/>
              </a:rPr>
              <a:t>Script Flexibility:</a:t>
            </a:r>
          </a:p>
          <a:p>
            <a:r>
              <a:rPr lang="en-US" sz="3600" b="1">
                <a:latin typeface="Calibri" pitchFamily="-72" charset="0"/>
              </a:rPr>
              <a:t>Walking throug the Commandline Parameters</a:t>
            </a:r>
          </a:p>
        </p:txBody>
      </p:sp>
      <p:graphicFrame>
        <p:nvGraphicFramePr>
          <p:cNvPr id="38916" name="Object 4"/>
          <p:cNvGraphicFramePr>
            <a:graphicFrameLocks noChangeAspect="1"/>
          </p:cNvGraphicFramePr>
          <p:nvPr/>
        </p:nvGraphicFramePr>
        <p:xfrm>
          <a:off x="482600" y="2874963"/>
          <a:ext cx="8224838" cy="2297112"/>
        </p:xfrm>
        <a:graphic>
          <a:graphicData uri="http://schemas.openxmlformats.org/presentationml/2006/ole">
            <p:oleObj spid="_x0000_s38916" name="Document" r:id="rId4" imgW="6086856" imgH="1700784" progId="Word.Document.8">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2001838" y="157163"/>
            <a:ext cx="5692775" cy="1190625"/>
          </a:xfrm>
          <a:prstGeom prst="rect">
            <a:avLst/>
          </a:prstGeom>
          <a:noFill/>
        </p:spPr>
        <p:txBody>
          <a:bodyPr>
            <a:spAutoFit/>
          </a:bodyPr>
          <a:lstStyle/>
          <a:p>
            <a:pPr fontAlgn="auto">
              <a:spcBef>
                <a:spcPts val="0"/>
              </a:spcBef>
              <a:spcAft>
                <a:spcPts val="0"/>
              </a:spcAft>
              <a:defRPr/>
            </a:pPr>
            <a:r>
              <a:rPr lang="en-US" sz="3600" b="1" spc="600" dirty="0">
                <a:latin typeface="+mn-lt"/>
                <a:ea typeface="+mn-ea"/>
                <a:cs typeface="+mn-cs"/>
              </a:rPr>
              <a:t>Script Flexibility:</a:t>
            </a:r>
          </a:p>
          <a:p>
            <a:pPr fontAlgn="auto">
              <a:spcBef>
                <a:spcPts val="0"/>
              </a:spcBef>
              <a:spcAft>
                <a:spcPts val="0"/>
              </a:spcAft>
              <a:defRPr/>
            </a:pPr>
            <a:r>
              <a:rPr lang="en-US" sz="3600" b="1" dirty="0">
                <a:latin typeface="+mn-lt"/>
                <a:ea typeface="+mn-ea"/>
                <a:cs typeface="+mn-cs"/>
              </a:rPr>
              <a:t>Applying the case statement</a:t>
            </a:r>
            <a:endParaRPr lang="en-US" sz="3600" b="1" dirty="0">
              <a:latin typeface="+mn-lt"/>
              <a:ea typeface="+mn-ea"/>
              <a:cs typeface="+mn-cs"/>
            </a:endParaRPr>
          </a:p>
        </p:txBody>
      </p:sp>
      <p:sp>
        <p:nvSpPr>
          <p:cNvPr id="5" name="TextBox 4"/>
          <p:cNvSpPr txBox="1"/>
          <p:nvPr/>
        </p:nvSpPr>
        <p:spPr>
          <a:xfrm>
            <a:off x="547688" y="1660525"/>
            <a:ext cx="8047037" cy="4559300"/>
          </a:xfrm>
          <a:prstGeom prst="rect">
            <a:avLst/>
          </a:prstGeom>
          <a:solidFill>
            <a:schemeClr val="bg1">
              <a:lumMod val="85000"/>
            </a:schemeClr>
          </a:solidFill>
        </p:spPr>
        <p:txBody>
          <a:bodyPr>
            <a:spAutoFit/>
          </a:bodyPr>
          <a:lstStyle/>
          <a:p>
            <a:pPr fontAlgn="auto">
              <a:spcBef>
                <a:spcPts val="0"/>
              </a:spcBef>
              <a:spcAft>
                <a:spcPts val="0"/>
              </a:spcAft>
              <a:defRPr/>
            </a:pPr>
            <a:r>
              <a:rPr lang="en-US" sz="1400" b="1" dirty="0">
                <a:latin typeface="Courier"/>
                <a:ea typeface="+mn-ea"/>
                <a:cs typeface="Courier"/>
              </a:rPr>
              <a:t>while [ "$#" –</a:t>
            </a:r>
            <a:r>
              <a:rPr lang="en-US" sz="1400" b="1" dirty="0" err="1">
                <a:latin typeface="Courier"/>
                <a:ea typeface="+mn-ea"/>
                <a:cs typeface="Courier"/>
              </a:rPr>
              <a:t>gt</a:t>
            </a:r>
            <a:r>
              <a:rPr lang="en-US" sz="1400" b="1" dirty="0">
                <a:latin typeface="Courier"/>
                <a:ea typeface="+mn-ea"/>
                <a:cs typeface="Courier"/>
              </a:rPr>
              <a:t> 0 ]</a:t>
            </a:r>
          </a:p>
          <a:p>
            <a:pPr fontAlgn="auto">
              <a:spcBef>
                <a:spcPts val="0"/>
              </a:spcBef>
              <a:spcAft>
                <a:spcPts val="0"/>
              </a:spcAft>
              <a:defRPr/>
            </a:pPr>
            <a:r>
              <a:rPr lang="en-US" sz="1400" b="1" dirty="0">
                <a:latin typeface="Courier"/>
                <a:ea typeface="+mn-ea"/>
                <a:cs typeface="Courier"/>
              </a:rPr>
              <a:t>do</a:t>
            </a:r>
          </a:p>
          <a:p>
            <a:pPr fontAlgn="auto">
              <a:spcBef>
                <a:spcPts val="0"/>
              </a:spcBef>
              <a:spcAft>
                <a:spcPts val="0"/>
              </a:spcAft>
              <a:defRPr/>
            </a:pPr>
            <a:r>
              <a:rPr lang="en-US" sz="1400" b="1" dirty="0">
                <a:latin typeface="Courier"/>
                <a:ea typeface="+mn-ea"/>
                <a:cs typeface="Courier"/>
              </a:rPr>
              <a:t>  case $1 in</a:t>
            </a:r>
          </a:p>
          <a:p>
            <a:pPr fontAlgn="auto">
              <a:spcBef>
                <a:spcPts val="0"/>
              </a:spcBef>
              <a:spcAft>
                <a:spcPts val="0"/>
              </a:spcAft>
              <a:defRPr/>
            </a:pPr>
            <a:r>
              <a:rPr lang="en-US" sz="1400" b="1" dirty="0">
                <a:latin typeface="Courier"/>
                <a:ea typeface="+mn-ea"/>
                <a:cs typeface="Courier"/>
              </a:rPr>
              <a:t>    -</a:t>
            </a:r>
            <a:r>
              <a:rPr lang="en-US" sz="1400" b="1" dirty="0" err="1">
                <a:latin typeface="Courier"/>
                <a:ea typeface="+mn-ea"/>
                <a:cs typeface="Courier"/>
              </a:rPr>
              <a:t>h</a:t>
            </a:r>
            <a:r>
              <a:rPr lang="en-US" sz="1400" b="1" dirty="0">
                <a:latin typeface="Courier"/>
                <a:ea typeface="+mn-ea"/>
                <a:cs typeface="Courier"/>
              </a:rPr>
              <a:t>) echo “Sorry, no help available!”  # not very helpful, is it?</a:t>
            </a:r>
          </a:p>
          <a:p>
            <a:pPr fontAlgn="auto">
              <a:spcBef>
                <a:spcPts val="0"/>
              </a:spcBef>
              <a:spcAft>
                <a:spcPts val="0"/>
              </a:spcAft>
              <a:defRPr/>
            </a:pPr>
            <a:r>
              <a:rPr lang="en-US" sz="1400" b="1" dirty="0">
                <a:latin typeface="Courier"/>
                <a:ea typeface="+mn-ea"/>
                <a:cs typeface="Courier"/>
              </a:rPr>
              <a:t>        exit 1                            # exit with error</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a:t>
            </a:r>
            <a:r>
              <a:rPr lang="en-US" sz="1400" b="1" dirty="0" err="1">
                <a:latin typeface="Courier"/>
                <a:ea typeface="+mn-ea"/>
                <a:cs typeface="Courier"/>
              </a:rPr>
              <a:t>v</a:t>
            </a:r>
            <a:r>
              <a:rPr lang="en-US" sz="1400" b="1" dirty="0">
                <a:latin typeface="Courier"/>
                <a:ea typeface="+mn-ea"/>
                <a:cs typeface="Courier"/>
              </a:rPr>
              <a:t>) VERBOSE=1                         # we may use $VERBOSE later</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a:t>
            </a:r>
            <a:r>
              <a:rPr lang="en-US" sz="1400" b="1" dirty="0" err="1">
                <a:latin typeface="Courier"/>
                <a:ea typeface="+mn-ea"/>
                <a:cs typeface="Courier"/>
              </a:rPr>
              <a:t>f</a:t>
            </a:r>
            <a:r>
              <a:rPr lang="en-US" sz="1400" b="1" dirty="0">
                <a:latin typeface="Courier"/>
                <a:ea typeface="+mn-ea"/>
                <a:cs typeface="Courier"/>
              </a:rPr>
              <a:t>) shift</a:t>
            </a:r>
          </a:p>
          <a:p>
            <a:pPr fontAlgn="auto">
              <a:spcBef>
                <a:spcPts val="0"/>
              </a:spcBef>
              <a:spcAft>
                <a:spcPts val="0"/>
              </a:spcAft>
              <a:defRPr/>
            </a:pPr>
            <a:r>
              <a:rPr lang="en-US" sz="1400" b="1" dirty="0">
                <a:latin typeface="Courier"/>
                <a:ea typeface="+mn-ea"/>
                <a:cs typeface="Courier"/>
              </a:rPr>
              <a:t>        FILE=$1                           # Aha, -</a:t>
            </a:r>
            <a:r>
              <a:rPr lang="en-US" sz="1400" b="1" dirty="0" err="1">
                <a:latin typeface="Courier"/>
                <a:ea typeface="+mn-ea"/>
                <a:cs typeface="Courier"/>
              </a:rPr>
              <a:t>f</a:t>
            </a:r>
            <a:r>
              <a:rPr lang="en-US" sz="1400" b="1" dirty="0">
                <a:latin typeface="Courier"/>
                <a:ea typeface="+mn-ea"/>
                <a:cs typeface="Courier"/>
              </a:rPr>
              <a:t> requires an</a:t>
            </a:r>
          </a:p>
          <a:p>
            <a:pPr fontAlgn="auto">
              <a:spcBef>
                <a:spcPts val="0"/>
              </a:spcBef>
              <a:spcAft>
                <a:spcPts val="0"/>
              </a:spcAft>
              <a:defRPr/>
            </a:pPr>
            <a:r>
              <a:rPr lang="en-US" sz="1400" b="1" dirty="0">
                <a:latin typeface="Courier"/>
                <a:ea typeface="+mn-ea"/>
                <a:cs typeface="Courier"/>
              </a:rPr>
              <a:t>                                          # additional argument</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  echo “Wrong parameter!”</a:t>
            </a:r>
          </a:p>
          <a:p>
            <a:pPr fontAlgn="auto">
              <a:spcBef>
                <a:spcPts val="0"/>
              </a:spcBef>
              <a:spcAft>
                <a:spcPts val="0"/>
              </a:spcAft>
              <a:defRPr/>
            </a:pPr>
            <a:r>
              <a:rPr lang="en-US" sz="1400" b="1" dirty="0">
                <a:latin typeface="Courier"/>
                <a:ea typeface="+mn-ea"/>
                <a:cs typeface="Courier"/>
              </a:rPr>
              <a:t>        exit 1                            # exit with error</a:t>
            </a:r>
          </a:p>
          <a:p>
            <a:pPr fontAlgn="auto">
              <a:spcBef>
                <a:spcPts val="0"/>
              </a:spcBef>
              <a:spcAft>
                <a:spcPts val="0"/>
              </a:spcAft>
              <a:defRPr/>
            </a:pPr>
            <a:r>
              <a:rPr lang="en-US" sz="1400" b="1" dirty="0">
                <a:latin typeface="Courier"/>
                <a:ea typeface="+mn-ea"/>
                <a:cs typeface="Courier"/>
              </a:rPr>
              <a:t>  </a:t>
            </a:r>
            <a:r>
              <a:rPr lang="en-US" sz="1400" b="1" dirty="0" err="1">
                <a:latin typeface="Courier"/>
                <a:ea typeface="+mn-ea"/>
                <a:cs typeface="Courier"/>
              </a:rPr>
              <a:t>esac</a:t>
            </a:r>
            <a:endParaRPr lang="en-US" sz="1400" b="1" dirty="0">
              <a:latin typeface="Courier"/>
              <a:ea typeface="+mn-ea"/>
              <a:cs typeface="Courier"/>
            </a:endParaRPr>
          </a:p>
          <a:p>
            <a:pPr fontAlgn="auto">
              <a:spcBef>
                <a:spcPts val="0"/>
              </a:spcBef>
              <a:spcAft>
                <a:spcPts val="0"/>
              </a:spcAft>
              <a:defRPr/>
            </a:pPr>
            <a:r>
              <a:rPr lang="en-US" sz="1400" b="1" dirty="0">
                <a:latin typeface="Courier"/>
                <a:ea typeface="+mn-ea"/>
                <a:cs typeface="Courier"/>
              </a:rPr>
              <a:t>  shift</a:t>
            </a:r>
          </a:p>
          <a:p>
            <a:pPr fontAlgn="auto">
              <a:spcBef>
                <a:spcPts val="0"/>
              </a:spcBef>
              <a:spcAft>
                <a:spcPts val="0"/>
              </a:spcAft>
              <a:defRPr/>
            </a:pPr>
            <a:r>
              <a:rPr lang="en-US" sz="1400" b="1" dirty="0">
                <a:latin typeface="Courier"/>
                <a:ea typeface="+mn-ea"/>
                <a:cs typeface="Courier"/>
              </a:rPr>
              <a:t>done</a:t>
            </a:r>
          </a:p>
          <a:p>
            <a:pPr fontAlgn="auto">
              <a:spcBef>
                <a:spcPts val="0"/>
              </a:spcBef>
              <a:spcAft>
                <a:spcPts val="0"/>
              </a:spcAft>
              <a:defRPr/>
            </a:pPr>
            <a:endParaRPr lang="en-US" sz="1400" b="1" dirty="0">
              <a:latin typeface="Courier"/>
              <a:ea typeface="+mn-ea"/>
              <a:cs typeface="Couri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2001838" y="157163"/>
            <a:ext cx="5692775" cy="1754187"/>
          </a:xfrm>
          <a:prstGeom prst="rect">
            <a:avLst/>
          </a:prstGeom>
          <a:noFill/>
        </p:spPr>
        <p:txBody>
          <a:bodyPr>
            <a:spAutoFit/>
          </a:bodyPr>
          <a:lstStyle/>
          <a:p>
            <a:pPr fontAlgn="auto">
              <a:spcBef>
                <a:spcPts val="0"/>
              </a:spcBef>
              <a:spcAft>
                <a:spcPts val="0"/>
              </a:spcAft>
              <a:defRPr/>
            </a:pPr>
            <a:r>
              <a:rPr lang="en-US" sz="3600" b="1" spc="600" dirty="0">
                <a:latin typeface="+mn-lt"/>
                <a:ea typeface="+mn-ea"/>
                <a:cs typeface="+mn-cs"/>
              </a:rPr>
              <a:t>Script Flexibility:</a:t>
            </a:r>
          </a:p>
          <a:p>
            <a:pPr fontAlgn="auto">
              <a:spcBef>
                <a:spcPts val="0"/>
              </a:spcBef>
              <a:spcAft>
                <a:spcPts val="0"/>
              </a:spcAft>
              <a:defRPr/>
            </a:pPr>
            <a:r>
              <a:rPr lang="en-US" sz="3600" b="1" dirty="0">
                <a:latin typeface="+mn-lt"/>
                <a:ea typeface="+mn-ea"/>
                <a:cs typeface="+mn-cs"/>
              </a:rPr>
              <a:t>Unsolved cases regarding </a:t>
            </a:r>
            <a:r>
              <a:rPr lang="en-US" sz="3600" b="1" dirty="0" err="1">
                <a:latin typeface="+mn-lt"/>
                <a:ea typeface="+mn-ea"/>
                <a:cs typeface="+mn-cs"/>
              </a:rPr>
              <a:t>commandline</a:t>
            </a:r>
            <a:r>
              <a:rPr lang="en-US" sz="3600" b="1" dirty="0">
                <a:latin typeface="+mn-lt"/>
                <a:ea typeface="+mn-ea"/>
                <a:cs typeface="+mn-cs"/>
              </a:rPr>
              <a:t> parameters</a:t>
            </a:r>
            <a:endParaRPr lang="en-US" sz="3600" b="1" dirty="0">
              <a:latin typeface="+mn-lt"/>
              <a:ea typeface="+mn-ea"/>
              <a:cs typeface="+mn-cs"/>
            </a:endParaRPr>
          </a:p>
        </p:txBody>
      </p:sp>
      <p:sp>
        <p:nvSpPr>
          <p:cNvPr id="30722" name="TextBox 3"/>
          <p:cNvSpPr txBox="1">
            <a:spLocks noChangeArrowheads="1"/>
          </p:cNvSpPr>
          <p:nvPr/>
        </p:nvSpPr>
        <p:spPr bwMode="auto">
          <a:xfrm>
            <a:off x="503238" y="2349500"/>
            <a:ext cx="8224837" cy="1201738"/>
          </a:xfrm>
          <a:prstGeom prst="rect">
            <a:avLst/>
          </a:prstGeom>
          <a:noFill/>
          <a:ln w="9525">
            <a:noFill/>
            <a:miter lim="800000"/>
            <a:headEnd/>
            <a:tailEnd/>
          </a:ln>
        </p:spPr>
        <p:txBody>
          <a:bodyPr wrap="none">
            <a:prstTxWarp prst="textNoShape">
              <a:avLst/>
            </a:prstTxWarp>
            <a:spAutoFit/>
          </a:bodyPr>
          <a:lstStyle/>
          <a:p>
            <a:pPr>
              <a:buFont typeface="Arial" pitchFamily="-72" charset="0"/>
              <a:buChar char="•"/>
            </a:pPr>
            <a:r>
              <a:rPr lang="en-US" sz="2400">
                <a:latin typeface="Calibri" pitchFamily="-72" charset="0"/>
              </a:rPr>
              <a:t>How to handle multiple instances of the same parameter?</a:t>
            </a:r>
          </a:p>
          <a:p>
            <a:pPr>
              <a:buFont typeface="Arial" pitchFamily="-72" charset="0"/>
              <a:buChar char="•"/>
            </a:pPr>
            <a:endParaRPr lang="en-US" sz="2400">
              <a:latin typeface="Calibri" pitchFamily="-72" charset="0"/>
            </a:endParaRPr>
          </a:p>
          <a:p>
            <a:pPr>
              <a:buFont typeface="Arial" pitchFamily="-72" charset="0"/>
              <a:buChar char="•"/>
            </a:pPr>
            <a:r>
              <a:rPr lang="en-US" sz="2400">
                <a:latin typeface="Calibri" pitchFamily="-72" charset="0"/>
              </a:rPr>
              <a:t>How to handle commandline arguments which are not options?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842963" y="157163"/>
            <a:ext cx="7458075" cy="1200150"/>
          </a:xfrm>
          <a:prstGeom prst="rect">
            <a:avLst/>
          </a:prstGeom>
          <a:noFill/>
        </p:spPr>
        <p:txBody>
          <a:bodyPr>
            <a:spAutoFit/>
          </a:bodyPr>
          <a:lstStyle/>
          <a:p>
            <a:pPr algn="ctr" fontAlgn="auto">
              <a:spcBef>
                <a:spcPts val="0"/>
              </a:spcBef>
              <a:spcAft>
                <a:spcPts val="0"/>
              </a:spcAft>
              <a:defRPr/>
            </a:pPr>
            <a:r>
              <a:rPr lang="en-US" sz="3600" b="1" spc="600" dirty="0">
                <a:latin typeface="+mn-lt"/>
                <a:ea typeface="+mn-ea"/>
                <a:cs typeface="+mn-cs"/>
              </a:rPr>
              <a:t>Ending a script properly:</a:t>
            </a:r>
          </a:p>
          <a:p>
            <a:pPr algn="ctr" fontAlgn="auto">
              <a:spcBef>
                <a:spcPts val="0"/>
              </a:spcBef>
              <a:spcAft>
                <a:spcPts val="0"/>
              </a:spcAft>
              <a:defRPr/>
            </a:pPr>
            <a:r>
              <a:rPr lang="en-US" sz="3600" b="1" dirty="0">
                <a:latin typeface="+mn-lt"/>
                <a:ea typeface="+mn-ea"/>
                <a:cs typeface="+mn-cs"/>
              </a:rPr>
              <a:t>The Exit Status</a:t>
            </a:r>
            <a:endParaRPr lang="en-US" sz="3600" b="1" dirty="0">
              <a:latin typeface="+mn-lt"/>
              <a:ea typeface="+mn-ea"/>
              <a:cs typeface="+mn-cs"/>
            </a:endParaRPr>
          </a:p>
        </p:txBody>
      </p:sp>
      <p:sp>
        <p:nvSpPr>
          <p:cNvPr id="32770" name="TextBox 3"/>
          <p:cNvSpPr txBox="1">
            <a:spLocks noChangeArrowheads="1"/>
          </p:cNvSpPr>
          <p:nvPr/>
        </p:nvSpPr>
        <p:spPr bwMode="auto">
          <a:xfrm>
            <a:off x="422275" y="2001838"/>
            <a:ext cx="7878763" cy="2308225"/>
          </a:xfrm>
          <a:prstGeom prst="rect">
            <a:avLst/>
          </a:prstGeom>
          <a:noFill/>
          <a:ln w="9525">
            <a:noFill/>
            <a:miter lim="800000"/>
            <a:headEnd/>
            <a:tailEnd/>
          </a:ln>
        </p:spPr>
        <p:txBody>
          <a:bodyPr>
            <a:prstTxWarp prst="textNoShape">
              <a:avLst/>
            </a:prstTxWarp>
            <a:spAutoFit/>
          </a:bodyPr>
          <a:lstStyle/>
          <a:p>
            <a:r>
              <a:rPr lang="en-US" sz="2400">
                <a:latin typeface="Calibri" pitchFamily="-72" charset="0"/>
              </a:rPr>
              <a:t>There is </a:t>
            </a:r>
            <a:r>
              <a:rPr lang="en-US" sz="2400" b="1">
                <a:latin typeface="Calibri" pitchFamily="-72" charset="0"/>
              </a:rPr>
              <a:t>always </a:t>
            </a:r>
            <a:r>
              <a:rPr lang="en-US" sz="2400">
                <a:latin typeface="Calibri" pitchFamily="-72" charset="0"/>
              </a:rPr>
              <a:t>an exit status: The exit status of the last command run in the script</a:t>
            </a:r>
          </a:p>
          <a:p>
            <a:endParaRPr lang="en-US" sz="2400">
              <a:latin typeface="Calibri" pitchFamily="-72" charset="0"/>
            </a:endParaRPr>
          </a:p>
          <a:p>
            <a:r>
              <a:rPr lang="en-US" sz="2400">
                <a:latin typeface="Calibri" pitchFamily="-72" charset="0"/>
              </a:rPr>
              <a:t>The exit status of the last run command is available in $?</a:t>
            </a:r>
          </a:p>
          <a:p>
            <a:endParaRPr lang="en-US" sz="2400">
              <a:latin typeface="Calibri" pitchFamily="-72" charset="0"/>
            </a:endParaRPr>
          </a:p>
          <a:p>
            <a:r>
              <a:rPr lang="en-US" sz="2400">
                <a:latin typeface="Calibri" pitchFamily="-72" charset="0"/>
              </a:rPr>
              <a:t>Either you control the exit status or it controls you</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547688" y="2327275"/>
            <a:ext cx="8047037" cy="1169988"/>
          </a:xfrm>
          <a:prstGeom prst="rect">
            <a:avLst/>
          </a:prstGeom>
          <a:solidFill>
            <a:schemeClr val="bg1">
              <a:lumMod val="85000"/>
            </a:schemeClr>
          </a:solidFill>
        </p:spPr>
        <p:txBody>
          <a:bodyPr>
            <a:spAutoFit/>
          </a:bodyPr>
          <a:lstStyle/>
          <a:p>
            <a:pPr fontAlgn="auto">
              <a:spcBef>
                <a:spcPts val="0"/>
              </a:spcBef>
              <a:spcAft>
                <a:spcPts val="0"/>
              </a:spcAft>
              <a:defRPr/>
            </a:pPr>
            <a:r>
              <a:rPr lang="en-US" sz="1400" b="1" dirty="0">
                <a:latin typeface="Courier"/>
                <a:ea typeface="+mn-ea"/>
                <a:cs typeface="Courier"/>
              </a:rPr>
              <a:t>#!/bin/</a:t>
            </a:r>
            <a:r>
              <a:rPr lang="en-US" sz="1400" b="1" dirty="0" err="1">
                <a:latin typeface="Courier"/>
                <a:ea typeface="+mn-ea"/>
                <a:cs typeface="Courier"/>
              </a:rPr>
              <a:t>sh</a:t>
            </a:r>
            <a:endParaRPr lang="en-US" sz="1400" b="1" dirty="0">
              <a:latin typeface="Courier"/>
              <a:ea typeface="+mn-ea"/>
              <a:cs typeface="Courier"/>
            </a:endParaRP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Lots of processing steps.  One of them failed ...]</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Echo “End of the script”</a:t>
            </a:r>
          </a:p>
        </p:txBody>
      </p:sp>
      <p:sp>
        <p:nvSpPr>
          <p:cNvPr id="4" name="TextBox 3"/>
          <p:cNvSpPr txBox="1"/>
          <p:nvPr/>
        </p:nvSpPr>
        <p:spPr>
          <a:xfrm>
            <a:off x="842963" y="157163"/>
            <a:ext cx="7458075" cy="1200150"/>
          </a:xfrm>
          <a:prstGeom prst="rect">
            <a:avLst/>
          </a:prstGeom>
          <a:noFill/>
        </p:spPr>
        <p:txBody>
          <a:bodyPr>
            <a:spAutoFit/>
          </a:bodyPr>
          <a:lstStyle/>
          <a:p>
            <a:pPr algn="ctr" fontAlgn="auto">
              <a:spcBef>
                <a:spcPts val="0"/>
              </a:spcBef>
              <a:spcAft>
                <a:spcPts val="0"/>
              </a:spcAft>
              <a:defRPr/>
            </a:pPr>
            <a:r>
              <a:rPr lang="en-US" sz="3600" b="1" spc="600" dirty="0">
                <a:latin typeface="+mn-lt"/>
                <a:ea typeface="+mn-ea"/>
                <a:cs typeface="+mn-cs"/>
              </a:rPr>
              <a:t>Ending a script properly:</a:t>
            </a:r>
          </a:p>
          <a:p>
            <a:pPr algn="ctr" fontAlgn="auto">
              <a:spcBef>
                <a:spcPts val="0"/>
              </a:spcBef>
              <a:spcAft>
                <a:spcPts val="0"/>
              </a:spcAft>
              <a:defRPr/>
            </a:pPr>
            <a:r>
              <a:rPr lang="en-US" sz="3600" b="1" dirty="0">
                <a:latin typeface="+mn-lt"/>
                <a:ea typeface="+mn-ea"/>
                <a:cs typeface="+mn-cs"/>
              </a:rPr>
              <a:t>The Exit Status – miserable failure</a:t>
            </a:r>
            <a:endParaRPr lang="en-US" sz="3600" b="1" dirty="0">
              <a:latin typeface="+mn-lt"/>
              <a:ea typeface="+mn-ea"/>
              <a:cs typeface="+mn-cs"/>
            </a:endParaRPr>
          </a:p>
        </p:txBody>
      </p:sp>
      <p:sp>
        <p:nvSpPr>
          <p:cNvPr id="34819" name="TextBox 6"/>
          <p:cNvSpPr txBox="1">
            <a:spLocks noChangeArrowheads="1"/>
          </p:cNvSpPr>
          <p:nvPr/>
        </p:nvSpPr>
        <p:spPr bwMode="auto">
          <a:xfrm>
            <a:off x="547688" y="1576388"/>
            <a:ext cx="3827462" cy="369887"/>
          </a:xfrm>
          <a:prstGeom prst="rect">
            <a:avLst/>
          </a:prstGeom>
          <a:noFill/>
          <a:ln w="9525">
            <a:noFill/>
            <a:miter lim="800000"/>
            <a:headEnd/>
            <a:tailEnd/>
          </a:ln>
        </p:spPr>
        <p:txBody>
          <a:bodyPr wrap="none">
            <a:prstTxWarp prst="textNoShape">
              <a:avLst/>
            </a:prstTxWarp>
            <a:spAutoFit/>
          </a:bodyPr>
          <a:lstStyle/>
          <a:p>
            <a:r>
              <a:rPr lang="en-US">
                <a:latin typeface="Calibri" pitchFamily="-72" charset="0"/>
              </a:rPr>
              <a:t>Ran the following scripts on the cluster</a:t>
            </a:r>
          </a:p>
        </p:txBody>
      </p:sp>
      <p:sp>
        <p:nvSpPr>
          <p:cNvPr id="34820" name="TextBox 7"/>
          <p:cNvSpPr txBox="1">
            <a:spLocks noChangeArrowheads="1"/>
          </p:cNvSpPr>
          <p:nvPr/>
        </p:nvSpPr>
        <p:spPr bwMode="auto">
          <a:xfrm>
            <a:off x="700088" y="4041775"/>
            <a:ext cx="7894637" cy="1755775"/>
          </a:xfrm>
          <a:prstGeom prst="rect">
            <a:avLst/>
          </a:prstGeom>
          <a:noFill/>
          <a:ln w="9525">
            <a:noFill/>
            <a:miter lim="800000"/>
            <a:headEnd/>
            <a:tailEnd/>
          </a:ln>
        </p:spPr>
        <p:txBody>
          <a:bodyPr>
            <a:prstTxWarp prst="textNoShape">
              <a:avLst/>
            </a:prstTxWarp>
            <a:spAutoFit/>
          </a:bodyPr>
          <a:lstStyle/>
          <a:p>
            <a:r>
              <a:rPr lang="en-US">
                <a:latin typeface="Calibri" pitchFamily="-72" charset="0"/>
              </a:rPr>
              <a:t>The jobs apparently failed (no result files were written) but there were no entries in the error file and the cluster administrators confirmed repeatedly, that all these scripts ran fine and successfully</a:t>
            </a:r>
          </a:p>
          <a:p>
            <a:endParaRPr lang="en-US">
              <a:latin typeface="Calibri" pitchFamily="-72" charset="0"/>
            </a:endParaRPr>
          </a:p>
          <a:p>
            <a:pPr algn="ctr"/>
            <a:r>
              <a:rPr lang="en-US" sz="3600" b="1">
                <a:latin typeface="Calibri" pitchFamily="-72" charset="0"/>
              </a:rPr>
              <a:t>WHY?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547688" y="1884363"/>
            <a:ext cx="8047037" cy="3324225"/>
          </a:xfrm>
          <a:prstGeom prst="rect">
            <a:avLst/>
          </a:prstGeom>
          <a:solidFill>
            <a:schemeClr val="bg1">
              <a:lumMod val="85000"/>
            </a:schemeClr>
          </a:solidFill>
        </p:spPr>
        <p:txBody>
          <a:bodyPr>
            <a:spAutoFit/>
          </a:bodyPr>
          <a:lstStyle/>
          <a:p>
            <a:pPr fontAlgn="auto">
              <a:spcBef>
                <a:spcPts val="0"/>
              </a:spcBef>
              <a:spcAft>
                <a:spcPts val="0"/>
              </a:spcAft>
              <a:defRPr/>
            </a:pPr>
            <a:r>
              <a:rPr lang="en-US" sz="1400" b="1" dirty="0">
                <a:latin typeface="Courier"/>
                <a:ea typeface="+mn-ea"/>
                <a:cs typeface="Courier"/>
              </a:rPr>
              <a:t>#!/bin/</a:t>
            </a:r>
            <a:r>
              <a:rPr lang="en-US" sz="1400" b="1" dirty="0" err="1">
                <a:latin typeface="Courier"/>
                <a:ea typeface="+mn-ea"/>
                <a:cs typeface="Courier"/>
              </a:rPr>
              <a:t>sh</a:t>
            </a:r>
            <a:r>
              <a:rPr lang="en-US" sz="1400" b="1" dirty="0">
                <a:latin typeface="Courier"/>
                <a:ea typeface="+mn-ea"/>
                <a:cs typeface="Courier"/>
              </a:rPr>
              <a:t> </a:t>
            </a:r>
          </a:p>
          <a:p>
            <a:pPr fontAlgn="auto">
              <a:spcBef>
                <a:spcPts val="0"/>
              </a:spcBef>
              <a:spcAft>
                <a:spcPts val="0"/>
              </a:spcAft>
              <a:defRPr/>
            </a:pPr>
            <a:r>
              <a:rPr lang="en-US" sz="1400" b="1" dirty="0" err="1">
                <a:latin typeface="Courier"/>
                <a:ea typeface="+mn-ea"/>
                <a:cs typeface="Courier"/>
              </a:rPr>
              <a:t>mystatus</a:t>
            </a:r>
            <a:r>
              <a:rPr lang="en-US" sz="1400" b="1" dirty="0">
                <a:latin typeface="Courier"/>
                <a:ea typeface="+mn-ea"/>
                <a:cs typeface="Courier"/>
              </a:rPr>
              <a:t>=0;</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do something that might fail ...]</a:t>
            </a:r>
          </a:p>
          <a:p>
            <a:pPr fontAlgn="auto">
              <a:spcBef>
                <a:spcPts val="0"/>
              </a:spcBef>
              <a:spcAft>
                <a:spcPts val="0"/>
              </a:spcAft>
              <a:defRPr/>
            </a:pPr>
            <a:r>
              <a:rPr lang="en-US" sz="1400" b="1" dirty="0">
                <a:latin typeface="Courier"/>
                <a:ea typeface="+mn-ea"/>
                <a:cs typeface="Courier"/>
              </a:rPr>
              <a:t>if [ $? -ne 0 ]</a:t>
            </a:r>
          </a:p>
          <a:p>
            <a:pPr fontAlgn="auto">
              <a:spcBef>
                <a:spcPts val="0"/>
              </a:spcBef>
              <a:spcAft>
                <a:spcPts val="0"/>
              </a:spcAft>
              <a:defRPr/>
            </a:pPr>
            <a:r>
              <a:rPr lang="en-US" sz="1400" b="1" dirty="0">
                <a:latin typeface="Courier"/>
                <a:ea typeface="+mn-ea"/>
                <a:cs typeface="Courier"/>
              </a:rPr>
              <a:t>then</a:t>
            </a:r>
          </a:p>
          <a:p>
            <a:pPr fontAlgn="auto">
              <a:spcBef>
                <a:spcPts val="0"/>
              </a:spcBef>
              <a:spcAft>
                <a:spcPts val="0"/>
              </a:spcAft>
              <a:defRPr/>
            </a:pPr>
            <a:r>
              <a:rPr lang="en-US" sz="1400" b="1" dirty="0">
                <a:latin typeface="Courier"/>
                <a:ea typeface="+mn-ea"/>
                <a:cs typeface="Courier"/>
              </a:rPr>
              <a:t>  </a:t>
            </a:r>
            <a:r>
              <a:rPr lang="en-US" sz="1400" b="1" dirty="0" err="1">
                <a:latin typeface="Courier"/>
                <a:ea typeface="+mn-ea"/>
                <a:cs typeface="Courier"/>
              </a:rPr>
              <a:t>mystatus</a:t>
            </a:r>
            <a:r>
              <a:rPr lang="en-US" sz="1400" b="1" dirty="0">
                <a:latin typeface="Courier"/>
                <a:ea typeface="+mn-ea"/>
                <a:cs typeface="Courier"/>
              </a:rPr>
              <a:t>=1</a:t>
            </a:r>
          </a:p>
          <a:p>
            <a:pPr fontAlgn="auto">
              <a:spcBef>
                <a:spcPts val="0"/>
              </a:spcBef>
              <a:spcAft>
                <a:spcPts val="0"/>
              </a:spcAft>
              <a:defRPr/>
            </a:pPr>
            <a:r>
              <a:rPr lang="en-US" sz="1400" b="1" dirty="0" err="1">
                <a:latin typeface="Courier"/>
                <a:ea typeface="+mn-ea"/>
                <a:cs typeface="Courier"/>
              </a:rPr>
              <a:t>fi</a:t>
            </a:r>
            <a:endParaRPr lang="en-US" sz="1400" b="1" dirty="0">
              <a:latin typeface="Courier"/>
              <a:ea typeface="+mn-ea"/>
              <a:cs typeface="Courier"/>
            </a:endParaRP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do something else that might fail, too ...]</a:t>
            </a:r>
          </a:p>
          <a:p>
            <a:pPr fontAlgn="auto">
              <a:spcBef>
                <a:spcPts val="0"/>
              </a:spcBef>
              <a:spcAft>
                <a:spcPts val="0"/>
              </a:spcAft>
              <a:defRPr/>
            </a:pPr>
            <a:r>
              <a:rPr lang="en-US" sz="1400" b="1" dirty="0">
                <a:latin typeface="Courier"/>
                <a:ea typeface="+mn-ea"/>
                <a:cs typeface="Courier"/>
              </a:rPr>
              <a:t>[ $? -ne 0 ] &amp;&amp; </a:t>
            </a:r>
            <a:r>
              <a:rPr lang="en-US" sz="1400" b="1" dirty="0" err="1">
                <a:latin typeface="Courier"/>
                <a:ea typeface="+mn-ea"/>
                <a:cs typeface="Courier"/>
              </a:rPr>
              <a:t>mystatus</a:t>
            </a:r>
            <a:r>
              <a:rPr lang="en-US" sz="1400" b="1" dirty="0">
                <a:latin typeface="Courier"/>
                <a:ea typeface="+mn-ea"/>
                <a:cs typeface="Courier"/>
              </a:rPr>
              <a:t>=1         # same as above.  Do you understand</a:t>
            </a:r>
          </a:p>
          <a:p>
            <a:pPr fontAlgn="auto">
              <a:spcBef>
                <a:spcPts val="0"/>
              </a:spcBef>
              <a:spcAft>
                <a:spcPts val="0"/>
              </a:spcAft>
              <a:defRPr/>
            </a:pPr>
            <a:r>
              <a:rPr lang="en-US" sz="1400" b="1" dirty="0">
                <a:latin typeface="Courier"/>
                <a:ea typeface="+mn-ea"/>
                <a:cs typeface="Courier"/>
              </a:rPr>
              <a:t>                                  </a:t>
            </a:r>
            <a:r>
              <a:rPr lang="en-US" sz="1400" b="1" dirty="0">
                <a:latin typeface="Courier"/>
                <a:ea typeface="+mn-ea"/>
                <a:cs typeface="Courier"/>
              </a:rPr>
              <a:t> </a:t>
            </a:r>
            <a:r>
              <a:rPr lang="en-US" sz="1400" b="1" dirty="0">
                <a:latin typeface="Courier"/>
                <a:ea typeface="+mn-ea"/>
                <a:cs typeface="Courier"/>
              </a:rPr>
              <a:t># this?</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echo "End of the script"</a:t>
            </a:r>
          </a:p>
          <a:p>
            <a:pPr fontAlgn="auto">
              <a:spcBef>
                <a:spcPts val="0"/>
              </a:spcBef>
              <a:spcAft>
                <a:spcPts val="0"/>
              </a:spcAft>
              <a:defRPr/>
            </a:pPr>
            <a:r>
              <a:rPr lang="en-US" sz="1400" b="1" dirty="0">
                <a:latin typeface="Courier"/>
                <a:ea typeface="+mn-ea"/>
                <a:cs typeface="Courier"/>
              </a:rPr>
              <a:t>exit $</a:t>
            </a:r>
            <a:r>
              <a:rPr lang="en-US" sz="1400" b="1" dirty="0" err="1">
                <a:latin typeface="Courier"/>
                <a:ea typeface="+mn-ea"/>
                <a:cs typeface="Courier"/>
              </a:rPr>
              <a:t>mystatus</a:t>
            </a:r>
            <a:endParaRPr lang="en-US" sz="1400" b="1" dirty="0">
              <a:latin typeface="Courier"/>
              <a:ea typeface="+mn-ea"/>
              <a:cs typeface="Courier"/>
            </a:endParaRPr>
          </a:p>
        </p:txBody>
      </p:sp>
      <p:sp>
        <p:nvSpPr>
          <p:cNvPr id="4" name="TextBox 3"/>
          <p:cNvSpPr txBox="1"/>
          <p:nvPr/>
        </p:nvSpPr>
        <p:spPr>
          <a:xfrm>
            <a:off x="842963" y="157163"/>
            <a:ext cx="7458075" cy="1200150"/>
          </a:xfrm>
          <a:prstGeom prst="rect">
            <a:avLst/>
          </a:prstGeom>
          <a:noFill/>
        </p:spPr>
        <p:txBody>
          <a:bodyPr>
            <a:spAutoFit/>
          </a:bodyPr>
          <a:lstStyle/>
          <a:p>
            <a:pPr algn="ctr" fontAlgn="auto">
              <a:spcBef>
                <a:spcPts val="0"/>
              </a:spcBef>
              <a:spcAft>
                <a:spcPts val="0"/>
              </a:spcAft>
              <a:defRPr/>
            </a:pPr>
            <a:r>
              <a:rPr lang="en-US" sz="3600" b="1" spc="600" dirty="0">
                <a:latin typeface="+mn-lt"/>
                <a:ea typeface="+mn-ea"/>
                <a:cs typeface="+mn-cs"/>
              </a:rPr>
              <a:t>Ending a script properly:</a:t>
            </a:r>
          </a:p>
          <a:p>
            <a:pPr algn="ctr" fontAlgn="auto">
              <a:spcBef>
                <a:spcPts val="0"/>
              </a:spcBef>
              <a:spcAft>
                <a:spcPts val="0"/>
              </a:spcAft>
              <a:defRPr/>
            </a:pPr>
            <a:r>
              <a:rPr lang="en-US" sz="3600" b="1" dirty="0">
                <a:latin typeface="+mn-lt"/>
                <a:ea typeface="+mn-ea"/>
                <a:cs typeface="+mn-cs"/>
              </a:rPr>
              <a:t>The Exit Status – good solution</a:t>
            </a:r>
            <a:endParaRPr lang="en-US" sz="3600" b="1" dirty="0">
              <a:latin typeface="+mn-lt"/>
              <a:ea typeface="+mn-ea"/>
              <a:cs typeface="+mn-cs"/>
            </a:endParaRPr>
          </a:p>
        </p:txBody>
      </p:sp>
      <p:sp>
        <p:nvSpPr>
          <p:cNvPr id="36867" name="TextBox 6"/>
          <p:cNvSpPr txBox="1">
            <a:spLocks noChangeArrowheads="1"/>
          </p:cNvSpPr>
          <p:nvPr/>
        </p:nvSpPr>
        <p:spPr bwMode="auto">
          <a:xfrm>
            <a:off x="547688" y="1392238"/>
            <a:ext cx="2459037" cy="369887"/>
          </a:xfrm>
          <a:prstGeom prst="rect">
            <a:avLst/>
          </a:prstGeom>
          <a:noFill/>
          <a:ln w="9525">
            <a:noFill/>
            <a:miter lim="800000"/>
            <a:headEnd/>
            <a:tailEnd/>
          </a:ln>
        </p:spPr>
        <p:txBody>
          <a:bodyPr wrap="none">
            <a:prstTxWarp prst="textNoShape">
              <a:avLst/>
            </a:prstTxWarp>
            <a:spAutoFit/>
          </a:bodyPr>
          <a:lstStyle/>
          <a:p>
            <a:r>
              <a:rPr lang="en-US">
                <a:latin typeface="Calibri" pitchFamily="-72" charset="0"/>
              </a:rPr>
              <a:t>This solved the situation</a:t>
            </a:r>
          </a:p>
        </p:txBody>
      </p:sp>
      <p:sp>
        <p:nvSpPr>
          <p:cNvPr id="36868" name="TextBox 5"/>
          <p:cNvSpPr txBox="1">
            <a:spLocks noChangeArrowheads="1"/>
          </p:cNvSpPr>
          <p:nvPr/>
        </p:nvSpPr>
        <p:spPr bwMode="auto">
          <a:xfrm>
            <a:off x="354013" y="5635625"/>
            <a:ext cx="8240712" cy="461963"/>
          </a:xfrm>
          <a:prstGeom prst="rect">
            <a:avLst/>
          </a:prstGeom>
          <a:noFill/>
          <a:ln w="9525">
            <a:noFill/>
            <a:miter lim="800000"/>
            <a:headEnd/>
            <a:tailEnd/>
          </a:ln>
        </p:spPr>
        <p:txBody>
          <a:bodyPr wrap="none">
            <a:prstTxWarp prst="textNoShape">
              <a:avLst/>
            </a:prstTxWarp>
            <a:spAutoFit/>
          </a:bodyPr>
          <a:lstStyle/>
          <a:p>
            <a:r>
              <a:rPr lang="en-US" sz="2400">
                <a:latin typeface="Calibri" pitchFamily="-72" charset="0"/>
              </a:rPr>
              <a:t>The exit status had controlled us, but now </a:t>
            </a:r>
            <a:r>
              <a:rPr lang="en-US" sz="2400" b="1">
                <a:latin typeface="Calibri" pitchFamily="-72" charset="0"/>
              </a:rPr>
              <a:t>we </a:t>
            </a:r>
            <a:r>
              <a:rPr lang="en-US" sz="2400">
                <a:latin typeface="Calibri" pitchFamily="-72" charset="0"/>
              </a:rPr>
              <a:t>are back in control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7" name="TextBox 4"/>
          <p:cNvSpPr txBox="1">
            <a:spLocks/>
          </p:cNvSpPr>
          <p:nvPr/>
        </p:nvSpPr>
        <p:spPr bwMode="auto">
          <a:xfrm>
            <a:off x="1052513" y="890588"/>
            <a:ext cx="7038975" cy="5035550"/>
          </a:xfrm>
          <a:prstGeom prst="rect">
            <a:avLst/>
          </a:prstGeom>
          <a:noFill/>
          <a:ln w="9525">
            <a:noFill/>
            <a:miter lim="800000"/>
            <a:headEnd/>
            <a:tailEnd/>
          </a:ln>
        </p:spPr>
        <p:txBody>
          <a:bodyPr>
            <a:prstTxWarp prst="textNoShape">
              <a:avLst/>
            </a:prstTxWarp>
            <a:spAutoFit/>
          </a:bodyPr>
          <a:lstStyle/>
          <a:p>
            <a:r>
              <a:rPr lang="en-US" sz="3600" b="1">
                <a:latin typeface="Courier" pitchFamily="-72" charset="0"/>
                <a:ea typeface="Courier" pitchFamily="-72" charset="0"/>
                <a:cs typeface="Courier" pitchFamily="-72" charset="0"/>
              </a:rPr>
              <a:t>if</a:t>
            </a:r>
            <a:r>
              <a:rPr lang="en-US" sz="3600">
                <a:latin typeface="Courier" pitchFamily="-72" charset="0"/>
                <a:ea typeface="Courier" pitchFamily="-72" charset="0"/>
                <a:cs typeface="Courier" pitchFamily="-72" charset="0"/>
              </a:rPr>
              <a:t> condition1</a:t>
            </a:r>
          </a:p>
          <a:p>
            <a:r>
              <a:rPr lang="en-US" sz="3600" b="1">
                <a:latin typeface="Courier" pitchFamily="-72" charset="0"/>
                <a:ea typeface="Courier" pitchFamily="-72" charset="0"/>
                <a:cs typeface="Courier" pitchFamily="-72" charset="0"/>
              </a:rPr>
              <a:t>then</a:t>
            </a:r>
            <a:endParaRPr lang="en-US" sz="3600">
              <a:latin typeface="Courier" pitchFamily="-72" charset="0"/>
              <a:ea typeface="Courier" pitchFamily="-72" charset="0"/>
              <a:cs typeface="Courier" pitchFamily="-72" charset="0"/>
            </a:endParaRPr>
          </a:p>
          <a:p>
            <a:r>
              <a:rPr lang="en-US" sz="3600">
                <a:latin typeface="Courier" pitchFamily="-72" charset="0"/>
                <a:ea typeface="Courier" pitchFamily="-72" charset="0"/>
                <a:cs typeface="Courier" pitchFamily="-72" charset="0"/>
              </a:rPr>
              <a:t>  statements</a:t>
            </a:r>
          </a:p>
          <a:p>
            <a:r>
              <a:rPr lang="en-US" sz="3600" b="1" i="1">
                <a:latin typeface="Courier" pitchFamily="-72" charset="0"/>
                <a:ea typeface="Courier" pitchFamily="-72" charset="0"/>
                <a:cs typeface="Courier" pitchFamily="-72" charset="0"/>
              </a:rPr>
              <a:t>elif</a:t>
            </a:r>
            <a:r>
              <a:rPr lang="en-US" sz="3600" i="1">
                <a:latin typeface="Courier" pitchFamily="-72" charset="0"/>
                <a:ea typeface="Courier" pitchFamily="-72" charset="0"/>
                <a:cs typeface="Courier" pitchFamily="-72" charset="0"/>
              </a:rPr>
              <a:t> condition2</a:t>
            </a:r>
            <a:endParaRPr lang="en-US" sz="3600">
              <a:latin typeface="Courier" pitchFamily="-72" charset="0"/>
              <a:ea typeface="Courier" pitchFamily="-72" charset="0"/>
              <a:cs typeface="Courier" pitchFamily="-72" charset="0"/>
            </a:endParaRPr>
          </a:p>
          <a:p>
            <a:r>
              <a:rPr lang="en-US" sz="3600" i="1">
                <a:latin typeface="Courier" pitchFamily="-72" charset="0"/>
                <a:ea typeface="Courier" pitchFamily="-72" charset="0"/>
                <a:cs typeface="Courier" pitchFamily="-72" charset="0"/>
              </a:rPr>
              <a:t>  more statements</a:t>
            </a:r>
            <a:endParaRPr lang="en-US" sz="3600">
              <a:latin typeface="Courier" pitchFamily="-72" charset="0"/>
              <a:ea typeface="Courier" pitchFamily="-72" charset="0"/>
              <a:cs typeface="Courier" pitchFamily="-72" charset="0"/>
            </a:endParaRPr>
          </a:p>
          <a:p>
            <a:r>
              <a:rPr lang="en-US" sz="3600" i="1">
                <a:latin typeface="Courier" pitchFamily="-72" charset="0"/>
                <a:ea typeface="Courier" pitchFamily="-72" charset="0"/>
                <a:cs typeface="Courier" pitchFamily="-72" charset="0"/>
              </a:rPr>
              <a:t>[…]</a:t>
            </a:r>
            <a:endParaRPr lang="en-US" sz="3600">
              <a:latin typeface="Courier" pitchFamily="-72" charset="0"/>
              <a:ea typeface="Courier" pitchFamily="-72" charset="0"/>
              <a:cs typeface="Courier" pitchFamily="-72" charset="0"/>
            </a:endParaRPr>
          </a:p>
          <a:p>
            <a:r>
              <a:rPr lang="en-US" sz="3600" b="1" i="1">
                <a:latin typeface="Courier" pitchFamily="-72" charset="0"/>
                <a:ea typeface="Courier" pitchFamily="-72" charset="0"/>
                <a:cs typeface="Courier" pitchFamily="-72" charset="0"/>
              </a:rPr>
              <a:t>else</a:t>
            </a:r>
            <a:endParaRPr lang="en-US" sz="3600">
              <a:latin typeface="Courier" pitchFamily="-72" charset="0"/>
              <a:ea typeface="Courier" pitchFamily="-72" charset="0"/>
              <a:cs typeface="Courier" pitchFamily="-72" charset="0"/>
            </a:endParaRPr>
          </a:p>
          <a:p>
            <a:r>
              <a:rPr lang="en-US" sz="3600" i="1">
                <a:latin typeface="Courier" pitchFamily="-72" charset="0"/>
                <a:ea typeface="Courier" pitchFamily="-72" charset="0"/>
                <a:cs typeface="Courier" pitchFamily="-72" charset="0"/>
              </a:rPr>
              <a:t>  even more statements</a:t>
            </a:r>
            <a:endParaRPr lang="en-US" sz="3600">
              <a:latin typeface="Courier" pitchFamily="-72" charset="0"/>
              <a:ea typeface="Courier" pitchFamily="-72" charset="0"/>
              <a:cs typeface="Courier" pitchFamily="-72" charset="0"/>
            </a:endParaRPr>
          </a:p>
          <a:p>
            <a:r>
              <a:rPr lang="en-US" sz="3600" b="1">
                <a:latin typeface="Courier" pitchFamily="-72" charset="0"/>
                <a:ea typeface="Courier" pitchFamily="-72" charset="0"/>
                <a:cs typeface="Courier" pitchFamily="-72" charset="0"/>
              </a:rPr>
              <a:t>fi</a:t>
            </a:r>
            <a:endParaRPr lang="en-US" sz="3600">
              <a:latin typeface="Courier" pitchFamily="-72" charset="0"/>
              <a:ea typeface="Courier" pitchFamily="-72" charset="0"/>
              <a:cs typeface="Courier" pitchFamily="-7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TextBox 4"/>
          <p:cNvSpPr txBox="1">
            <a:spLocks/>
          </p:cNvSpPr>
          <p:nvPr/>
        </p:nvSpPr>
        <p:spPr bwMode="auto">
          <a:xfrm>
            <a:off x="536575" y="627063"/>
            <a:ext cx="8147050" cy="3387725"/>
          </a:xfrm>
          <a:prstGeom prst="rect">
            <a:avLst/>
          </a:prstGeom>
          <a:noFill/>
          <a:ln w="9525">
            <a:noFill/>
            <a:miter lim="800000"/>
            <a:headEnd/>
            <a:tailEnd/>
          </a:ln>
        </p:spPr>
        <p:txBody>
          <a:bodyPr>
            <a:prstTxWarp prst="textNoShape">
              <a:avLst/>
            </a:prstTxWarp>
            <a:spAutoFit/>
          </a:bodyPr>
          <a:lstStyle/>
          <a:p>
            <a:r>
              <a:rPr lang="en-US" sz="3600">
                <a:latin typeface="Courier" pitchFamily="-72" charset="0"/>
                <a:ea typeface="Courier" pitchFamily="-72" charset="0"/>
                <a:cs typeface="Courier" pitchFamily="-72" charset="0"/>
              </a:rPr>
              <a:t>if grep –q root /etc/passwd</a:t>
            </a:r>
          </a:p>
          <a:p>
            <a:r>
              <a:rPr lang="en-US" sz="3600">
                <a:latin typeface="Courier" pitchFamily="-72" charset="0"/>
                <a:ea typeface="Courier" pitchFamily="-72" charset="0"/>
                <a:cs typeface="Courier" pitchFamily="-72" charset="0"/>
              </a:rPr>
              <a:t>then</a:t>
            </a:r>
          </a:p>
          <a:p>
            <a:r>
              <a:rPr lang="en-US" sz="3600">
                <a:latin typeface="Courier" pitchFamily="-72" charset="0"/>
                <a:ea typeface="Courier" pitchFamily="-72" charset="0"/>
                <a:cs typeface="Courier" pitchFamily="-72" charset="0"/>
              </a:rPr>
              <a:t>  echo root user found</a:t>
            </a:r>
          </a:p>
          <a:p>
            <a:r>
              <a:rPr lang="en-US" sz="3600">
                <a:latin typeface="Courier" pitchFamily="-72" charset="0"/>
                <a:ea typeface="Courier" pitchFamily="-72" charset="0"/>
                <a:cs typeface="Courier" pitchFamily="-72" charset="0"/>
              </a:rPr>
              <a:t>else</a:t>
            </a:r>
          </a:p>
          <a:p>
            <a:r>
              <a:rPr lang="en-US" sz="3600">
                <a:latin typeface="Courier" pitchFamily="-72" charset="0"/>
                <a:ea typeface="Courier" pitchFamily="-72" charset="0"/>
                <a:cs typeface="Courier" pitchFamily="-72" charset="0"/>
              </a:rPr>
              <a:t>  echo No root user found</a:t>
            </a:r>
          </a:p>
          <a:p>
            <a:r>
              <a:rPr lang="en-US" sz="3600">
                <a:latin typeface="Courier" pitchFamily="-72" charset="0"/>
                <a:ea typeface="Courier" pitchFamily="-72" charset="0"/>
                <a:cs typeface="Courier" pitchFamily="-72" charset="0"/>
              </a:rPr>
              <a:t>fi</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a:spLocks/>
          </p:cNvSpPr>
          <p:nvPr/>
        </p:nvSpPr>
        <p:spPr>
          <a:xfrm>
            <a:off x="354013" y="863600"/>
            <a:ext cx="8435975" cy="2678113"/>
          </a:xfrm>
          <a:prstGeom prst="rect">
            <a:avLst/>
          </a:prstGeom>
          <a:solidFill>
            <a:schemeClr val="bg1">
              <a:lumMod val="85000"/>
            </a:schemeClr>
          </a:solidFill>
        </p:spPr>
        <p:txBody>
          <a:bodyPr>
            <a:spAutoFit/>
          </a:bodyPr>
          <a:lstStyle/>
          <a:p>
            <a:pPr fontAlgn="auto">
              <a:spcBef>
                <a:spcPts val="0"/>
              </a:spcBef>
              <a:spcAft>
                <a:spcPts val="0"/>
              </a:spcAft>
              <a:defRPr/>
            </a:pPr>
            <a:r>
              <a:rPr lang="en-US" sz="2800" dirty="0">
                <a:latin typeface="Courier"/>
                <a:ea typeface="+mn-ea"/>
                <a:cs typeface="Courier"/>
              </a:rPr>
              <a:t>if [ -</a:t>
            </a:r>
            <a:r>
              <a:rPr lang="en-US" sz="2800" dirty="0" err="1">
                <a:latin typeface="Courier"/>
                <a:ea typeface="+mn-ea"/>
                <a:cs typeface="Courier"/>
              </a:rPr>
              <a:t>e</a:t>
            </a:r>
            <a:r>
              <a:rPr lang="en-US" sz="2800" dirty="0">
                <a:latin typeface="Courier"/>
                <a:ea typeface="+mn-ea"/>
                <a:cs typeface="Courier"/>
              </a:rPr>
              <a:t> /etc/</a:t>
            </a:r>
            <a:r>
              <a:rPr lang="en-US" sz="2800" dirty="0" err="1">
                <a:latin typeface="Courier"/>
                <a:ea typeface="+mn-ea"/>
                <a:cs typeface="Courier"/>
              </a:rPr>
              <a:t>passwd</a:t>
            </a:r>
            <a:r>
              <a:rPr lang="en-US" sz="2800" dirty="0">
                <a:latin typeface="Courier"/>
                <a:ea typeface="+mn-ea"/>
                <a:cs typeface="Courier"/>
              </a:rPr>
              <a:t> ]</a:t>
            </a:r>
          </a:p>
          <a:p>
            <a:pPr fontAlgn="auto">
              <a:spcBef>
                <a:spcPts val="0"/>
              </a:spcBef>
              <a:spcAft>
                <a:spcPts val="0"/>
              </a:spcAft>
              <a:defRPr/>
            </a:pPr>
            <a:r>
              <a:rPr lang="en-US" sz="2800" dirty="0">
                <a:latin typeface="Courier"/>
                <a:ea typeface="+mn-ea"/>
                <a:cs typeface="Courier"/>
              </a:rPr>
              <a:t>then</a:t>
            </a:r>
          </a:p>
          <a:p>
            <a:pPr fontAlgn="auto">
              <a:spcBef>
                <a:spcPts val="0"/>
              </a:spcBef>
              <a:spcAft>
                <a:spcPts val="0"/>
              </a:spcAft>
              <a:defRPr/>
            </a:pPr>
            <a:r>
              <a:rPr lang="en-US" sz="2800" dirty="0">
                <a:latin typeface="Courier"/>
                <a:ea typeface="+mn-ea"/>
                <a:cs typeface="Courier"/>
              </a:rPr>
              <a:t>  echo /etc/</a:t>
            </a:r>
            <a:r>
              <a:rPr lang="en-US" sz="2800" dirty="0" err="1">
                <a:latin typeface="Courier"/>
                <a:ea typeface="+mn-ea"/>
                <a:cs typeface="Courier"/>
              </a:rPr>
              <a:t>passwd</a:t>
            </a:r>
            <a:r>
              <a:rPr lang="en-US" sz="2800" dirty="0">
                <a:latin typeface="Courier"/>
                <a:ea typeface="+mn-ea"/>
                <a:cs typeface="Courier"/>
              </a:rPr>
              <a:t> exists</a:t>
            </a:r>
          </a:p>
          <a:p>
            <a:pPr fontAlgn="auto">
              <a:spcBef>
                <a:spcPts val="0"/>
              </a:spcBef>
              <a:spcAft>
                <a:spcPts val="0"/>
              </a:spcAft>
              <a:defRPr/>
            </a:pPr>
            <a:r>
              <a:rPr lang="en-US" sz="2800" dirty="0">
                <a:latin typeface="Courier"/>
                <a:ea typeface="+mn-ea"/>
                <a:cs typeface="Courier"/>
              </a:rPr>
              <a:t>else</a:t>
            </a:r>
          </a:p>
          <a:p>
            <a:pPr fontAlgn="auto">
              <a:spcBef>
                <a:spcPts val="0"/>
              </a:spcBef>
              <a:spcAft>
                <a:spcPts val="0"/>
              </a:spcAft>
              <a:defRPr/>
            </a:pPr>
            <a:r>
              <a:rPr lang="en-US" sz="2800" dirty="0">
                <a:latin typeface="Courier"/>
                <a:ea typeface="+mn-ea"/>
                <a:cs typeface="Courier"/>
              </a:rPr>
              <a:t>  echo /etc/</a:t>
            </a:r>
            <a:r>
              <a:rPr lang="en-US" sz="2800" dirty="0" err="1">
                <a:latin typeface="Courier"/>
                <a:ea typeface="+mn-ea"/>
                <a:cs typeface="Courier"/>
              </a:rPr>
              <a:t>passwd</a:t>
            </a:r>
            <a:r>
              <a:rPr lang="en-US" sz="2800" dirty="0">
                <a:latin typeface="Courier"/>
                <a:ea typeface="+mn-ea"/>
                <a:cs typeface="Courier"/>
              </a:rPr>
              <a:t> does NOT exist</a:t>
            </a:r>
          </a:p>
          <a:p>
            <a:pPr fontAlgn="auto">
              <a:spcBef>
                <a:spcPts val="0"/>
              </a:spcBef>
              <a:spcAft>
                <a:spcPts val="0"/>
              </a:spcAft>
              <a:defRPr/>
            </a:pPr>
            <a:r>
              <a:rPr lang="en-US" sz="2800" dirty="0" err="1">
                <a:latin typeface="Courier"/>
                <a:ea typeface="+mn-ea"/>
                <a:cs typeface="Courier"/>
              </a:rPr>
              <a:t>fi</a:t>
            </a:r>
            <a:endParaRPr lang="en-US" sz="2800" dirty="0">
              <a:latin typeface="Courier"/>
              <a:ea typeface="+mn-ea"/>
              <a:cs typeface="Courier"/>
            </a:endParaRPr>
          </a:p>
        </p:txBody>
      </p:sp>
      <p:sp>
        <p:nvSpPr>
          <p:cNvPr id="3" name="TextBox 2"/>
          <p:cNvSpPr txBox="1">
            <a:spLocks/>
          </p:cNvSpPr>
          <p:nvPr/>
        </p:nvSpPr>
        <p:spPr>
          <a:xfrm>
            <a:off x="354013" y="3736975"/>
            <a:ext cx="8435975" cy="2678113"/>
          </a:xfrm>
          <a:prstGeom prst="rect">
            <a:avLst/>
          </a:prstGeom>
          <a:solidFill>
            <a:schemeClr val="bg1">
              <a:lumMod val="85000"/>
            </a:schemeClr>
          </a:solidFill>
        </p:spPr>
        <p:txBody>
          <a:bodyPr>
            <a:spAutoFit/>
          </a:bodyPr>
          <a:lstStyle/>
          <a:p>
            <a:pPr fontAlgn="auto">
              <a:spcBef>
                <a:spcPts val="0"/>
              </a:spcBef>
              <a:spcAft>
                <a:spcPts val="0"/>
              </a:spcAft>
              <a:defRPr/>
            </a:pPr>
            <a:r>
              <a:rPr lang="en-US" sz="2800" dirty="0">
                <a:latin typeface="Courier"/>
                <a:ea typeface="+mn-ea"/>
                <a:cs typeface="Courier"/>
              </a:rPr>
              <a:t>if test -</a:t>
            </a:r>
            <a:r>
              <a:rPr lang="en-US" sz="2800" dirty="0" err="1">
                <a:latin typeface="Courier"/>
                <a:ea typeface="+mn-ea"/>
                <a:cs typeface="Courier"/>
              </a:rPr>
              <a:t>e</a:t>
            </a:r>
            <a:r>
              <a:rPr lang="en-US" sz="2800" dirty="0">
                <a:latin typeface="Courier"/>
                <a:ea typeface="+mn-ea"/>
                <a:cs typeface="Courier"/>
              </a:rPr>
              <a:t> /etc/</a:t>
            </a:r>
            <a:r>
              <a:rPr lang="en-US" sz="2800" dirty="0" err="1">
                <a:latin typeface="Courier"/>
                <a:ea typeface="+mn-ea"/>
                <a:cs typeface="Courier"/>
              </a:rPr>
              <a:t>passwd</a:t>
            </a:r>
            <a:endParaRPr lang="en-US" sz="2800" dirty="0">
              <a:latin typeface="Courier"/>
              <a:ea typeface="+mn-ea"/>
              <a:cs typeface="Courier"/>
            </a:endParaRPr>
          </a:p>
          <a:p>
            <a:pPr fontAlgn="auto">
              <a:spcBef>
                <a:spcPts val="0"/>
              </a:spcBef>
              <a:spcAft>
                <a:spcPts val="0"/>
              </a:spcAft>
              <a:defRPr/>
            </a:pPr>
            <a:r>
              <a:rPr lang="en-US" sz="2800" dirty="0">
                <a:latin typeface="Courier"/>
                <a:ea typeface="+mn-ea"/>
                <a:cs typeface="Courier"/>
              </a:rPr>
              <a:t>then</a:t>
            </a:r>
          </a:p>
          <a:p>
            <a:pPr fontAlgn="auto">
              <a:spcBef>
                <a:spcPts val="0"/>
              </a:spcBef>
              <a:spcAft>
                <a:spcPts val="0"/>
              </a:spcAft>
              <a:defRPr/>
            </a:pPr>
            <a:r>
              <a:rPr lang="en-US" sz="2800" dirty="0">
                <a:latin typeface="Courier"/>
                <a:ea typeface="+mn-ea"/>
                <a:cs typeface="Courier"/>
              </a:rPr>
              <a:t>  echo /etc/</a:t>
            </a:r>
            <a:r>
              <a:rPr lang="en-US" sz="2800" dirty="0" err="1">
                <a:latin typeface="Courier"/>
                <a:ea typeface="+mn-ea"/>
                <a:cs typeface="Courier"/>
              </a:rPr>
              <a:t>passwd</a:t>
            </a:r>
            <a:r>
              <a:rPr lang="en-US" sz="2800" dirty="0">
                <a:latin typeface="Courier"/>
                <a:ea typeface="+mn-ea"/>
                <a:cs typeface="Courier"/>
              </a:rPr>
              <a:t> exists</a:t>
            </a:r>
          </a:p>
          <a:p>
            <a:pPr fontAlgn="auto">
              <a:spcBef>
                <a:spcPts val="0"/>
              </a:spcBef>
              <a:spcAft>
                <a:spcPts val="0"/>
              </a:spcAft>
              <a:defRPr/>
            </a:pPr>
            <a:r>
              <a:rPr lang="en-US" sz="2800" dirty="0">
                <a:latin typeface="Courier"/>
                <a:ea typeface="+mn-ea"/>
                <a:cs typeface="Courier"/>
              </a:rPr>
              <a:t>else</a:t>
            </a:r>
          </a:p>
          <a:p>
            <a:pPr fontAlgn="auto">
              <a:spcBef>
                <a:spcPts val="0"/>
              </a:spcBef>
              <a:spcAft>
                <a:spcPts val="0"/>
              </a:spcAft>
              <a:defRPr/>
            </a:pPr>
            <a:r>
              <a:rPr lang="en-US" sz="2800" dirty="0">
                <a:latin typeface="Courier"/>
                <a:ea typeface="+mn-ea"/>
                <a:cs typeface="Courier"/>
              </a:rPr>
              <a:t>  echo /etc/</a:t>
            </a:r>
            <a:r>
              <a:rPr lang="en-US" sz="2800" dirty="0" err="1">
                <a:latin typeface="Courier"/>
                <a:ea typeface="+mn-ea"/>
                <a:cs typeface="Courier"/>
              </a:rPr>
              <a:t>passwd</a:t>
            </a:r>
            <a:r>
              <a:rPr lang="en-US" sz="2800" dirty="0">
                <a:latin typeface="Courier"/>
                <a:ea typeface="+mn-ea"/>
                <a:cs typeface="Courier"/>
              </a:rPr>
              <a:t> does NOT exist</a:t>
            </a:r>
          </a:p>
          <a:p>
            <a:pPr fontAlgn="auto">
              <a:spcBef>
                <a:spcPts val="0"/>
              </a:spcBef>
              <a:spcAft>
                <a:spcPts val="0"/>
              </a:spcAft>
              <a:defRPr/>
            </a:pPr>
            <a:r>
              <a:rPr lang="en-US" sz="2800" dirty="0" err="1">
                <a:latin typeface="Courier"/>
                <a:ea typeface="+mn-ea"/>
                <a:cs typeface="Courier"/>
              </a:rPr>
              <a:t>fi</a:t>
            </a:r>
            <a:endParaRPr lang="en-US" sz="2800" dirty="0">
              <a:latin typeface="Courier"/>
              <a:ea typeface="+mn-ea"/>
              <a:cs typeface="Courier"/>
            </a:endParaRPr>
          </a:p>
        </p:txBody>
      </p:sp>
      <p:sp>
        <p:nvSpPr>
          <p:cNvPr id="4" name="TextBox 3"/>
          <p:cNvSpPr txBox="1"/>
          <p:nvPr/>
        </p:nvSpPr>
        <p:spPr>
          <a:xfrm>
            <a:off x="2495550" y="33338"/>
            <a:ext cx="4152900" cy="646112"/>
          </a:xfrm>
          <a:prstGeom prst="rect">
            <a:avLst/>
          </a:prstGeom>
          <a:noFill/>
        </p:spPr>
        <p:txBody>
          <a:bodyPr wrap="none">
            <a:spAutoFit/>
          </a:bodyPr>
          <a:lstStyle/>
          <a:p>
            <a:pPr fontAlgn="auto">
              <a:spcBef>
                <a:spcPts val="0"/>
              </a:spcBef>
              <a:spcAft>
                <a:spcPts val="0"/>
              </a:spcAft>
              <a:defRPr/>
            </a:pPr>
            <a:r>
              <a:rPr lang="en-US" sz="3600" b="1" spc="600" dirty="0">
                <a:latin typeface="+mn-lt"/>
                <a:ea typeface="+mn-ea"/>
                <a:cs typeface="+mn-cs"/>
              </a:rPr>
              <a:t>Twice the same</a:t>
            </a:r>
            <a:endParaRPr lang="en-US" sz="3600" b="1" spc="600" dirty="0">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9" name="TextBox 4"/>
          <p:cNvSpPr txBox="1">
            <a:spLocks/>
          </p:cNvSpPr>
          <p:nvPr/>
        </p:nvSpPr>
        <p:spPr bwMode="auto">
          <a:xfrm>
            <a:off x="446088" y="58738"/>
            <a:ext cx="8320087" cy="6740525"/>
          </a:xfrm>
          <a:prstGeom prst="rect">
            <a:avLst/>
          </a:prstGeom>
          <a:noFill/>
          <a:ln w="9525">
            <a:noFill/>
            <a:miter lim="800000"/>
            <a:headEnd/>
            <a:tailEnd/>
          </a:ln>
        </p:spPr>
        <p:txBody>
          <a:bodyPr>
            <a:prstTxWarp prst="textNoShape">
              <a:avLst/>
            </a:prstTxWarp>
            <a:spAutoFit/>
          </a:bodyPr>
          <a:lstStyle/>
          <a:p>
            <a:r>
              <a:rPr lang="en-US" sz="3600" b="1">
                <a:latin typeface="Courier" pitchFamily="-72" charset="0"/>
                <a:ea typeface="Courier" pitchFamily="-72" charset="0"/>
                <a:cs typeface="Courier" pitchFamily="-72" charset="0"/>
              </a:rPr>
              <a:t>case </a:t>
            </a:r>
            <a:r>
              <a:rPr lang="en-US" sz="3600">
                <a:latin typeface="Courier" pitchFamily="-72" charset="0"/>
                <a:ea typeface="Courier" pitchFamily="-72" charset="0"/>
                <a:cs typeface="Courier" pitchFamily="-72" charset="0"/>
              </a:rPr>
              <a:t>variable </a:t>
            </a:r>
            <a:r>
              <a:rPr lang="en-US" sz="3600" b="1">
                <a:latin typeface="Courier" pitchFamily="-72" charset="0"/>
                <a:ea typeface="Courier" pitchFamily="-72" charset="0"/>
                <a:cs typeface="Courier" pitchFamily="-72" charset="0"/>
              </a:rPr>
              <a:t>in</a:t>
            </a:r>
          </a:p>
          <a:p>
            <a:r>
              <a:rPr lang="en-US" sz="3600" b="1">
                <a:latin typeface="Courier" pitchFamily="-72" charset="0"/>
                <a:ea typeface="Courier" pitchFamily="-72" charset="0"/>
                <a:cs typeface="Courier" pitchFamily="-72" charset="0"/>
              </a:rPr>
              <a:t>  pattern1)</a:t>
            </a:r>
          </a:p>
          <a:p>
            <a:r>
              <a:rPr lang="en-US" sz="3600" b="1">
                <a:latin typeface="Courier" pitchFamily="-72" charset="0"/>
                <a:ea typeface="Courier" pitchFamily="-72" charset="0"/>
                <a:cs typeface="Courier" pitchFamily="-72" charset="0"/>
              </a:rPr>
              <a:t>    </a:t>
            </a:r>
            <a:r>
              <a:rPr lang="en-US" sz="3600">
                <a:latin typeface="Courier" pitchFamily="-72" charset="0"/>
                <a:ea typeface="Courier" pitchFamily="-72" charset="0"/>
                <a:cs typeface="Courier" pitchFamily="-72" charset="0"/>
              </a:rPr>
              <a:t>statements</a:t>
            </a:r>
          </a:p>
          <a:p>
            <a:r>
              <a:rPr lang="en-US" sz="3600" b="1">
                <a:latin typeface="Courier" pitchFamily="-72" charset="0"/>
                <a:ea typeface="Courier" pitchFamily="-72" charset="0"/>
                <a:cs typeface="Courier" pitchFamily="-72" charset="0"/>
              </a:rPr>
              <a:t>    ;;</a:t>
            </a:r>
          </a:p>
          <a:p>
            <a:r>
              <a:rPr lang="en-US" sz="3600" b="1">
                <a:latin typeface="Courier" pitchFamily="-72" charset="0"/>
                <a:ea typeface="Courier" pitchFamily="-72" charset="0"/>
                <a:cs typeface="Courier" pitchFamily="-72" charset="0"/>
              </a:rPr>
              <a:t>  </a:t>
            </a:r>
            <a:r>
              <a:rPr lang="en-US" sz="3600" b="1" i="1">
                <a:latin typeface="Courier" pitchFamily="-72" charset="0"/>
                <a:ea typeface="Courier" pitchFamily="-72" charset="0"/>
                <a:cs typeface="Courier" pitchFamily="-72" charset="0"/>
              </a:rPr>
              <a:t>pattern2)</a:t>
            </a:r>
          </a:p>
          <a:p>
            <a:r>
              <a:rPr lang="en-US" sz="3600" b="1" i="1">
                <a:latin typeface="Courier" pitchFamily="-72" charset="0"/>
                <a:ea typeface="Courier" pitchFamily="-72" charset="0"/>
                <a:cs typeface="Courier" pitchFamily="-72" charset="0"/>
              </a:rPr>
              <a:t>    </a:t>
            </a:r>
            <a:r>
              <a:rPr lang="en-US" sz="3600" i="1">
                <a:latin typeface="Courier" pitchFamily="-72" charset="0"/>
                <a:ea typeface="Courier" pitchFamily="-72" charset="0"/>
                <a:cs typeface="Courier" pitchFamily="-72" charset="0"/>
              </a:rPr>
              <a:t>statements</a:t>
            </a:r>
          </a:p>
          <a:p>
            <a:r>
              <a:rPr lang="en-US" sz="3600" b="1" i="1">
                <a:latin typeface="Courier" pitchFamily="-72" charset="0"/>
                <a:ea typeface="Courier" pitchFamily="-72" charset="0"/>
                <a:cs typeface="Courier" pitchFamily="-72" charset="0"/>
              </a:rPr>
              <a:t>    ;;</a:t>
            </a:r>
          </a:p>
          <a:p>
            <a:r>
              <a:rPr lang="en-US" sz="3600" b="1" i="1">
                <a:latin typeface="Courier" pitchFamily="-72" charset="0"/>
                <a:ea typeface="Courier" pitchFamily="-72" charset="0"/>
                <a:cs typeface="Courier" pitchFamily="-72" charset="0"/>
              </a:rPr>
              <a:t>  […]</a:t>
            </a:r>
          </a:p>
          <a:p>
            <a:r>
              <a:rPr lang="en-US" sz="3600" b="1" i="1">
                <a:latin typeface="Courier" pitchFamily="-72" charset="0"/>
                <a:ea typeface="Courier" pitchFamily="-72" charset="0"/>
                <a:cs typeface="Courier" pitchFamily="-72" charset="0"/>
              </a:rPr>
              <a:t>  *)</a:t>
            </a:r>
          </a:p>
          <a:p>
            <a:r>
              <a:rPr lang="en-US" sz="3600" b="1" i="1">
                <a:latin typeface="Courier" pitchFamily="-72" charset="0"/>
                <a:ea typeface="Courier" pitchFamily="-72" charset="0"/>
                <a:cs typeface="Courier" pitchFamily="-72" charset="0"/>
              </a:rPr>
              <a:t>    </a:t>
            </a:r>
            <a:r>
              <a:rPr lang="en-US" sz="3600" i="1">
                <a:latin typeface="Courier" pitchFamily="-72" charset="0"/>
                <a:ea typeface="Courier" pitchFamily="-72" charset="0"/>
                <a:cs typeface="Courier" pitchFamily="-72" charset="0"/>
              </a:rPr>
              <a:t>statements</a:t>
            </a:r>
          </a:p>
          <a:p>
            <a:r>
              <a:rPr lang="en-US" sz="3600" b="1" i="1">
                <a:latin typeface="Courier" pitchFamily="-72" charset="0"/>
                <a:ea typeface="Courier" pitchFamily="-72" charset="0"/>
                <a:cs typeface="Courier" pitchFamily="-72" charset="0"/>
              </a:rPr>
              <a:t>    ;;</a:t>
            </a:r>
          </a:p>
          <a:p>
            <a:r>
              <a:rPr lang="en-US" sz="3600" b="1">
                <a:latin typeface="Courier" pitchFamily="-72" charset="0"/>
                <a:ea typeface="Courier" pitchFamily="-72" charset="0"/>
                <a:cs typeface="Courier" pitchFamily="-72" charset="0"/>
              </a:rPr>
              <a:t>esac</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TextBox 4"/>
          <p:cNvSpPr txBox="1">
            <a:spLocks/>
          </p:cNvSpPr>
          <p:nvPr/>
        </p:nvSpPr>
        <p:spPr bwMode="auto">
          <a:xfrm>
            <a:off x="131763" y="1030288"/>
            <a:ext cx="8799512" cy="3416300"/>
          </a:xfrm>
          <a:prstGeom prst="rect">
            <a:avLst/>
          </a:prstGeom>
          <a:noFill/>
          <a:ln w="9525">
            <a:noFill/>
            <a:miter lim="800000"/>
            <a:headEnd/>
            <a:tailEnd/>
          </a:ln>
        </p:spPr>
        <p:txBody>
          <a:bodyPr>
            <a:prstTxWarp prst="textNoShape">
              <a:avLst/>
            </a:prstTxWarp>
            <a:spAutoFit/>
          </a:bodyPr>
          <a:lstStyle/>
          <a:p>
            <a:r>
              <a:rPr lang="en-US" sz="2400">
                <a:latin typeface="Courier" pitchFamily="-72" charset="0"/>
                <a:ea typeface="Courier" pitchFamily="-72" charset="0"/>
                <a:cs typeface="Courier" pitchFamily="-72" charset="0"/>
              </a:rPr>
              <a:t>case $PATH in</a:t>
            </a:r>
          </a:p>
          <a:p>
            <a:r>
              <a:rPr lang="en-US" sz="2400">
                <a:latin typeface="Courier" pitchFamily="-72" charset="0"/>
                <a:ea typeface="Courier" pitchFamily="-72" charset="0"/>
                <a:cs typeface="Courier" pitchFamily="-72" charset="0"/>
              </a:rPr>
              <a:t> */opt/* | */usr/* )</a:t>
            </a:r>
          </a:p>
          <a:p>
            <a:r>
              <a:rPr lang="en-US" sz="2400">
                <a:latin typeface="Courier" pitchFamily="-72" charset="0"/>
                <a:ea typeface="Courier" pitchFamily="-72" charset="0"/>
                <a:cs typeface="Courier" pitchFamily="-72" charset="0"/>
              </a:rPr>
              <a:t>    echo /opt/ or /usr/ paths found in \$PATH</a:t>
            </a:r>
          </a:p>
          <a:p>
            <a:r>
              <a:rPr lang="en-US" sz="2400">
                <a:latin typeface="Courier" pitchFamily="-72" charset="0"/>
                <a:ea typeface="Courier" pitchFamily="-72" charset="0"/>
                <a:cs typeface="Courier" pitchFamily="-72" charset="0"/>
              </a:rPr>
              <a:t>    ;;</a:t>
            </a:r>
          </a:p>
          <a:p>
            <a:r>
              <a:rPr lang="en-US" sz="2400">
                <a:latin typeface="Courier" pitchFamily="-72" charset="0"/>
                <a:ea typeface="Courier" pitchFamily="-72" charset="0"/>
                <a:cs typeface="Courier" pitchFamily="-72" charset="0"/>
              </a:rPr>
              <a:t> *)</a:t>
            </a:r>
          </a:p>
          <a:p>
            <a:r>
              <a:rPr lang="en-US" sz="2400">
                <a:latin typeface="Courier" pitchFamily="-72" charset="0"/>
                <a:ea typeface="Courier" pitchFamily="-72" charset="0"/>
                <a:cs typeface="Courier" pitchFamily="-72" charset="0"/>
              </a:rPr>
              <a:t>    echo ‘/opt and /usr are not contained in $PATH’</a:t>
            </a:r>
          </a:p>
          <a:p>
            <a:r>
              <a:rPr lang="en-US" sz="2400">
                <a:latin typeface="Courier" pitchFamily="-72" charset="0"/>
                <a:ea typeface="Courier" pitchFamily="-72" charset="0"/>
                <a:cs typeface="Courier" pitchFamily="-72" charset="0"/>
              </a:rPr>
              <a:t>    ;;</a:t>
            </a:r>
          </a:p>
          <a:p>
            <a:r>
              <a:rPr lang="en-US" sz="2400">
                <a:latin typeface="Courier" pitchFamily="-72" charset="0"/>
                <a:ea typeface="Courier" pitchFamily="-72" charset="0"/>
                <a:cs typeface="Courier" pitchFamily="-72" charset="0"/>
              </a:rPr>
              <a:t>esac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TextBox 4"/>
          <p:cNvSpPr txBox="1">
            <a:spLocks/>
          </p:cNvSpPr>
          <p:nvPr/>
        </p:nvSpPr>
        <p:spPr bwMode="auto">
          <a:xfrm>
            <a:off x="446088" y="1855788"/>
            <a:ext cx="8320087" cy="2308225"/>
          </a:xfrm>
          <a:prstGeom prst="rect">
            <a:avLst/>
          </a:prstGeom>
          <a:noFill/>
          <a:ln w="9525">
            <a:noFill/>
            <a:miter lim="800000"/>
            <a:headEnd/>
            <a:tailEnd/>
          </a:ln>
        </p:spPr>
        <p:txBody>
          <a:bodyPr>
            <a:prstTxWarp prst="textNoShape">
              <a:avLst/>
            </a:prstTxWarp>
            <a:spAutoFit/>
          </a:bodyPr>
          <a:lstStyle/>
          <a:p>
            <a:r>
              <a:rPr lang="en-US" sz="3600" b="1">
                <a:latin typeface="Courier" pitchFamily="-72" charset="0"/>
                <a:ea typeface="Courier" pitchFamily="-72" charset="0"/>
                <a:cs typeface="Courier" pitchFamily="-72" charset="0"/>
              </a:rPr>
              <a:t>for </a:t>
            </a:r>
            <a:r>
              <a:rPr lang="en-US" sz="3600">
                <a:latin typeface="Courier" pitchFamily="-72" charset="0"/>
                <a:ea typeface="Courier" pitchFamily="-72" charset="0"/>
                <a:cs typeface="Courier" pitchFamily="-72" charset="0"/>
              </a:rPr>
              <a:t>variable </a:t>
            </a:r>
            <a:r>
              <a:rPr lang="en-US" sz="3600" b="1" i="1">
                <a:latin typeface="Courier" pitchFamily="-72" charset="0"/>
                <a:ea typeface="Courier" pitchFamily="-72" charset="0"/>
                <a:cs typeface="Courier" pitchFamily="-72" charset="0"/>
              </a:rPr>
              <a:t>in </a:t>
            </a:r>
            <a:r>
              <a:rPr lang="en-US" sz="3600" i="1">
                <a:latin typeface="Courier" pitchFamily="-72" charset="0"/>
                <a:ea typeface="Courier" pitchFamily="-72" charset="0"/>
                <a:cs typeface="Courier" pitchFamily="-72" charset="0"/>
              </a:rPr>
              <a:t>list</a:t>
            </a:r>
          </a:p>
          <a:p>
            <a:r>
              <a:rPr lang="en-US" sz="3600" b="1">
                <a:latin typeface="Courier" pitchFamily="-72" charset="0"/>
                <a:ea typeface="Courier" pitchFamily="-72" charset="0"/>
                <a:cs typeface="Courier" pitchFamily="-72" charset="0"/>
              </a:rPr>
              <a:t>do</a:t>
            </a:r>
          </a:p>
          <a:p>
            <a:r>
              <a:rPr lang="en-US" sz="3600" b="1">
                <a:latin typeface="Courier" pitchFamily="-72" charset="0"/>
                <a:ea typeface="Courier" pitchFamily="-72" charset="0"/>
                <a:cs typeface="Courier" pitchFamily="-72" charset="0"/>
              </a:rPr>
              <a:t>  </a:t>
            </a:r>
            <a:r>
              <a:rPr lang="en-US" sz="3600">
                <a:latin typeface="Courier" pitchFamily="-72" charset="0"/>
                <a:ea typeface="Courier" pitchFamily="-72" charset="0"/>
                <a:cs typeface="Courier" pitchFamily="-72" charset="0"/>
              </a:rPr>
              <a:t>statements</a:t>
            </a:r>
          </a:p>
          <a:p>
            <a:r>
              <a:rPr lang="en-US" sz="3600" b="1">
                <a:latin typeface="Courier" pitchFamily="-72" charset="0"/>
                <a:ea typeface="Courier" pitchFamily="-72" charset="0"/>
                <a:cs typeface="Courier" pitchFamily="-72" charset="0"/>
              </a:rPr>
              <a:t>done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a:spLocks/>
          </p:cNvSpPr>
          <p:nvPr/>
        </p:nvSpPr>
        <p:spPr>
          <a:xfrm>
            <a:off x="354013" y="1400175"/>
            <a:ext cx="8435975" cy="1816100"/>
          </a:xfrm>
          <a:prstGeom prst="rect">
            <a:avLst/>
          </a:prstGeom>
          <a:solidFill>
            <a:schemeClr val="bg1">
              <a:lumMod val="85000"/>
            </a:schemeClr>
          </a:solidFill>
        </p:spPr>
        <p:txBody>
          <a:bodyPr>
            <a:spAutoFit/>
          </a:bodyPr>
          <a:lstStyle/>
          <a:p>
            <a:pPr fontAlgn="auto">
              <a:spcBef>
                <a:spcPts val="0"/>
              </a:spcBef>
              <a:spcAft>
                <a:spcPts val="0"/>
              </a:spcAft>
              <a:defRPr/>
            </a:pPr>
            <a:r>
              <a:rPr lang="en-US" sz="2800" dirty="0">
                <a:latin typeface="Courier"/>
                <a:ea typeface="+mn-ea"/>
                <a:cs typeface="Courier"/>
              </a:rPr>
              <a:t>for FILE in /</a:t>
            </a:r>
            <a:r>
              <a:rPr lang="en-US" sz="2800" dirty="0" err="1">
                <a:latin typeface="Courier"/>
                <a:ea typeface="+mn-ea"/>
                <a:cs typeface="Courier"/>
              </a:rPr>
              <a:t>tmp</a:t>
            </a:r>
            <a:r>
              <a:rPr lang="en-US" sz="2800" dirty="0">
                <a:latin typeface="Courier"/>
                <a:ea typeface="+mn-ea"/>
                <a:cs typeface="Courier"/>
              </a:rPr>
              <a:t>/*</a:t>
            </a:r>
          </a:p>
          <a:p>
            <a:pPr fontAlgn="auto">
              <a:spcBef>
                <a:spcPts val="0"/>
              </a:spcBef>
              <a:spcAft>
                <a:spcPts val="0"/>
              </a:spcAft>
              <a:defRPr/>
            </a:pPr>
            <a:r>
              <a:rPr lang="en-US" sz="2800" dirty="0">
                <a:latin typeface="Courier"/>
                <a:ea typeface="+mn-ea"/>
                <a:cs typeface="Courier"/>
              </a:rPr>
              <a:t>do</a:t>
            </a:r>
          </a:p>
          <a:p>
            <a:pPr fontAlgn="auto">
              <a:spcBef>
                <a:spcPts val="0"/>
              </a:spcBef>
              <a:spcAft>
                <a:spcPts val="0"/>
              </a:spcAft>
              <a:defRPr/>
            </a:pPr>
            <a:r>
              <a:rPr lang="en-US" sz="2800" dirty="0">
                <a:latin typeface="Courier"/>
                <a:ea typeface="+mn-ea"/>
                <a:cs typeface="Courier"/>
              </a:rPr>
              <a:t>  echo “ * $FILE”</a:t>
            </a:r>
          </a:p>
          <a:p>
            <a:pPr fontAlgn="auto">
              <a:spcBef>
                <a:spcPts val="0"/>
              </a:spcBef>
              <a:spcAft>
                <a:spcPts val="0"/>
              </a:spcAft>
              <a:defRPr/>
            </a:pPr>
            <a:r>
              <a:rPr lang="en-US" sz="2800" dirty="0">
                <a:latin typeface="Courier"/>
                <a:ea typeface="+mn-ea"/>
                <a:cs typeface="Courier"/>
              </a:rPr>
              <a:t>done</a:t>
            </a:r>
          </a:p>
        </p:txBody>
      </p:sp>
      <p:sp>
        <p:nvSpPr>
          <p:cNvPr id="3" name="TextBox 2"/>
          <p:cNvSpPr txBox="1">
            <a:spLocks/>
          </p:cNvSpPr>
          <p:nvPr/>
        </p:nvSpPr>
        <p:spPr>
          <a:xfrm>
            <a:off x="354013" y="4024313"/>
            <a:ext cx="8435975" cy="1816100"/>
          </a:xfrm>
          <a:prstGeom prst="rect">
            <a:avLst/>
          </a:prstGeom>
          <a:solidFill>
            <a:schemeClr val="bg1">
              <a:lumMod val="85000"/>
            </a:schemeClr>
          </a:solidFill>
        </p:spPr>
        <p:txBody>
          <a:bodyPr>
            <a:spAutoFit/>
          </a:bodyPr>
          <a:lstStyle/>
          <a:p>
            <a:pPr fontAlgn="auto">
              <a:spcBef>
                <a:spcPts val="0"/>
              </a:spcBef>
              <a:spcAft>
                <a:spcPts val="0"/>
              </a:spcAft>
              <a:defRPr/>
            </a:pPr>
            <a:r>
              <a:rPr lang="en-US" sz="2800" dirty="0">
                <a:latin typeface="Courier"/>
                <a:ea typeface="+mn-ea"/>
                <a:cs typeface="Courier"/>
              </a:rPr>
              <a:t>for FILE in `</a:t>
            </a:r>
            <a:r>
              <a:rPr lang="en-US" sz="2800" dirty="0" err="1">
                <a:latin typeface="Courier"/>
                <a:ea typeface="+mn-ea"/>
                <a:cs typeface="Courier"/>
              </a:rPr>
              <a:t>ls</a:t>
            </a:r>
            <a:r>
              <a:rPr lang="en-US" sz="2800" dirty="0">
                <a:latin typeface="Courier"/>
                <a:ea typeface="+mn-ea"/>
                <a:cs typeface="Courier"/>
              </a:rPr>
              <a:t> /</a:t>
            </a:r>
            <a:r>
              <a:rPr lang="en-US" sz="2800" dirty="0" err="1">
                <a:latin typeface="Courier"/>
                <a:ea typeface="+mn-ea"/>
                <a:cs typeface="Courier"/>
              </a:rPr>
              <a:t>tmp</a:t>
            </a:r>
            <a:r>
              <a:rPr lang="en-US" sz="2800" dirty="0">
                <a:latin typeface="Courier"/>
                <a:ea typeface="+mn-ea"/>
                <a:cs typeface="Courier"/>
              </a:rPr>
              <a:t>`</a:t>
            </a:r>
          </a:p>
          <a:p>
            <a:pPr fontAlgn="auto">
              <a:spcBef>
                <a:spcPts val="0"/>
              </a:spcBef>
              <a:spcAft>
                <a:spcPts val="0"/>
              </a:spcAft>
              <a:defRPr/>
            </a:pPr>
            <a:r>
              <a:rPr lang="en-US" sz="2800" dirty="0">
                <a:latin typeface="Courier"/>
                <a:ea typeface="+mn-ea"/>
                <a:cs typeface="Courier"/>
              </a:rPr>
              <a:t>do</a:t>
            </a:r>
          </a:p>
          <a:p>
            <a:pPr fontAlgn="auto">
              <a:spcBef>
                <a:spcPts val="0"/>
              </a:spcBef>
              <a:spcAft>
                <a:spcPts val="0"/>
              </a:spcAft>
              <a:defRPr/>
            </a:pPr>
            <a:r>
              <a:rPr lang="en-US" sz="2800" dirty="0">
                <a:latin typeface="Courier"/>
                <a:ea typeface="+mn-ea"/>
                <a:cs typeface="Courier"/>
              </a:rPr>
              <a:t>  echo “ * $FILE”</a:t>
            </a:r>
          </a:p>
          <a:p>
            <a:pPr fontAlgn="auto">
              <a:spcBef>
                <a:spcPts val="0"/>
              </a:spcBef>
              <a:spcAft>
                <a:spcPts val="0"/>
              </a:spcAft>
              <a:defRPr/>
            </a:pPr>
            <a:r>
              <a:rPr lang="en-US" sz="2800" dirty="0">
                <a:latin typeface="Courier"/>
                <a:ea typeface="+mn-ea"/>
                <a:cs typeface="Courier"/>
              </a:rPr>
              <a:t>done</a:t>
            </a:r>
          </a:p>
        </p:txBody>
      </p:sp>
      <p:sp>
        <p:nvSpPr>
          <p:cNvPr id="4" name="TextBox 3"/>
          <p:cNvSpPr txBox="1"/>
          <p:nvPr/>
        </p:nvSpPr>
        <p:spPr>
          <a:xfrm>
            <a:off x="1698625" y="33338"/>
            <a:ext cx="5746750" cy="646112"/>
          </a:xfrm>
          <a:prstGeom prst="rect">
            <a:avLst/>
          </a:prstGeom>
          <a:noFill/>
        </p:spPr>
        <p:txBody>
          <a:bodyPr wrap="none">
            <a:spAutoFit/>
          </a:bodyPr>
          <a:lstStyle/>
          <a:p>
            <a:pPr fontAlgn="auto">
              <a:spcBef>
                <a:spcPts val="0"/>
              </a:spcBef>
              <a:spcAft>
                <a:spcPts val="0"/>
              </a:spcAft>
              <a:defRPr/>
            </a:pPr>
            <a:r>
              <a:rPr lang="en-US" sz="3600" b="1" spc="600" dirty="0">
                <a:latin typeface="+mn-lt"/>
                <a:ea typeface="+mn-ea"/>
                <a:cs typeface="+mn-cs"/>
              </a:rPr>
              <a:t>Twice the same again</a:t>
            </a:r>
            <a:endParaRPr lang="en-US" sz="3600" b="1" spc="600" dirty="0">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TextBox 4"/>
          <p:cNvSpPr txBox="1">
            <a:spLocks/>
          </p:cNvSpPr>
          <p:nvPr/>
        </p:nvSpPr>
        <p:spPr bwMode="auto">
          <a:xfrm>
            <a:off x="568325" y="635000"/>
            <a:ext cx="8321675" cy="5078413"/>
          </a:xfrm>
          <a:prstGeom prst="rect">
            <a:avLst/>
          </a:prstGeom>
          <a:noFill/>
          <a:ln w="9525">
            <a:noFill/>
            <a:miter lim="800000"/>
            <a:headEnd/>
            <a:tailEnd/>
          </a:ln>
        </p:spPr>
        <p:txBody>
          <a:bodyPr>
            <a:prstTxWarp prst="textNoShape">
              <a:avLst/>
            </a:prstTxWarp>
            <a:spAutoFit/>
          </a:bodyPr>
          <a:lstStyle/>
          <a:p>
            <a:r>
              <a:rPr lang="en-US" sz="3600" b="1">
                <a:latin typeface="Courier" pitchFamily="-72" charset="0"/>
                <a:ea typeface="Courier" pitchFamily="-72" charset="0"/>
                <a:cs typeface="Courier" pitchFamily="-72" charset="0"/>
              </a:rPr>
              <a:t>while </a:t>
            </a:r>
            <a:r>
              <a:rPr lang="en-US" sz="3600">
                <a:latin typeface="Courier" pitchFamily="-72" charset="0"/>
                <a:ea typeface="Courier" pitchFamily="-72" charset="0"/>
                <a:cs typeface="Courier" pitchFamily="-72" charset="0"/>
              </a:rPr>
              <a:t>condition</a:t>
            </a:r>
          </a:p>
          <a:p>
            <a:r>
              <a:rPr lang="en-US" sz="3600" b="1">
                <a:latin typeface="Courier" pitchFamily="-72" charset="0"/>
                <a:ea typeface="Courier" pitchFamily="-72" charset="0"/>
                <a:cs typeface="Courier" pitchFamily="-72" charset="0"/>
              </a:rPr>
              <a:t>do</a:t>
            </a:r>
          </a:p>
          <a:p>
            <a:r>
              <a:rPr lang="en-US" sz="3600" b="1">
                <a:latin typeface="Courier" pitchFamily="-72" charset="0"/>
                <a:ea typeface="Courier" pitchFamily="-72" charset="0"/>
                <a:cs typeface="Courier" pitchFamily="-72" charset="0"/>
              </a:rPr>
              <a:t>  </a:t>
            </a:r>
            <a:r>
              <a:rPr lang="en-US" sz="3600">
                <a:latin typeface="Courier" pitchFamily="-72" charset="0"/>
                <a:ea typeface="Courier" pitchFamily="-72" charset="0"/>
                <a:cs typeface="Courier" pitchFamily="-72" charset="0"/>
              </a:rPr>
              <a:t>statements</a:t>
            </a:r>
          </a:p>
          <a:p>
            <a:r>
              <a:rPr lang="en-US" sz="3600" b="1">
                <a:latin typeface="Courier" pitchFamily="-72" charset="0"/>
                <a:ea typeface="Courier" pitchFamily="-72" charset="0"/>
                <a:cs typeface="Courier" pitchFamily="-72" charset="0"/>
              </a:rPr>
              <a:t>Done</a:t>
            </a:r>
          </a:p>
          <a:p>
            <a:endParaRPr lang="en-US" sz="3600" b="1">
              <a:latin typeface="Courier" pitchFamily="-72" charset="0"/>
              <a:ea typeface="Courier" pitchFamily="-72" charset="0"/>
              <a:cs typeface="Courier" pitchFamily="-72" charset="0"/>
            </a:endParaRPr>
          </a:p>
          <a:p>
            <a:r>
              <a:rPr lang="en-US" sz="3600" b="1">
                <a:latin typeface="Courier" pitchFamily="-72" charset="0"/>
                <a:ea typeface="Courier" pitchFamily="-72" charset="0"/>
                <a:cs typeface="Courier" pitchFamily="-72" charset="0"/>
              </a:rPr>
              <a:t>until </a:t>
            </a:r>
            <a:r>
              <a:rPr lang="en-US" sz="3600">
                <a:latin typeface="Courier" pitchFamily="-72" charset="0"/>
                <a:ea typeface="Courier" pitchFamily="-72" charset="0"/>
                <a:cs typeface="Courier" pitchFamily="-72" charset="0"/>
              </a:rPr>
              <a:t>condition</a:t>
            </a:r>
          </a:p>
          <a:p>
            <a:r>
              <a:rPr lang="en-US" sz="3600" b="1">
                <a:latin typeface="Courier" pitchFamily="-72" charset="0"/>
                <a:ea typeface="Courier" pitchFamily="-72" charset="0"/>
                <a:cs typeface="Courier" pitchFamily="-72" charset="0"/>
              </a:rPr>
              <a:t>do</a:t>
            </a:r>
          </a:p>
          <a:p>
            <a:r>
              <a:rPr lang="en-US" sz="3600" b="1">
                <a:latin typeface="Courier" pitchFamily="-72" charset="0"/>
                <a:ea typeface="Courier" pitchFamily="-72" charset="0"/>
                <a:cs typeface="Courier" pitchFamily="-72" charset="0"/>
              </a:rPr>
              <a:t>  </a:t>
            </a:r>
            <a:r>
              <a:rPr lang="en-US" sz="3600">
                <a:latin typeface="Courier" pitchFamily="-72" charset="0"/>
                <a:ea typeface="Courier" pitchFamily="-72" charset="0"/>
                <a:cs typeface="Courier" pitchFamily="-72" charset="0"/>
              </a:rPr>
              <a:t>statements</a:t>
            </a:r>
          </a:p>
          <a:p>
            <a:r>
              <a:rPr lang="en-US" sz="3600" b="1">
                <a:latin typeface="Courier" pitchFamily="-72" charset="0"/>
                <a:ea typeface="Courier" pitchFamily="-72" charset="0"/>
                <a:cs typeface="Courier" pitchFamily="-72" charset="0"/>
              </a:rPr>
              <a:t>done</a:t>
            </a:r>
          </a:p>
        </p:txBody>
      </p:sp>
    </p:spTree>
  </p:cSld>
  <p:clrMapOvr>
    <a:masterClrMapping/>
  </p:clrMapOvr>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TotalTime>
  <Words>531</Words>
  <Application>Microsoft Macintosh PowerPoint</Application>
  <PresentationFormat>On-screen Show (4:3)</PresentationFormat>
  <Paragraphs>179</Paragraphs>
  <Slides>18</Slides>
  <Notes>9</Notes>
  <HiddenSlides>0</HiddenSlides>
  <MMClips>0</MMClips>
  <ScaleCrop>false</ScaleCrop>
  <HeadingPairs>
    <vt:vector size="8" baseType="variant">
      <vt:variant>
        <vt:lpstr>Fonts Used</vt:lpstr>
      </vt:variant>
      <vt:variant>
        <vt:i4>4</vt:i4>
      </vt:variant>
      <vt:variant>
        <vt:lpstr>Design Template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Calibri</vt:lpstr>
      <vt:lpstr>ＭＳ Ｐゴシック</vt:lpstr>
      <vt:lpstr>Arial</vt:lpstr>
      <vt:lpstr>Courier</vt:lpstr>
      <vt:lpstr>Office Theme</vt:lpstr>
      <vt:lpstr>Microsoft Word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EMBL Heidelberg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 Thommen</dc:creator>
  <cp:lastModifiedBy>Frank Thommen</cp:lastModifiedBy>
  <cp:revision>5</cp:revision>
  <dcterms:created xsi:type="dcterms:W3CDTF">2012-12-06T11:02:15Z</dcterms:created>
  <dcterms:modified xsi:type="dcterms:W3CDTF">2013-05-26T19:45:36Z</dcterms:modified>
</cp:coreProperties>
</file>