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67" r:id="rId4"/>
    <p:sldId id="257" r:id="rId5"/>
    <p:sldId id="260" r:id="rId6"/>
    <p:sldId id="262" r:id="rId7"/>
    <p:sldId id="259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20" autoAdjust="0"/>
  </p:normalViewPr>
  <p:slideViewPr>
    <p:cSldViewPr snapToGrid="0" snapToObjects="1">
      <p:cViewPr varScale="1">
        <p:scale>
          <a:sx n="95" d="100"/>
          <a:sy n="95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54468-28D3-C643-A526-21F0895D507B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58CDD-399E-554E-95B8-D1A85A51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used one of these??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Another aspect </a:t>
            </a:r>
            <a:r>
              <a:rPr lang="is-IS" dirty="0" smtClean="0"/>
              <a:t>….</a:t>
            </a:r>
            <a:endParaRPr lang="en-US" dirty="0" smtClean="0"/>
          </a:p>
          <a:p>
            <a:r>
              <a:rPr lang="en-US" dirty="0" smtClean="0"/>
              <a:t>Version control systems have an average timespan of 5-10 years before something new pops up and is the new gold standard.</a:t>
            </a:r>
          </a:p>
          <a:p>
            <a:r>
              <a:rPr lang="en-US" dirty="0" smtClean="0"/>
              <a:t>It took 10 years from </a:t>
            </a:r>
            <a:r>
              <a:rPr lang="en-US" dirty="0" err="1" smtClean="0"/>
              <a:t>cvs</a:t>
            </a:r>
            <a:r>
              <a:rPr lang="en-US" dirty="0" smtClean="0"/>
              <a:t> to </a:t>
            </a:r>
            <a:r>
              <a:rPr lang="en-US" dirty="0" err="1" smtClean="0"/>
              <a:t>svn</a:t>
            </a:r>
            <a:r>
              <a:rPr lang="en-US" dirty="0" smtClean="0"/>
              <a:t> … and 5 years from </a:t>
            </a:r>
            <a:r>
              <a:rPr lang="en-US" dirty="0" err="1" smtClean="0"/>
              <a:t>svn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58CDD-399E-554E-95B8-D1A85A51B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brilliant part about </a:t>
            </a:r>
            <a:r>
              <a:rPr lang="en-US" dirty="0" err="1" smtClean="0"/>
              <a:t>git</a:t>
            </a:r>
            <a:r>
              <a:rPr lang="en-US" dirty="0" smtClean="0"/>
              <a:t> itself is, that even if the central </a:t>
            </a:r>
            <a:r>
              <a:rPr lang="en-US" dirty="0" err="1" smtClean="0"/>
              <a:t>git</a:t>
            </a:r>
            <a:r>
              <a:rPr lang="en-US" dirty="0" smtClean="0"/>
              <a:t> repository management system would be dropped at one point, the projects wouldn’t take any harm.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was intrinsically designed for non-linear and </a:t>
            </a:r>
            <a:r>
              <a:rPr lang="en-US" dirty="0" err="1" smtClean="0"/>
              <a:t>decentralised</a:t>
            </a:r>
            <a:r>
              <a:rPr lang="en-US" dirty="0" smtClean="0"/>
              <a:t> development.</a:t>
            </a:r>
          </a:p>
          <a:p>
            <a:endParaRPr lang="en-US" dirty="0" smtClean="0"/>
          </a:p>
          <a:p>
            <a:r>
              <a:rPr lang="en-US" dirty="0" smtClean="0"/>
              <a:t>You always have a full copy of the repository on the machine you work on and you don’t need to have central server (</a:t>
            </a:r>
            <a:r>
              <a:rPr lang="en-US" dirty="0" err="1" smtClean="0"/>
              <a:t>gitlab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central server is used to make it easier to collaborate (, but you can as well walk in my office and pull some changes from a </a:t>
            </a:r>
            <a:r>
              <a:rPr lang="en-US" dirty="0" err="1" smtClean="0"/>
              <a:t>git</a:t>
            </a:r>
            <a:r>
              <a:rPr lang="en-US" dirty="0" smtClean="0"/>
              <a:t> repo on my machine to yours.)</a:t>
            </a:r>
          </a:p>
          <a:p>
            <a:r>
              <a:rPr lang="en-US" dirty="0" smtClean="0"/>
              <a:t>It is clear that one should never store mission critical things on one system / at one location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58CDD-399E-554E-95B8-D1A85A51B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s.google.de/imgres?imgurl=http://www.hausmagazin.com/wp-content/uploads/2013/03/ein-tresor.jpg&amp;imgrefurl=http://www.hausmagazin.com/einen-tresor-sicher-einbauen-so-geht-das/&amp;h=329&amp;w=300&amp;tbnid=wzzxtQUmhM-yYM:&amp;docid=IszbJpkRZTMEyM&amp;ei=BuZzVteNA8WyswGMla-QCw&amp;tbm=isch&amp;iact=rc&amp;uact=3&amp;dur=409&amp;page=1&amp;start=0&amp;ndsp=22&amp;ved=0ahUKEwjXqIfFn-XJAhVF2SwKHYzKC7IQrQMINjA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saG2ej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68" y="0"/>
            <a:ext cx="521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8 at 9.3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1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0422" y="2103710"/>
            <a:ext cx="640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Frank </a:t>
            </a:r>
            <a:r>
              <a:rPr lang="en-US" sz="2000" dirty="0">
                <a:solidFill>
                  <a:srgbClr val="008000"/>
                </a:solidFill>
              </a:rPr>
              <a:t>Thommen </a:t>
            </a:r>
            <a:r>
              <a:rPr lang="en-US" sz="2000" dirty="0"/>
              <a:t>(Structures IT Management &amp; Support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Michael </a:t>
            </a:r>
            <a:r>
              <a:rPr lang="en-US" sz="2000" dirty="0" err="1">
                <a:solidFill>
                  <a:srgbClr val="008000"/>
                </a:solidFill>
              </a:rPr>
              <a:t>Wahlers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8000"/>
                </a:solidFill>
              </a:rPr>
              <a:t>Carlos Fernandez San </a:t>
            </a:r>
            <a:r>
              <a:rPr lang="en-US" sz="2000" dirty="0" err="1" smtClean="0">
                <a:solidFill>
                  <a:srgbClr val="008000"/>
                </a:solidFill>
              </a:rPr>
              <a:t>Millan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EMBL </a:t>
            </a:r>
            <a:r>
              <a:rPr lang="en-US" sz="2000" dirty="0" err="1"/>
              <a:t>Git</a:t>
            </a:r>
            <a:r>
              <a:rPr lang="en-US" sz="2000" dirty="0"/>
              <a:t> server is part of the </a:t>
            </a:r>
            <a:r>
              <a:rPr lang="en-US" sz="2000" dirty="0">
                <a:solidFill>
                  <a:srgbClr val="008000"/>
                </a:solidFill>
              </a:rPr>
              <a:t>Bio-IT Project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server, disk space and backup are kindly provided </a:t>
            </a:r>
            <a:r>
              <a:rPr lang="en-US" sz="2000" dirty="0" smtClean="0"/>
              <a:t>by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8000"/>
                </a:solidFill>
              </a:rPr>
              <a:t>EMBL </a:t>
            </a:r>
            <a:r>
              <a:rPr lang="en-US" sz="2000" dirty="0">
                <a:solidFill>
                  <a:srgbClr val="008000"/>
                </a:solidFill>
              </a:rPr>
              <a:t>IT </a:t>
            </a:r>
            <a:r>
              <a:rPr lang="en-US" sz="2000" dirty="0" smtClean="0">
                <a:solidFill>
                  <a:srgbClr val="008000"/>
                </a:solidFill>
              </a:rPr>
              <a:t>Services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8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 smtClean="0"/>
              <a:t>GitLab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EMBL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Holger</a:t>
            </a:r>
            <a:r>
              <a:rPr lang="en-US" dirty="0" smtClean="0"/>
              <a:t> </a:t>
            </a:r>
            <a:r>
              <a:rPr lang="en-US" dirty="0" err="1" smtClean="0"/>
              <a:t>Dinkel</a:t>
            </a:r>
            <a:r>
              <a:rPr lang="en-US" dirty="0" smtClean="0"/>
              <a:t> und Grischa </a:t>
            </a:r>
            <a:r>
              <a:rPr lang="en-US" dirty="0" err="1" smtClean="0"/>
              <a:t>T</a:t>
            </a:r>
            <a:r>
              <a:rPr lang="en-US" dirty="0" err="1" smtClean="0"/>
              <a:t>ödt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7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Version control (system)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!=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Version control (system)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9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ersion control timeline</a:t>
            </a:r>
            <a:endParaRPr lang="en-US" dirty="0"/>
          </a:p>
        </p:txBody>
      </p:sp>
      <p:pic>
        <p:nvPicPr>
          <p:cNvPr id="4" name="Picture 3" descr="scmhis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2" y="1160718"/>
            <a:ext cx="8515048" cy="544932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319761" y="2818185"/>
            <a:ext cx="725715" cy="314476"/>
          </a:xfrm>
          <a:prstGeom prst="roundRect">
            <a:avLst/>
          </a:prstGeom>
          <a:noFill/>
          <a:ln w="57150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0143" y="6581001"/>
            <a:ext cx="5823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http://</a:t>
            </a:r>
            <a:r>
              <a:rPr lang="en-US" sz="1200" dirty="0" err="1" smtClean="0"/>
              <a:t>codicesoftware.blogspot.com</a:t>
            </a:r>
            <a:r>
              <a:rPr lang="en-US" sz="1200" dirty="0" smtClean="0"/>
              <a:t>/2010/11/version-control-</a:t>
            </a:r>
            <a:r>
              <a:rPr lang="en-US" sz="1200" dirty="0" err="1" smtClean="0"/>
              <a:t>timeline.html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775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238" y="6581001"/>
            <a:ext cx="5303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https://</a:t>
            </a:r>
            <a:r>
              <a:rPr lang="en-US" sz="1200" dirty="0" err="1" smtClean="0"/>
              <a:t>www.atlassian.com</a:t>
            </a:r>
            <a:r>
              <a:rPr lang="en-US" sz="1200" dirty="0" smtClean="0"/>
              <a:t>/</a:t>
            </a:r>
            <a:r>
              <a:rPr lang="en-US" sz="1200" dirty="0" err="1" smtClean="0"/>
              <a:t>pt</a:t>
            </a:r>
            <a:r>
              <a:rPr lang="en-US" sz="1200" dirty="0" smtClean="0"/>
              <a:t>/</a:t>
            </a:r>
            <a:r>
              <a:rPr lang="en-US" sz="1200" dirty="0" err="1" smtClean="0"/>
              <a:t>git</a:t>
            </a:r>
            <a:r>
              <a:rPr lang="en-US" sz="1200" dirty="0" smtClean="0"/>
              <a:t>/migration#!migration-share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61" y="1417638"/>
            <a:ext cx="5053911" cy="475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ts all about collaboration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04619" y="1499809"/>
            <a:ext cx="4288948" cy="1799183"/>
            <a:chOff x="4904619" y="1499809"/>
            <a:chExt cx="4288948" cy="1799183"/>
          </a:xfrm>
        </p:grpSpPr>
        <p:sp>
          <p:nvSpPr>
            <p:cNvPr id="7" name="Rectangle 6"/>
            <p:cNvSpPr/>
            <p:nvPr/>
          </p:nvSpPr>
          <p:spPr>
            <a:xfrm>
              <a:off x="4904619" y="1499809"/>
              <a:ext cx="2479524" cy="1799183"/>
            </a:xfrm>
            <a:prstGeom prst="rect">
              <a:avLst/>
            </a:prstGeom>
            <a:noFill/>
            <a:ln w="571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79686" y="1794232"/>
              <a:ext cx="17138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Gitlab</a:t>
              </a:r>
              <a:r>
                <a:rPr lang="en-US" sz="1400" dirty="0" smtClean="0"/>
                <a:t> is all about</a:t>
              </a:r>
            </a:p>
            <a:p>
              <a:r>
                <a:rPr lang="en-US" sz="1400" dirty="0" smtClean="0"/>
                <a:t>how to manage This</a:t>
              </a:r>
              <a:r>
                <a:rPr lang="en-US" sz="1400" dirty="0" smtClean="0"/>
                <a:t>!</a:t>
              </a:r>
            </a:p>
            <a:p>
              <a:endParaRPr lang="en-US" sz="1400" dirty="0"/>
            </a:p>
            <a:p>
              <a:pPr marL="285750" indent="-285750">
                <a:buFont typeface="Lucida Grande"/>
                <a:buChar char="+"/>
              </a:pPr>
              <a:r>
                <a:rPr lang="en-US" sz="1400" dirty="0" smtClean="0"/>
                <a:t>Wikis</a:t>
              </a:r>
            </a:p>
            <a:p>
              <a:pPr marL="285750" indent="-285750">
                <a:buFont typeface="Lucida Grande"/>
                <a:buChar char="+"/>
              </a:pPr>
              <a:r>
                <a:rPr lang="en-US" sz="1400" dirty="0" smtClean="0"/>
                <a:t>Issue tracking</a:t>
              </a:r>
            </a:p>
            <a:p>
              <a:pPr marL="285750" indent="-285750">
                <a:buFont typeface="Lucida Grande"/>
                <a:buChar char="+"/>
              </a:pPr>
              <a:r>
                <a:rPr lang="en-US" sz="1400" dirty="0" smtClean="0"/>
                <a:t>Code review</a:t>
              </a:r>
              <a:endParaRPr lang="en-US" sz="14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5841998" y="3549952"/>
            <a:ext cx="635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8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17" y="5216503"/>
            <a:ext cx="1230609" cy="136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50" y="3262424"/>
            <a:ext cx="2892747" cy="102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2" y="1390930"/>
            <a:ext cx="2794000" cy="116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58424" y="5556708"/>
            <a:ext cx="21297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git.embl.de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6072" y="118297"/>
            <a:ext cx="168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Version Control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72794" y="163657"/>
            <a:ext cx="28178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Version Control on Steroids</a:t>
            </a:r>
          </a:p>
          <a:p>
            <a:pPr algn="r"/>
            <a:r>
              <a:rPr lang="en-US" sz="1400" dirty="0" smtClean="0"/>
              <a:t>[Frank Thommen]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03679" y="1390930"/>
            <a:ext cx="3309489" cy="1255929"/>
            <a:chOff x="4936434" y="1749564"/>
            <a:chExt cx="3309489" cy="12559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6434" y="1749564"/>
              <a:ext cx="1510892" cy="12559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28323" y="1749564"/>
              <a:ext cx="1917600" cy="63920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/>
        </p:nvCxnSpPr>
        <p:spPr>
          <a:xfrm>
            <a:off x="462657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626572" y="4989698"/>
            <a:ext cx="45174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7002" y="1966473"/>
            <a:ext cx="125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2.4k $/year</a:t>
            </a:r>
            <a:br>
              <a:rPr lang="en-US" dirty="0" smtClean="0"/>
            </a:br>
            <a:r>
              <a:rPr lang="en-US" dirty="0" smtClean="0"/>
              <a:t>125 repos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7002" y="4150873"/>
            <a:ext cx="125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4.9k $/year</a:t>
            </a:r>
            <a:br>
              <a:rPr lang="en-US" dirty="0" smtClean="0"/>
            </a:br>
            <a:r>
              <a:rPr lang="en-US" dirty="0" smtClean="0"/>
              <a:t>100 users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58424" y="6208581"/>
            <a:ext cx="13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MIT licensed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30136" y="864755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repository </a:t>
            </a:r>
            <a:r>
              <a:rPr lang="en-US" dirty="0" smtClean="0"/>
              <a:t>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7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837" y="2264533"/>
            <a:ext cx="4161049" cy="3031359"/>
          </a:xfrm>
          <a:prstGeom prst="rect">
            <a:avLst/>
          </a:prstGeom>
          <a:solidFill>
            <a:srgbClr val="FFFFFF"/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EMBL IT services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61" y="2655057"/>
            <a:ext cx="3961252" cy="26408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8381" y="3803951"/>
            <a:ext cx="344715" cy="33261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03096" y="4136570"/>
            <a:ext cx="1003904" cy="1159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03096" y="2264533"/>
            <a:ext cx="1003904" cy="1539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07000" y="2264533"/>
            <a:ext cx="3773714" cy="3031359"/>
          </a:xfrm>
          <a:prstGeom prst="rect">
            <a:avLst/>
          </a:prstGeom>
          <a:solidFill>
            <a:srgbClr val="FFFF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git.embl.de</a:t>
            </a:r>
            <a:r>
              <a:rPr lang="en-US" b="1" dirty="0" smtClean="0">
                <a:solidFill>
                  <a:srgbClr val="000000"/>
                </a:solidFill>
              </a:rPr>
              <a:t>			(grass-roots)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0000"/>
                </a:solidFill>
              </a:rPr>
              <a:t>Virtual Machine (VM), 2 </a:t>
            </a:r>
            <a:r>
              <a:rPr lang="en-US" sz="1400" b="1" dirty="0" err="1" smtClean="0">
                <a:solidFill>
                  <a:srgbClr val="000000"/>
                </a:solidFill>
              </a:rPr>
              <a:t>cpus</a:t>
            </a:r>
            <a:r>
              <a:rPr lang="en-US" sz="1400" b="1" dirty="0" smtClean="0">
                <a:solidFill>
                  <a:srgbClr val="000000"/>
                </a:solidFill>
              </a:rPr>
              <a:t>, 8 GB RAM, 50 GB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Supported by EMBL IT </a:t>
            </a:r>
            <a:r>
              <a:rPr lang="en-US" sz="1200" b="1" dirty="0" smtClean="0">
                <a:solidFill>
                  <a:srgbClr val="000000"/>
                </a:solidFill>
              </a:rPr>
              <a:t>(thanks </a:t>
            </a:r>
            <a:r>
              <a:rPr lang="en-US" sz="1200" b="1" dirty="0" err="1" smtClean="0">
                <a:solidFill>
                  <a:srgbClr val="000000"/>
                </a:solidFill>
              </a:rPr>
              <a:t>michael</a:t>
            </a:r>
            <a:r>
              <a:rPr lang="en-US" sz="1200" b="1" dirty="0" smtClean="0">
                <a:solidFill>
                  <a:srgbClr val="000000"/>
                </a:solidFill>
              </a:rPr>
              <a:t> &amp; </a:t>
            </a:r>
            <a:r>
              <a:rPr lang="en-US" sz="1200" b="1" dirty="0" err="1" smtClean="0">
                <a:solidFill>
                  <a:srgbClr val="000000"/>
                </a:solidFill>
              </a:rPr>
              <a:t>carlos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Gentoo Linux</a:t>
            </a:r>
          </a:p>
          <a:p>
            <a:pPr marL="285750" indent="-285750">
              <a:buFontTx/>
              <a:buChar char="-"/>
            </a:pPr>
            <a:r>
              <a:rPr lang="en-US" sz="1400" b="1" dirty="0" err="1" smtClean="0">
                <a:solidFill>
                  <a:srgbClr val="000000"/>
                </a:solidFill>
              </a:rPr>
              <a:t>Gitlab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Repos on NFS</a:t>
            </a:r>
          </a:p>
          <a:p>
            <a:pPr marL="285750" indent="-285750">
              <a:buFontTx/>
              <a:buChar char="-"/>
            </a:pP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0000"/>
                </a:solidFill>
              </a:rPr>
              <a:t>backups: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physically located on IT storage system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daily backups (server &amp; repos on </a:t>
            </a:r>
            <a:r>
              <a:rPr lang="en-US" sz="1400" b="1" dirty="0" err="1" smtClean="0">
                <a:solidFill>
                  <a:srgbClr val="000000"/>
                </a:solidFill>
              </a:rPr>
              <a:t>nfs</a:t>
            </a:r>
            <a:r>
              <a:rPr lang="en-US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is-IS" sz="1400" b="1" dirty="0" smtClean="0">
                <a:solidFill>
                  <a:srgbClr val="000000"/>
                </a:solidFill>
                <a:sym typeface="Wingdings"/>
              </a:rPr>
              <a:t>	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0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684"/>
            <a:ext cx="8229600" cy="57384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EMBL hosted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300" dirty="0" smtClean="0"/>
              <a:t>(data privacy issues avoided)</a:t>
            </a:r>
            <a:endParaRPr lang="en-US" sz="23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 Controlled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repository </a:t>
            </a:r>
            <a:r>
              <a:rPr lang="en-US" dirty="0"/>
              <a:t>management, code reviews, issue tracking, activity feeds and </a:t>
            </a:r>
            <a:r>
              <a:rPr lang="en-US" dirty="0" smtClean="0"/>
              <a:t>wikis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pPr marL="3200400" lvl="7" indent="0">
              <a:buNone/>
            </a:pPr>
            <a:r>
              <a:rPr lang="is-IS" sz="2800" dirty="0" smtClean="0">
                <a:sym typeface="Wingdings"/>
              </a:rPr>
              <a:t> lets have a look</a:t>
            </a:r>
            <a:endParaRPr lang="de-DE" sz="2800" dirty="0">
              <a:hlinkClick r:id="rId2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80" y="3192377"/>
            <a:ext cx="593557" cy="59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36" y="3192377"/>
            <a:ext cx="1796209" cy="593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510" y="418717"/>
            <a:ext cx="2298388" cy="95823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998193" y="261485"/>
            <a:ext cx="1309700" cy="1436304"/>
            <a:chOff x="2667000" y="1333500"/>
            <a:chExt cx="3810000" cy="41783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7000" y="1333500"/>
              <a:ext cx="3810000" cy="4178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6676" y="2820737"/>
              <a:ext cx="907557" cy="390852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079311" y="38096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5987" y="3846699"/>
            <a:ext cx="196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git.embl.de</a:t>
            </a:r>
            <a:endParaRPr lang="en-US" dirty="0"/>
          </a:p>
        </p:txBody>
      </p:sp>
      <p:pic>
        <p:nvPicPr>
          <p:cNvPr id="16" name="Picture 15" descr="3TtTwrU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10" y="1513123"/>
            <a:ext cx="1818595" cy="13436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4877" y="1502246"/>
            <a:ext cx="213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</a:t>
            </a:r>
            <a:r>
              <a:rPr lang="en-US" dirty="0" smtClean="0"/>
              <a:t> a backup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1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2-18 at 9.3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351</Words>
  <Application>Microsoft Macintosh PowerPoint</Application>
  <PresentationFormat>On-screen Show (4:3)</PresentationFormat>
  <Paragraphs>80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Version Control with GitLab at EMBL</vt:lpstr>
      <vt:lpstr>PowerPoint Presentation</vt:lpstr>
      <vt:lpstr>version control timeline</vt:lpstr>
      <vt:lpstr>its all about collaboration</vt:lpstr>
      <vt:lpstr>PowerPoint Presentation</vt:lpstr>
      <vt:lpstr>infrastructure</vt:lpstr>
      <vt:lpstr>PowerPoint Presentation</vt:lpstr>
      <vt:lpstr>stats</vt:lpstr>
      <vt:lpstr>stats</vt:lpstr>
      <vt:lpstr>Acknowledgements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Grischa Toedt</dc:creator>
  <cp:lastModifiedBy>Grischa Toedt</cp:lastModifiedBy>
  <cp:revision>38</cp:revision>
  <dcterms:created xsi:type="dcterms:W3CDTF">2015-12-17T12:16:03Z</dcterms:created>
  <dcterms:modified xsi:type="dcterms:W3CDTF">2015-12-18T12:42:54Z</dcterms:modified>
</cp:coreProperties>
</file>