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6" r:id="rId2"/>
    <p:sldId id="256" r:id="rId3"/>
    <p:sldId id="267" r:id="rId4"/>
    <p:sldId id="257" r:id="rId5"/>
    <p:sldId id="260" r:id="rId6"/>
    <p:sldId id="262" r:id="rId7"/>
    <p:sldId id="259" r:id="rId8"/>
    <p:sldId id="261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520" autoAdjust="0"/>
  </p:normalViewPr>
  <p:slideViewPr>
    <p:cSldViewPr snapToGrid="0" snapToObjects="1">
      <p:cViewPr varScale="1">
        <p:scale>
          <a:sx n="174" d="100"/>
          <a:sy n="174" d="100"/>
        </p:scale>
        <p:origin x="-3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54468-28D3-C643-A526-21F0895D507B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58CDD-399E-554E-95B8-D1A85A51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87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Anyone used one of these??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dirty="0" smtClean="0"/>
              <a:t>Another aspect </a:t>
            </a:r>
            <a:r>
              <a:rPr lang="is-IS" dirty="0" smtClean="0"/>
              <a:t>….</a:t>
            </a:r>
            <a:endParaRPr lang="en-US" dirty="0" smtClean="0"/>
          </a:p>
          <a:p>
            <a:r>
              <a:rPr lang="en-US" dirty="0" smtClean="0"/>
              <a:t>Version control systems have an average timespan of 5-10 years before something new pops up and is the new gold standard.</a:t>
            </a:r>
          </a:p>
          <a:p>
            <a:r>
              <a:rPr lang="en-US" dirty="0" smtClean="0"/>
              <a:t>It took 10 years from </a:t>
            </a:r>
            <a:r>
              <a:rPr lang="en-US" dirty="0" err="1" smtClean="0"/>
              <a:t>cvs</a:t>
            </a:r>
            <a:r>
              <a:rPr lang="en-US" dirty="0" smtClean="0"/>
              <a:t> to </a:t>
            </a:r>
            <a:r>
              <a:rPr lang="en-US" dirty="0" err="1" smtClean="0"/>
              <a:t>svn</a:t>
            </a:r>
            <a:r>
              <a:rPr lang="en-US" dirty="0" smtClean="0"/>
              <a:t> … and 5 years from </a:t>
            </a:r>
            <a:r>
              <a:rPr lang="en-US" dirty="0" err="1" smtClean="0"/>
              <a:t>svn</a:t>
            </a:r>
            <a:r>
              <a:rPr lang="en-US" dirty="0" smtClean="0"/>
              <a:t> to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58CDD-399E-554E-95B8-D1A85A51BC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43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brilliant part about </a:t>
            </a:r>
            <a:r>
              <a:rPr lang="en-US" dirty="0" err="1" smtClean="0"/>
              <a:t>git</a:t>
            </a:r>
            <a:r>
              <a:rPr lang="en-US" dirty="0" smtClean="0"/>
              <a:t> itself is, that even if the central </a:t>
            </a:r>
            <a:r>
              <a:rPr lang="en-US" dirty="0" err="1" smtClean="0"/>
              <a:t>git</a:t>
            </a:r>
            <a:r>
              <a:rPr lang="en-US" dirty="0" smtClean="0"/>
              <a:t> repository management system would be dropped at one point, the projects wouldn’t take any harm.</a:t>
            </a:r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was intrinsically designed for non-linear and </a:t>
            </a:r>
            <a:r>
              <a:rPr lang="en-US" dirty="0" err="1" smtClean="0"/>
              <a:t>decentralised</a:t>
            </a:r>
            <a:r>
              <a:rPr lang="en-US" dirty="0" smtClean="0"/>
              <a:t> development.</a:t>
            </a:r>
          </a:p>
          <a:p>
            <a:endParaRPr lang="en-US" dirty="0" smtClean="0"/>
          </a:p>
          <a:p>
            <a:r>
              <a:rPr lang="en-US" dirty="0" smtClean="0"/>
              <a:t>You always have a full copy of the repository on the machine you work on and you don’t need to have central server (</a:t>
            </a:r>
            <a:r>
              <a:rPr lang="en-US" dirty="0" err="1" smtClean="0"/>
              <a:t>gitlab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 central server is used to make it easier to collaborate (, but you can as well walk in my office and pull some changes from a </a:t>
            </a:r>
            <a:r>
              <a:rPr lang="en-US" dirty="0" err="1" smtClean="0"/>
              <a:t>git</a:t>
            </a:r>
            <a:r>
              <a:rPr lang="en-US" dirty="0" smtClean="0"/>
              <a:t> repo on my machine to yours.)</a:t>
            </a:r>
          </a:p>
          <a:p>
            <a:r>
              <a:rPr lang="en-US" dirty="0" smtClean="0"/>
              <a:t>It is clear that one should never store mission critical things on one system / at one location only.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58CDD-399E-554E-95B8-D1A85A51BC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9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0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6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2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4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3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7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4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6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mages.google.de/imgres?imgurl=http://www.hausmagazin.com/wp-content/uploads/2013/03/ein-tresor.jpg&amp;imgrefurl=http://www.hausmagazin.com/einen-tresor-sicher-einbauen-so-geht-das/&amp;h=329&amp;w=300&amp;tbnid=wzzxtQUmhM-yYM:&amp;docid=IszbJpkRZTMEyM&amp;ei=BuZzVteNA8WyswGMla-QCw&amp;tbm=isch&amp;iact=rc&amp;uact=3&amp;dur=409&amp;page=1&amp;start=0&amp;ndsp=22&amp;ved=0ahUKEwjXqIfFn-XJAhVF2SwKHYzKC7IQrQMINjAB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bsaG2ej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768" y="0"/>
            <a:ext cx="52171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46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2-18 at 9.32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1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30422" y="2103710"/>
            <a:ext cx="6400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8000"/>
                </a:solidFill>
              </a:rPr>
              <a:t>Frank </a:t>
            </a:r>
            <a:r>
              <a:rPr lang="en-US" sz="2000" dirty="0">
                <a:solidFill>
                  <a:srgbClr val="008000"/>
                </a:solidFill>
              </a:rPr>
              <a:t>Thommen </a:t>
            </a:r>
            <a:r>
              <a:rPr lang="en-US" sz="2000" dirty="0"/>
              <a:t>(Structures IT Management &amp; Support</a:t>
            </a:r>
            <a:r>
              <a:rPr lang="en-US" sz="2000" dirty="0" smtClean="0"/>
              <a:t>)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8000"/>
                </a:solidFill>
              </a:rPr>
              <a:t>Michael </a:t>
            </a:r>
            <a:r>
              <a:rPr lang="en-US" sz="2000" dirty="0" err="1">
                <a:solidFill>
                  <a:srgbClr val="008000"/>
                </a:solidFill>
              </a:rPr>
              <a:t>Wahlers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8000"/>
                </a:solidFill>
              </a:rPr>
              <a:t>Carlos Fernandez San </a:t>
            </a:r>
            <a:r>
              <a:rPr lang="en-US" sz="2000" dirty="0" err="1" smtClean="0">
                <a:solidFill>
                  <a:srgbClr val="008000"/>
                </a:solidFill>
              </a:rPr>
              <a:t>Millan</a:t>
            </a:r>
            <a:endParaRPr lang="en-US" sz="2000" dirty="0" smtClean="0">
              <a:solidFill>
                <a:srgbClr val="008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 The </a:t>
            </a:r>
            <a:r>
              <a:rPr lang="en-US" sz="2000" dirty="0"/>
              <a:t>EMBL </a:t>
            </a:r>
            <a:r>
              <a:rPr lang="en-US" sz="2000" dirty="0" err="1"/>
              <a:t>Git</a:t>
            </a:r>
            <a:r>
              <a:rPr lang="en-US" sz="2000" dirty="0"/>
              <a:t> server is part of the </a:t>
            </a:r>
            <a:r>
              <a:rPr lang="en-US" sz="2000" dirty="0">
                <a:solidFill>
                  <a:srgbClr val="008000"/>
                </a:solidFill>
              </a:rPr>
              <a:t>Bio-IT Project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 The </a:t>
            </a:r>
            <a:r>
              <a:rPr lang="en-US" sz="2000" dirty="0"/>
              <a:t>server, disk space and backup are kindly provided </a:t>
            </a:r>
            <a:r>
              <a:rPr lang="en-US" sz="2000" dirty="0" smtClean="0"/>
              <a:t>by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8000"/>
                </a:solidFill>
              </a:rPr>
              <a:t>EMBL </a:t>
            </a:r>
            <a:r>
              <a:rPr lang="en-US" sz="2000" dirty="0">
                <a:solidFill>
                  <a:srgbClr val="008000"/>
                </a:solidFill>
              </a:rPr>
              <a:t>IT </a:t>
            </a:r>
            <a:r>
              <a:rPr lang="en-US" sz="2000" dirty="0" smtClean="0">
                <a:solidFill>
                  <a:srgbClr val="008000"/>
                </a:solidFill>
              </a:rPr>
              <a:t>Services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28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with </a:t>
            </a:r>
            <a:r>
              <a:rPr lang="en-US" dirty="0" err="1" smtClean="0"/>
              <a:t>GitLab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 </a:t>
            </a:r>
            <a:r>
              <a:rPr lang="en-US" dirty="0"/>
              <a:t>EMBL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Holger</a:t>
            </a:r>
            <a:r>
              <a:rPr lang="en-US" dirty="0" smtClean="0"/>
              <a:t> </a:t>
            </a:r>
            <a:r>
              <a:rPr lang="en-US" dirty="0" err="1" smtClean="0"/>
              <a:t>Dinkel</a:t>
            </a:r>
            <a:r>
              <a:rPr lang="en-US" dirty="0" smtClean="0"/>
              <a:t> und Grischa </a:t>
            </a:r>
            <a:r>
              <a:rPr lang="en-US" dirty="0" err="1" smtClean="0"/>
              <a:t>T</a:t>
            </a:r>
            <a:r>
              <a:rPr lang="en-US" dirty="0" err="1" smtClean="0"/>
              <a:t>ödt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78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Version control (system)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!=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Version control (system)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95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ersion control timeline</a:t>
            </a:r>
            <a:endParaRPr lang="en-US" dirty="0"/>
          </a:p>
        </p:txBody>
      </p:sp>
      <p:pic>
        <p:nvPicPr>
          <p:cNvPr id="4" name="Picture 3" descr="scmhisto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2" y="1160718"/>
            <a:ext cx="8515048" cy="544932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319761" y="2818185"/>
            <a:ext cx="725715" cy="314476"/>
          </a:xfrm>
          <a:prstGeom prst="roundRect">
            <a:avLst/>
          </a:prstGeom>
          <a:noFill/>
          <a:ln w="57150" cmpd="sng">
            <a:solidFill>
              <a:srgbClr val="008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20143" y="6581001"/>
            <a:ext cx="58238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Image source: http://</a:t>
            </a:r>
            <a:r>
              <a:rPr lang="en-US" sz="1200" dirty="0" err="1" smtClean="0"/>
              <a:t>codicesoftware.blogspot.com</a:t>
            </a:r>
            <a:r>
              <a:rPr lang="en-US" sz="1200" dirty="0" smtClean="0"/>
              <a:t>/2010/11/version-control-</a:t>
            </a:r>
            <a:r>
              <a:rPr lang="en-US" sz="1200" dirty="0" err="1" smtClean="0"/>
              <a:t>timeline.html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27750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40238" y="6581001"/>
            <a:ext cx="53037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Image source: https://</a:t>
            </a:r>
            <a:r>
              <a:rPr lang="en-US" sz="1200" dirty="0" err="1" smtClean="0"/>
              <a:t>www.atlassian.com</a:t>
            </a:r>
            <a:r>
              <a:rPr lang="en-US" sz="1200" dirty="0" smtClean="0"/>
              <a:t>/</a:t>
            </a:r>
            <a:r>
              <a:rPr lang="en-US" sz="1200" dirty="0" err="1" smtClean="0"/>
              <a:t>pt</a:t>
            </a:r>
            <a:r>
              <a:rPr lang="en-US" sz="1200" dirty="0" smtClean="0"/>
              <a:t>/</a:t>
            </a:r>
            <a:r>
              <a:rPr lang="en-US" sz="1200" dirty="0" err="1" smtClean="0"/>
              <a:t>git</a:t>
            </a:r>
            <a:r>
              <a:rPr lang="en-US" sz="1200" dirty="0" smtClean="0"/>
              <a:t>/migration#!migration-share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761" y="1417638"/>
            <a:ext cx="5053911" cy="475855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ts all about collaboration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904619" y="1499809"/>
            <a:ext cx="4288948" cy="1799183"/>
            <a:chOff x="4904619" y="1499809"/>
            <a:chExt cx="4288948" cy="1799183"/>
          </a:xfrm>
        </p:grpSpPr>
        <p:sp>
          <p:nvSpPr>
            <p:cNvPr id="7" name="Rectangle 6"/>
            <p:cNvSpPr/>
            <p:nvPr/>
          </p:nvSpPr>
          <p:spPr>
            <a:xfrm>
              <a:off x="4904619" y="1499809"/>
              <a:ext cx="2479524" cy="1799183"/>
            </a:xfrm>
            <a:prstGeom prst="rect">
              <a:avLst/>
            </a:prstGeom>
            <a:noFill/>
            <a:ln w="571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79686" y="1794232"/>
              <a:ext cx="171388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Gitlab</a:t>
              </a:r>
              <a:r>
                <a:rPr lang="en-US" sz="1400" dirty="0" smtClean="0"/>
                <a:t> is all about</a:t>
              </a:r>
            </a:p>
            <a:p>
              <a:r>
                <a:rPr lang="en-US" sz="1400" dirty="0" smtClean="0"/>
                <a:t>how to manage This</a:t>
              </a:r>
              <a:r>
                <a:rPr lang="en-US" sz="1400" dirty="0" smtClean="0"/>
                <a:t>!</a:t>
              </a:r>
            </a:p>
            <a:p>
              <a:endParaRPr lang="en-US" sz="1400" dirty="0"/>
            </a:p>
            <a:p>
              <a:pPr marL="285750" indent="-285750">
                <a:buFont typeface="Lucida Grande"/>
                <a:buChar char="+"/>
              </a:pPr>
              <a:r>
                <a:rPr lang="en-US" sz="1400" dirty="0" smtClean="0"/>
                <a:t>Wikis</a:t>
              </a:r>
            </a:p>
            <a:p>
              <a:pPr marL="285750" indent="-285750">
                <a:buFont typeface="Lucida Grande"/>
                <a:buChar char="+"/>
              </a:pPr>
              <a:r>
                <a:rPr lang="en-US" sz="1400" dirty="0" smtClean="0"/>
                <a:t>Issue tracking</a:t>
              </a:r>
            </a:p>
            <a:p>
              <a:pPr marL="285750" indent="-285750">
                <a:buFont typeface="Lucida Grande"/>
                <a:buChar char="+"/>
              </a:pPr>
              <a:r>
                <a:rPr lang="en-US" sz="1400" dirty="0" smtClean="0"/>
                <a:t>Code review</a:t>
              </a:r>
              <a:endParaRPr lang="en-US" sz="1400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5841998" y="3549952"/>
            <a:ext cx="635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188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717" y="5216503"/>
            <a:ext cx="1230609" cy="136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050" y="3262424"/>
            <a:ext cx="2892747" cy="1028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72" y="1390930"/>
            <a:ext cx="2794000" cy="1168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58424" y="5556708"/>
            <a:ext cx="212971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git.embl.de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6072" y="118297"/>
            <a:ext cx="168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Version Control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72794" y="163657"/>
            <a:ext cx="28178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/>
              <a:t>Version Control on Steroids</a:t>
            </a:r>
          </a:p>
          <a:p>
            <a:pPr algn="r"/>
            <a:r>
              <a:rPr lang="en-US" sz="1400" dirty="0" smtClean="0"/>
              <a:t>[Frank Thommen]</a:t>
            </a:r>
            <a:endParaRPr lang="en-US" sz="1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5103679" y="1390930"/>
            <a:ext cx="3309489" cy="1255929"/>
            <a:chOff x="4936434" y="1749564"/>
            <a:chExt cx="3309489" cy="125592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36434" y="1749564"/>
              <a:ext cx="1510892" cy="125592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28323" y="1749564"/>
              <a:ext cx="1917600" cy="639200"/>
            </a:xfrm>
            <a:prstGeom prst="rect">
              <a:avLst/>
            </a:prstGeom>
          </p:spPr>
        </p:pic>
      </p:grpSp>
      <p:cxnSp>
        <p:nvCxnSpPr>
          <p:cNvPr id="14" name="Straight Connector 13"/>
          <p:cNvCxnSpPr/>
          <p:nvPr/>
        </p:nvCxnSpPr>
        <p:spPr>
          <a:xfrm>
            <a:off x="4626572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626572" y="4989698"/>
            <a:ext cx="45174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37002" y="1966473"/>
            <a:ext cx="125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2.4k $/year</a:t>
            </a:r>
            <a:br>
              <a:rPr lang="en-US" dirty="0" smtClean="0"/>
            </a:br>
            <a:r>
              <a:rPr lang="en-US" dirty="0" smtClean="0"/>
              <a:t>125 repos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37002" y="4150873"/>
            <a:ext cx="125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4.9k $/year</a:t>
            </a:r>
            <a:br>
              <a:rPr lang="en-US" dirty="0" smtClean="0"/>
            </a:br>
            <a:r>
              <a:rPr lang="en-US" dirty="0" smtClean="0"/>
              <a:t>100 users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58424" y="6208581"/>
            <a:ext cx="1370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dirty="0" smtClean="0"/>
              <a:t>source</a:t>
            </a:r>
            <a:br>
              <a:rPr lang="en-US" dirty="0" smtClean="0"/>
            </a:br>
            <a:r>
              <a:rPr lang="en-US" dirty="0" smtClean="0"/>
              <a:t>MIT licensed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30136" y="864755"/>
            <a:ext cx="3583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repository </a:t>
            </a:r>
            <a:r>
              <a:rPr lang="en-US" dirty="0" smtClean="0"/>
              <a:t>management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7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5837" y="2264533"/>
            <a:ext cx="4161049" cy="3031359"/>
          </a:xfrm>
          <a:prstGeom prst="rect">
            <a:avLst/>
          </a:prstGeom>
          <a:solidFill>
            <a:srgbClr val="FFFFFF"/>
          </a:solidFill>
          <a:ln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EMBL IT services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61" y="2655057"/>
            <a:ext cx="3961252" cy="26408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8381" y="3803951"/>
            <a:ext cx="344715" cy="33261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203096" y="4136570"/>
            <a:ext cx="1003904" cy="11593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203096" y="2264533"/>
            <a:ext cx="1003904" cy="15394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207000" y="2264533"/>
            <a:ext cx="3773714" cy="3031359"/>
          </a:xfrm>
          <a:prstGeom prst="rect">
            <a:avLst/>
          </a:prstGeom>
          <a:solidFill>
            <a:srgbClr val="FFFF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 smtClean="0">
                <a:solidFill>
                  <a:srgbClr val="000000"/>
                </a:solidFill>
              </a:rPr>
              <a:t>git.embl.de</a:t>
            </a:r>
            <a:r>
              <a:rPr lang="en-US" b="1" dirty="0" smtClean="0">
                <a:solidFill>
                  <a:srgbClr val="000000"/>
                </a:solidFill>
              </a:rPr>
              <a:t>			(grass-roots)</a:t>
            </a: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sz="1400" b="1" dirty="0" smtClean="0">
                <a:solidFill>
                  <a:srgbClr val="000000"/>
                </a:solidFill>
              </a:rPr>
              <a:t>Virtual Machine (VM), 2 </a:t>
            </a:r>
            <a:r>
              <a:rPr lang="en-US" sz="1400" b="1" dirty="0" err="1" smtClean="0">
                <a:solidFill>
                  <a:srgbClr val="000000"/>
                </a:solidFill>
              </a:rPr>
              <a:t>cpus</a:t>
            </a:r>
            <a:r>
              <a:rPr lang="en-US" sz="1400" b="1" dirty="0" smtClean="0">
                <a:solidFill>
                  <a:srgbClr val="000000"/>
                </a:solidFill>
              </a:rPr>
              <a:t>, 8 GB RAM, 50 GB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rgbClr val="000000"/>
                </a:solidFill>
              </a:rPr>
              <a:t>Supported by EMBL IT </a:t>
            </a:r>
            <a:r>
              <a:rPr lang="en-US" sz="1200" b="1" dirty="0" smtClean="0">
                <a:solidFill>
                  <a:srgbClr val="000000"/>
                </a:solidFill>
              </a:rPr>
              <a:t>(thanks </a:t>
            </a:r>
            <a:r>
              <a:rPr lang="en-US" sz="1200" b="1" dirty="0" err="1" smtClean="0">
                <a:solidFill>
                  <a:srgbClr val="000000"/>
                </a:solidFill>
              </a:rPr>
              <a:t>michael</a:t>
            </a:r>
            <a:r>
              <a:rPr lang="en-US" sz="1200" b="1" dirty="0" smtClean="0">
                <a:solidFill>
                  <a:srgbClr val="000000"/>
                </a:solidFill>
              </a:rPr>
              <a:t> &amp; </a:t>
            </a:r>
            <a:r>
              <a:rPr lang="en-US" sz="1200" b="1" dirty="0" err="1" smtClean="0">
                <a:solidFill>
                  <a:srgbClr val="000000"/>
                </a:solidFill>
              </a:rPr>
              <a:t>carlos</a:t>
            </a:r>
            <a:r>
              <a:rPr lang="en-US" sz="1200" b="1" dirty="0" smtClean="0">
                <a:solidFill>
                  <a:srgbClr val="000000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rgbClr val="000000"/>
                </a:solidFill>
              </a:rPr>
              <a:t>Gentoo Linux</a:t>
            </a:r>
          </a:p>
          <a:p>
            <a:pPr marL="285750" indent="-285750">
              <a:buFontTx/>
              <a:buChar char="-"/>
            </a:pPr>
            <a:r>
              <a:rPr lang="en-US" sz="1400" b="1" dirty="0" err="1" smtClean="0">
                <a:solidFill>
                  <a:srgbClr val="000000"/>
                </a:solidFill>
              </a:rPr>
              <a:t>Gitlab</a:t>
            </a:r>
            <a:endParaRPr lang="en-US" sz="1400" b="1" dirty="0" smtClean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rgbClr val="000000"/>
                </a:solidFill>
              </a:rPr>
              <a:t>Repos on NFS</a:t>
            </a:r>
          </a:p>
          <a:p>
            <a:pPr marL="285750" indent="-285750">
              <a:buFontTx/>
              <a:buChar char="-"/>
            </a:pP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sz="1400" b="1" dirty="0" smtClean="0">
                <a:solidFill>
                  <a:srgbClr val="000000"/>
                </a:solidFill>
              </a:rPr>
              <a:t>backups: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rgbClr val="000000"/>
                </a:solidFill>
              </a:rPr>
              <a:t>physically located on IT storage system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rgbClr val="000000"/>
                </a:solidFill>
              </a:rPr>
              <a:t>daily backups (server &amp; repos on </a:t>
            </a:r>
            <a:r>
              <a:rPr lang="en-US" sz="1400" b="1" dirty="0" err="1" smtClean="0">
                <a:solidFill>
                  <a:srgbClr val="000000"/>
                </a:solidFill>
              </a:rPr>
              <a:t>nfs</a:t>
            </a:r>
            <a:r>
              <a:rPr lang="en-US" sz="1400" b="1" dirty="0" smtClean="0">
                <a:solidFill>
                  <a:srgbClr val="000000"/>
                </a:solidFill>
              </a:rPr>
              <a:t>)</a:t>
            </a:r>
          </a:p>
          <a:p>
            <a:r>
              <a:rPr lang="is-IS" sz="1400" b="1" dirty="0" smtClean="0">
                <a:solidFill>
                  <a:srgbClr val="000000"/>
                </a:solidFill>
                <a:sym typeface="Wingdings"/>
              </a:rPr>
              <a:t>	</a:t>
            </a:r>
            <a:endParaRPr lang="en-US" sz="1400" b="1" dirty="0" smtClean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006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7684"/>
            <a:ext cx="8229600" cy="573847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EMBL hosted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300" dirty="0" smtClean="0"/>
              <a:t>(data privacy issues avoided)</a:t>
            </a:r>
            <a:endParaRPr lang="en-US" sz="23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Access Controlled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repository </a:t>
            </a:r>
            <a:r>
              <a:rPr lang="en-US" dirty="0"/>
              <a:t>management, code reviews, issue tracking, activity feeds and </a:t>
            </a:r>
            <a:r>
              <a:rPr lang="en-US" dirty="0" smtClean="0"/>
              <a:t>wikis</a:t>
            </a:r>
            <a:r>
              <a:rPr lang="is-IS" dirty="0" smtClean="0"/>
              <a:t>….</a:t>
            </a:r>
          </a:p>
          <a:p>
            <a:endParaRPr lang="is-IS" dirty="0"/>
          </a:p>
          <a:p>
            <a:pPr marL="3200400" lvl="7" indent="0">
              <a:buNone/>
            </a:pPr>
            <a:r>
              <a:rPr lang="is-IS" sz="2800" dirty="0" smtClean="0">
                <a:sym typeface="Wingdings"/>
              </a:rPr>
              <a:t> lets have a look</a:t>
            </a:r>
            <a:endParaRPr lang="de-DE" sz="2800" dirty="0">
              <a:hlinkClick r:id="rId2"/>
            </a:endParaRP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780" y="3192377"/>
            <a:ext cx="593557" cy="5935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836" y="3192377"/>
            <a:ext cx="1796209" cy="593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510" y="418717"/>
            <a:ext cx="2298388" cy="95823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998193" y="261485"/>
            <a:ext cx="1309700" cy="1436304"/>
            <a:chOff x="2667000" y="1333500"/>
            <a:chExt cx="3810000" cy="41783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67000" y="1333500"/>
              <a:ext cx="3810000" cy="41783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46676" y="2820737"/>
              <a:ext cx="907557" cy="390852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5079311" y="38096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45987" y="3846699"/>
            <a:ext cx="196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git.embl.de</a:t>
            </a:r>
            <a:endParaRPr lang="en-US" dirty="0"/>
          </a:p>
        </p:txBody>
      </p:sp>
      <p:pic>
        <p:nvPicPr>
          <p:cNvPr id="16" name="Picture 15" descr="3TtTwrU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10" y="1513123"/>
            <a:ext cx="1818595" cy="134369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64877" y="1502246"/>
            <a:ext cx="213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</a:t>
            </a:r>
            <a:r>
              <a:rPr lang="en-US" dirty="0" smtClean="0"/>
              <a:t> a backup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17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2-18 at 9.33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20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351</Words>
  <Application>Microsoft Macintosh PowerPoint</Application>
  <PresentationFormat>On-screen Show (4:3)</PresentationFormat>
  <Paragraphs>80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Version Control with GitLab at EMBL</vt:lpstr>
      <vt:lpstr>PowerPoint Presentation</vt:lpstr>
      <vt:lpstr>version control timeline</vt:lpstr>
      <vt:lpstr>its all about collaboration</vt:lpstr>
      <vt:lpstr>PowerPoint Presentation</vt:lpstr>
      <vt:lpstr>infrastructure</vt:lpstr>
      <vt:lpstr>PowerPoint Presentation</vt:lpstr>
      <vt:lpstr>stats</vt:lpstr>
      <vt:lpstr>stats</vt:lpstr>
      <vt:lpstr>Acknowledgements</vt:lpstr>
    </vt:vector>
  </TitlesOfParts>
  <Company>EMBL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Grischa Toedt</dc:creator>
  <cp:lastModifiedBy>Grischa Toedt</cp:lastModifiedBy>
  <cp:revision>37</cp:revision>
  <dcterms:created xsi:type="dcterms:W3CDTF">2015-12-17T12:16:03Z</dcterms:created>
  <dcterms:modified xsi:type="dcterms:W3CDTF">2015-12-18T12:36:03Z</dcterms:modified>
</cp:coreProperties>
</file>