
<file path=[Content_Types].xml><?xml version="1.0" encoding="utf-8"?>
<Types xmlns="http://schemas.openxmlformats.org/package/2006/content-types">
  <Default Extension="xml" ContentType="application/xml"/>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73" r:id="rId2"/>
    <p:sldId id="274" r:id="rId3"/>
    <p:sldId id="256" r:id="rId4"/>
    <p:sldId id="257" r:id="rId5"/>
    <p:sldId id="258" r:id="rId6"/>
    <p:sldId id="259" r:id="rId7"/>
    <p:sldId id="260" r:id="rId8"/>
    <p:sldId id="261" r:id="rId9"/>
    <p:sldId id="262" r:id="rId10"/>
    <p:sldId id="263" r:id="rId11"/>
    <p:sldId id="264" r:id="rId12"/>
    <p:sldId id="275" r:id="rId13"/>
    <p:sldId id="265" r:id="rId14"/>
    <p:sldId id="266" r:id="rId15"/>
    <p:sldId id="272" r:id="rId16"/>
    <p:sldId id="267" r:id="rId17"/>
    <p:sldId id="268" r:id="rId18"/>
    <p:sldId id="269" r:id="rId19"/>
    <p:sldId id="270" r:id="rId20"/>
    <p:sldId id="271" r:id="rId2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4572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9144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3716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1828800" algn="l" defTabSz="457200"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73320" autoAdjust="0"/>
  </p:normalViewPr>
  <p:slideViewPr>
    <p:cSldViewPr snapToGrid="0" snapToObjects="1">
      <p:cViewPr varScale="1">
        <p:scale>
          <a:sx n="130" d="100"/>
          <a:sy n="130" d="100"/>
        </p:scale>
        <p:origin x="-104"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0764277E-C203-46A0-8B25-D1738988E976}" type="datetimeFigureOut">
              <a:rPr lang="en-US"/>
              <a:pPr>
                <a:defRPr/>
              </a:pPr>
              <a:t>20.05.14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065A3C52-BEE8-4DD6-9CA7-3123528FB214}" type="slidenum">
              <a:rPr lang="en-US"/>
              <a:pPr>
                <a:defRPr/>
              </a:pPr>
              <a:t>‹#›</a:t>
            </a:fld>
            <a:endParaRPr lang="en-US"/>
          </a:p>
        </p:txBody>
      </p:sp>
    </p:spTree>
    <p:extLst>
      <p:ext uri="{BB962C8B-B14F-4D97-AF65-F5344CB8AC3E}">
        <p14:creationId xmlns:p14="http://schemas.microsoft.com/office/powerpoint/2010/main" val="160380840"/>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defTabSz="457200" rtl="0" fontAlgn="base">
      <a:spcBef>
        <a:spcPct val="30000"/>
      </a:spcBef>
      <a:spcAft>
        <a:spcPct val="0"/>
      </a:spcAft>
      <a:defRPr sz="1200" kern="1200">
        <a:solidFill>
          <a:schemeClr val="tx1"/>
        </a:solidFill>
        <a:latin typeface="+mn-lt"/>
        <a:ea typeface="ＭＳ Ｐゴシック" pitchFamily="-72"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pitchFamily="-72"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pitchFamily="-72"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pitchFamily="-7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PLEASE CORRECT IN SCRIPT: $MYDIR=/</a:t>
            </a:r>
            <a:r>
              <a:rPr lang="en-US" dirty="0" err="1" smtClean="0"/>
              <a:t>etc</a:t>
            </a:r>
            <a:r>
              <a:rPr lang="en-US" dirty="0" smtClean="0"/>
              <a:t> -&gt; MYDIR=/</a:t>
            </a:r>
            <a:r>
              <a:rPr lang="en-US" dirty="0" err="1" smtClean="0"/>
              <a:t>etc</a:t>
            </a:r>
            <a:endParaRPr lang="en-US" dirty="0" smtClean="0"/>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36DF8A-3F0E-4648-8EEA-F041E8F7239C}" type="slidenum">
              <a:rPr lang="en-US">
                <a:ea typeface="ＭＳ Ｐゴシック" pitchFamily="-72" charset="-128"/>
                <a:cs typeface="ＭＳ Ｐゴシック" pitchFamily="-72" charset="-128"/>
              </a:rPr>
              <a:pPr fontAlgn="base">
                <a:spcBef>
                  <a:spcPct val="0"/>
                </a:spcBef>
                <a:spcAft>
                  <a:spcPct val="0"/>
                </a:spcAft>
              </a:pPr>
              <a:t>11</a:t>
            </a:fld>
            <a:endParaRPr lang="en-US">
              <a:ea typeface="ＭＳ Ｐゴシック" pitchFamily="-72" charset="-128"/>
              <a:cs typeface="ＭＳ Ｐゴシック" pitchFamily="-72"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7E937D8-F251-47E1-9800-A1356965D5F7}" type="slidenum">
              <a:rPr lang="en-US">
                <a:ea typeface="ＭＳ Ｐゴシック" pitchFamily="-72" charset="-128"/>
                <a:cs typeface="ＭＳ Ｐゴシック" pitchFamily="-72" charset="-128"/>
              </a:rPr>
              <a:pPr fontAlgn="base">
                <a:spcBef>
                  <a:spcPct val="0"/>
                </a:spcBef>
                <a:spcAft>
                  <a:spcPct val="0"/>
                </a:spcAft>
              </a:pPr>
              <a:t>20</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PLEASE CORRECT IN SCRIPT: $MYDIR=/etc -&gt; MYDIR=/etc</a:t>
            </a: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A36DF8A-3F0E-4648-8EEA-F041E8F7239C}" type="slidenum">
              <a:rPr lang="en-US">
                <a:ea typeface="ＭＳ Ｐゴシック" pitchFamily="-72" charset="-128"/>
                <a:cs typeface="ＭＳ Ｐゴシック" pitchFamily="-72" charset="-128"/>
              </a:rPr>
              <a:pPr fontAlgn="base">
                <a:spcBef>
                  <a:spcPct val="0"/>
                </a:spcBef>
                <a:spcAft>
                  <a:spcPct val="0"/>
                </a:spcAft>
              </a:pPr>
              <a:t>12</a:t>
            </a:fld>
            <a:endParaRPr lang="en-US">
              <a:ea typeface="ＭＳ Ｐゴシック" pitchFamily="-72" charset="-128"/>
              <a:cs typeface="ＭＳ Ｐゴシック" pitchFamily="-72"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B5470C-255E-48B8-AA73-D989A3999983}" type="slidenum">
              <a:rPr lang="en-US">
                <a:ea typeface="ＭＳ Ｐゴシック" pitchFamily="-72" charset="-128"/>
                <a:cs typeface="ＭＳ Ｐゴシック" pitchFamily="-72" charset="-128"/>
              </a:rPr>
              <a:pPr fontAlgn="base">
                <a:spcBef>
                  <a:spcPct val="0"/>
                </a:spcBef>
                <a:spcAft>
                  <a:spcPct val="0"/>
                </a:spcAft>
              </a:pPr>
              <a:t>13</a:t>
            </a:fld>
            <a:endParaRPr lang="en-US">
              <a:ea typeface="ＭＳ Ｐゴシック" pitchFamily="-72" charset="-128"/>
              <a:cs typeface="ＭＳ Ｐゴシック" pitchFamily="-72"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8533AF9-1166-42C1-9FE8-08069315B20D}" type="slidenum">
              <a:rPr lang="en-US">
                <a:ea typeface="ＭＳ Ｐゴシック" pitchFamily="-72" charset="-128"/>
                <a:cs typeface="ＭＳ Ｐゴシック" pitchFamily="-72" charset="-128"/>
              </a:rPr>
              <a:pPr fontAlgn="base">
                <a:spcBef>
                  <a:spcPct val="0"/>
                </a:spcBef>
                <a:spcAft>
                  <a:spcPct val="0"/>
                </a:spcAft>
              </a:pPr>
              <a:t>14</a:t>
            </a:fld>
            <a:endParaRPr lang="en-US">
              <a:ea typeface="ＭＳ Ｐゴシック" pitchFamily="-72" charset="-128"/>
              <a:cs typeface="ＭＳ Ｐゴシック" pitchFamily="-72"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Notes Placeholder 2"/>
          <p:cNvSpPr>
            <a:spLocks noGrp="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0"/>
              </a:spcBef>
            </a:pPr>
            <a:r>
              <a:rPr lang="en-US" sz="2000" smtClean="0"/>
              <a:t>PLEASE CORRECT IN SCRIPT: $MYDIR=/etc -&gt; MYDIR=/etc</a:t>
            </a:r>
          </a:p>
        </p:txBody>
      </p:sp>
      <p:sp>
        <p:nvSpPr>
          <p:cNvPr id="39940"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prstTxWarp prst="textNoShape">
              <a:avLst/>
            </a:prstTxWarp>
          </a:bodyPr>
          <a:lstStyle/>
          <a:p>
            <a:pPr algn="r"/>
            <a:fld id="{B4376C51-F602-4373-AC73-9256A4820BE5}" type="slidenum">
              <a:rPr lang="en-US" sz="1200">
                <a:latin typeface="Calibri" pitchFamily="-72" charset="0"/>
              </a:rPr>
              <a:pPr algn="r"/>
              <a:t>15</a:t>
            </a:fld>
            <a:endParaRPr lang="en-US" sz="1200">
              <a:latin typeface="Calibri" pitchFamily="-72"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CDF6EA-4475-478F-BCC1-0B1206A37860}" type="slidenum">
              <a:rPr lang="en-US">
                <a:ea typeface="ＭＳ Ｐゴシック" pitchFamily="-72" charset="-128"/>
                <a:cs typeface="ＭＳ Ｐゴシック" pitchFamily="-72" charset="-128"/>
              </a:rPr>
              <a:pPr fontAlgn="base">
                <a:spcBef>
                  <a:spcPct val="0"/>
                </a:spcBef>
                <a:spcAft>
                  <a:spcPct val="0"/>
                </a:spcAft>
              </a:pPr>
              <a:t>16</a:t>
            </a:fld>
            <a:endParaRPr lang="en-US">
              <a:ea typeface="ＭＳ Ｐゴシック" pitchFamily="-72" charset="-128"/>
              <a:cs typeface="ＭＳ Ｐゴシック" pitchFamily="-72"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17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8A3A00D-5754-4035-A173-DDD2F751E2C2}" type="slidenum">
              <a:rPr lang="en-US">
                <a:ea typeface="ＭＳ Ｐゴシック" pitchFamily="-72" charset="-128"/>
                <a:cs typeface="ＭＳ Ｐゴシック" pitchFamily="-72" charset="-128"/>
              </a:rPr>
              <a:pPr fontAlgn="base">
                <a:spcBef>
                  <a:spcPct val="0"/>
                </a:spcBef>
                <a:spcAft>
                  <a:spcPct val="0"/>
                </a:spcAft>
              </a:pPr>
              <a:t>17</a:t>
            </a:fld>
            <a:endParaRPr lang="en-US">
              <a:ea typeface="ＭＳ Ｐゴシック" pitchFamily="-72" charset="-128"/>
              <a:cs typeface="ＭＳ Ｐゴシック" pitchFamily="-7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F71216-D692-4107-B84C-E7B0FC03338D}" type="slidenum">
              <a:rPr lang="en-US">
                <a:ea typeface="ＭＳ Ｐゴシック" pitchFamily="-72" charset="-128"/>
                <a:cs typeface="ＭＳ Ｐゴシック" pitchFamily="-72" charset="-128"/>
              </a:rPr>
              <a:pPr fontAlgn="base">
                <a:spcBef>
                  <a:spcPct val="0"/>
                </a:spcBef>
                <a:spcAft>
                  <a:spcPct val="0"/>
                </a:spcAft>
              </a:pPr>
              <a:t>18</a:t>
            </a:fld>
            <a:endParaRPr lang="en-US">
              <a:ea typeface="ＭＳ Ｐゴシック" pitchFamily="-72" charset="-128"/>
              <a:cs typeface="ＭＳ Ｐゴシック" pitchFamily="-72"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2000" smtClean="0"/>
              <a:t>PLEASE CORRECT IN SCRIPT: $MYDIR=/etc -&gt; MYDIR=/etc</a:t>
            </a: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5F4D323-836B-40A6-87A4-9C39E7648F33}" type="slidenum">
              <a:rPr lang="en-US">
                <a:ea typeface="ＭＳ Ｐゴシック" pitchFamily="-72" charset="-128"/>
                <a:cs typeface="ＭＳ Ｐゴシック" pitchFamily="-72" charset="-128"/>
              </a:rPr>
              <a:pPr fontAlgn="base">
                <a:spcBef>
                  <a:spcPct val="0"/>
                </a:spcBef>
                <a:spcAft>
                  <a:spcPct val="0"/>
                </a:spcAft>
              </a:pPr>
              <a:t>19</a:t>
            </a:fld>
            <a:endParaRPr lang="en-US">
              <a:ea typeface="ＭＳ Ｐゴシック" pitchFamily="-72" charset="-128"/>
              <a:cs typeface="ＭＳ Ｐゴシック" pitchFamily="-72"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50AA06-A3C1-46F5-BC9B-92CA7253C80B}" type="datetimeFigureOut">
              <a:rPr lang="en-US"/>
              <a:pPr>
                <a:defRPr/>
              </a:pPr>
              <a:t>20.05.14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F75DCC-1487-438E-9550-EA289A76EA0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CA5D96D-3CC3-4994-B40C-9488B4861785}" type="datetimeFigureOut">
              <a:rPr lang="en-US"/>
              <a:pPr>
                <a:defRPr/>
              </a:pPr>
              <a:t>20.05.14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1325E4-5A8F-4F35-9400-6632C7F6A7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F79BEB-3997-4961-9DBE-AED0BEBF98BE}" type="datetimeFigureOut">
              <a:rPr lang="en-US"/>
              <a:pPr>
                <a:defRPr/>
              </a:pPr>
              <a:t>20.05.14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B0F4F7B-BC2C-42E9-883F-5D4844AD8BA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1DCD8FC-C788-4AE3-AF69-AABA86C821FC}" type="datetimeFigureOut">
              <a:rPr lang="en-US"/>
              <a:pPr>
                <a:defRPr/>
              </a:pPr>
              <a:t>20.05.14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2865C5-3F73-4928-9316-2D4547D1AC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A2C8FE-1392-4D0B-BB61-D8F84BD1C595}" type="datetimeFigureOut">
              <a:rPr lang="en-US"/>
              <a:pPr>
                <a:defRPr/>
              </a:pPr>
              <a:t>20.05.14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417E4D-EF67-4F0D-BBB8-B3809244C20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8768EF6-F0CF-4067-B739-1044A3EDBDF6}" type="datetimeFigureOut">
              <a:rPr lang="en-US"/>
              <a:pPr>
                <a:defRPr/>
              </a:pPr>
              <a:t>20.05.14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D44F49F-3532-499F-8200-8B197874B44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330FB6FE-D62A-47E5-A6E0-BC18609D986B}" type="datetimeFigureOut">
              <a:rPr lang="en-US"/>
              <a:pPr>
                <a:defRPr/>
              </a:pPr>
              <a:t>20.05.14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AC5658-F91B-4F4C-BA97-B703F362DA4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B55782E-17E0-48D3-A53C-AA194355EEC6}" type="datetimeFigureOut">
              <a:rPr lang="en-US"/>
              <a:pPr>
                <a:defRPr/>
              </a:pPr>
              <a:t>20.05.14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6FDDDF2-ED5D-472F-B4D0-AABF871D10C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4AD84B-89D1-43C8-8545-457BDCD1E44E}" type="datetimeFigureOut">
              <a:rPr lang="en-US"/>
              <a:pPr>
                <a:defRPr/>
              </a:pPr>
              <a:t>20.05.14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3A4EF1F7-6959-459D-AE59-485DC919322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E922EDE-A5AA-4398-A0A7-511B86B38C3C}" type="datetimeFigureOut">
              <a:rPr lang="en-US"/>
              <a:pPr>
                <a:defRPr/>
              </a:pPr>
              <a:t>20.05.14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8E0F32-695E-4545-88C4-C93A82DEB75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456029-D956-494F-9B4D-BDFC8E181493}" type="datetimeFigureOut">
              <a:rPr lang="en-US"/>
              <a:pPr>
                <a:defRPr/>
              </a:pPr>
              <a:t>20.05.14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8A762EF-4D6D-477A-A197-5EC1C0476B9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BC7DBEF5-3C73-4497-BC00-969BEA7057D7}" type="datetimeFigureOut">
              <a:rPr lang="en-US"/>
              <a:pPr>
                <a:defRPr/>
              </a:pPr>
              <a:t>20.05.14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FED1FED0-87F0-4A25-B2CA-514D6F7824C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57200" rtl="0" fontAlgn="base">
        <a:spcBef>
          <a:spcPct val="0"/>
        </a:spcBef>
        <a:spcAft>
          <a:spcPct val="0"/>
        </a:spcAft>
        <a:defRPr sz="4400" kern="1200">
          <a:solidFill>
            <a:schemeClr val="tx1"/>
          </a:solidFill>
          <a:latin typeface="+mj-lt"/>
          <a:ea typeface="ＭＳ Ｐゴシック" pitchFamily="-72" charset="-128"/>
          <a:cs typeface="ＭＳ Ｐゴシック" pitchFamily="-72" charset="-128"/>
        </a:defRPr>
      </a:lvl1pPr>
      <a:lvl2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2pPr>
      <a:lvl3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3pPr>
      <a:lvl4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4pPr>
      <a:lvl5pPr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5pPr>
      <a:lvl6pPr marL="4572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6pPr>
      <a:lvl7pPr marL="9144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7pPr>
      <a:lvl8pPr marL="13716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8pPr>
      <a:lvl9pPr marL="1828800" algn="ctr" defTabSz="457200" rtl="0" fontAlgn="base">
        <a:spcBef>
          <a:spcPct val="0"/>
        </a:spcBef>
        <a:spcAft>
          <a:spcPct val="0"/>
        </a:spcAft>
        <a:defRPr sz="4400">
          <a:solidFill>
            <a:schemeClr val="tx1"/>
          </a:solidFill>
          <a:latin typeface="Calibri" pitchFamily="-72" charset="0"/>
          <a:ea typeface="ＭＳ Ｐゴシック" pitchFamily="-72" charset="-128"/>
          <a:cs typeface="ＭＳ Ｐゴシック" pitchFamily="-72" charset="-128"/>
        </a:defRPr>
      </a:lvl9pPr>
    </p:titleStyle>
    <p:bodyStyle>
      <a:lvl1pPr marL="342900" indent="-342900" algn="l" defTabSz="457200" rtl="0" fontAlgn="base">
        <a:spcBef>
          <a:spcPct val="20000"/>
        </a:spcBef>
        <a:spcAft>
          <a:spcPct val="0"/>
        </a:spcAft>
        <a:buFont typeface="Arial" pitchFamily="-72" charset="0"/>
        <a:buChar char="•"/>
        <a:defRPr sz="3200" kern="1200">
          <a:solidFill>
            <a:schemeClr val="tx1"/>
          </a:solidFill>
          <a:latin typeface="+mn-lt"/>
          <a:ea typeface="ＭＳ Ｐゴシック" pitchFamily="-72" charset="-128"/>
          <a:cs typeface="ＭＳ Ｐゴシック" pitchFamily="-72" charset="-128"/>
        </a:defRPr>
      </a:lvl1pPr>
      <a:lvl2pPr marL="742950" indent="-285750" algn="l" defTabSz="457200" rtl="0" fontAlgn="base">
        <a:spcBef>
          <a:spcPct val="20000"/>
        </a:spcBef>
        <a:spcAft>
          <a:spcPct val="0"/>
        </a:spcAft>
        <a:buFont typeface="Arial" pitchFamily="-72" charset="0"/>
        <a:buChar char="–"/>
        <a:defRPr sz="2800" kern="1200">
          <a:solidFill>
            <a:schemeClr val="tx1"/>
          </a:solidFill>
          <a:latin typeface="+mn-lt"/>
          <a:ea typeface="ＭＳ Ｐゴシック" pitchFamily="-72" charset="-128"/>
          <a:cs typeface="+mn-cs"/>
        </a:defRPr>
      </a:lvl2pPr>
      <a:lvl3pPr marL="1143000" indent="-228600" algn="l" defTabSz="457200" rtl="0" fontAlgn="base">
        <a:spcBef>
          <a:spcPct val="20000"/>
        </a:spcBef>
        <a:spcAft>
          <a:spcPct val="0"/>
        </a:spcAft>
        <a:buFont typeface="Arial" pitchFamily="-72" charset="0"/>
        <a:buChar char="•"/>
        <a:defRPr sz="2400" kern="1200">
          <a:solidFill>
            <a:schemeClr val="tx1"/>
          </a:solidFill>
          <a:latin typeface="+mn-lt"/>
          <a:ea typeface="ＭＳ Ｐゴシック" pitchFamily="-72" charset="-128"/>
          <a:cs typeface="+mn-cs"/>
        </a:defRPr>
      </a:lvl3pPr>
      <a:lvl4pPr marL="1600200" indent="-228600" algn="l" defTabSz="457200" rtl="0" fontAlgn="base">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4pPr>
      <a:lvl5pPr marL="2057400" indent="-228600" algn="l" defTabSz="457200" rtl="0" fontAlgn="base">
        <a:spcBef>
          <a:spcPct val="20000"/>
        </a:spcBef>
        <a:spcAft>
          <a:spcPct val="0"/>
        </a:spcAft>
        <a:buFont typeface="Arial" pitchFamily="-72" charset="0"/>
        <a:buChar char="»"/>
        <a:defRPr sz="2000" kern="1200">
          <a:solidFill>
            <a:schemeClr val="tx1"/>
          </a:solidFill>
          <a:latin typeface="+mn-lt"/>
          <a:ea typeface="ＭＳ Ｐゴシック" pitchFamily="-7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Microsoft_Word_97_-_2004_Document1.doc"/><Relationship Id="rId4" Type="http://schemas.openxmlformats.org/officeDocument/2006/relationships/image" Target="../media/image1.emf"/><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oleObject" Target="../embeddings/Microsoft_Word_97_-_2004_Document2.doc"/><Relationship Id="rId5" Type="http://schemas.openxmlformats.org/officeDocument/2006/relationships/image" Target="../media/image4.emf"/><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2" name="Object 2"/>
          <p:cNvGraphicFramePr>
            <a:graphicFrameLocks noChangeAspect="1"/>
          </p:cNvGraphicFramePr>
          <p:nvPr/>
        </p:nvGraphicFramePr>
        <p:xfrm>
          <a:off x="184150" y="212725"/>
          <a:ext cx="5638800" cy="6505575"/>
        </p:xfrm>
        <a:graphic>
          <a:graphicData uri="http://schemas.openxmlformats.org/presentationml/2006/ole">
            <mc:AlternateContent xmlns:mc="http://schemas.openxmlformats.org/markup-compatibility/2006">
              <mc:Choice xmlns:v="urn:schemas-microsoft-com:vml" Requires="v">
                <p:oleObj spid="_x0000_s40974" name="Document" r:id="rId3" imgW="6281928" imgH="7248144" progId="Word.Document.8">
                  <p:embed/>
                </p:oleObj>
              </mc:Choice>
              <mc:Fallback>
                <p:oleObj name="Document" r:id="rId3" imgW="6281928" imgH="7248144" progId="Word.Document.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50" y="212725"/>
                        <a:ext cx="5638800" cy="650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Box 4"/>
          <p:cNvSpPr txBox="1">
            <a:spLocks/>
          </p:cNvSpPr>
          <p:nvPr/>
        </p:nvSpPr>
        <p:spPr bwMode="auto">
          <a:xfrm>
            <a:off x="568325" y="635000"/>
            <a:ext cx="8321675" cy="5078413"/>
          </a:xfrm>
          <a:prstGeom prst="rect">
            <a:avLst/>
          </a:prstGeom>
          <a:noFill/>
          <a:ln w="9525">
            <a:noFill/>
            <a:miter lim="800000"/>
            <a:headEnd/>
            <a:tailEnd/>
          </a:ln>
        </p:spPr>
        <p:txBody>
          <a:bodyPr>
            <a:prstTxWarp prst="textNoShape">
              <a:avLst/>
            </a:prstTxWarp>
            <a:spAutoFit/>
          </a:bodyPr>
          <a:lstStyle/>
          <a:p>
            <a:r>
              <a:rPr lang="en-US" sz="3600" b="1" dirty="0">
                <a:latin typeface="Courier" pitchFamily="-72" charset="0"/>
                <a:ea typeface="Courier" pitchFamily="-72" charset="0"/>
                <a:cs typeface="Courier" pitchFamily="-72" charset="0"/>
              </a:rPr>
              <a:t>while </a:t>
            </a:r>
            <a:r>
              <a:rPr lang="en-US" sz="3600" dirty="0">
                <a:latin typeface="Courier" pitchFamily="-72" charset="0"/>
                <a:ea typeface="Courier" pitchFamily="-72" charset="0"/>
                <a:cs typeface="Courier" pitchFamily="-72" charset="0"/>
              </a:rPr>
              <a:t>condition</a:t>
            </a:r>
          </a:p>
          <a:p>
            <a:r>
              <a:rPr lang="en-US" sz="3600" b="1" dirty="0">
                <a:latin typeface="Courier" pitchFamily="-72" charset="0"/>
                <a:ea typeface="Courier" pitchFamily="-72" charset="0"/>
                <a:cs typeface="Courier" pitchFamily="-72" charset="0"/>
              </a:rPr>
              <a:t>do</a:t>
            </a:r>
          </a:p>
          <a:p>
            <a:r>
              <a:rPr lang="en-US" sz="3600" b="1" dirty="0">
                <a:latin typeface="Courier" pitchFamily="-72" charset="0"/>
                <a:ea typeface="Courier" pitchFamily="-72" charset="0"/>
                <a:cs typeface="Courier" pitchFamily="-72" charset="0"/>
              </a:rPr>
              <a:t>  </a:t>
            </a:r>
            <a:r>
              <a:rPr lang="en-US" sz="3600" dirty="0">
                <a:latin typeface="Courier" pitchFamily="-72" charset="0"/>
                <a:ea typeface="Courier" pitchFamily="-72" charset="0"/>
                <a:cs typeface="Courier" pitchFamily="-72" charset="0"/>
              </a:rPr>
              <a:t>statements</a:t>
            </a:r>
          </a:p>
          <a:p>
            <a:r>
              <a:rPr lang="en-US" sz="3600" b="1" dirty="0" smtClean="0">
                <a:latin typeface="Courier" pitchFamily="-72" charset="0"/>
                <a:ea typeface="Courier" pitchFamily="-72" charset="0"/>
                <a:cs typeface="Courier" pitchFamily="-72" charset="0"/>
              </a:rPr>
              <a:t>done</a:t>
            </a:r>
            <a:endParaRPr lang="en-US" sz="3600" b="1" dirty="0">
              <a:latin typeface="Courier" pitchFamily="-72" charset="0"/>
              <a:ea typeface="Courier" pitchFamily="-72" charset="0"/>
              <a:cs typeface="Courier" pitchFamily="-72" charset="0"/>
            </a:endParaRPr>
          </a:p>
          <a:p>
            <a:endParaRPr lang="en-US" sz="3600" b="1" dirty="0">
              <a:latin typeface="Courier" pitchFamily="-72" charset="0"/>
              <a:ea typeface="Courier" pitchFamily="-72" charset="0"/>
              <a:cs typeface="Courier" pitchFamily="-72" charset="0"/>
            </a:endParaRPr>
          </a:p>
          <a:p>
            <a:r>
              <a:rPr lang="en-US" sz="3600" b="1" dirty="0">
                <a:latin typeface="Courier" pitchFamily="-72" charset="0"/>
                <a:ea typeface="Courier" pitchFamily="-72" charset="0"/>
                <a:cs typeface="Courier" pitchFamily="-72" charset="0"/>
              </a:rPr>
              <a:t>until </a:t>
            </a:r>
            <a:r>
              <a:rPr lang="en-US" sz="3600" dirty="0">
                <a:latin typeface="Courier" pitchFamily="-72" charset="0"/>
                <a:ea typeface="Courier" pitchFamily="-72" charset="0"/>
                <a:cs typeface="Courier" pitchFamily="-72" charset="0"/>
              </a:rPr>
              <a:t>condition</a:t>
            </a:r>
          </a:p>
          <a:p>
            <a:r>
              <a:rPr lang="en-US" sz="3600" b="1" dirty="0">
                <a:latin typeface="Courier" pitchFamily="-72" charset="0"/>
                <a:ea typeface="Courier" pitchFamily="-72" charset="0"/>
                <a:cs typeface="Courier" pitchFamily="-72" charset="0"/>
              </a:rPr>
              <a:t>do</a:t>
            </a:r>
          </a:p>
          <a:p>
            <a:r>
              <a:rPr lang="en-US" sz="3600" b="1" dirty="0">
                <a:latin typeface="Courier" pitchFamily="-72" charset="0"/>
                <a:ea typeface="Courier" pitchFamily="-72" charset="0"/>
                <a:cs typeface="Courier" pitchFamily="-72" charset="0"/>
              </a:rPr>
              <a:t>  </a:t>
            </a:r>
            <a:r>
              <a:rPr lang="en-US" sz="3600" dirty="0">
                <a:latin typeface="Courier" pitchFamily="-72" charset="0"/>
                <a:ea typeface="Courier" pitchFamily="-72" charset="0"/>
                <a:cs typeface="Courier" pitchFamily="-72" charset="0"/>
              </a:rPr>
              <a:t>statements</a:t>
            </a:r>
          </a:p>
          <a:p>
            <a:r>
              <a:rPr lang="en-US" sz="3600" b="1" dirty="0">
                <a:latin typeface="Courier" pitchFamily="-72" charset="0"/>
                <a:ea typeface="Courier" pitchFamily="-72" charset="0"/>
                <a:cs typeface="Courier" pitchFamily="-72" charset="0"/>
              </a:rPr>
              <a:t>done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5723" y="169349"/>
            <a:ext cx="5611933" cy="646331"/>
          </a:xfrm>
          <a:prstGeom prst="rect">
            <a:avLst/>
          </a:prstGeom>
          <a:noFill/>
        </p:spPr>
        <p:txBody>
          <a:bodyPr wrap="none">
            <a:spAutoFit/>
          </a:bodyPr>
          <a:lstStyle/>
          <a:p>
            <a:pPr fontAlgn="auto">
              <a:spcBef>
                <a:spcPts val="0"/>
              </a:spcBef>
              <a:spcAft>
                <a:spcPts val="0"/>
              </a:spcAft>
              <a:defRPr/>
            </a:pPr>
            <a:r>
              <a:rPr lang="en-US" sz="3600" b="1" spc="600" dirty="0" smtClean="0">
                <a:latin typeface="+mn-lt"/>
                <a:ea typeface="+mn-ea"/>
                <a:cs typeface="+mn-cs"/>
              </a:rPr>
              <a:t>Manual Loop Control</a:t>
            </a:r>
            <a:endParaRPr lang="en-US" sz="3600" b="1" dirty="0">
              <a:latin typeface="+mn-lt"/>
              <a:ea typeface="+mn-ea"/>
              <a:cs typeface="+mn-cs"/>
            </a:endParaRPr>
          </a:p>
        </p:txBody>
      </p:sp>
      <p:pic>
        <p:nvPicPr>
          <p:cNvPr id="4" name="Picture 3"/>
          <p:cNvPicPr>
            <a:picLocks noChangeAspect="1"/>
          </p:cNvPicPr>
          <p:nvPr/>
        </p:nvPicPr>
        <p:blipFill>
          <a:blip r:embed="rId3"/>
          <a:stretch>
            <a:fillRect/>
          </a:stretch>
        </p:blipFill>
        <p:spPr>
          <a:xfrm>
            <a:off x="1818053" y="1296377"/>
            <a:ext cx="4889500" cy="4343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3800" y="157163"/>
            <a:ext cx="675640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Script Flexibility: </a:t>
            </a:r>
            <a:r>
              <a:rPr lang="en-US" sz="3600" b="1" dirty="0">
                <a:latin typeface="+mn-lt"/>
                <a:ea typeface="+mn-ea"/>
                <a:cs typeface="+mn-cs"/>
              </a:rPr>
              <a:t>Variables</a:t>
            </a:r>
          </a:p>
        </p:txBody>
      </p:sp>
      <p:sp>
        <p:nvSpPr>
          <p:cNvPr id="8" name="TextBox 7"/>
          <p:cNvSpPr txBox="1"/>
          <p:nvPr/>
        </p:nvSpPr>
        <p:spPr>
          <a:xfrm>
            <a:off x="1003300" y="1574800"/>
            <a:ext cx="7804150" cy="1477963"/>
          </a:xfrm>
          <a:prstGeom prst="rect">
            <a:avLst/>
          </a:prstGeom>
          <a:solidFill>
            <a:schemeClr val="bg1">
              <a:lumMod val="85000"/>
            </a:schemeClr>
          </a:solidFill>
        </p:spPr>
        <p:txBody>
          <a:bodyPr wrap="none">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/etc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/etc</a:t>
            </a:r>
          </a:p>
          <a:p>
            <a:pPr fontAlgn="auto">
              <a:spcBef>
                <a:spcPts val="0"/>
              </a:spcBef>
              <a:spcAft>
                <a:spcPts val="0"/>
              </a:spcAft>
              <a:defRPr/>
            </a:pPr>
            <a:endParaRPr lang="en-US" dirty="0">
              <a:latin typeface="Courier"/>
              <a:ea typeface="+mn-ea"/>
              <a:cs typeface="Courier"/>
            </a:endParaRPr>
          </a:p>
        </p:txBody>
      </p:sp>
      <p:sp>
        <p:nvSpPr>
          <p:cNvPr id="22531" name="TextBox 8"/>
          <p:cNvSpPr txBox="1">
            <a:spLocks noChangeArrowheads="1"/>
          </p:cNvSpPr>
          <p:nvPr/>
        </p:nvSpPr>
        <p:spPr bwMode="auto">
          <a:xfrm>
            <a:off x="412750" y="1157288"/>
            <a:ext cx="1146175"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Instead of</a:t>
            </a:r>
          </a:p>
        </p:txBody>
      </p:sp>
      <p:sp>
        <p:nvSpPr>
          <p:cNvPr id="22532" name="TextBox 10"/>
          <p:cNvSpPr txBox="1">
            <a:spLocks noChangeArrowheads="1"/>
          </p:cNvSpPr>
          <p:nvPr/>
        </p:nvSpPr>
        <p:spPr bwMode="auto">
          <a:xfrm>
            <a:off x="412750" y="3541713"/>
            <a:ext cx="519113" cy="368300"/>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use</a:t>
            </a:r>
          </a:p>
        </p:txBody>
      </p:sp>
      <p:sp>
        <p:nvSpPr>
          <p:cNvPr id="12" name="TextBox 11"/>
          <p:cNvSpPr txBox="1"/>
          <p:nvPr/>
        </p:nvSpPr>
        <p:spPr>
          <a:xfrm>
            <a:off x="1003300" y="4016375"/>
            <a:ext cx="7804150" cy="2030413"/>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MYDIR=/etc</a:t>
            </a: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$MYDIR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$MYDIR </a:t>
            </a:r>
          </a:p>
        </p:txBody>
      </p:sp>
    </p:spTree>
    <p:extLst>
      <p:ext uri="{BB962C8B-B14F-4D97-AF65-F5344CB8AC3E}">
        <p14:creationId xmlns:p14="http://schemas.microsoft.com/office/powerpoint/2010/main" val="3365781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93800" y="157163"/>
            <a:ext cx="7286625"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Script Flexibility: </a:t>
            </a:r>
            <a:r>
              <a:rPr lang="en-US" sz="3600" b="1" dirty="0">
                <a:latin typeface="+mn-lt"/>
                <a:ea typeface="+mn-ea"/>
                <a:cs typeface="+mn-cs"/>
              </a:rPr>
              <a:t>Settings File</a:t>
            </a:r>
          </a:p>
        </p:txBody>
      </p:sp>
      <p:sp>
        <p:nvSpPr>
          <p:cNvPr id="8" name="TextBox 7"/>
          <p:cNvSpPr txBox="1"/>
          <p:nvPr/>
        </p:nvSpPr>
        <p:spPr>
          <a:xfrm>
            <a:off x="1003300" y="1574800"/>
            <a:ext cx="2106613" cy="369888"/>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MYDIR=/etc</a:t>
            </a:r>
          </a:p>
        </p:txBody>
      </p:sp>
      <p:sp>
        <p:nvSpPr>
          <p:cNvPr id="24579" name="TextBox 8"/>
          <p:cNvSpPr txBox="1">
            <a:spLocks noChangeArrowheads="1"/>
          </p:cNvSpPr>
          <p:nvPr/>
        </p:nvSpPr>
        <p:spPr bwMode="auto">
          <a:xfrm>
            <a:off x="412750" y="1157288"/>
            <a:ext cx="2182813"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Create a settings file:</a:t>
            </a:r>
          </a:p>
        </p:txBody>
      </p:sp>
      <p:sp>
        <p:nvSpPr>
          <p:cNvPr id="24580" name="TextBox 10"/>
          <p:cNvSpPr txBox="1">
            <a:spLocks noChangeArrowheads="1"/>
          </p:cNvSpPr>
          <p:nvPr/>
        </p:nvSpPr>
        <p:spPr bwMode="auto">
          <a:xfrm>
            <a:off x="412750" y="2551113"/>
            <a:ext cx="2749550" cy="369887"/>
          </a:xfrm>
          <a:prstGeom prst="rect">
            <a:avLst/>
          </a:prstGeom>
          <a:noFill/>
          <a:ln w="9525">
            <a:noFill/>
            <a:miter lim="800000"/>
            <a:headEnd/>
            <a:tailEnd/>
          </a:ln>
        </p:spPr>
        <p:txBody>
          <a:bodyPr wrap="none">
            <a:prstTxWarp prst="textNoShape">
              <a:avLst/>
            </a:prstTxWarp>
            <a:spAutoFit/>
          </a:bodyPr>
          <a:lstStyle/>
          <a:p>
            <a:r>
              <a:rPr lang="en-US" b="1">
                <a:latin typeface="Calibri" pitchFamily="-72" charset="0"/>
              </a:rPr>
              <a:t>And source it in your script</a:t>
            </a:r>
          </a:p>
        </p:txBody>
      </p:sp>
      <p:sp>
        <p:nvSpPr>
          <p:cNvPr id="12" name="TextBox 11"/>
          <p:cNvSpPr txBox="1"/>
          <p:nvPr/>
        </p:nvSpPr>
        <p:spPr>
          <a:xfrm>
            <a:off x="1003300" y="3025775"/>
            <a:ext cx="7804150" cy="2032000"/>
          </a:xfrm>
          <a:prstGeom prst="rect">
            <a:avLst/>
          </a:prstGeom>
          <a:solidFill>
            <a:schemeClr val="bg1">
              <a:lumMod val="85000"/>
            </a:schemeClr>
          </a:solidFill>
        </p:spPr>
        <p:txBody>
          <a:bodyPr>
            <a:spAutoFit/>
          </a:bodyPr>
          <a:lstStyle/>
          <a:p>
            <a:pPr fontAlgn="auto">
              <a:spcBef>
                <a:spcPts val="0"/>
              </a:spcBef>
              <a:spcAft>
                <a:spcPts val="0"/>
              </a:spcAft>
              <a:defRPr/>
            </a:pPr>
            <a:r>
              <a:rPr lang="en-US" dirty="0">
                <a:latin typeface="Courier"/>
                <a:ea typeface="+mn-ea"/>
                <a:cs typeface="Courier"/>
              </a:rPr>
              <a:t>#!/bin/</a:t>
            </a:r>
            <a:r>
              <a:rPr lang="en-US" dirty="0" err="1">
                <a:latin typeface="Courier"/>
                <a:ea typeface="+mn-ea"/>
                <a:cs typeface="Courier"/>
              </a:rPr>
              <a:t>sh</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 ./</a:t>
            </a:r>
            <a:r>
              <a:rPr lang="en-US" dirty="0" err="1">
                <a:latin typeface="Courier"/>
                <a:ea typeface="+mn-ea"/>
                <a:cs typeface="Courier"/>
              </a:rPr>
              <a:t>settings.ini</a:t>
            </a:r>
            <a:endParaRPr lang="en-US" dirty="0">
              <a:latin typeface="Courier"/>
              <a:ea typeface="+mn-ea"/>
              <a:cs typeface="Courier"/>
            </a:endParaRPr>
          </a:p>
          <a:p>
            <a:pPr fontAlgn="auto">
              <a:spcBef>
                <a:spcPts val="0"/>
              </a:spcBef>
              <a:spcAft>
                <a:spcPts val="0"/>
              </a:spcAft>
              <a:defRPr/>
            </a:pPr>
            <a:r>
              <a:rPr lang="en-US" dirty="0">
                <a:latin typeface="Courier"/>
                <a:ea typeface="+mn-ea"/>
                <a:cs typeface="Courier"/>
              </a:rPr>
              <a:t> </a:t>
            </a:r>
          </a:p>
          <a:p>
            <a:pPr fontAlgn="auto">
              <a:spcBef>
                <a:spcPts val="0"/>
              </a:spcBef>
              <a:spcAft>
                <a:spcPts val="0"/>
              </a:spcAft>
              <a:defRPr/>
            </a:pPr>
            <a:r>
              <a:rPr lang="en-US" dirty="0">
                <a:latin typeface="Courier"/>
                <a:ea typeface="+mn-ea"/>
                <a:cs typeface="Courier"/>
              </a:rPr>
              <a:t>echo “The directory $MYDIR contains the following files:”</a:t>
            </a:r>
          </a:p>
          <a:p>
            <a:pPr fontAlgn="auto">
              <a:spcBef>
                <a:spcPts val="0"/>
              </a:spcBef>
              <a:spcAft>
                <a:spcPts val="0"/>
              </a:spcAft>
              <a:defRPr/>
            </a:pPr>
            <a:r>
              <a:rPr lang="en-US" dirty="0" err="1">
                <a:latin typeface="Courier"/>
                <a:ea typeface="+mn-ea"/>
                <a:cs typeface="Courier"/>
              </a:rPr>
              <a:t>ls</a:t>
            </a:r>
            <a:r>
              <a:rPr lang="en-US" dirty="0">
                <a:latin typeface="Courier"/>
                <a:ea typeface="+mn-ea"/>
                <a:cs typeface="Courier"/>
              </a:rPr>
              <a:t> $MYDIR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1838" y="157163"/>
            <a:ext cx="5140325" cy="1190625"/>
          </a:xfrm>
          <a:prstGeom prst="rect">
            <a:avLst/>
          </a:prstGeom>
          <a:noFill/>
        </p:spPr>
        <p:txBody>
          <a:bodyPr>
            <a:spAutoFit/>
          </a:bodyPr>
          <a:lstStyle/>
          <a:p>
            <a:pPr fontAlgn="auto">
              <a:spcBef>
                <a:spcPts val="0"/>
              </a:spcBef>
              <a:spcAft>
                <a:spcPts val="0"/>
              </a:spcAft>
              <a:defRPr/>
            </a:pPr>
            <a:r>
              <a:rPr lang="en-US" sz="3600" b="1" spc="600" dirty="0">
                <a:latin typeface="+mn-lt"/>
                <a:ea typeface="+mn-ea"/>
                <a:cs typeface="+mn-cs"/>
              </a:rPr>
              <a:t>Script Flexibility:</a:t>
            </a:r>
          </a:p>
          <a:p>
            <a:pPr fontAlgn="auto">
              <a:spcBef>
                <a:spcPts val="0"/>
              </a:spcBef>
              <a:spcAft>
                <a:spcPts val="0"/>
              </a:spcAft>
              <a:defRPr/>
            </a:pPr>
            <a:r>
              <a:rPr lang="en-US" sz="3600" b="1" dirty="0" err="1">
                <a:latin typeface="+mn-lt"/>
                <a:ea typeface="+mn-ea"/>
                <a:cs typeface="+mn-cs"/>
              </a:rPr>
              <a:t>Commandline</a:t>
            </a:r>
            <a:r>
              <a:rPr lang="en-US" sz="3600" b="1" dirty="0">
                <a:latin typeface="+mn-lt"/>
                <a:ea typeface="+mn-ea"/>
                <a:cs typeface="+mn-cs"/>
              </a:rPr>
              <a:t> Parameters</a:t>
            </a:r>
          </a:p>
        </p:txBody>
      </p:sp>
      <p:pic>
        <p:nvPicPr>
          <p:cNvPr id="26626" name="Picture 9"/>
          <p:cNvPicPr>
            <a:picLocks noChangeAspect="1"/>
          </p:cNvPicPr>
          <p:nvPr/>
        </p:nvPicPr>
        <p:blipFill>
          <a:blip r:embed="rId3"/>
          <a:srcRect/>
          <a:stretch>
            <a:fillRect/>
          </a:stretch>
        </p:blipFill>
        <p:spPr bwMode="auto">
          <a:xfrm>
            <a:off x="754063" y="1625600"/>
            <a:ext cx="7566025" cy="454818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1838" y="157163"/>
            <a:ext cx="5140325" cy="1739900"/>
          </a:xfrm>
          <a:prstGeom prst="rect">
            <a:avLst/>
          </a:prstGeom>
          <a:noFill/>
        </p:spPr>
        <p:txBody>
          <a:bodyPr>
            <a:prstTxWarp prst="textNoShape">
              <a:avLst/>
            </a:prstTxWarp>
            <a:spAutoFit/>
          </a:bodyPr>
          <a:lstStyle/>
          <a:p>
            <a:pPr algn="ctr"/>
            <a:r>
              <a:rPr lang="en-US" sz="3600" b="1" dirty="0">
                <a:latin typeface="Calibri" pitchFamily="-72" charset="0"/>
              </a:rPr>
              <a:t>Script Flexibility:</a:t>
            </a:r>
          </a:p>
          <a:p>
            <a:pPr algn="ctr"/>
            <a:r>
              <a:rPr lang="en-US" sz="3600" b="1" dirty="0">
                <a:latin typeface="Calibri" pitchFamily="-72" charset="0"/>
              </a:rPr>
              <a:t>Walking </a:t>
            </a:r>
            <a:r>
              <a:rPr lang="en-US" sz="3600" b="1" dirty="0" smtClean="0">
                <a:latin typeface="Calibri" pitchFamily="-72" charset="0"/>
              </a:rPr>
              <a:t>through </a:t>
            </a:r>
            <a:r>
              <a:rPr lang="en-US" sz="3600" b="1" dirty="0">
                <a:latin typeface="Calibri" pitchFamily="-72" charset="0"/>
              </a:rPr>
              <a:t>the </a:t>
            </a:r>
            <a:r>
              <a:rPr lang="en-US" sz="3600" b="1" dirty="0" err="1">
                <a:latin typeface="Calibri" pitchFamily="-72" charset="0"/>
              </a:rPr>
              <a:t>Commandline</a:t>
            </a:r>
            <a:r>
              <a:rPr lang="en-US" sz="3600" b="1" dirty="0">
                <a:latin typeface="Calibri" pitchFamily="-72" charset="0"/>
              </a:rPr>
              <a:t> Parameters</a:t>
            </a:r>
          </a:p>
        </p:txBody>
      </p:sp>
      <p:graphicFrame>
        <p:nvGraphicFramePr>
          <p:cNvPr id="38916" name="Object 4"/>
          <p:cNvGraphicFramePr>
            <a:graphicFrameLocks noChangeAspect="1"/>
          </p:cNvGraphicFramePr>
          <p:nvPr/>
        </p:nvGraphicFramePr>
        <p:xfrm>
          <a:off x="482600" y="2874963"/>
          <a:ext cx="8224838" cy="2297112"/>
        </p:xfrm>
        <a:graphic>
          <a:graphicData uri="http://schemas.openxmlformats.org/presentationml/2006/ole">
            <mc:AlternateContent xmlns:mc="http://schemas.openxmlformats.org/markup-compatibility/2006">
              <mc:Choice xmlns:v="urn:schemas-microsoft-com:vml" Requires="v">
                <p:oleObj spid="_x0000_s38928" name="Document" r:id="rId4" imgW="6086856" imgH="1700784" progId="Word.Document.8">
                  <p:embed/>
                </p:oleObj>
              </mc:Choice>
              <mc:Fallback>
                <p:oleObj name="Document" r:id="rId4" imgW="6086856" imgH="1700784" progId="Word.Document.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874963"/>
                        <a:ext cx="8224838" cy="229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1838" y="157163"/>
            <a:ext cx="5692775" cy="1190625"/>
          </a:xfrm>
          <a:prstGeom prst="rect">
            <a:avLst/>
          </a:prstGeom>
          <a:noFill/>
        </p:spPr>
        <p:txBody>
          <a:bodyPr>
            <a:spAutoFit/>
          </a:bodyPr>
          <a:lstStyle/>
          <a:p>
            <a:pPr fontAlgn="auto">
              <a:spcBef>
                <a:spcPts val="0"/>
              </a:spcBef>
              <a:spcAft>
                <a:spcPts val="0"/>
              </a:spcAft>
              <a:defRPr/>
            </a:pPr>
            <a:r>
              <a:rPr lang="en-US" sz="3600" b="1" spc="600" dirty="0">
                <a:latin typeface="+mn-lt"/>
                <a:ea typeface="+mn-ea"/>
                <a:cs typeface="+mn-cs"/>
              </a:rPr>
              <a:t>Script Flexibility:</a:t>
            </a:r>
          </a:p>
          <a:p>
            <a:pPr fontAlgn="auto">
              <a:spcBef>
                <a:spcPts val="0"/>
              </a:spcBef>
              <a:spcAft>
                <a:spcPts val="0"/>
              </a:spcAft>
              <a:defRPr/>
            </a:pPr>
            <a:r>
              <a:rPr lang="en-US" sz="3600" b="1" dirty="0">
                <a:latin typeface="+mn-lt"/>
                <a:ea typeface="+mn-ea"/>
                <a:cs typeface="+mn-cs"/>
              </a:rPr>
              <a:t>Applying the case statement</a:t>
            </a:r>
          </a:p>
        </p:txBody>
      </p:sp>
      <p:sp>
        <p:nvSpPr>
          <p:cNvPr id="5" name="TextBox 4"/>
          <p:cNvSpPr txBox="1"/>
          <p:nvPr/>
        </p:nvSpPr>
        <p:spPr>
          <a:xfrm>
            <a:off x="547688" y="1660525"/>
            <a:ext cx="8047037" cy="4559300"/>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while [ "$#" –</a:t>
            </a:r>
            <a:r>
              <a:rPr lang="en-US" sz="1400" b="1" dirty="0" err="1">
                <a:latin typeface="Courier"/>
                <a:ea typeface="+mn-ea"/>
                <a:cs typeface="Courier"/>
              </a:rPr>
              <a:t>gt</a:t>
            </a:r>
            <a:r>
              <a:rPr lang="en-US" sz="1400" b="1" dirty="0">
                <a:latin typeface="Courier"/>
                <a:ea typeface="+mn-ea"/>
                <a:cs typeface="Courier"/>
              </a:rPr>
              <a:t> 0 ]</a:t>
            </a:r>
          </a:p>
          <a:p>
            <a:pPr fontAlgn="auto">
              <a:spcBef>
                <a:spcPts val="0"/>
              </a:spcBef>
              <a:spcAft>
                <a:spcPts val="0"/>
              </a:spcAft>
              <a:defRPr/>
            </a:pPr>
            <a:r>
              <a:rPr lang="en-US" sz="1400" b="1" dirty="0">
                <a:latin typeface="Courier"/>
                <a:ea typeface="+mn-ea"/>
                <a:cs typeface="Courier"/>
              </a:rPr>
              <a:t>do</a:t>
            </a:r>
          </a:p>
          <a:p>
            <a:pPr fontAlgn="auto">
              <a:spcBef>
                <a:spcPts val="0"/>
              </a:spcBef>
              <a:spcAft>
                <a:spcPts val="0"/>
              </a:spcAft>
              <a:defRPr/>
            </a:pPr>
            <a:r>
              <a:rPr lang="en-US" sz="1400" b="1" dirty="0">
                <a:latin typeface="Courier"/>
                <a:ea typeface="+mn-ea"/>
                <a:cs typeface="Courier"/>
              </a:rPr>
              <a:t>  case $1 in</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h</a:t>
            </a:r>
            <a:r>
              <a:rPr lang="en-US" sz="1400" b="1" dirty="0">
                <a:latin typeface="Courier"/>
                <a:ea typeface="+mn-ea"/>
                <a:cs typeface="Courier"/>
              </a:rPr>
              <a:t>) echo “Sorry, no help available!”  # not very helpful, is it?</a:t>
            </a:r>
          </a:p>
          <a:p>
            <a:pPr fontAlgn="auto">
              <a:spcBef>
                <a:spcPts val="0"/>
              </a:spcBef>
              <a:spcAft>
                <a:spcPts val="0"/>
              </a:spcAft>
              <a:defRPr/>
            </a:pPr>
            <a:r>
              <a:rPr lang="en-US" sz="1400" b="1" dirty="0">
                <a:latin typeface="Courier"/>
                <a:ea typeface="+mn-ea"/>
                <a:cs typeface="Courier"/>
              </a:rPr>
              <a:t>        exit 1                            # exit with error</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v</a:t>
            </a:r>
            <a:r>
              <a:rPr lang="en-US" sz="1400" b="1" dirty="0">
                <a:latin typeface="Courier"/>
                <a:ea typeface="+mn-ea"/>
                <a:cs typeface="Courier"/>
              </a:rPr>
              <a:t>) VERBOSE=1                         # we may use $VERBOSE later</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f</a:t>
            </a:r>
            <a:r>
              <a:rPr lang="en-US" sz="1400" b="1" dirty="0">
                <a:latin typeface="Courier"/>
                <a:ea typeface="+mn-ea"/>
                <a:cs typeface="Courier"/>
              </a:rPr>
              <a:t>) shift</a:t>
            </a:r>
          </a:p>
          <a:p>
            <a:pPr fontAlgn="auto">
              <a:spcBef>
                <a:spcPts val="0"/>
              </a:spcBef>
              <a:spcAft>
                <a:spcPts val="0"/>
              </a:spcAft>
              <a:defRPr/>
            </a:pPr>
            <a:r>
              <a:rPr lang="en-US" sz="1400" b="1" dirty="0">
                <a:latin typeface="Courier"/>
                <a:ea typeface="+mn-ea"/>
                <a:cs typeface="Courier"/>
              </a:rPr>
              <a:t>        FILE=$1                           # Aha, -</a:t>
            </a:r>
            <a:r>
              <a:rPr lang="en-US" sz="1400" b="1" dirty="0" err="1">
                <a:latin typeface="Courier"/>
                <a:ea typeface="+mn-ea"/>
                <a:cs typeface="Courier"/>
              </a:rPr>
              <a:t>f</a:t>
            </a:r>
            <a:r>
              <a:rPr lang="en-US" sz="1400" b="1" dirty="0">
                <a:latin typeface="Courier"/>
                <a:ea typeface="+mn-ea"/>
                <a:cs typeface="Courier"/>
              </a:rPr>
              <a:t> requires an</a:t>
            </a:r>
          </a:p>
          <a:p>
            <a:pPr fontAlgn="auto">
              <a:spcBef>
                <a:spcPts val="0"/>
              </a:spcBef>
              <a:spcAft>
                <a:spcPts val="0"/>
              </a:spcAft>
              <a:defRPr/>
            </a:pPr>
            <a:r>
              <a:rPr lang="en-US" sz="1400" b="1" dirty="0">
                <a:latin typeface="Courier"/>
                <a:ea typeface="+mn-ea"/>
                <a:cs typeface="Courier"/>
              </a:rPr>
              <a:t>                                          # additional argument</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  echo “Wrong parameter!”</a:t>
            </a:r>
          </a:p>
          <a:p>
            <a:pPr fontAlgn="auto">
              <a:spcBef>
                <a:spcPts val="0"/>
              </a:spcBef>
              <a:spcAft>
                <a:spcPts val="0"/>
              </a:spcAft>
              <a:defRPr/>
            </a:pPr>
            <a:r>
              <a:rPr lang="en-US" sz="1400" b="1" dirty="0">
                <a:latin typeface="Courier"/>
                <a:ea typeface="+mn-ea"/>
                <a:cs typeface="Courier"/>
              </a:rPr>
              <a:t>        exit 1                            # exit with error</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esac</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shift</a:t>
            </a:r>
          </a:p>
          <a:p>
            <a:pPr fontAlgn="auto">
              <a:spcBef>
                <a:spcPts val="0"/>
              </a:spcBef>
              <a:spcAft>
                <a:spcPts val="0"/>
              </a:spcAft>
              <a:defRPr/>
            </a:pPr>
            <a:r>
              <a:rPr lang="en-US" sz="1400" b="1" dirty="0">
                <a:latin typeface="Courier"/>
                <a:ea typeface="+mn-ea"/>
                <a:cs typeface="Courier"/>
              </a:rPr>
              <a:t>done</a:t>
            </a:r>
          </a:p>
          <a:p>
            <a:pPr fontAlgn="auto">
              <a:spcBef>
                <a:spcPts val="0"/>
              </a:spcBef>
              <a:spcAft>
                <a:spcPts val="0"/>
              </a:spcAft>
              <a:defRPr/>
            </a:pPr>
            <a:endParaRPr lang="en-US" sz="1400" b="1" dirty="0">
              <a:latin typeface="Courier"/>
              <a:ea typeface="+mn-ea"/>
              <a:cs typeface="Couri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01838" y="157163"/>
            <a:ext cx="5692775" cy="1754187"/>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Script Flexibility:</a:t>
            </a:r>
          </a:p>
          <a:p>
            <a:pPr algn="ctr" fontAlgn="auto">
              <a:spcBef>
                <a:spcPts val="0"/>
              </a:spcBef>
              <a:spcAft>
                <a:spcPts val="0"/>
              </a:spcAft>
              <a:defRPr/>
            </a:pPr>
            <a:r>
              <a:rPr lang="en-US" sz="3600" b="1" dirty="0">
                <a:latin typeface="+mn-lt"/>
                <a:ea typeface="+mn-ea"/>
                <a:cs typeface="+mn-cs"/>
              </a:rPr>
              <a:t>Unsolved cases regarding </a:t>
            </a:r>
            <a:r>
              <a:rPr lang="en-US" sz="3600" b="1" dirty="0" err="1">
                <a:latin typeface="+mn-lt"/>
                <a:ea typeface="+mn-ea"/>
                <a:cs typeface="+mn-cs"/>
              </a:rPr>
              <a:t>commandline</a:t>
            </a:r>
            <a:r>
              <a:rPr lang="en-US" sz="3600" b="1" dirty="0">
                <a:latin typeface="+mn-lt"/>
                <a:ea typeface="+mn-ea"/>
                <a:cs typeface="+mn-cs"/>
              </a:rPr>
              <a:t> parameters</a:t>
            </a:r>
          </a:p>
        </p:txBody>
      </p:sp>
      <p:sp>
        <p:nvSpPr>
          <p:cNvPr id="30722" name="TextBox 3"/>
          <p:cNvSpPr txBox="1">
            <a:spLocks noChangeArrowheads="1"/>
          </p:cNvSpPr>
          <p:nvPr/>
        </p:nvSpPr>
        <p:spPr bwMode="auto">
          <a:xfrm>
            <a:off x="503238" y="2349500"/>
            <a:ext cx="8224837" cy="1201738"/>
          </a:xfrm>
          <a:prstGeom prst="rect">
            <a:avLst/>
          </a:prstGeom>
          <a:noFill/>
          <a:ln w="9525">
            <a:noFill/>
            <a:miter lim="800000"/>
            <a:headEnd/>
            <a:tailEnd/>
          </a:ln>
        </p:spPr>
        <p:txBody>
          <a:bodyPr wrap="none">
            <a:prstTxWarp prst="textNoShape">
              <a:avLst/>
            </a:prstTxWarp>
            <a:spAutoFit/>
          </a:bodyPr>
          <a:lstStyle/>
          <a:p>
            <a:pPr>
              <a:buFont typeface="Arial" pitchFamily="-72" charset="0"/>
              <a:buChar char="•"/>
            </a:pPr>
            <a:r>
              <a:rPr lang="en-US" sz="2400">
                <a:latin typeface="Calibri" pitchFamily="-72" charset="0"/>
              </a:rPr>
              <a:t>How to handle multiple instances of the same parameter?</a:t>
            </a:r>
          </a:p>
          <a:p>
            <a:pPr>
              <a:buFont typeface="Arial" pitchFamily="-72" charset="0"/>
              <a:buChar char="•"/>
            </a:pPr>
            <a:endParaRPr lang="en-US" sz="2400">
              <a:latin typeface="Calibri" pitchFamily="-72" charset="0"/>
            </a:endParaRPr>
          </a:p>
          <a:p>
            <a:pPr>
              <a:buFont typeface="Arial" pitchFamily="-72" charset="0"/>
              <a:buChar char="•"/>
            </a:pPr>
            <a:r>
              <a:rPr lang="en-US" sz="2400">
                <a:latin typeface="Calibri" pitchFamily="-72" charset="0"/>
              </a:rPr>
              <a:t>How to handle commandline arguments which are not options?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a:t>
            </a:r>
          </a:p>
        </p:txBody>
      </p:sp>
      <p:sp>
        <p:nvSpPr>
          <p:cNvPr id="32770" name="TextBox 3"/>
          <p:cNvSpPr txBox="1">
            <a:spLocks noChangeArrowheads="1"/>
          </p:cNvSpPr>
          <p:nvPr/>
        </p:nvSpPr>
        <p:spPr bwMode="auto">
          <a:xfrm>
            <a:off x="422275" y="2001838"/>
            <a:ext cx="7878763" cy="2677656"/>
          </a:xfrm>
          <a:prstGeom prst="rect">
            <a:avLst/>
          </a:prstGeom>
          <a:noFill/>
          <a:ln w="9525">
            <a:noFill/>
            <a:miter lim="800000"/>
            <a:headEnd/>
            <a:tailEnd/>
          </a:ln>
        </p:spPr>
        <p:txBody>
          <a:bodyPr>
            <a:prstTxWarp prst="textNoShape">
              <a:avLst/>
            </a:prstTxWarp>
            <a:spAutoFit/>
          </a:bodyPr>
          <a:lstStyle/>
          <a:p>
            <a:r>
              <a:rPr lang="en-US" sz="2400" dirty="0">
                <a:latin typeface="Calibri" pitchFamily="-72" charset="0"/>
              </a:rPr>
              <a:t>There is </a:t>
            </a:r>
            <a:r>
              <a:rPr lang="en-US" sz="2400" b="1" dirty="0">
                <a:latin typeface="Calibri" pitchFamily="-72" charset="0"/>
              </a:rPr>
              <a:t>always </a:t>
            </a:r>
            <a:r>
              <a:rPr lang="en-US" sz="2400" dirty="0">
                <a:latin typeface="Calibri" pitchFamily="-72" charset="0"/>
              </a:rPr>
              <a:t>an exit status: The exit status of the last command run in the script</a:t>
            </a:r>
          </a:p>
          <a:p>
            <a:endParaRPr lang="en-US" sz="2400" dirty="0">
              <a:latin typeface="Calibri" pitchFamily="-72" charset="0"/>
            </a:endParaRPr>
          </a:p>
          <a:p>
            <a:r>
              <a:rPr lang="en-US" sz="2400" dirty="0">
                <a:latin typeface="Calibri" pitchFamily="-72" charset="0"/>
              </a:rPr>
              <a:t>The exit status of the last run command is available in </a:t>
            </a:r>
            <a:r>
              <a:rPr lang="en-US" sz="2400" dirty="0" smtClean="0">
                <a:latin typeface="Calibri" pitchFamily="-72" charset="0"/>
              </a:rPr>
              <a:t>the </a:t>
            </a:r>
            <a:r>
              <a:rPr lang="en-US" sz="2400" b="1" dirty="0" smtClean="0">
                <a:latin typeface="Calibri" pitchFamily="-72" charset="0"/>
              </a:rPr>
              <a:t>$?</a:t>
            </a:r>
            <a:r>
              <a:rPr lang="en-US" sz="2400" dirty="0" smtClean="0">
                <a:latin typeface="Calibri" pitchFamily="-72" charset="0"/>
              </a:rPr>
              <a:t> variable</a:t>
            </a:r>
            <a:endParaRPr lang="en-US" sz="2400" dirty="0">
              <a:latin typeface="Calibri" pitchFamily="-72" charset="0"/>
            </a:endParaRPr>
          </a:p>
          <a:p>
            <a:endParaRPr lang="en-US" sz="2400" dirty="0">
              <a:latin typeface="Calibri" pitchFamily="-72" charset="0"/>
            </a:endParaRPr>
          </a:p>
          <a:p>
            <a:pPr algn="ctr"/>
            <a:r>
              <a:rPr lang="en-US" sz="2400" b="1" dirty="0">
                <a:latin typeface="Calibri" pitchFamily="-72" charset="0"/>
              </a:rPr>
              <a:t>Either you control the exit status or it controls you</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688" y="2327275"/>
            <a:ext cx="8047037" cy="1169988"/>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#!/bin/</a:t>
            </a:r>
            <a:r>
              <a:rPr lang="en-US" sz="1400" b="1" dirty="0" err="1">
                <a:latin typeface="Courier"/>
                <a:ea typeface="+mn-ea"/>
                <a:cs typeface="Courier"/>
              </a:rPr>
              <a:t>sh</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Lots of processing steps.  One of them failed ...]</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Echo “End of the script”</a:t>
            </a:r>
          </a:p>
        </p:txBody>
      </p:sp>
      <p:sp>
        <p:nvSpPr>
          <p:cNvPr id="4" name="TextBox 3"/>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 – miserable failure</a:t>
            </a:r>
          </a:p>
        </p:txBody>
      </p:sp>
      <p:sp>
        <p:nvSpPr>
          <p:cNvPr id="34819" name="TextBox 6"/>
          <p:cNvSpPr txBox="1">
            <a:spLocks noChangeArrowheads="1"/>
          </p:cNvSpPr>
          <p:nvPr/>
        </p:nvSpPr>
        <p:spPr bwMode="auto">
          <a:xfrm>
            <a:off x="547688" y="1576388"/>
            <a:ext cx="3827462" cy="369887"/>
          </a:xfrm>
          <a:prstGeom prst="rect">
            <a:avLst/>
          </a:prstGeom>
          <a:noFill/>
          <a:ln w="9525">
            <a:noFill/>
            <a:miter lim="800000"/>
            <a:headEnd/>
            <a:tailEnd/>
          </a:ln>
        </p:spPr>
        <p:txBody>
          <a:bodyPr wrap="none">
            <a:prstTxWarp prst="textNoShape">
              <a:avLst/>
            </a:prstTxWarp>
            <a:spAutoFit/>
          </a:bodyPr>
          <a:lstStyle/>
          <a:p>
            <a:r>
              <a:rPr lang="en-US">
                <a:latin typeface="Calibri" pitchFamily="-72" charset="0"/>
              </a:rPr>
              <a:t>Ran the following scripts on the cluster</a:t>
            </a:r>
          </a:p>
        </p:txBody>
      </p:sp>
      <p:sp>
        <p:nvSpPr>
          <p:cNvPr id="34820" name="TextBox 7"/>
          <p:cNvSpPr txBox="1">
            <a:spLocks noChangeArrowheads="1"/>
          </p:cNvSpPr>
          <p:nvPr/>
        </p:nvSpPr>
        <p:spPr bwMode="auto">
          <a:xfrm>
            <a:off x="700088" y="4041775"/>
            <a:ext cx="7894637" cy="1755775"/>
          </a:xfrm>
          <a:prstGeom prst="rect">
            <a:avLst/>
          </a:prstGeom>
          <a:noFill/>
          <a:ln w="9525">
            <a:noFill/>
            <a:miter lim="800000"/>
            <a:headEnd/>
            <a:tailEnd/>
          </a:ln>
        </p:spPr>
        <p:txBody>
          <a:bodyPr>
            <a:prstTxWarp prst="textNoShape">
              <a:avLst/>
            </a:prstTxWarp>
            <a:spAutoFit/>
          </a:bodyPr>
          <a:lstStyle/>
          <a:p>
            <a:r>
              <a:rPr lang="en-US">
                <a:latin typeface="Calibri" pitchFamily="-72" charset="0"/>
              </a:rPr>
              <a:t>The jobs apparently failed (no result files were written) but there were no entries in the error file and the cluster administrators confirmed repeatedly, that all these scripts ran fine and successfully</a:t>
            </a:r>
          </a:p>
          <a:p>
            <a:endParaRPr lang="en-US">
              <a:latin typeface="Calibri" pitchFamily="-72" charset="0"/>
            </a:endParaRPr>
          </a:p>
          <a:p>
            <a:pPr algn="ctr"/>
            <a:r>
              <a:rPr lang="en-US" sz="3600" b="1">
                <a:latin typeface="Calibri" pitchFamily="-72" charset="0"/>
              </a:rPr>
              <a:t>WHY?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8625" y="166386"/>
            <a:ext cx="5471720" cy="646331"/>
          </a:xfrm>
          <a:prstGeom prst="rect">
            <a:avLst/>
          </a:prstGeom>
          <a:noFill/>
        </p:spPr>
        <p:txBody>
          <a:bodyPr wrap="none">
            <a:spAutoFit/>
          </a:bodyPr>
          <a:lstStyle/>
          <a:p>
            <a:pPr fontAlgn="auto">
              <a:spcBef>
                <a:spcPts val="0"/>
              </a:spcBef>
              <a:spcAft>
                <a:spcPts val="0"/>
              </a:spcAft>
              <a:defRPr/>
            </a:pPr>
            <a:r>
              <a:rPr lang="en-US" sz="3600" b="1" spc="600" dirty="0" smtClean="0">
                <a:latin typeface="+mn-lt"/>
                <a:ea typeface="+mn-ea"/>
                <a:cs typeface="+mn-cs"/>
              </a:rPr>
              <a:t>Group, group, group</a:t>
            </a:r>
            <a:endParaRPr lang="en-US" sz="3600" b="1" spc="600" dirty="0">
              <a:latin typeface="+mn-lt"/>
              <a:ea typeface="+mn-ea"/>
              <a:cs typeface="+mn-cs"/>
            </a:endParaRPr>
          </a:p>
        </p:txBody>
      </p:sp>
      <p:sp>
        <p:nvSpPr>
          <p:cNvPr id="4" name="TextBox 4"/>
          <p:cNvSpPr txBox="1">
            <a:spLocks/>
          </p:cNvSpPr>
          <p:nvPr/>
        </p:nvSpPr>
        <p:spPr bwMode="auto">
          <a:xfrm>
            <a:off x="350762" y="1322884"/>
            <a:ext cx="8599714" cy="4201150"/>
          </a:xfrm>
          <a:prstGeom prst="rect">
            <a:avLst/>
          </a:prstGeom>
          <a:noFill/>
          <a:ln w="9525">
            <a:noFill/>
            <a:miter lim="800000"/>
            <a:headEnd/>
            <a:tailEnd/>
          </a:ln>
        </p:spPr>
        <p:txBody>
          <a:bodyPr wrap="square">
            <a:prstTxWarp prst="textNoShape">
              <a:avLst/>
            </a:prstTxWarp>
            <a:spAutoFit/>
          </a:bodyPr>
          <a:lstStyle/>
          <a:p>
            <a:pPr>
              <a:lnSpc>
                <a:spcPct val="150000"/>
              </a:lnSpc>
            </a:pPr>
            <a:r>
              <a:rPr lang="en-US" sz="3600" dirty="0" smtClean="0">
                <a:latin typeface="+mn-lt"/>
                <a:ea typeface="Courier" pitchFamily="-72" charset="0"/>
                <a:cs typeface="Courier" pitchFamily="-72" charset="0"/>
              </a:rPr>
              <a:t>One after the other:	</a:t>
            </a:r>
            <a:r>
              <a:rPr lang="en-US" sz="3600" dirty="0">
                <a:latin typeface="Courier" pitchFamily="-72" charset="0"/>
                <a:ea typeface="Courier" pitchFamily="-72" charset="0"/>
                <a:cs typeface="Courier" pitchFamily="-72" charset="0"/>
              </a:rPr>
              <a:t>cmd1 </a:t>
            </a:r>
            <a:r>
              <a:rPr lang="en-US" sz="3600" b="1" dirty="0" smtClean="0">
                <a:latin typeface="Courier" pitchFamily="-72" charset="0"/>
                <a:ea typeface="Courier" pitchFamily="-72" charset="0"/>
                <a:cs typeface="Courier" pitchFamily="-72" charset="0"/>
              </a:rPr>
              <a:t>;</a:t>
            </a:r>
            <a:r>
              <a:rPr lang="en-US" sz="3600" dirty="0" smtClean="0">
                <a:latin typeface="Courier" pitchFamily="-72" charset="0"/>
                <a:ea typeface="Courier" pitchFamily="-72" charset="0"/>
                <a:cs typeface="Courier" pitchFamily="-72" charset="0"/>
              </a:rPr>
              <a:t> </a:t>
            </a:r>
            <a:r>
              <a:rPr lang="en-US" sz="3600" dirty="0">
                <a:latin typeface="Courier" pitchFamily="-72" charset="0"/>
                <a:ea typeface="Courier" pitchFamily="-72" charset="0"/>
                <a:cs typeface="Courier" pitchFamily="-72" charset="0"/>
              </a:rPr>
              <a:t>cmd2</a:t>
            </a:r>
            <a:endParaRPr lang="en-US" sz="3600" dirty="0" smtClean="0">
              <a:latin typeface="Courier" pitchFamily="-72" charset="0"/>
              <a:ea typeface="Courier" pitchFamily="-72" charset="0"/>
              <a:cs typeface="Courier" pitchFamily="-72" charset="0"/>
            </a:endParaRPr>
          </a:p>
          <a:p>
            <a:pPr>
              <a:lnSpc>
                <a:spcPct val="150000"/>
              </a:lnSpc>
            </a:pPr>
            <a:r>
              <a:rPr lang="en-US" sz="3600" dirty="0" smtClean="0">
                <a:latin typeface="+mn-lt"/>
                <a:ea typeface="Courier" pitchFamily="-72" charset="0"/>
                <a:cs typeface="Courier" pitchFamily="-72" charset="0"/>
              </a:rPr>
              <a:t>One or both:</a:t>
            </a:r>
            <a:r>
              <a:rPr lang="en-US" sz="3600" dirty="0" smtClean="0">
                <a:latin typeface="Courier" pitchFamily="-72" charset="0"/>
                <a:ea typeface="Courier" pitchFamily="-72" charset="0"/>
                <a:cs typeface="Courier" pitchFamily="-72" charset="0"/>
              </a:rPr>
              <a:t>				cmd1 </a:t>
            </a:r>
            <a:r>
              <a:rPr lang="en-US" sz="3600" b="1" dirty="0" smtClean="0">
                <a:latin typeface="Courier" pitchFamily="-72" charset="0"/>
                <a:ea typeface="Courier" pitchFamily="-72" charset="0"/>
                <a:cs typeface="Courier" pitchFamily="-72" charset="0"/>
              </a:rPr>
              <a:t>&amp;&amp;</a:t>
            </a:r>
            <a:r>
              <a:rPr lang="en-US" sz="3600" dirty="0" smtClean="0">
                <a:latin typeface="Courier" pitchFamily="-72" charset="0"/>
                <a:ea typeface="Courier" pitchFamily="-72" charset="0"/>
                <a:cs typeface="Courier" pitchFamily="-72" charset="0"/>
              </a:rPr>
              <a:t> cmd2</a:t>
            </a:r>
          </a:p>
          <a:p>
            <a:pPr>
              <a:lnSpc>
                <a:spcPct val="150000"/>
              </a:lnSpc>
            </a:pPr>
            <a:r>
              <a:rPr lang="en-US" sz="3600" dirty="0" smtClean="0">
                <a:latin typeface="+mn-lt"/>
                <a:ea typeface="Courier" pitchFamily="-72" charset="0"/>
                <a:cs typeface="Courier" pitchFamily="-72" charset="0"/>
              </a:rPr>
              <a:t>Only one of them:</a:t>
            </a:r>
            <a:r>
              <a:rPr lang="en-US" sz="3600" dirty="0">
                <a:latin typeface="+mn-lt"/>
                <a:ea typeface="Courier" pitchFamily="-72" charset="0"/>
                <a:cs typeface="Courier" pitchFamily="-72" charset="0"/>
              </a:rPr>
              <a:t>		</a:t>
            </a:r>
            <a:r>
              <a:rPr lang="en-US" sz="3600" dirty="0" smtClean="0">
                <a:latin typeface="Courier" pitchFamily="-72" charset="0"/>
                <a:ea typeface="Courier" pitchFamily="-72" charset="0"/>
                <a:cs typeface="Courier" pitchFamily="-72" charset="0"/>
              </a:rPr>
              <a:t>cmd1 </a:t>
            </a:r>
            <a:r>
              <a:rPr lang="en-US" sz="3600" b="1" dirty="0" smtClean="0">
                <a:latin typeface="Courier" pitchFamily="-72" charset="0"/>
                <a:ea typeface="Courier" pitchFamily="-72" charset="0"/>
                <a:cs typeface="Courier" pitchFamily="-72" charset="0"/>
              </a:rPr>
              <a:t>||</a:t>
            </a:r>
            <a:r>
              <a:rPr lang="en-US" sz="3600" dirty="0" smtClean="0">
                <a:latin typeface="Courier" pitchFamily="-72" charset="0"/>
                <a:ea typeface="Courier" pitchFamily="-72" charset="0"/>
                <a:cs typeface="Courier" pitchFamily="-72" charset="0"/>
              </a:rPr>
              <a:t> </a:t>
            </a:r>
            <a:r>
              <a:rPr lang="en-US" sz="3600" dirty="0">
                <a:latin typeface="Courier" pitchFamily="-72" charset="0"/>
                <a:ea typeface="Courier" pitchFamily="-72" charset="0"/>
                <a:cs typeface="Courier" pitchFamily="-72" charset="0"/>
              </a:rPr>
              <a:t>cmd2</a:t>
            </a:r>
          </a:p>
          <a:p>
            <a:pPr>
              <a:lnSpc>
                <a:spcPct val="150000"/>
              </a:lnSpc>
            </a:pPr>
            <a:r>
              <a:rPr lang="en-US" sz="3600" dirty="0" smtClean="0">
                <a:latin typeface="+mn-lt"/>
                <a:ea typeface="Courier" pitchFamily="-72" charset="0"/>
                <a:cs typeface="Courier" pitchFamily="-72" charset="0"/>
              </a:rPr>
              <a:t>Cuddling (there):</a:t>
            </a:r>
            <a:r>
              <a:rPr lang="en-US" sz="3600" dirty="0">
                <a:latin typeface="+mn-lt"/>
                <a:ea typeface="Courier" pitchFamily="-72" charset="0"/>
                <a:cs typeface="Courier" pitchFamily="-72" charset="0"/>
              </a:rPr>
              <a:t>			</a:t>
            </a:r>
            <a:r>
              <a:rPr lang="en-US" sz="3600" b="1" dirty="0" smtClean="0">
                <a:latin typeface="+mn-lt"/>
                <a:ea typeface="Courier" pitchFamily="-72" charset="0"/>
                <a:cs typeface="Courier" pitchFamily="-72" charset="0"/>
              </a:rPr>
              <a:t>(</a:t>
            </a:r>
            <a:r>
              <a:rPr lang="en-US" sz="3600" dirty="0" smtClean="0">
                <a:latin typeface="+mn-lt"/>
                <a:ea typeface="Courier" pitchFamily="-72" charset="0"/>
                <a:cs typeface="Courier" pitchFamily="-72" charset="0"/>
              </a:rPr>
              <a:t> </a:t>
            </a:r>
            <a:r>
              <a:rPr lang="en-US" sz="3600" dirty="0" smtClean="0">
                <a:latin typeface="Courier" pitchFamily="-72" charset="0"/>
                <a:ea typeface="Courier" pitchFamily="-72" charset="0"/>
                <a:cs typeface="Courier" pitchFamily="-72" charset="0"/>
              </a:rPr>
              <a:t>cmd1 </a:t>
            </a:r>
            <a:r>
              <a:rPr lang="en-US" sz="3600" b="1" dirty="0" smtClean="0">
                <a:latin typeface="Courier" pitchFamily="-72" charset="0"/>
                <a:ea typeface="Courier" pitchFamily="-72" charset="0"/>
                <a:cs typeface="Courier" pitchFamily="-72" charset="0"/>
              </a:rPr>
              <a:t>;</a:t>
            </a:r>
            <a:r>
              <a:rPr lang="en-US" sz="3600" dirty="0" smtClean="0">
                <a:latin typeface="Courier" pitchFamily="-72" charset="0"/>
                <a:ea typeface="Courier" pitchFamily="-72" charset="0"/>
                <a:cs typeface="Courier" pitchFamily="-72" charset="0"/>
              </a:rPr>
              <a:t> cmd2 </a:t>
            </a:r>
            <a:r>
              <a:rPr lang="en-US" sz="3600" b="1" dirty="0" smtClean="0">
                <a:latin typeface="Courier" pitchFamily="-72" charset="0"/>
                <a:ea typeface="Courier" pitchFamily="-72" charset="0"/>
                <a:cs typeface="Courier" pitchFamily="-72" charset="0"/>
              </a:rPr>
              <a:t>)</a:t>
            </a:r>
            <a:endParaRPr lang="en-US" sz="3600" b="1" dirty="0">
              <a:latin typeface="Courier" pitchFamily="-72" charset="0"/>
              <a:ea typeface="Courier" pitchFamily="-72" charset="0"/>
              <a:cs typeface="Courier" pitchFamily="-72" charset="0"/>
            </a:endParaRPr>
          </a:p>
          <a:p>
            <a:pPr>
              <a:lnSpc>
                <a:spcPct val="150000"/>
              </a:lnSpc>
            </a:pPr>
            <a:r>
              <a:rPr lang="en-US" sz="3600" dirty="0" smtClean="0">
                <a:latin typeface="+mn-lt"/>
                <a:ea typeface="Courier" pitchFamily="-72" charset="0"/>
                <a:cs typeface="Courier" pitchFamily="-72" charset="0"/>
              </a:rPr>
              <a:t>Cuddling (here):</a:t>
            </a:r>
            <a:r>
              <a:rPr lang="en-US" sz="3600" dirty="0">
                <a:latin typeface="+mn-lt"/>
                <a:ea typeface="Courier" pitchFamily="-72" charset="0"/>
                <a:cs typeface="Courier" pitchFamily="-72" charset="0"/>
              </a:rPr>
              <a:t>			</a:t>
            </a:r>
            <a:r>
              <a:rPr lang="en-US" sz="3600" b="1" dirty="0" smtClean="0">
                <a:ea typeface="Courier" pitchFamily="-72" charset="0"/>
                <a:cs typeface="Courier" pitchFamily="-72" charset="0"/>
              </a:rPr>
              <a:t>{</a:t>
            </a:r>
            <a:r>
              <a:rPr lang="en-US" sz="3600" dirty="0" smtClean="0">
                <a:ea typeface="Courier" pitchFamily="-72" charset="0"/>
                <a:cs typeface="Courier" pitchFamily="-72" charset="0"/>
              </a:rPr>
              <a:t> </a:t>
            </a:r>
            <a:r>
              <a:rPr lang="en-US" sz="3600" dirty="0">
                <a:latin typeface="Courier" pitchFamily="-72" charset="0"/>
                <a:ea typeface="Courier" pitchFamily="-72" charset="0"/>
                <a:cs typeface="Courier" pitchFamily="-72" charset="0"/>
              </a:rPr>
              <a:t>cmd1 </a:t>
            </a:r>
            <a:r>
              <a:rPr lang="en-US" sz="3600" b="1" dirty="0">
                <a:latin typeface="Courier" pitchFamily="-72" charset="0"/>
                <a:ea typeface="Courier" pitchFamily="-72" charset="0"/>
                <a:cs typeface="Courier" pitchFamily="-72" charset="0"/>
              </a:rPr>
              <a:t>;</a:t>
            </a:r>
            <a:r>
              <a:rPr lang="en-US" sz="3600" dirty="0">
                <a:latin typeface="Courier" pitchFamily="-72" charset="0"/>
                <a:ea typeface="Courier" pitchFamily="-72" charset="0"/>
                <a:cs typeface="Courier" pitchFamily="-72" charset="0"/>
              </a:rPr>
              <a:t> cmd2 </a:t>
            </a:r>
            <a:r>
              <a:rPr lang="en-US" sz="3600" b="1" dirty="0" smtClean="0">
                <a:latin typeface="Courier" pitchFamily="-72" charset="0"/>
                <a:ea typeface="Courier" pitchFamily="-72" charset="0"/>
                <a:cs typeface="Courier" pitchFamily="-72" charset="0"/>
              </a:rPr>
              <a:t>}</a:t>
            </a:r>
            <a:endParaRPr lang="en-US" sz="3600" dirty="0" smtClean="0">
              <a:latin typeface="Courier" pitchFamily="-72" charset="0"/>
              <a:ea typeface="Courier" pitchFamily="-72" charset="0"/>
              <a:cs typeface="Courier" pitchFamily="-72" charset="0"/>
            </a:endParaRPr>
          </a:p>
        </p:txBody>
      </p:sp>
    </p:spTree>
    <p:extLst>
      <p:ext uri="{BB962C8B-B14F-4D97-AF65-F5344CB8AC3E}">
        <p14:creationId xmlns:p14="http://schemas.microsoft.com/office/powerpoint/2010/main" val="1368891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7688" y="1884363"/>
            <a:ext cx="8047037" cy="3324225"/>
          </a:xfrm>
          <a:prstGeom prst="rect">
            <a:avLst/>
          </a:prstGeom>
          <a:solidFill>
            <a:schemeClr val="bg1">
              <a:lumMod val="85000"/>
            </a:schemeClr>
          </a:solidFill>
        </p:spPr>
        <p:txBody>
          <a:bodyPr>
            <a:spAutoFit/>
          </a:bodyPr>
          <a:lstStyle/>
          <a:p>
            <a:pPr fontAlgn="auto">
              <a:spcBef>
                <a:spcPts val="0"/>
              </a:spcBef>
              <a:spcAft>
                <a:spcPts val="0"/>
              </a:spcAft>
              <a:defRPr/>
            </a:pPr>
            <a:r>
              <a:rPr lang="en-US" sz="1400" b="1" dirty="0">
                <a:latin typeface="Courier"/>
                <a:ea typeface="+mn-ea"/>
                <a:cs typeface="Courier"/>
              </a:rPr>
              <a:t>#!/bin/</a:t>
            </a:r>
            <a:r>
              <a:rPr lang="en-US" sz="1400" b="1" dirty="0" err="1">
                <a:latin typeface="Courier"/>
                <a:ea typeface="+mn-ea"/>
                <a:cs typeface="Courier"/>
              </a:rPr>
              <a:t>sh</a:t>
            </a:r>
            <a:r>
              <a:rPr lang="en-US" sz="1400" b="1" dirty="0">
                <a:latin typeface="Courier"/>
                <a:ea typeface="+mn-ea"/>
                <a:cs typeface="Courier"/>
              </a:rPr>
              <a:t> </a:t>
            </a:r>
          </a:p>
          <a:p>
            <a:pPr fontAlgn="auto">
              <a:spcBef>
                <a:spcPts val="0"/>
              </a:spcBef>
              <a:spcAft>
                <a:spcPts val="0"/>
              </a:spcAft>
              <a:defRPr/>
            </a:pPr>
            <a:r>
              <a:rPr lang="en-US" sz="1400" b="1" dirty="0" err="1">
                <a:latin typeface="Courier"/>
                <a:ea typeface="+mn-ea"/>
                <a:cs typeface="Courier"/>
              </a:rPr>
              <a:t>mystatus</a:t>
            </a:r>
            <a:r>
              <a:rPr lang="en-US" sz="1400" b="1" dirty="0">
                <a:latin typeface="Courier"/>
                <a:ea typeface="+mn-ea"/>
                <a:cs typeface="Courier"/>
              </a:rPr>
              <a:t>=0;</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do something that might fail ...]</a:t>
            </a:r>
          </a:p>
          <a:p>
            <a:pPr fontAlgn="auto">
              <a:spcBef>
                <a:spcPts val="0"/>
              </a:spcBef>
              <a:spcAft>
                <a:spcPts val="0"/>
              </a:spcAft>
              <a:defRPr/>
            </a:pPr>
            <a:r>
              <a:rPr lang="en-US" sz="1400" b="1" dirty="0">
                <a:latin typeface="Courier"/>
                <a:ea typeface="+mn-ea"/>
                <a:cs typeface="Courier"/>
              </a:rPr>
              <a:t>if [ $? -ne 0 ]</a:t>
            </a:r>
          </a:p>
          <a:p>
            <a:pPr fontAlgn="auto">
              <a:spcBef>
                <a:spcPts val="0"/>
              </a:spcBef>
              <a:spcAft>
                <a:spcPts val="0"/>
              </a:spcAft>
              <a:defRPr/>
            </a:pPr>
            <a:r>
              <a:rPr lang="en-US" sz="1400" b="1" dirty="0">
                <a:latin typeface="Courier"/>
                <a:ea typeface="+mn-ea"/>
                <a:cs typeface="Courier"/>
              </a:rPr>
              <a:t>then</a:t>
            </a:r>
          </a:p>
          <a:p>
            <a:pPr fontAlgn="auto">
              <a:spcBef>
                <a:spcPts val="0"/>
              </a:spcBef>
              <a:spcAft>
                <a:spcPts val="0"/>
              </a:spcAft>
              <a:defRPr/>
            </a:pPr>
            <a:r>
              <a:rPr lang="en-US" sz="1400" b="1" dirty="0">
                <a:latin typeface="Courier"/>
                <a:ea typeface="+mn-ea"/>
                <a:cs typeface="Courier"/>
              </a:rPr>
              <a:t>  </a:t>
            </a:r>
            <a:r>
              <a:rPr lang="en-US" sz="1400" b="1" dirty="0" err="1">
                <a:latin typeface="Courier"/>
                <a:ea typeface="+mn-ea"/>
                <a:cs typeface="Courier"/>
              </a:rPr>
              <a:t>mystatus</a:t>
            </a:r>
            <a:r>
              <a:rPr lang="en-US" sz="1400" b="1" dirty="0">
                <a:latin typeface="Courier"/>
                <a:ea typeface="+mn-ea"/>
                <a:cs typeface="Courier"/>
              </a:rPr>
              <a:t>=1</a:t>
            </a:r>
          </a:p>
          <a:p>
            <a:pPr fontAlgn="auto">
              <a:spcBef>
                <a:spcPts val="0"/>
              </a:spcBef>
              <a:spcAft>
                <a:spcPts val="0"/>
              </a:spcAft>
              <a:defRPr/>
            </a:pPr>
            <a:r>
              <a:rPr lang="en-US" sz="1400" b="1" dirty="0" err="1">
                <a:latin typeface="Courier"/>
                <a:ea typeface="+mn-ea"/>
                <a:cs typeface="Courier"/>
              </a:rPr>
              <a:t>fi</a:t>
            </a:r>
            <a:endParaRPr lang="en-US" sz="1400" b="1" dirty="0">
              <a:latin typeface="Courier"/>
              <a:ea typeface="+mn-ea"/>
              <a:cs typeface="Courier"/>
            </a:endParaRP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 do something else that might fail, too ...]</a:t>
            </a:r>
          </a:p>
          <a:p>
            <a:pPr fontAlgn="auto">
              <a:spcBef>
                <a:spcPts val="0"/>
              </a:spcBef>
              <a:spcAft>
                <a:spcPts val="0"/>
              </a:spcAft>
              <a:defRPr/>
            </a:pPr>
            <a:r>
              <a:rPr lang="en-US" sz="1400" b="1" dirty="0">
                <a:latin typeface="Courier"/>
                <a:ea typeface="+mn-ea"/>
                <a:cs typeface="Courier"/>
              </a:rPr>
              <a:t>[ $? -ne 0 ] &amp;&amp; </a:t>
            </a:r>
            <a:r>
              <a:rPr lang="en-US" sz="1400" b="1" dirty="0" err="1">
                <a:latin typeface="Courier"/>
                <a:ea typeface="+mn-ea"/>
                <a:cs typeface="Courier"/>
              </a:rPr>
              <a:t>mystatus</a:t>
            </a:r>
            <a:r>
              <a:rPr lang="en-US" sz="1400" b="1" dirty="0">
                <a:latin typeface="Courier"/>
                <a:ea typeface="+mn-ea"/>
                <a:cs typeface="Courier"/>
              </a:rPr>
              <a:t>=1         # same as above.  Do you understand</a:t>
            </a:r>
          </a:p>
          <a:p>
            <a:pPr fontAlgn="auto">
              <a:spcBef>
                <a:spcPts val="0"/>
              </a:spcBef>
              <a:spcAft>
                <a:spcPts val="0"/>
              </a:spcAft>
              <a:defRPr/>
            </a:pPr>
            <a:r>
              <a:rPr lang="en-US" sz="1400" b="1" dirty="0">
                <a:latin typeface="Courier"/>
                <a:ea typeface="+mn-ea"/>
                <a:cs typeface="Courier"/>
              </a:rPr>
              <a:t>                                   # this?</a:t>
            </a:r>
          </a:p>
          <a:p>
            <a:pPr fontAlgn="auto">
              <a:spcBef>
                <a:spcPts val="0"/>
              </a:spcBef>
              <a:spcAft>
                <a:spcPts val="0"/>
              </a:spcAft>
              <a:defRPr/>
            </a:pPr>
            <a:r>
              <a:rPr lang="en-US" sz="1400" b="1" dirty="0">
                <a:latin typeface="Courier"/>
                <a:ea typeface="+mn-ea"/>
                <a:cs typeface="Courier"/>
              </a:rPr>
              <a:t> </a:t>
            </a:r>
          </a:p>
          <a:p>
            <a:pPr fontAlgn="auto">
              <a:spcBef>
                <a:spcPts val="0"/>
              </a:spcBef>
              <a:spcAft>
                <a:spcPts val="0"/>
              </a:spcAft>
              <a:defRPr/>
            </a:pPr>
            <a:r>
              <a:rPr lang="en-US" sz="1400" b="1" dirty="0">
                <a:latin typeface="Courier"/>
                <a:ea typeface="+mn-ea"/>
                <a:cs typeface="Courier"/>
              </a:rPr>
              <a:t>echo "End of the script"</a:t>
            </a:r>
          </a:p>
          <a:p>
            <a:pPr fontAlgn="auto">
              <a:spcBef>
                <a:spcPts val="0"/>
              </a:spcBef>
              <a:spcAft>
                <a:spcPts val="0"/>
              </a:spcAft>
              <a:defRPr/>
            </a:pPr>
            <a:r>
              <a:rPr lang="en-US" sz="1400" b="1" dirty="0">
                <a:latin typeface="Courier"/>
                <a:ea typeface="+mn-ea"/>
                <a:cs typeface="Courier"/>
              </a:rPr>
              <a:t>exit $</a:t>
            </a:r>
            <a:r>
              <a:rPr lang="en-US" sz="1400" b="1" dirty="0" err="1">
                <a:latin typeface="Courier"/>
                <a:ea typeface="+mn-ea"/>
                <a:cs typeface="Courier"/>
              </a:rPr>
              <a:t>mystatus</a:t>
            </a:r>
            <a:endParaRPr lang="en-US" sz="1400" b="1" dirty="0">
              <a:latin typeface="Courier"/>
              <a:ea typeface="+mn-ea"/>
              <a:cs typeface="Courier"/>
            </a:endParaRPr>
          </a:p>
        </p:txBody>
      </p:sp>
      <p:sp>
        <p:nvSpPr>
          <p:cNvPr id="4" name="TextBox 3"/>
          <p:cNvSpPr txBox="1"/>
          <p:nvPr/>
        </p:nvSpPr>
        <p:spPr>
          <a:xfrm>
            <a:off x="842963" y="157163"/>
            <a:ext cx="7458075" cy="1200150"/>
          </a:xfrm>
          <a:prstGeom prst="rect">
            <a:avLst/>
          </a:prstGeom>
          <a:noFill/>
        </p:spPr>
        <p:txBody>
          <a:bodyPr>
            <a:spAutoFit/>
          </a:bodyPr>
          <a:lstStyle/>
          <a:p>
            <a:pPr algn="ctr" fontAlgn="auto">
              <a:spcBef>
                <a:spcPts val="0"/>
              </a:spcBef>
              <a:spcAft>
                <a:spcPts val="0"/>
              </a:spcAft>
              <a:defRPr/>
            </a:pPr>
            <a:r>
              <a:rPr lang="en-US" sz="3600" b="1" spc="600" dirty="0">
                <a:latin typeface="+mn-lt"/>
                <a:ea typeface="+mn-ea"/>
                <a:cs typeface="+mn-cs"/>
              </a:rPr>
              <a:t>Ending a script properly:</a:t>
            </a:r>
          </a:p>
          <a:p>
            <a:pPr algn="ctr" fontAlgn="auto">
              <a:spcBef>
                <a:spcPts val="0"/>
              </a:spcBef>
              <a:spcAft>
                <a:spcPts val="0"/>
              </a:spcAft>
              <a:defRPr/>
            </a:pPr>
            <a:r>
              <a:rPr lang="en-US" sz="3600" b="1" dirty="0">
                <a:latin typeface="+mn-lt"/>
                <a:ea typeface="+mn-ea"/>
                <a:cs typeface="+mn-cs"/>
              </a:rPr>
              <a:t>The Exit Status – good solution</a:t>
            </a:r>
          </a:p>
        </p:txBody>
      </p:sp>
      <p:sp>
        <p:nvSpPr>
          <p:cNvPr id="36867" name="TextBox 6"/>
          <p:cNvSpPr txBox="1">
            <a:spLocks noChangeArrowheads="1"/>
          </p:cNvSpPr>
          <p:nvPr/>
        </p:nvSpPr>
        <p:spPr bwMode="auto">
          <a:xfrm>
            <a:off x="547688" y="1392238"/>
            <a:ext cx="2459037" cy="369887"/>
          </a:xfrm>
          <a:prstGeom prst="rect">
            <a:avLst/>
          </a:prstGeom>
          <a:noFill/>
          <a:ln w="9525">
            <a:noFill/>
            <a:miter lim="800000"/>
            <a:headEnd/>
            <a:tailEnd/>
          </a:ln>
        </p:spPr>
        <p:txBody>
          <a:bodyPr wrap="none">
            <a:prstTxWarp prst="textNoShape">
              <a:avLst/>
            </a:prstTxWarp>
            <a:spAutoFit/>
          </a:bodyPr>
          <a:lstStyle/>
          <a:p>
            <a:r>
              <a:rPr lang="en-US">
                <a:latin typeface="Calibri" pitchFamily="-72" charset="0"/>
              </a:rPr>
              <a:t>This solved the situation</a:t>
            </a:r>
          </a:p>
        </p:txBody>
      </p:sp>
      <p:sp>
        <p:nvSpPr>
          <p:cNvPr id="36868" name="TextBox 5"/>
          <p:cNvSpPr txBox="1">
            <a:spLocks noChangeArrowheads="1"/>
          </p:cNvSpPr>
          <p:nvPr/>
        </p:nvSpPr>
        <p:spPr bwMode="auto">
          <a:xfrm>
            <a:off x="354013" y="5635625"/>
            <a:ext cx="8240712" cy="461963"/>
          </a:xfrm>
          <a:prstGeom prst="rect">
            <a:avLst/>
          </a:prstGeom>
          <a:noFill/>
          <a:ln w="9525">
            <a:noFill/>
            <a:miter lim="800000"/>
            <a:headEnd/>
            <a:tailEnd/>
          </a:ln>
        </p:spPr>
        <p:txBody>
          <a:bodyPr wrap="none">
            <a:prstTxWarp prst="textNoShape">
              <a:avLst/>
            </a:prstTxWarp>
            <a:spAutoFit/>
          </a:bodyPr>
          <a:lstStyle/>
          <a:p>
            <a:r>
              <a:rPr lang="en-US" sz="2400">
                <a:latin typeface="Calibri" pitchFamily="-72" charset="0"/>
              </a:rPr>
              <a:t>The exit status had controlled us, but now </a:t>
            </a:r>
            <a:r>
              <a:rPr lang="en-US" sz="2400" b="1">
                <a:latin typeface="Calibri" pitchFamily="-72" charset="0"/>
              </a:rPr>
              <a:t>we </a:t>
            </a:r>
            <a:r>
              <a:rPr lang="en-US" sz="2400">
                <a:latin typeface="Calibri" pitchFamily="-72" charset="0"/>
              </a:rPr>
              <a:t>are back in control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Box 4"/>
          <p:cNvSpPr txBox="1">
            <a:spLocks/>
          </p:cNvSpPr>
          <p:nvPr/>
        </p:nvSpPr>
        <p:spPr bwMode="auto">
          <a:xfrm>
            <a:off x="1124844" y="890588"/>
            <a:ext cx="6615869" cy="5035550"/>
          </a:xfrm>
          <a:prstGeom prst="rect">
            <a:avLst/>
          </a:prstGeom>
          <a:noFill/>
          <a:ln w="9525">
            <a:noFill/>
            <a:miter lim="800000"/>
            <a:headEnd/>
            <a:tailEnd/>
          </a:ln>
        </p:spPr>
        <p:txBody>
          <a:bodyPr wrap="square">
            <a:prstTxWarp prst="textNoShape">
              <a:avLst/>
            </a:prstTxWarp>
            <a:spAutoFit/>
          </a:bodyPr>
          <a:lstStyle/>
          <a:p>
            <a:r>
              <a:rPr lang="en-US" sz="3600" b="1" dirty="0">
                <a:latin typeface="Courier" pitchFamily="-72" charset="0"/>
                <a:ea typeface="Courier" pitchFamily="-72" charset="0"/>
                <a:cs typeface="Courier" pitchFamily="-72" charset="0"/>
              </a:rPr>
              <a:t>if</a:t>
            </a:r>
            <a:r>
              <a:rPr lang="en-US" sz="3600" dirty="0">
                <a:latin typeface="Courier" pitchFamily="-72" charset="0"/>
                <a:ea typeface="Courier" pitchFamily="-72" charset="0"/>
                <a:cs typeface="Courier" pitchFamily="-72" charset="0"/>
              </a:rPr>
              <a:t> condition1</a:t>
            </a:r>
          </a:p>
          <a:p>
            <a:r>
              <a:rPr lang="en-US" sz="3600" b="1" dirty="0">
                <a:latin typeface="Courier" pitchFamily="-72" charset="0"/>
                <a:ea typeface="Courier" pitchFamily="-72" charset="0"/>
                <a:cs typeface="Courier" pitchFamily="-72" charset="0"/>
              </a:rPr>
              <a:t>then</a:t>
            </a:r>
            <a:endParaRPr lang="en-US" sz="3600" dirty="0">
              <a:latin typeface="Courier" pitchFamily="-72" charset="0"/>
              <a:ea typeface="Courier" pitchFamily="-72" charset="0"/>
              <a:cs typeface="Courier" pitchFamily="-72" charset="0"/>
            </a:endParaRPr>
          </a:p>
          <a:p>
            <a:r>
              <a:rPr lang="en-US" sz="3600" dirty="0">
                <a:latin typeface="Courier" pitchFamily="-72" charset="0"/>
                <a:ea typeface="Courier" pitchFamily="-72" charset="0"/>
                <a:cs typeface="Courier" pitchFamily="-72" charset="0"/>
              </a:rPr>
              <a:t>  statements</a:t>
            </a:r>
          </a:p>
          <a:p>
            <a:r>
              <a:rPr lang="en-US" sz="3600" b="1" i="1" dirty="0" err="1">
                <a:latin typeface="Courier" pitchFamily="-72" charset="0"/>
                <a:ea typeface="Courier" pitchFamily="-72" charset="0"/>
                <a:cs typeface="Courier" pitchFamily="-72" charset="0"/>
              </a:rPr>
              <a:t>elif</a:t>
            </a:r>
            <a:r>
              <a:rPr lang="en-US" sz="3600" i="1" dirty="0">
                <a:latin typeface="Courier" pitchFamily="-72" charset="0"/>
                <a:ea typeface="Courier" pitchFamily="-72" charset="0"/>
                <a:cs typeface="Courier" pitchFamily="-72" charset="0"/>
              </a:rPr>
              <a:t> condition2</a:t>
            </a:r>
            <a:endParaRPr lang="en-US" sz="3600" dirty="0">
              <a:latin typeface="Courier" pitchFamily="-72" charset="0"/>
              <a:ea typeface="Courier" pitchFamily="-72" charset="0"/>
              <a:cs typeface="Courier" pitchFamily="-72" charset="0"/>
            </a:endParaRPr>
          </a:p>
          <a:p>
            <a:r>
              <a:rPr lang="en-US" sz="3600" i="1" dirty="0">
                <a:latin typeface="Courier" pitchFamily="-72" charset="0"/>
                <a:ea typeface="Courier" pitchFamily="-72" charset="0"/>
                <a:cs typeface="Courier" pitchFamily="-72" charset="0"/>
              </a:rPr>
              <a:t>  more statements</a:t>
            </a:r>
            <a:endParaRPr lang="en-US" sz="3600" dirty="0">
              <a:latin typeface="Courier" pitchFamily="-72" charset="0"/>
              <a:ea typeface="Courier" pitchFamily="-72" charset="0"/>
              <a:cs typeface="Courier" pitchFamily="-72" charset="0"/>
            </a:endParaRPr>
          </a:p>
          <a:p>
            <a:r>
              <a:rPr lang="en-US" sz="3600" i="1" dirty="0">
                <a:latin typeface="Courier" pitchFamily="-72" charset="0"/>
                <a:ea typeface="Courier" pitchFamily="-72" charset="0"/>
                <a:cs typeface="Courier" pitchFamily="-72" charset="0"/>
              </a:rPr>
              <a:t>[…]</a:t>
            </a:r>
            <a:endParaRPr lang="en-US" sz="3600" dirty="0">
              <a:latin typeface="Courier" pitchFamily="-72" charset="0"/>
              <a:ea typeface="Courier" pitchFamily="-72" charset="0"/>
              <a:cs typeface="Courier" pitchFamily="-72" charset="0"/>
            </a:endParaRPr>
          </a:p>
          <a:p>
            <a:r>
              <a:rPr lang="en-US" sz="3600" b="1" i="1" dirty="0">
                <a:latin typeface="Courier" pitchFamily="-72" charset="0"/>
                <a:ea typeface="Courier" pitchFamily="-72" charset="0"/>
                <a:cs typeface="Courier" pitchFamily="-72" charset="0"/>
              </a:rPr>
              <a:t>else</a:t>
            </a:r>
            <a:endParaRPr lang="en-US" sz="3600" dirty="0">
              <a:latin typeface="Courier" pitchFamily="-72" charset="0"/>
              <a:ea typeface="Courier" pitchFamily="-72" charset="0"/>
              <a:cs typeface="Courier" pitchFamily="-72" charset="0"/>
            </a:endParaRPr>
          </a:p>
          <a:p>
            <a:r>
              <a:rPr lang="en-US" sz="3600" i="1" dirty="0">
                <a:latin typeface="Courier" pitchFamily="-72" charset="0"/>
                <a:ea typeface="Courier" pitchFamily="-72" charset="0"/>
                <a:cs typeface="Courier" pitchFamily="-72" charset="0"/>
              </a:rPr>
              <a:t>  even more statements</a:t>
            </a:r>
            <a:endParaRPr lang="en-US" sz="3600" dirty="0">
              <a:latin typeface="Courier" pitchFamily="-72" charset="0"/>
              <a:ea typeface="Courier" pitchFamily="-72" charset="0"/>
              <a:cs typeface="Courier" pitchFamily="-72" charset="0"/>
            </a:endParaRPr>
          </a:p>
          <a:p>
            <a:r>
              <a:rPr lang="en-US" sz="3600" b="1" dirty="0">
                <a:latin typeface="Courier" pitchFamily="-72" charset="0"/>
                <a:ea typeface="Courier" pitchFamily="-72" charset="0"/>
                <a:cs typeface="Courier" pitchFamily="-72" charset="0"/>
              </a:rPr>
              <a:t>fi</a:t>
            </a:r>
            <a:endParaRPr lang="en-US" sz="3600" dirty="0">
              <a:latin typeface="Courier" pitchFamily="-72" charset="0"/>
              <a:ea typeface="Courier" pitchFamily="-72" charset="0"/>
              <a:cs typeface="Courier" pitchFamily="-7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Box 4"/>
          <p:cNvSpPr txBox="1">
            <a:spLocks/>
          </p:cNvSpPr>
          <p:nvPr/>
        </p:nvSpPr>
        <p:spPr bwMode="auto">
          <a:xfrm>
            <a:off x="791312" y="656370"/>
            <a:ext cx="8004431" cy="3416320"/>
          </a:xfrm>
          <a:prstGeom prst="rect">
            <a:avLst/>
          </a:prstGeom>
          <a:noFill/>
          <a:ln w="9525">
            <a:noFill/>
            <a:miter lim="800000"/>
            <a:headEnd/>
            <a:tailEnd/>
          </a:ln>
        </p:spPr>
        <p:txBody>
          <a:bodyPr wrap="square">
            <a:prstTxWarp prst="textNoShape">
              <a:avLst/>
            </a:prstTxWarp>
            <a:spAutoFit/>
          </a:bodyPr>
          <a:lstStyle/>
          <a:p>
            <a:r>
              <a:rPr lang="en-US" sz="3600" dirty="0">
                <a:latin typeface="Courier" pitchFamily="-72" charset="0"/>
                <a:ea typeface="Courier" pitchFamily="-72" charset="0"/>
                <a:cs typeface="Courier" pitchFamily="-72" charset="0"/>
              </a:rPr>
              <a:t>if </a:t>
            </a:r>
            <a:r>
              <a:rPr lang="en-US" sz="3600" dirty="0" err="1">
                <a:latin typeface="Courier" pitchFamily="-72" charset="0"/>
                <a:ea typeface="Courier" pitchFamily="-72" charset="0"/>
                <a:cs typeface="Courier" pitchFamily="-72" charset="0"/>
              </a:rPr>
              <a:t>grep</a:t>
            </a:r>
            <a:r>
              <a:rPr lang="en-US" sz="3600" dirty="0">
                <a:latin typeface="Courier" pitchFamily="-72" charset="0"/>
                <a:ea typeface="Courier" pitchFamily="-72" charset="0"/>
                <a:cs typeface="Courier" pitchFamily="-72" charset="0"/>
              </a:rPr>
              <a:t> </a:t>
            </a:r>
            <a:r>
              <a:rPr lang="en-US" sz="3600" dirty="0" smtClean="0">
                <a:latin typeface="Courier" pitchFamily="-72" charset="0"/>
                <a:ea typeface="Courier" pitchFamily="-72" charset="0"/>
                <a:cs typeface="Courier" pitchFamily="-72" charset="0"/>
              </a:rPr>
              <a:t>-</a:t>
            </a:r>
            <a:r>
              <a:rPr lang="en-US" sz="3600" dirty="0" smtClean="0">
                <a:latin typeface="Courier" pitchFamily="-72" charset="0"/>
                <a:ea typeface="Courier" pitchFamily="-72" charset="0"/>
                <a:cs typeface="Courier" pitchFamily="-72" charset="0"/>
              </a:rPr>
              <a:t>q </a:t>
            </a:r>
            <a:r>
              <a:rPr lang="en-US" sz="3600" dirty="0">
                <a:latin typeface="Courier" pitchFamily="-72" charset="0"/>
                <a:ea typeface="Courier" pitchFamily="-72" charset="0"/>
                <a:cs typeface="Courier" pitchFamily="-72" charset="0"/>
              </a:rPr>
              <a:t>root /</a:t>
            </a:r>
            <a:r>
              <a:rPr lang="en-US" sz="3600" dirty="0" err="1">
                <a:latin typeface="Courier" pitchFamily="-72" charset="0"/>
                <a:ea typeface="Courier" pitchFamily="-72" charset="0"/>
                <a:cs typeface="Courier" pitchFamily="-72" charset="0"/>
              </a:rPr>
              <a:t>etc</a:t>
            </a:r>
            <a:r>
              <a:rPr lang="en-US" sz="3600" dirty="0">
                <a:latin typeface="Courier" pitchFamily="-72" charset="0"/>
                <a:ea typeface="Courier" pitchFamily="-72" charset="0"/>
                <a:cs typeface="Courier" pitchFamily="-72" charset="0"/>
              </a:rPr>
              <a:t>/</a:t>
            </a:r>
            <a:r>
              <a:rPr lang="en-US" sz="3600" dirty="0" err="1">
                <a:latin typeface="Courier" pitchFamily="-72" charset="0"/>
                <a:ea typeface="Courier" pitchFamily="-72" charset="0"/>
                <a:cs typeface="Courier" pitchFamily="-72" charset="0"/>
              </a:rPr>
              <a:t>passwd</a:t>
            </a:r>
            <a:endParaRPr lang="en-US" sz="3600" dirty="0">
              <a:latin typeface="Courier" pitchFamily="-72" charset="0"/>
              <a:ea typeface="Courier" pitchFamily="-72" charset="0"/>
              <a:cs typeface="Courier" pitchFamily="-72" charset="0"/>
            </a:endParaRPr>
          </a:p>
          <a:p>
            <a:r>
              <a:rPr lang="en-US" sz="3600" dirty="0">
                <a:latin typeface="Courier" pitchFamily="-72" charset="0"/>
                <a:ea typeface="Courier" pitchFamily="-72" charset="0"/>
                <a:cs typeface="Courier" pitchFamily="-72" charset="0"/>
              </a:rPr>
              <a:t>then</a:t>
            </a:r>
          </a:p>
          <a:p>
            <a:r>
              <a:rPr lang="en-US" sz="3600" dirty="0">
                <a:latin typeface="Courier" pitchFamily="-72" charset="0"/>
                <a:ea typeface="Courier" pitchFamily="-72" charset="0"/>
                <a:cs typeface="Courier" pitchFamily="-72" charset="0"/>
              </a:rPr>
              <a:t>  echo root user found</a:t>
            </a:r>
          </a:p>
          <a:p>
            <a:r>
              <a:rPr lang="en-US" sz="3600" dirty="0">
                <a:latin typeface="Courier" pitchFamily="-72" charset="0"/>
                <a:ea typeface="Courier" pitchFamily="-72" charset="0"/>
                <a:cs typeface="Courier" pitchFamily="-72" charset="0"/>
              </a:rPr>
              <a:t>else</a:t>
            </a:r>
          </a:p>
          <a:p>
            <a:r>
              <a:rPr lang="en-US" sz="3600" dirty="0">
                <a:latin typeface="Courier" pitchFamily="-72" charset="0"/>
                <a:ea typeface="Courier" pitchFamily="-72" charset="0"/>
                <a:cs typeface="Courier" pitchFamily="-72" charset="0"/>
              </a:rPr>
              <a:t>  echo </a:t>
            </a:r>
            <a:r>
              <a:rPr lang="en-US" sz="3600" dirty="0" smtClean="0">
                <a:latin typeface="Courier" pitchFamily="-72" charset="0"/>
                <a:ea typeface="Courier" pitchFamily="-72" charset="0"/>
                <a:cs typeface="Courier" pitchFamily="-72" charset="0"/>
              </a:rPr>
              <a:t>“No root???”</a:t>
            </a:r>
            <a:endParaRPr lang="en-US" sz="3600" dirty="0">
              <a:latin typeface="Courier" pitchFamily="-72" charset="0"/>
              <a:ea typeface="Courier" pitchFamily="-72" charset="0"/>
              <a:cs typeface="Courier" pitchFamily="-72" charset="0"/>
            </a:endParaRPr>
          </a:p>
          <a:p>
            <a:r>
              <a:rPr lang="en-US" sz="3600" dirty="0">
                <a:latin typeface="Courier" pitchFamily="-72" charset="0"/>
                <a:ea typeface="Courier" pitchFamily="-72" charset="0"/>
                <a:cs typeface="Courier" pitchFamily="-72" charset="0"/>
              </a:rPr>
              <a:t>fi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354013" y="863600"/>
            <a:ext cx="8435975" cy="2678113"/>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if [ -</a:t>
            </a:r>
            <a:r>
              <a:rPr lang="en-US" sz="2800" dirty="0" err="1">
                <a:latin typeface="Courier"/>
                <a:ea typeface="+mn-ea"/>
                <a:cs typeface="Courier"/>
              </a:rPr>
              <a:t>e</a:t>
            </a:r>
            <a:r>
              <a:rPr lang="en-US" sz="2800" dirty="0">
                <a:latin typeface="Courier"/>
                <a:ea typeface="+mn-ea"/>
                <a:cs typeface="Courier"/>
              </a:rPr>
              <a:t> /etc/</a:t>
            </a:r>
            <a:r>
              <a:rPr lang="en-US" sz="2800" dirty="0" err="1">
                <a:latin typeface="Courier"/>
                <a:ea typeface="+mn-ea"/>
                <a:cs typeface="Courier"/>
              </a:rPr>
              <a:t>passwd</a:t>
            </a:r>
            <a:r>
              <a:rPr lang="en-US" sz="2800" dirty="0">
                <a:latin typeface="Courier"/>
                <a:ea typeface="+mn-ea"/>
                <a:cs typeface="Courier"/>
              </a:rPr>
              <a:t> ]</a:t>
            </a:r>
          </a:p>
          <a:p>
            <a:pPr fontAlgn="auto">
              <a:spcBef>
                <a:spcPts val="0"/>
              </a:spcBef>
              <a:spcAft>
                <a:spcPts val="0"/>
              </a:spcAft>
              <a:defRPr/>
            </a:pPr>
            <a:r>
              <a:rPr lang="en-US" sz="2800" dirty="0">
                <a:latin typeface="Courier"/>
                <a:ea typeface="+mn-ea"/>
                <a:cs typeface="Courier"/>
              </a:rPr>
              <a:t>then</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exists</a:t>
            </a:r>
          </a:p>
          <a:p>
            <a:pPr fontAlgn="auto">
              <a:spcBef>
                <a:spcPts val="0"/>
              </a:spcBef>
              <a:spcAft>
                <a:spcPts val="0"/>
              </a:spcAft>
              <a:defRPr/>
            </a:pPr>
            <a:r>
              <a:rPr lang="en-US" sz="2800" dirty="0">
                <a:latin typeface="Courier"/>
                <a:ea typeface="+mn-ea"/>
                <a:cs typeface="Courier"/>
              </a:rPr>
              <a:t>else</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does NOT exist</a:t>
            </a:r>
          </a:p>
          <a:p>
            <a:pPr fontAlgn="auto">
              <a:spcBef>
                <a:spcPts val="0"/>
              </a:spcBef>
              <a:spcAft>
                <a:spcPts val="0"/>
              </a:spcAft>
              <a:defRPr/>
            </a:pPr>
            <a:r>
              <a:rPr lang="en-US" sz="2800" dirty="0" err="1">
                <a:latin typeface="Courier"/>
                <a:ea typeface="+mn-ea"/>
                <a:cs typeface="Courier"/>
              </a:rPr>
              <a:t>fi</a:t>
            </a:r>
            <a:endParaRPr lang="en-US" sz="2800" dirty="0">
              <a:latin typeface="Courier"/>
              <a:ea typeface="+mn-ea"/>
              <a:cs typeface="Courier"/>
            </a:endParaRPr>
          </a:p>
        </p:txBody>
      </p:sp>
      <p:sp>
        <p:nvSpPr>
          <p:cNvPr id="3" name="TextBox 2"/>
          <p:cNvSpPr txBox="1">
            <a:spLocks/>
          </p:cNvSpPr>
          <p:nvPr/>
        </p:nvSpPr>
        <p:spPr>
          <a:xfrm>
            <a:off x="354013" y="3736975"/>
            <a:ext cx="8435975" cy="2678113"/>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if test -</a:t>
            </a:r>
            <a:r>
              <a:rPr lang="en-US" sz="2800" dirty="0" err="1">
                <a:latin typeface="Courier"/>
                <a:ea typeface="+mn-ea"/>
                <a:cs typeface="Courier"/>
              </a:rPr>
              <a:t>e</a:t>
            </a:r>
            <a:r>
              <a:rPr lang="en-US" sz="2800" dirty="0">
                <a:latin typeface="Courier"/>
                <a:ea typeface="+mn-ea"/>
                <a:cs typeface="Courier"/>
              </a:rPr>
              <a:t> /etc/</a:t>
            </a:r>
            <a:r>
              <a:rPr lang="en-US" sz="2800" dirty="0" err="1">
                <a:latin typeface="Courier"/>
                <a:ea typeface="+mn-ea"/>
                <a:cs typeface="Courier"/>
              </a:rPr>
              <a:t>passwd</a:t>
            </a:r>
            <a:endParaRPr lang="en-US" sz="2800" dirty="0">
              <a:latin typeface="Courier"/>
              <a:ea typeface="+mn-ea"/>
              <a:cs typeface="Courier"/>
            </a:endParaRPr>
          </a:p>
          <a:p>
            <a:pPr fontAlgn="auto">
              <a:spcBef>
                <a:spcPts val="0"/>
              </a:spcBef>
              <a:spcAft>
                <a:spcPts val="0"/>
              </a:spcAft>
              <a:defRPr/>
            </a:pPr>
            <a:r>
              <a:rPr lang="en-US" sz="2800" dirty="0">
                <a:latin typeface="Courier"/>
                <a:ea typeface="+mn-ea"/>
                <a:cs typeface="Courier"/>
              </a:rPr>
              <a:t>then</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exists</a:t>
            </a:r>
          </a:p>
          <a:p>
            <a:pPr fontAlgn="auto">
              <a:spcBef>
                <a:spcPts val="0"/>
              </a:spcBef>
              <a:spcAft>
                <a:spcPts val="0"/>
              </a:spcAft>
              <a:defRPr/>
            </a:pPr>
            <a:r>
              <a:rPr lang="en-US" sz="2800" dirty="0">
                <a:latin typeface="Courier"/>
                <a:ea typeface="+mn-ea"/>
                <a:cs typeface="Courier"/>
              </a:rPr>
              <a:t>else</a:t>
            </a:r>
          </a:p>
          <a:p>
            <a:pPr fontAlgn="auto">
              <a:spcBef>
                <a:spcPts val="0"/>
              </a:spcBef>
              <a:spcAft>
                <a:spcPts val="0"/>
              </a:spcAft>
              <a:defRPr/>
            </a:pPr>
            <a:r>
              <a:rPr lang="en-US" sz="2800" dirty="0">
                <a:latin typeface="Courier"/>
                <a:ea typeface="+mn-ea"/>
                <a:cs typeface="Courier"/>
              </a:rPr>
              <a:t>  echo /etc/</a:t>
            </a:r>
            <a:r>
              <a:rPr lang="en-US" sz="2800" dirty="0" err="1">
                <a:latin typeface="Courier"/>
                <a:ea typeface="+mn-ea"/>
                <a:cs typeface="Courier"/>
              </a:rPr>
              <a:t>passwd</a:t>
            </a:r>
            <a:r>
              <a:rPr lang="en-US" sz="2800" dirty="0">
                <a:latin typeface="Courier"/>
                <a:ea typeface="+mn-ea"/>
                <a:cs typeface="Courier"/>
              </a:rPr>
              <a:t> does NOT exist</a:t>
            </a:r>
          </a:p>
          <a:p>
            <a:pPr fontAlgn="auto">
              <a:spcBef>
                <a:spcPts val="0"/>
              </a:spcBef>
              <a:spcAft>
                <a:spcPts val="0"/>
              </a:spcAft>
              <a:defRPr/>
            </a:pPr>
            <a:r>
              <a:rPr lang="en-US" sz="2800" dirty="0" err="1">
                <a:latin typeface="Courier"/>
                <a:ea typeface="+mn-ea"/>
                <a:cs typeface="Courier"/>
              </a:rPr>
              <a:t>fi</a:t>
            </a:r>
            <a:endParaRPr lang="en-US" sz="2800" dirty="0">
              <a:latin typeface="Courier"/>
              <a:ea typeface="+mn-ea"/>
              <a:cs typeface="Courier"/>
            </a:endParaRPr>
          </a:p>
        </p:txBody>
      </p:sp>
      <p:sp>
        <p:nvSpPr>
          <p:cNvPr id="4" name="TextBox 3"/>
          <p:cNvSpPr txBox="1"/>
          <p:nvPr/>
        </p:nvSpPr>
        <p:spPr>
          <a:xfrm>
            <a:off x="2495550" y="33338"/>
            <a:ext cx="415290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Twice the same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Box 4"/>
          <p:cNvSpPr txBox="1">
            <a:spLocks/>
          </p:cNvSpPr>
          <p:nvPr/>
        </p:nvSpPr>
        <p:spPr bwMode="auto">
          <a:xfrm>
            <a:off x="446088" y="58738"/>
            <a:ext cx="8320087" cy="6740525"/>
          </a:xfrm>
          <a:prstGeom prst="rect">
            <a:avLst/>
          </a:prstGeom>
          <a:noFill/>
          <a:ln w="9525">
            <a:noFill/>
            <a:miter lim="800000"/>
            <a:headEnd/>
            <a:tailEnd/>
          </a:ln>
        </p:spPr>
        <p:txBody>
          <a:bodyPr>
            <a:prstTxWarp prst="textNoShape">
              <a:avLst/>
            </a:prstTxWarp>
            <a:spAutoFit/>
          </a:bodyPr>
          <a:lstStyle/>
          <a:p>
            <a:r>
              <a:rPr lang="en-US" sz="3600" b="1" dirty="0">
                <a:latin typeface="Courier" pitchFamily="-72" charset="0"/>
                <a:ea typeface="Courier" pitchFamily="-72" charset="0"/>
                <a:cs typeface="Courier" pitchFamily="-72" charset="0"/>
              </a:rPr>
              <a:t>case </a:t>
            </a:r>
            <a:r>
              <a:rPr lang="en-US" sz="3600" dirty="0">
                <a:latin typeface="Courier" pitchFamily="-72" charset="0"/>
                <a:ea typeface="Courier" pitchFamily="-72" charset="0"/>
                <a:cs typeface="Courier" pitchFamily="-72" charset="0"/>
              </a:rPr>
              <a:t>variable </a:t>
            </a:r>
            <a:r>
              <a:rPr lang="en-US" sz="3600" b="1" dirty="0">
                <a:latin typeface="Courier" pitchFamily="-72" charset="0"/>
                <a:ea typeface="Courier" pitchFamily="-72" charset="0"/>
                <a:cs typeface="Courier" pitchFamily="-72" charset="0"/>
              </a:rPr>
              <a:t>in</a:t>
            </a:r>
          </a:p>
          <a:p>
            <a:r>
              <a:rPr lang="en-US" sz="3600" b="1" dirty="0">
                <a:latin typeface="Courier" pitchFamily="-72" charset="0"/>
                <a:ea typeface="Courier" pitchFamily="-72" charset="0"/>
                <a:cs typeface="Courier" pitchFamily="-72" charset="0"/>
              </a:rPr>
              <a:t>  pattern1)</a:t>
            </a:r>
          </a:p>
          <a:p>
            <a:r>
              <a:rPr lang="en-US" sz="3600" b="1" dirty="0">
                <a:latin typeface="Courier" pitchFamily="-72" charset="0"/>
                <a:ea typeface="Courier" pitchFamily="-72" charset="0"/>
                <a:cs typeface="Courier" pitchFamily="-72" charset="0"/>
              </a:rPr>
              <a:t>    </a:t>
            </a:r>
            <a:r>
              <a:rPr lang="en-US" sz="3600" dirty="0" smtClean="0">
                <a:latin typeface="Courier" pitchFamily="-72" charset="0"/>
                <a:ea typeface="Courier" pitchFamily="-72" charset="0"/>
                <a:cs typeface="Courier" pitchFamily="-72" charset="0"/>
              </a:rPr>
              <a:t>statements_1</a:t>
            </a:r>
            <a:endParaRPr lang="en-US" sz="3600" dirty="0">
              <a:latin typeface="Courier" pitchFamily="-72" charset="0"/>
              <a:ea typeface="Courier" pitchFamily="-72" charset="0"/>
              <a:cs typeface="Courier" pitchFamily="-72" charset="0"/>
            </a:endParaRPr>
          </a:p>
          <a:p>
            <a:r>
              <a:rPr lang="en-US" sz="3600" b="1" dirty="0">
                <a:latin typeface="Courier" pitchFamily="-72" charset="0"/>
                <a:ea typeface="Courier" pitchFamily="-72" charset="0"/>
                <a:cs typeface="Courier" pitchFamily="-72" charset="0"/>
              </a:rPr>
              <a:t>    ;;</a:t>
            </a:r>
          </a:p>
          <a:p>
            <a:r>
              <a:rPr lang="en-US" sz="3600" b="1" i="1" dirty="0">
                <a:latin typeface="Courier" pitchFamily="-72" charset="0"/>
                <a:ea typeface="Courier" pitchFamily="-72" charset="0"/>
                <a:cs typeface="Courier" pitchFamily="-72" charset="0"/>
              </a:rPr>
              <a:t>  pattern2)</a:t>
            </a:r>
          </a:p>
          <a:p>
            <a:r>
              <a:rPr lang="en-US" sz="3600" b="1" i="1" dirty="0">
                <a:latin typeface="Courier" pitchFamily="-72" charset="0"/>
                <a:ea typeface="Courier" pitchFamily="-72" charset="0"/>
                <a:cs typeface="Courier" pitchFamily="-72" charset="0"/>
              </a:rPr>
              <a:t>    </a:t>
            </a:r>
            <a:r>
              <a:rPr lang="en-US" sz="3600" i="1" dirty="0" smtClean="0">
                <a:latin typeface="Courier" pitchFamily="-72" charset="0"/>
                <a:ea typeface="Courier" pitchFamily="-72" charset="0"/>
                <a:cs typeface="Courier" pitchFamily="-72" charset="0"/>
              </a:rPr>
              <a:t>statements_2</a:t>
            </a:r>
            <a:endParaRPr lang="en-US" sz="3600" i="1" dirty="0">
              <a:latin typeface="Courier" pitchFamily="-72" charset="0"/>
              <a:ea typeface="Courier" pitchFamily="-72" charset="0"/>
              <a:cs typeface="Courier" pitchFamily="-72" charset="0"/>
            </a:endParaRPr>
          </a:p>
          <a:p>
            <a:r>
              <a:rPr lang="en-US" sz="3600" b="1" i="1" dirty="0">
                <a:latin typeface="Courier" pitchFamily="-72" charset="0"/>
                <a:ea typeface="Courier" pitchFamily="-72" charset="0"/>
                <a:cs typeface="Courier" pitchFamily="-72" charset="0"/>
              </a:rPr>
              <a:t>    ;;</a:t>
            </a:r>
          </a:p>
          <a:p>
            <a:r>
              <a:rPr lang="en-US" sz="3600" b="1" i="1" dirty="0">
                <a:latin typeface="Courier" pitchFamily="-72" charset="0"/>
                <a:ea typeface="Courier" pitchFamily="-72" charset="0"/>
                <a:cs typeface="Courier" pitchFamily="-72" charset="0"/>
              </a:rPr>
              <a:t>  […]</a:t>
            </a:r>
          </a:p>
          <a:p>
            <a:r>
              <a:rPr lang="en-US" sz="3600" b="1" i="1" dirty="0">
                <a:latin typeface="Courier" pitchFamily="-72" charset="0"/>
                <a:ea typeface="Courier" pitchFamily="-72" charset="0"/>
                <a:cs typeface="Courier" pitchFamily="-72" charset="0"/>
              </a:rPr>
              <a:t>  *)</a:t>
            </a:r>
          </a:p>
          <a:p>
            <a:r>
              <a:rPr lang="en-US" sz="3600" b="1" i="1" dirty="0">
                <a:latin typeface="Courier" pitchFamily="-72" charset="0"/>
                <a:ea typeface="Courier" pitchFamily="-72" charset="0"/>
                <a:cs typeface="Courier" pitchFamily="-72" charset="0"/>
              </a:rPr>
              <a:t>    </a:t>
            </a:r>
            <a:r>
              <a:rPr lang="en-US" sz="3600" i="1" dirty="0" smtClean="0">
                <a:latin typeface="Courier" pitchFamily="-72" charset="0"/>
                <a:ea typeface="Courier" pitchFamily="-72" charset="0"/>
                <a:cs typeface="Courier" pitchFamily="-72" charset="0"/>
              </a:rPr>
              <a:t>statements_3</a:t>
            </a:r>
            <a:endParaRPr lang="en-US" sz="3600" i="1" dirty="0">
              <a:latin typeface="Courier" pitchFamily="-72" charset="0"/>
              <a:ea typeface="Courier" pitchFamily="-72" charset="0"/>
              <a:cs typeface="Courier" pitchFamily="-72" charset="0"/>
            </a:endParaRPr>
          </a:p>
          <a:p>
            <a:r>
              <a:rPr lang="en-US" sz="3600" b="1" i="1" dirty="0">
                <a:latin typeface="Courier" pitchFamily="-72" charset="0"/>
                <a:ea typeface="Courier" pitchFamily="-72" charset="0"/>
                <a:cs typeface="Courier" pitchFamily="-72" charset="0"/>
              </a:rPr>
              <a:t>    ;;</a:t>
            </a:r>
          </a:p>
          <a:p>
            <a:r>
              <a:rPr lang="en-US" sz="3600" b="1" dirty="0" err="1">
                <a:latin typeface="Courier" pitchFamily="-72" charset="0"/>
                <a:ea typeface="Courier" pitchFamily="-72" charset="0"/>
                <a:cs typeface="Courier" pitchFamily="-72" charset="0"/>
              </a:rPr>
              <a:t>esac</a:t>
            </a:r>
            <a:endParaRPr lang="en-US" sz="3600" b="1" dirty="0">
              <a:latin typeface="Courier" pitchFamily="-72" charset="0"/>
              <a:ea typeface="Courier" pitchFamily="-72" charset="0"/>
              <a:cs typeface="Courier" pitchFamily="-7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4"/>
          <p:cNvSpPr txBox="1">
            <a:spLocks/>
          </p:cNvSpPr>
          <p:nvPr/>
        </p:nvSpPr>
        <p:spPr bwMode="auto">
          <a:xfrm>
            <a:off x="131763" y="1030288"/>
            <a:ext cx="8799512" cy="3416300"/>
          </a:xfrm>
          <a:prstGeom prst="rect">
            <a:avLst/>
          </a:prstGeom>
          <a:noFill/>
          <a:ln w="9525">
            <a:noFill/>
            <a:miter lim="800000"/>
            <a:headEnd/>
            <a:tailEnd/>
          </a:ln>
        </p:spPr>
        <p:txBody>
          <a:bodyPr>
            <a:prstTxWarp prst="textNoShape">
              <a:avLst/>
            </a:prstTxWarp>
            <a:spAutoFit/>
          </a:bodyPr>
          <a:lstStyle/>
          <a:p>
            <a:r>
              <a:rPr lang="en-US" sz="2400" dirty="0">
                <a:latin typeface="Courier" pitchFamily="-72" charset="0"/>
                <a:ea typeface="Courier" pitchFamily="-72" charset="0"/>
                <a:cs typeface="Courier" pitchFamily="-72" charset="0"/>
              </a:rPr>
              <a:t>case $PATH in</a:t>
            </a:r>
          </a:p>
          <a:p>
            <a:r>
              <a:rPr lang="en-US" sz="2400" dirty="0">
                <a:latin typeface="Courier" pitchFamily="-72" charset="0"/>
                <a:ea typeface="Courier" pitchFamily="-72" charset="0"/>
                <a:cs typeface="Courier" pitchFamily="-72" charset="0"/>
              </a:rPr>
              <a:t> */opt/* | */</a:t>
            </a:r>
            <a:r>
              <a:rPr lang="en-US" sz="2400" dirty="0" err="1">
                <a:latin typeface="Courier" pitchFamily="-72" charset="0"/>
                <a:ea typeface="Courier" pitchFamily="-72" charset="0"/>
                <a:cs typeface="Courier" pitchFamily="-72" charset="0"/>
              </a:rPr>
              <a:t>usr</a:t>
            </a:r>
            <a:r>
              <a:rPr lang="en-US" sz="2400" dirty="0">
                <a:latin typeface="Courier" pitchFamily="-72" charset="0"/>
                <a:ea typeface="Courier" pitchFamily="-72" charset="0"/>
                <a:cs typeface="Courier" pitchFamily="-72" charset="0"/>
              </a:rPr>
              <a:t>/* )</a:t>
            </a:r>
          </a:p>
          <a:p>
            <a:r>
              <a:rPr lang="en-US" sz="2400" dirty="0">
                <a:latin typeface="Courier" pitchFamily="-72" charset="0"/>
                <a:ea typeface="Courier" pitchFamily="-72" charset="0"/>
                <a:cs typeface="Courier" pitchFamily="-72" charset="0"/>
              </a:rPr>
              <a:t>    echo /opt/ or /</a:t>
            </a:r>
            <a:r>
              <a:rPr lang="en-US" sz="2400" dirty="0" err="1">
                <a:latin typeface="Courier" pitchFamily="-72" charset="0"/>
                <a:ea typeface="Courier" pitchFamily="-72" charset="0"/>
                <a:cs typeface="Courier" pitchFamily="-72" charset="0"/>
              </a:rPr>
              <a:t>usr</a:t>
            </a:r>
            <a:r>
              <a:rPr lang="en-US" sz="2400" dirty="0">
                <a:latin typeface="Courier" pitchFamily="-72" charset="0"/>
                <a:ea typeface="Courier" pitchFamily="-72" charset="0"/>
                <a:cs typeface="Courier" pitchFamily="-72" charset="0"/>
              </a:rPr>
              <a:t>/ paths found in \$PATH</a:t>
            </a:r>
          </a:p>
          <a:p>
            <a:r>
              <a:rPr lang="en-US" sz="2400" dirty="0">
                <a:latin typeface="Courier" pitchFamily="-72" charset="0"/>
                <a:ea typeface="Courier" pitchFamily="-72" charset="0"/>
                <a:cs typeface="Courier" pitchFamily="-72" charset="0"/>
              </a:rPr>
              <a:t>    ;;</a:t>
            </a:r>
          </a:p>
          <a:p>
            <a:r>
              <a:rPr lang="en-US" sz="2400" dirty="0">
                <a:latin typeface="Courier" pitchFamily="-72" charset="0"/>
                <a:ea typeface="Courier" pitchFamily="-72" charset="0"/>
                <a:cs typeface="Courier" pitchFamily="-72" charset="0"/>
              </a:rPr>
              <a:t> *)</a:t>
            </a:r>
          </a:p>
          <a:p>
            <a:r>
              <a:rPr lang="en-US" sz="2400" dirty="0">
                <a:latin typeface="Courier" pitchFamily="-72" charset="0"/>
                <a:ea typeface="Courier" pitchFamily="-72" charset="0"/>
                <a:cs typeface="Courier" pitchFamily="-72" charset="0"/>
              </a:rPr>
              <a:t>    echo ‘/opt and /</a:t>
            </a:r>
            <a:r>
              <a:rPr lang="en-US" sz="2400" dirty="0" err="1">
                <a:latin typeface="Courier" pitchFamily="-72" charset="0"/>
                <a:ea typeface="Courier" pitchFamily="-72" charset="0"/>
                <a:cs typeface="Courier" pitchFamily="-72" charset="0"/>
              </a:rPr>
              <a:t>usr</a:t>
            </a:r>
            <a:r>
              <a:rPr lang="en-US" sz="2400" dirty="0">
                <a:latin typeface="Courier" pitchFamily="-72" charset="0"/>
                <a:ea typeface="Courier" pitchFamily="-72" charset="0"/>
                <a:cs typeface="Courier" pitchFamily="-72" charset="0"/>
              </a:rPr>
              <a:t> are not contained in $PATH’</a:t>
            </a:r>
          </a:p>
          <a:p>
            <a:r>
              <a:rPr lang="en-US" sz="2400" dirty="0">
                <a:latin typeface="Courier" pitchFamily="-72" charset="0"/>
                <a:ea typeface="Courier" pitchFamily="-72" charset="0"/>
                <a:cs typeface="Courier" pitchFamily="-72" charset="0"/>
              </a:rPr>
              <a:t>    ;;</a:t>
            </a:r>
          </a:p>
          <a:p>
            <a:r>
              <a:rPr lang="en-US" sz="2400" dirty="0" err="1">
                <a:latin typeface="Courier" pitchFamily="-72" charset="0"/>
                <a:ea typeface="Courier" pitchFamily="-72" charset="0"/>
                <a:cs typeface="Courier" pitchFamily="-72" charset="0"/>
              </a:rPr>
              <a:t>esac</a:t>
            </a:r>
            <a:r>
              <a:rPr lang="en-US" sz="2400" dirty="0">
                <a:latin typeface="Courier" pitchFamily="-72" charset="0"/>
                <a:ea typeface="Courier" pitchFamily="-72" charset="0"/>
                <a:cs typeface="Courier" pitchFamily="-72"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Box 4"/>
          <p:cNvSpPr txBox="1">
            <a:spLocks/>
          </p:cNvSpPr>
          <p:nvPr/>
        </p:nvSpPr>
        <p:spPr bwMode="auto">
          <a:xfrm>
            <a:off x="446088" y="1855788"/>
            <a:ext cx="8320087" cy="2308225"/>
          </a:xfrm>
          <a:prstGeom prst="rect">
            <a:avLst/>
          </a:prstGeom>
          <a:noFill/>
          <a:ln w="9525">
            <a:noFill/>
            <a:miter lim="800000"/>
            <a:headEnd/>
            <a:tailEnd/>
          </a:ln>
        </p:spPr>
        <p:txBody>
          <a:bodyPr>
            <a:prstTxWarp prst="textNoShape">
              <a:avLst/>
            </a:prstTxWarp>
            <a:spAutoFit/>
          </a:bodyPr>
          <a:lstStyle/>
          <a:p>
            <a:r>
              <a:rPr lang="en-US" sz="3600" b="1" dirty="0">
                <a:latin typeface="Courier" pitchFamily="-72" charset="0"/>
                <a:ea typeface="Courier" pitchFamily="-72" charset="0"/>
                <a:cs typeface="Courier" pitchFamily="-72" charset="0"/>
              </a:rPr>
              <a:t>for </a:t>
            </a:r>
            <a:r>
              <a:rPr lang="en-US" sz="3600" dirty="0">
                <a:latin typeface="Courier" pitchFamily="-72" charset="0"/>
                <a:ea typeface="Courier" pitchFamily="-72" charset="0"/>
                <a:cs typeface="Courier" pitchFamily="-72" charset="0"/>
              </a:rPr>
              <a:t>variable </a:t>
            </a:r>
            <a:r>
              <a:rPr lang="en-US" sz="3600" b="1" dirty="0">
                <a:latin typeface="Courier" pitchFamily="-72" charset="0"/>
                <a:ea typeface="Courier" pitchFamily="-72" charset="0"/>
                <a:cs typeface="Courier" pitchFamily="-72" charset="0"/>
              </a:rPr>
              <a:t>in </a:t>
            </a:r>
            <a:r>
              <a:rPr lang="en-US" sz="3600" dirty="0">
                <a:latin typeface="Courier" pitchFamily="-72" charset="0"/>
                <a:ea typeface="Courier" pitchFamily="-72" charset="0"/>
                <a:cs typeface="Courier" pitchFamily="-72" charset="0"/>
              </a:rPr>
              <a:t>list</a:t>
            </a:r>
          </a:p>
          <a:p>
            <a:r>
              <a:rPr lang="en-US" sz="3600" b="1" dirty="0">
                <a:latin typeface="Courier" pitchFamily="-72" charset="0"/>
                <a:ea typeface="Courier" pitchFamily="-72" charset="0"/>
                <a:cs typeface="Courier" pitchFamily="-72" charset="0"/>
              </a:rPr>
              <a:t>do</a:t>
            </a:r>
          </a:p>
          <a:p>
            <a:r>
              <a:rPr lang="en-US" sz="3600" b="1" dirty="0">
                <a:latin typeface="Courier" pitchFamily="-72" charset="0"/>
                <a:ea typeface="Courier" pitchFamily="-72" charset="0"/>
                <a:cs typeface="Courier" pitchFamily="-72" charset="0"/>
              </a:rPr>
              <a:t>  </a:t>
            </a:r>
            <a:r>
              <a:rPr lang="en-US" sz="3600" dirty="0">
                <a:latin typeface="Courier" pitchFamily="-72" charset="0"/>
                <a:ea typeface="Courier" pitchFamily="-72" charset="0"/>
                <a:cs typeface="Courier" pitchFamily="-72" charset="0"/>
              </a:rPr>
              <a:t>statements</a:t>
            </a:r>
          </a:p>
          <a:p>
            <a:r>
              <a:rPr lang="en-US" sz="3600" b="1" dirty="0">
                <a:latin typeface="Courier" pitchFamily="-72" charset="0"/>
                <a:ea typeface="Courier" pitchFamily="-72" charset="0"/>
                <a:cs typeface="Courier" pitchFamily="-72" charset="0"/>
              </a:rPr>
              <a:t>done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p:cNvSpPr>
          <p:nvPr/>
        </p:nvSpPr>
        <p:spPr>
          <a:xfrm>
            <a:off x="354013" y="1400175"/>
            <a:ext cx="8435975" cy="1816100"/>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for FILE in /</a:t>
            </a:r>
            <a:r>
              <a:rPr lang="en-US" sz="2800" dirty="0" err="1">
                <a:latin typeface="Courier"/>
                <a:ea typeface="+mn-ea"/>
                <a:cs typeface="Courier"/>
              </a:rPr>
              <a:t>tmp</a:t>
            </a:r>
            <a:r>
              <a:rPr lang="en-US" sz="2800" dirty="0">
                <a:latin typeface="Courier"/>
                <a:ea typeface="+mn-ea"/>
                <a:cs typeface="Courier"/>
              </a:rPr>
              <a:t>/*</a:t>
            </a:r>
          </a:p>
          <a:p>
            <a:pPr fontAlgn="auto">
              <a:spcBef>
                <a:spcPts val="0"/>
              </a:spcBef>
              <a:spcAft>
                <a:spcPts val="0"/>
              </a:spcAft>
              <a:defRPr/>
            </a:pPr>
            <a:r>
              <a:rPr lang="en-US" sz="2800" dirty="0">
                <a:latin typeface="Courier"/>
                <a:ea typeface="+mn-ea"/>
                <a:cs typeface="Courier"/>
              </a:rPr>
              <a:t>do</a:t>
            </a:r>
          </a:p>
          <a:p>
            <a:pPr fontAlgn="auto">
              <a:spcBef>
                <a:spcPts val="0"/>
              </a:spcBef>
              <a:spcAft>
                <a:spcPts val="0"/>
              </a:spcAft>
              <a:defRPr/>
            </a:pPr>
            <a:r>
              <a:rPr lang="en-US" sz="2800" dirty="0">
                <a:latin typeface="Courier"/>
                <a:ea typeface="+mn-ea"/>
                <a:cs typeface="Courier"/>
              </a:rPr>
              <a:t>  echo “ * $FILE”</a:t>
            </a:r>
          </a:p>
          <a:p>
            <a:pPr fontAlgn="auto">
              <a:spcBef>
                <a:spcPts val="0"/>
              </a:spcBef>
              <a:spcAft>
                <a:spcPts val="0"/>
              </a:spcAft>
              <a:defRPr/>
            </a:pPr>
            <a:r>
              <a:rPr lang="en-US" sz="2800" dirty="0">
                <a:latin typeface="Courier"/>
                <a:ea typeface="+mn-ea"/>
                <a:cs typeface="Courier"/>
              </a:rPr>
              <a:t>done</a:t>
            </a:r>
          </a:p>
        </p:txBody>
      </p:sp>
      <p:sp>
        <p:nvSpPr>
          <p:cNvPr id="3" name="TextBox 2"/>
          <p:cNvSpPr txBox="1">
            <a:spLocks/>
          </p:cNvSpPr>
          <p:nvPr/>
        </p:nvSpPr>
        <p:spPr>
          <a:xfrm>
            <a:off x="354013" y="4024313"/>
            <a:ext cx="8435975" cy="1816100"/>
          </a:xfrm>
          <a:prstGeom prst="rect">
            <a:avLst/>
          </a:prstGeom>
          <a:solidFill>
            <a:schemeClr val="bg1">
              <a:lumMod val="85000"/>
            </a:schemeClr>
          </a:solidFill>
        </p:spPr>
        <p:txBody>
          <a:bodyPr>
            <a:spAutoFit/>
          </a:bodyPr>
          <a:lstStyle/>
          <a:p>
            <a:pPr fontAlgn="auto">
              <a:spcBef>
                <a:spcPts val="0"/>
              </a:spcBef>
              <a:spcAft>
                <a:spcPts val="0"/>
              </a:spcAft>
              <a:defRPr/>
            </a:pPr>
            <a:r>
              <a:rPr lang="en-US" sz="2800" dirty="0">
                <a:latin typeface="Courier"/>
                <a:ea typeface="+mn-ea"/>
                <a:cs typeface="Courier"/>
              </a:rPr>
              <a:t>for FILE in `</a:t>
            </a:r>
            <a:r>
              <a:rPr lang="en-US" sz="2800" dirty="0" err="1">
                <a:latin typeface="Courier"/>
                <a:ea typeface="+mn-ea"/>
                <a:cs typeface="Courier"/>
              </a:rPr>
              <a:t>ls</a:t>
            </a:r>
            <a:r>
              <a:rPr lang="en-US" sz="2800" dirty="0">
                <a:latin typeface="Courier"/>
                <a:ea typeface="+mn-ea"/>
                <a:cs typeface="Courier"/>
              </a:rPr>
              <a:t> /</a:t>
            </a:r>
            <a:r>
              <a:rPr lang="en-US" sz="2800" dirty="0" err="1">
                <a:latin typeface="Courier"/>
                <a:ea typeface="+mn-ea"/>
                <a:cs typeface="Courier"/>
              </a:rPr>
              <a:t>tmp</a:t>
            </a:r>
            <a:r>
              <a:rPr lang="en-US" sz="2800" dirty="0">
                <a:latin typeface="Courier"/>
                <a:ea typeface="+mn-ea"/>
                <a:cs typeface="Courier"/>
              </a:rPr>
              <a:t>`</a:t>
            </a:r>
          </a:p>
          <a:p>
            <a:pPr fontAlgn="auto">
              <a:spcBef>
                <a:spcPts val="0"/>
              </a:spcBef>
              <a:spcAft>
                <a:spcPts val="0"/>
              </a:spcAft>
              <a:defRPr/>
            </a:pPr>
            <a:r>
              <a:rPr lang="en-US" sz="2800" dirty="0">
                <a:latin typeface="Courier"/>
                <a:ea typeface="+mn-ea"/>
                <a:cs typeface="Courier"/>
              </a:rPr>
              <a:t>do</a:t>
            </a:r>
          </a:p>
          <a:p>
            <a:pPr fontAlgn="auto">
              <a:spcBef>
                <a:spcPts val="0"/>
              </a:spcBef>
              <a:spcAft>
                <a:spcPts val="0"/>
              </a:spcAft>
              <a:defRPr/>
            </a:pPr>
            <a:r>
              <a:rPr lang="en-US" sz="2800" dirty="0">
                <a:latin typeface="Courier"/>
                <a:ea typeface="+mn-ea"/>
                <a:cs typeface="Courier"/>
              </a:rPr>
              <a:t>  echo “ * $FILE”</a:t>
            </a:r>
          </a:p>
          <a:p>
            <a:pPr fontAlgn="auto">
              <a:spcBef>
                <a:spcPts val="0"/>
              </a:spcBef>
              <a:spcAft>
                <a:spcPts val="0"/>
              </a:spcAft>
              <a:defRPr/>
            </a:pPr>
            <a:r>
              <a:rPr lang="en-US" sz="2800" dirty="0">
                <a:latin typeface="Courier"/>
                <a:ea typeface="+mn-ea"/>
                <a:cs typeface="Courier"/>
              </a:rPr>
              <a:t>done</a:t>
            </a:r>
          </a:p>
        </p:txBody>
      </p:sp>
      <p:sp>
        <p:nvSpPr>
          <p:cNvPr id="4" name="TextBox 3"/>
          <p:cNvSpPr txBox="1"/>
          <p:nvPr/>
        </p:nvSpPr>
        <p:spPr>
          <a:xfrm>
            <a:off x="1698625" y="166386"/>
            <a:ext cx="5746750" cy="646112"/>
          </a:xfrm>
          <a:prstGeom prst="rect">
            <a:avLst/>
          </a:prstGeom>
          <a:noFill/>
        </p:spPr>
        <p:txBody>
          <a:bodyPr wrap="none">
            <a:spAutoFit/>
          </a:bodyPr>
          <a:lstStyle/>
          <a:p>
            <a:pPr fontAlgn="auto">
              <a:spcBef>
                <a:spcPts val="0"/>
              </a:spcBef>
              <a:spcAft>
                <a:spcPts val="0"/>
              </a:spcAft>
              <a:defRPr/>
            </a:pPr>
            <a:r>
              <a:rPr lang="en-US" sz="3600" b="1" spc="600" dirty="0">
                <a:latin typeface="+mn-lt"/>
                <a:ea typeface="+mn-ea"/>
                <a:cs typeface="+mn-cs"/>
              </a:rPr>
              <a:t>Twice the same again</a:t>
            </a:r>
          </a:p>
        </p:txBody>
      </p:sp>
    </p:spTree>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200</TotalTime>
  <Words>723</Words>
  <Application>Microsoft Macintosh PowerPoint</Application>
  <PresentationFormat>On-screen Show (4:3)</PresentationFormat>
  <Paragraphs>188</Paragraphs>
  <Slides>20</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EMBL Heidelberg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Frank Thommen</dc:creator>
  <cp:lastModifiedBy>Frank Thommen</cp:lastModifiedBy>
  <cp:revision>17</cp:revision>
  <dcterms:created xsi:type="dcterms:W3CDTF">2012-12-06T11:02:15Z</dcterms:created>
  <dcterms:modified xsi:type="dcterms:W3CDTF">2014-05-20T14:21:43Z</dcterms:modified>
</cp:coreProperties>
</file>