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44"/>
  </p:notesMasterIdLst>
  <p:handoutMasterIdLst>
    <p:handoutMasterId r:id="rId45"/>
  </p:handoutMasterIdLst>
  <p:sldIdLst>
    <p:sldId id="314" r:id="rId5"/>
    <p:sldId id="324" r:id="rId6"/>
    <p:sldId id="315" r:id="rId7"/>
    <p:sldId id="348" r:id="rId8"/>
    <p:sldId id="347" r:id="rId9"/>
    <p:sldId id="383" r:id="rId10"/>
    <p:sldId id="350" r:id="rId11"/>
    <p:sldId id="351" r:id="rId12"/>
    <p:sldId id="352" r:id="rId13"/>
    <p:sldId id="353" r:id="rId14"/>
    <p:sldId id="375" r:id="rId15"/>
    <p:sldId id="354" r:id="rId16"/>
    <p:sldId id="355" r:id="rId17"/>
    <p:sldId id="356" r:id="rId18"/>
    <p:sldId id="369" r:id="rId19"/>
    <p:sldId id="358" r:id="rId20"/>
    <p:sldId id="357" r:id="rId21"/>
    <p:sldId id="368" r:id="rId22"/>
    <p:sldId id="370" r:id="rId23"/>
    <p:sldId id="371" r:id="rId24"/>
    <p:sldId id="372" r:id="rId25"/>
    <p:sldId id="373" r:id="rId26"/>
    <p:sldId id="360" r:id="rId27"/>
    <p:sldId id="359" r:id="rId28"/>
    <p:sldId id="364" r:id="rId29"/>
    <p:sldId id="378" r:id="rId30"/>
    <p:sldId id="379" r:id="rId31"/>
    <p:sldId id="380" r:id="rId32"/>
    <p:sldId id="381" r:id="rId33"/>
    <p:sldId id="382" r:id="rId34"/>
    <p:sldId id="374" r:id="rId35"/>
    <p:sldId id="377" r:id="rId36"/>
    <p:sldId id="362" r:id="rId37"/>
    <p:sldId id="363" r:id="rId38"/>
    <p:sldId id="361" r:id="rId39"/>
    <p:sldId id="376" r:id="rId40"/>
    <p:sldId id="366" r:id="rId41"/>
    <p:sldId id="385" r:id="rId42"/>
    <p:sldId id="36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42588-E1BE-4243-8A0C-66C4AB7E656C}" v="1" dt="2021-07-19T21:51:08.9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30" autoAdjust="0"/>
  </p:normalViewPr>
  <p:slideViewPr>
    <p:cSldViewPr snapToGrid="0" snapToObjects="1">
      <p:cViewPr varScale="1">
        <p:scale>
          <a:sx n="79" d="100"/>
          <a:sy n="79" d="100"/>
        </p:scale>
        <p:origin x="1086" y="90"/>
      </p:cViewPr>
      <p:guideLst>
        <p:guide orient="horz" pos="3141"/>
        <p:guide pos="392"/>
      </p:guideLst>
    </p:cSldViewPr>
  </p:slideViewPr>
  <p:outlineViewPr>
    <p:cViewPr>
      <p:scale>
        <a:sx n="33" d="100"/>
        <a:sy n="33" d="100"/>
      </p:scale>
      <p:origin x="0" y="-1834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ones Gamez, Lizeth" userId="9b779662-d841-4321-977a-a5f51fb5b35e" providerId="ADAL" clId="{66342588-E1BE-4243-8A0C-66C4AB7E656C}"/>
    <pc:docChg chg="undo custSel modMainMaster">
      <pc:chgData name="Quinones Gamez, Lizeth" userId="9b779662-d841-4321-977a-a5f51fb5b35e" providerId="ADAL" clId="{66342588-E1BE-4243-8A0C-66C4AB7E656C}" dt="2021-07-19T21:54:57.043" v="35" actId="14100"/>
      <pc:docMkLst>
        <pc:docMk/>
      </pc:docMkLst>
      <pc:sldMasterChg chg="modSldLayout">
        <pc:chgData name="Quinones Gamez, Lizeth" userId="9b779662-d841-4321-977a-a5f51fb5b35e" providerId="ADAL" clId="{66342588-E1BE-4243-8A0C-66C4AB7E656C}" dt="2021-07-19T21:54:57.043" v="35" actId="14100"/>
        <pc:sldMasterMkLst>
          <pc:docMk/>
          <pc:sldMasterMk cId="3693843513" sldId="2147493455"/>
        </pc:sldMasterMkLst>
        <pc:sldLayoutChg chg="delSp modSp mod">
          <pc:chgData name="Quinones Gamez, Lizeth" userId="9b779662-d841-4321-977a-a5f51fb5b35e" providerId="ADAL" clId="{66342588-E1BE-4243-8A0C-66C4AB7E656C}" dt="2021-07-19T21:53:57.923" v="28" actId="1076"/>
          <pc:sldLayoutMkLst>
            <pc:docMk/>
            <pc:sldMasterMk cId="3693843513" sldId="2147493455"/>
            <pc:sldLayoutMk cId="1728351486" sldId="2147493456"/>
          </pc:sldLayoutMkLst>
          <pc:spChg chg="del">
            <ac:chgData name="Quinones Gamez, Lizeth" userId="9b779662-d841-4321-977a-a5f51fb5b35e" providerId="ADAL" clId="{66342588-E1BE-4243-8A0C-66C4AB7E656C}" dt="2021-07-19T21:53:45.725" v="26" actId="478"/>
            <ac:spMkLst>
              <pc:docMk/>
              <pc:sldMasterMk cId="3693843513" sldId="2147493455"/>
              <pc:sldLayoutMk cId="1728351486" sldId="2147493456"/>
              <ac:spMk id="18" creationId="{00000000-0000-0000-0000-000000000000}"/>
            </ac:spMkLst>
          </pc:spChg>
          <pc:grpChg chg="mod">
            <ac:chgData name="Quinones Gamez, Lizeth" userId="9b779662-d841-4321-977a-a5f51fb5b35e" providerId="ADAL" clId="{66342588-E1BE-4243-8A0C-66C4AB7E656C}" dt="2021-07-19T21:53:52.805" v="27" actId="14100"/>
            <ac:grpSpMkLst>
              <pc:docMk/>
              <pc:sldMasterMk cId="3693843513" sldId="2147493455"/>
              <pc:sldLayoutMk cId="1728351486" sldId="2147493456"/>
              <ac:grpSpMk id="11" creationId="{00000000-0000-0000-0000-000000000000}"/>
            </ac:grpSpMkLst>
          </pc:grpChg>
          <pc:picChg chg="mod">
            <ac:chgData name="Quinones Gamez, Lizeth" userId="9b779662-d841-4321-977a-a5f51fb5b35e" providerId="ADAL" clId="{66342588-E1BE-4243-8A0C-66C4AB7E656C}" dt="2021-07-19T21:53:57.923" v="28" actId="1076"/>
            <ac:picMkLst>
              <pc:docMk/>
              <pc:sldMasterMk cId="3693843513" sldId="2147493455"/>
              <pc:sldLayoutMk cId="1728351486" sldId="2147493456"/>
              <ac:picMk id="16" creationId="{48F43506-87BE-AD42-A434-56D6AA549751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0:41.986" v="9" actId="1076"/>
          <pc:sldLayoutMkLst>
            <pc:docMk/>
            <pc:sldMasterMk cId="3693843513" sldId="2147493455"/>
            <pc:sldLayoutMk cId="3682060554" sldId="2147493472"/>
          </pc:sldLayoutMkLst>
          <pc:picChg chg="add del mod">
            <ac:chgData name="Quinones Gamez, Lizeth" userId="9b779662-d841-4321-977a-a5f51fb5b35e" providerId="ADAL" clId="{66342588-E1BE-4243-8A0C-66C4AB7E656C}" dt="2021-07-19T21:50:32.820" v="5" actId="478"/>
            <ac:picMkLst>
              <pc:docMk/>
              <pc:sldMasterMk cId="3693843513" sldId="2147493455"/>
              <pc:sldLayoutMk cId="3682060554" sldId="2147493472"/>
              <ac:picMk id="5" creationId="{CD41813F-28CF-DE46-B6AD-1ED467B3CC24}"/>
            </ac:picMkLst>
          </pc:picChg>
          <pc:picChg chg="del">
            <ac:chgData name="Quinones Gamez, Lizeth" userId="9b779662-d841-4321-977a-a5f51fb5b35e" providerId="ADAL" clId="{66342588-E1BE-4243-8A0C-66C4AB7E656C}" dt="2021-07-19T21:50:01.869" v="0" actId="478"/>
            <ac:picMkLst>
              <pc:docMk/>
              <pc:sldMasterMk cId="3693843513" sldId="2147493455"/>
              <pc:sldLayoutMk cId="3682060554" sldId="2147493472"/>
              <ac:picMk id="6" creationId="{A76336A7-122F-7949-A9DB-0A88BAD94AC9}"/>
            </ac:picMkLst>
          </pc:picChg>
          <pc:picChg chg="add mod">
            <ac:chgData name="Quinones Gamez, Lizeth" userId="9b779662-d841-4321-977a-a5f51fb5b35e" providerId="ADAL" clId="{66342588-E1BE-4243-8A0C-66C4AB7E656C}" dt="2021-07-19T21:50:41.986" v="9" actId="1076"/>
            <ac:picMkLst>
              <pc:docMk/>
              <pc:sldMasterMk cId="3693843513" sldId="2147493455"/>
              <pc:sldLayoutMk cId="3682060554" sldId="2147493472"/>
              <ac:picMk id="9" creationId="{19550CF3-5386-AF4B-B05B-FEC162553943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3:08.646" v="25" actId="1076"/>
          <pc:sldLayoutMkLst>
            <pc:docMk/>
            <pc:sldMasterMk cId="3693843513" sldId="2147493455"/>
            <pc:sldLayoutMk cId="1315652006" sldId="2147493475"/>
          </pc:sldLayoutMkLst>
          <pc:spChg chg="mod topLvl">
            <ac:chgData name="Quinones Gamez, Lizeth" userId="9b779662-d841-4321-977a-a5f51fb5b35e" providerId="ADAL" clId="{66342588-E1BE-4243-8A0C-66C4AB7E656C}" dt="2021-07-19T21:53:02.931" v="23" actId="1076"/>
            <ac:spMkLst>
              <pc:docMk/>
              <pc:sldMasterMk cId="3693843513" sldId="2147493455"/>
              <pc:sldLayoutMk cId="1315652006" sldId="2147493475"/>
              <ac:spMk id="9" creationId="{00000000-0000-0000-0000-000000000000}"/>
            </ac:spMkLst>
          </pc:spChg>
          <pc:spChg chg="del topLvl">
            <ac:chgData name="Quinones Gamez, Lizeth" userId="9b779662-d841-4321-977a-a5f51fb5b35e" providerId="ADAL" clId="{66342588-E1BE-4243-8A0C-66C4AB7E656C}" dt="2021-07-19T21:52:58.105" v="21" actId="478"/>
            <ac:spMkLst>
              <pc:docMk/>
              <pc:sldMasterMk cId="3693843513" sldId="2147493455"/>
              <pc:sldLayoutMk cId="1315652006" sldId="2147493475"/>
              <ac:spMk id="10" creationId="{00000000-0000-0000-0000-000000000000}"/>
            </ac:spMkLst>
          </pc:spChg>
          <pc:spChg chg="del">
            <ac:chgData name="Quinones Gamez, Lizeth" userId="9b779662-d841-4321-977a-a5f51fb5b35e" providerId="ADAL" clId="{66342588-E1BE-4243-8A0C-66C4AB7E656C}" dt="2021-07-19T21:52:53.335" v="20" actId="478"/>
            <ac:spMkLst>
              <pc:docMk/>
              <pc:sldMasterMk cId="3693843513" sldId="2147493455"/>
              <pc:sldLayoutMk cId="1315652006" sldId="2147493475"/>
              <ac:spMk id="13" creationId="{00000000-0000-0000-0000-000000000000}"/>
            </ac:spMkLst>
          </pc:spChg>
          <pc:grpChg chg="add del">
            <ac:chgData name="Quinones Gamez, Lizeth" userId="9b779662-d841-4321-977a-a5f51fb5b35e" providerId="ADAL" clId="{66342588-E1BE-4243-8A0C-66C4AB7E656C}" dt="2021-07-19T21:52:58.105" v="21" actId="478"/>
            <ac:grpSpMkLst>
              <pc:docMk/>
              <pc:sldMasterMk cId="3693843513" sldId="2147493455"/>
              <pc:sldLayoutMk cId="1315652006" sldId="2147493475"/>
              <ac:grpSpMk id="8" creationId="{00000000-0000-0000-0000-000000000000}"/>
            </ac:grpSpMkLst>
          </pc:grpChg>
          <pc:picChg chg="mod">
            <ac:chgData name="Quinones Gamez, Lizeth" userId="9b779662-d841-4321-977a-a5f51fb5b35e" providerId="ADAL" clId="{66342588-E1BE-4243-8A0C-66C4AB7E656C}" dt="2021-07-19T21:53:08.646" v="25" actId="1076"/>
            <ac:picMkLst>
              <pc:docMk/>
              <pc:sldMasterMk cId="3693843513" sldId="2147493455"/>
              <pc:sldLayoutMk cId="1315652006" sldId="2147493475"/>
              <ac:picMk id="3" creationId="{1427D511-D675-E84D-9F64-EDC66F7E3118}"/>
            </ac:picMkLst>
          </pc:picChg>
          <pc:picChg chg="del">
            <ac:chgData name="Quinones Gamez, Lizeth" userId="9b779662-d841-4321-977a-a5f51fb5b35e" providerId="ADAL" clId="{66342588-E1BE-4243-8A0C-66C4AB7E656C}" dt="2021-07-19T21:52:48.047" v="17" actId="478"/>
            <ac:picMkLst>
              <pc:docMk/>
              <pc:sldMasterMk cId="3693843513" sldId="2147493455"/>
              <pc:sldLayoutMk cId="1315652006" sldId="2147493475"/>
              <ac:picMk id="11" creationId="{00000000-0000-0000-0000-000000000000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1:08.932" v="11"/>
          <pc:sldLayoutMkLst>
            <pc:docMk/>
            <pc:sldMasterMk cId="3693843513" sldId="2147493455"/>
            <pc:sldLayoutMk cId="727036437" sldId="2147493476"/>
          </pc:sldLayoutMkLst>
          <pc:picChg chg="add mod">
            <ac:chgData name="Quinones Gamez, Lizeth" userId="9b779662-d841-4321-977a-a5f51fb5b35e" providerId="ADAL" clId="{66342588-E1BE-4243-8A0C-66C4AB7E656C}" dt="2021-07-19T21:51:08.932" v="11"/>
            <ac:picMkLst>
              <pc:docMk/>
              <pc:sldMasterMk cId="3693843513" sldId="2147493455"/>
              <pc:sldLayoutMk cId="727036437" sldId="2147493476"/>
              <ac:picMk id="3" creationId="{7C0B4135-40C9-CB47-85DC-6DF044620E8E}"/>
            </ac:picMkLst>
          </pc:picChg>
          <pc:picChg chg="del">
            <ac:chgData name="Quinones Gamez, Lizeth" userId="9b779662-d841-4321-977a-a5f51fb5b35e" providerId="ADAL" clId="{66342588-E1BE-4243-8A0C-66C4AB7E656C}" dt="2021-07-19T21:51:07.871" v="10" actId="478"/>
            <ac:picMkLst>
              <pc:docMk/>
              <pc:sldMasterMk cId="3693843513" sldId="2147493455"/>
              <pc:sldLayoutMk cId="727036437" sldId="2147493476"/>
              <ac:picMk id="6" creationId="{C2BD564E-EE70-6247-BB79-030B7010E4CC}"/>
            </ac:picMkLst>
          </pc:picChg>
        </pc:sldLayoutChg>
        <pc:sldLayoutChg chg="delSp modSp mod">
          <pc:chgData name="Quinones Gamez, Lizeth" userId="9b779662-d841-4321-977a-a5f51fb5b35e" providerId="ADAL" clId="{66342588-E1BE-4243-8A0C-66C4AB7E656C}" dt="2021-07-19T21:54:57.043" v="35" actId="14100"/>
          <pc:sldLayoutMkLst>
            <pc:docMk/>
            <pc:sldMasterMk cId="3693843513" sldId="2147493455"/>
            <pc:sldLayoutMk cId="1189661055" sldId="2147493477"/>
          </pc:sldLayoutMkLst>
          <pc:spChg chg="del mod">
            <ac:chgData name="Quinones Gamez, Lizeth" userId="9b779662-d841-4321-977a-a5f51fb5b35e" providerId="ADAL" clId="{66342588-E1BE-4243-8A0C-66C4AB7E656C}" dt="2021-07-19T21:54:41.360" v="31" actId="478"/>
            <ac:spMkLst>
              <pc:docMk/>
              <pc:sldMasterMk cId="3693843513" sldId="2147493455"/>
              <pc:sldLayoutMk cId="1189661055" sldId="2147493477"/>
              <ac:spMk id="16" creationId="{C643BA7F-D631-D04E-B7B5-B755CB60A926}"/>
            </ac:spMkLst>
          </pc:spChg>
          <pc:grpChg chg="del">
            <ac:chgData name="Quinones Gamez, Lizeth" userId="9b779662-d841-4321-977a-a5f51fb5b35e" providerId="ADAL" clId="{66342588-E1BE-4243-8A0C-66C4AB7E656C}" dt="2021-07-19T21:54:45.377" v="32" actId="478"/>
            <ac:grpSpMkLst>
              <pc:docMk/>
              <pc:sldMasterMk cId="3693843513" sldId="2147493455"/>
              <pc:sldLayoutMk cId="1189661055" sldId="2147493477"/>
              <ac:grpSpMk id="12" creationId="{F2A12E8D-43BC-6243-8F9D-4FDBE29A2FC3}"/>
            </ac:grpSpMkLst>
          </pc:grpChg>
          <pc:picChg chg="mod">
            <ac:chgData name="Quinones Gamez, Lizeth" userId="9b779662-d841-4321-977a-a5f51fb5b35e" providerId="ADAL" clId="{66342588-E1BE-4243-8A0C-66C4AB7E656C}" dt="2021-07-19T21:54:57.043" v="35" actId="14100"/>
            <ac:picMkLst>
              <pc:docMk/>
              <pc:sldMasterMk cId="3693843513" sldId="2147493455"/>
              <pc:sldLayoutMk cId="1189661055" sldId="2147493477"/>
              <ac:picMk id="11" creationId="{817E9B58-C286-E54F-A89B-038CEF5CD928}"/>
            </ac:picMkLst>
          </pc:picChg>
        </pc:sldLayoutChg>
      </pc:sldMasterChg>
    </pc:docChg>
  </pc:docChgLst>
  <pc:docChgLst>
    <pc:chgData name="Quinones Gamez, Lizeth" userId="S::lquinone@iu.edu::9b779662-d841-4321-977a-a5f51fb5b35e" providerId="AD" clId="Web-{C68FEDF3-FD76-4CA8-908E-B3334C97F513}"/>
    <pc:docChg chg="modSld">
      <pc:chgData name="Quinones Gamez, Lizeth" userId="S::lquinone@iu.edu::9b779662-d841-4321-977a-a5f51fb5b35e" providerId="AD" clId="Web-{C68FEDF3-FD76-4CA8-908E-B3334C97F513}" dt="2021-07-16T15:14:46.313" v="1"/>
      <pc:docMkLst>
        <pc:docMk/>
      </pc:docMkLst>
      <pc:sldChg chg="delSp">
        <pc:chgData name="Quinones Gamez, Lizeth" userId="S::lquinone@iu.edu::9b779662-d841-4321-977a-a5f51fb5b35e" providerId="AD" clId="Web-{C68FEDF3-FD76-4CA8-908E-B3334C97F513}" dt="2021-07-16T15:13:40.782" v="0"/>
        <pc:sldMkLst>
          <pc:docMk/>
          <pc:sldMk cId="2144012005" sldId="317"/>
        </pc:sldMkLst>
        <pc:spChg chg="del">
          <ac:chgData name="Quinones Gamez, Lizeth" userId="S::lquinone@iu.edu::9b779662-d841-4321-977a-a5f51fb5b35e" providerId="AD" clId="Web-{C68FEDF3-FD76-4CA8-908E-B3334C97F513}" dt="2021-07-16T15:13:40.782" v="0"/>
          <ac:spMkLst>
            <pc:docMk/>
            <pc:sldMk cId="2144012005" sldId="317"/>
            <ac:spMk id="3" creationId="{00000000-0000-0000-0000-000000000000}"/>
          </ac:spMkLst>
        </pc:spChg>
      </pc:sldChg>
      <pc:sldChg chg="delSp">
        <pc:chgData name="Quinones Gamez, Lizeth" userId="S::lquinone@iu.edu::9b779662-d841-4321-977a-a5f51fb5b35e" providerId="AD" clId="Web-{C68FEDF3-FD76-4CA8-908E-B3334C97F513}" dt="2021-07-16T15:14:46.313" v="1"/>
        <pc:sldMkLst>
          <pc:docMk/>
          <pc:sldMk cId="708226800" sldId="323"/>
        </pc:sldMkLst>
        <pc:spChg chg="del">
          <ac:chgData name="Quinones Gamez, Lizeth" userId="S::lquinone@iu.edu::9b779662-d841-4321-977a-a5f51fb5b35e" providerId="AD" clId="Web-{C68FEDF3-FD76-4CA8-908E-B3334C97F513}" dt="2021-07-16T15:14:46.313" v="1"/>
          <ac:spMkLst>
            <pc:docMk/>
            <pc:sldMk cId="708226800" sldId="323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olab.research.google.com/drive/1KsyJtBAG3F5GmbCNCrdSY6qV_ikTs6Tv?usp=sharin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olab.research.google.com/drive/1KsyJtBAG3F5GmbCNCrdSY6qV_ikTs6Tv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03DB1-E9DD-4C12-AF74-A3E308AA5EC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8734A-C83B-4B90-8F6A-97C55FC5E17F}">
      <dgm:prSet/>
      <dgm:spPr/>
      <dgm:t>
        <a:bodyPr/>
        <a:lstStyle/>
        <a:p>
          <a:r>
            <a:rPr lang="en-US" b="0" i="0" dirty="0">
              <a:hlinkClick xmlns:r="http://schemas.openxmlformats.org/officeDocument/2006/relationships" r:id="rId1"/>
            </a:rPr>
            <a:t>Google Colab notebook - Group 7</a:t>
          </a:r>
          <a:endParaRPr lang="en-US" dirty="0"/>
        </a:p>
      </dgm:t>
    </dgm:pt>
    <dgm:pt modelId="{11E72A93-225A-451C-9360-505413BCA3EF}" type="parTrans" cxnId="{5EFA5DF9-A90D-4C10-A9B6-B5255EC2FCFA}">
      <dgm:prSet/>
      <dgm:spPr/>
      <dgm:t>
        <a:bodyPr/>
        <a:lstStyle/>
        <a:p>
          <a:endParaRPr lang="en-US"/>
        </a:p>
      </dgm:t>
    </dgm:pt>
    <dgm:pt modelId="{FD893D70-236A-48F1-B8B0-6DD4672DA01E}" type="sibTrans" cxnId="{5EFA5DF9-A90D-4C10-A9B6-B5255EC2FCFA}">
      <dgm:prSet/>
      <dgm:spPr/>
      <dgm:t>
        <a:bodyPr/>
        <a:lstStyle/>
        <a:p>
          <a:endParaRPr lang="en-US"/>
        </a:p>
      </dgm:t>
    </dgm:pt>
    <dgm:pt modelId="{397D70D5-79F2-4CD7-AAE6-63822906BCD4}" type="pres">
      <dgm:prSet presAssocID="{7EC03DB1-E9DD-4C12-AF74-A3E308AA5ECF}" presName="linear" presStyleCnt="0">
        <dgm:presLayoutVars>
          <dgm:animLvl val="lvl"/>
          <dgm:resizeHandles val="exact"/>
        </dgm:presLayoutVars>
      </dgm:prSet>
      <dgm:spPr/>
    </dgm:pt>
    <dgm:pt modelId="{FEB50A5F-BF5A-4472-97CC-09D39DAEE870}" type="pres">
      <dgm:prSet presAssocID="{F5D8734A-C83B-4B90-8F6A-97C55FC5E17F}" presName="parentText" presStyleLbl="node1" presStyleIdx="0" presStyleCnt="1" custScaleX="50260" custScaleY="19919" custLinFactNeighborX="-835" custLinFactNeighborY="-34899">
        <dgm:presLayoutVars>
          <dgm:chMax val="0"/>
          <dgm:bulletEnabled val="1"/>
        </dgm:presLayoutVars>
      </dgm:prSet>
      <dgm:spPr/>
    </dgm:pt>
  </dgm:ptLst>
  <dgm:cxnLst>
    <dgm:cxn modelId="{6AA21AA8-6636-495C-8E6F-6F821E4DA962}" type="presOf" srcId="{F5D8734A-C83B-4B90-8F6A-97C55FC5E17F}" destId="{FEB50A5F-BF5A-4472-97CC-09D39DAEE870}" srcOrd="0" destOrd="0" presId="urn:microsoft.com/office/officeart/2005/8/layout/vList2"/>
    <dgm:cxn modelId="{9FD82FB6-5C2A-4265-83DD-0221CAC86C9B}" type="presOf" srcId="{7EC03DB1-E9DD-4C12-AF74-A3E308AA5ECF}" destId="{397D70D5-79F2-4CD7-AAE6-63822906BCD4}" srcOrd="0" destOrd="0" presId="urn:microsoft.com/office/officeart/2005/8/layout/vList2"/>
    <dgm:cxn modelId="{5EFA5DF9-A90D-4C10-A9B6-B5255EC2FCFA}" srcId="{7EC03DB1-E9DD-4C12-AF74-A3E308AA5ECF}" destId="{F5D8734A-C83B-4B90-8F6A-97C55FC5E17F}" srcOrd="0" destOrd="0" parTransId="{11E72A93-225A-451C-9360-505413BCA3EF}" sibTransId="{FD893D70-236A-48F1-B8B0-6DD4672DA01E}"/>
    <dgm:cxn modelId="{36FF7D17-9C9A-418F-B4DC-DCD3C0670C1B}" type="presParOf" srcId="{397D70D5-79F2-4CD7-AAE6-63822906BCD4}" destId="{FEB50A5F-BF5A-4472-97CC-09D39DAEE8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50A5F-BF5A-4472-97CC-09D39DAEE870}">
      <dsp:nvSpPr>
        <dsp:cNvPr id="0" name=""/>
        <dsp:cNvSpPr/>
      </dsp:nvSpPr>
      <dsp:spPr>
        <a:xfrm>
          <a:off x="1925460" y="300913"/>
          <a:ext cx="4026363" cy="4922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hlinkClick xmlns:r="http://schemas.openxmlformats.org/officeDocument/2006/relationships" r:id="rId1"/>
            </a:rPr>
            <a:t>Google Colab notebook - Group 7</a:t>
          </a:r>
          <a:endParaRPr lang="en-US" sz="2000" kern="1200" dirty="0"/>
        </a:p>
      </dsp:txBody>
      <dsp:txXfrm>
        <a:off x="1949488" y="324941"/>
        <a:ext cx="3978307" cy="44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>
                <a:solidFill>
                  <a:srgbClr val="FF0000"/>
                </a:solidFill>
                <a:latin typeface="Söhne"/>
              </a:rPr>
              <a:t>Time series analysis </a:t>
            </a:r>
            <a:r>
              <a:rPr lang="en-US" sz="1200" i="1" dirty="0">
                <a:solidFill>
                  <a:srgbClr val="FFFF00"/>
                </a:solidFill>
                <a:latin typeface="Söhne"/>
              </a:rPr>
              <a:t>give the results based on the pattern identification for the short- and medium-term forecasting with temporal insight on data evaluation over the time </a:t>
            </a:r>
            <a:r>
              <a:rPr lang="en-US" sz="1200" i="1" dirty="0">
                <a:solidFill>
                  <a:srgbClr val="D1D5DB"/>
                </a:solidFill>
                <a:latin typeface="Söhne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Söhne"/>
              </a:rPr>
              <a:t>More weight on Historical side</a:t>
            </a:r>
            <a:r>
              <a:rPr lang="en-US" sz="1200" i="1" dirty="0">
                <a:solidFill>
                  <a:srgbClr val="D1D5DB"/>
                </a:solidFill>
                <a:latin typeface="Söhn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surface_temperature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Temperature of the water's surface.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distance_fished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distance covered during the fishing operation.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soak_time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duration between setting and hauling the fishing gear.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starting_depth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depth at which the fishing gear is initially set.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ending_depth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depth at which the fishing gear is retrieved.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https://console.cloud.google.com/storage/browser/_details/nmfs_odp_afsc/ABL/Longline%20Sablefish%20Survey_ID_17218.csv;tab=live_object?pli=1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5" name="Picture 4" descr="CRA Job Ads - Lecturer, Computer Science">
            <a:extLst>
              <a:ext uri="{FF2B5EF4-FFF2-40B4-BE49-F238E27FC236}">
                <a16:creationId xmlns:a16="http://schemas.microsoft.com/office/drawing/2014/main" id="{41B260B0-396B-2935-2A5B-A441D9C633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7"/>
          <a:stretch/>
        </p:blipFill>
        <p:spPr bwMode="auto">
          <a:xfrm>
            <a:off x="6955285" y="3867977"/>
            <a:ext cx="1281839" cy="66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781D6-E299-0707-E6DC-FD62FA077087}"/>
              </a:ext>
            </a:extLst>
          </p:cNvPr>
          <p:cNvSpPr txBox="1"/>
          <p:nvPr userDrawn="1"/>
        </p:nvSpPr>
        <p:spPr>
          <a:xfrm>
            <a:off x="5794227" y="4432200"/>
            <a:ext cx="3613600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COMPUTING, AND ENGINEERING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INDIANAPOLIS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28613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591D-1569-DF11-DF15-A6B63C5A5BCB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7404" y="229424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6401" y="1099758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C408-D420-80A0-5D66-1282A77C1E16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1030972" y="4699732"/>
            <a:ext cx="3613600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900" b="0" i="0" dirty="0">
                <a:solidFill>
                  <a:srgbClr val="000000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2ACE1-E326-7C58-D5DB-F98787B8B6C5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7" y="4661517"/>
            <a:ext cx="7445880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0AFE31-229D-BD31-3B95-0F7B965CA129}"/>
              </a:ext>
            </a:extLst>
          </p:cNvPr>
          <p:cNvSpPr txBox="1"/>
          <p:nvPr userDrawn="1"/>
        </p:nvSpPr>
        <p:spPr>
          <a:xfrm>
            <a:off x="766992" y="4726863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C3D8A-ECA6-7457-2FD2-C622BE5FA836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1003613" y="4651504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4EF77-46F8-2ED6-B29A-68C8C21BBE94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84426" y="4687827"/>
            <a:ext cx="7159574" cy="455673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0FE325-B38E-0B76-62D1-C62C3B307441}"/>
              </a:ext>
            </a:extLst>
          </p:cNvPr>
          <p:cNvGrpSpPr/>
          <p:nvPr userDrawn="1"/>
        </p:nvGrpSpPr>
        <p:grpSpPr>
          <a:xfrm>
            <a:off x="2104875" y="4650498"/>
            <a:ext cx="387197" cy="528963"/>
            <a:chOff x="635303" y="4661517"/>
            <a:chExt cx="387197" cy="5289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219ACF-2351-4E02-BB8D-5D8020975296}"/>
                </a:ext>
              </a:extLst>
            </p:cNvPr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tab-rgb.eps">
              <a:extLst>
                <a:ext uri="{FF2B5EF4-FFF2-40B4-BE49-F238E27FC236}">
                  <a16:creationId xmlns:a16="http://schemas.microsoft.com/office/drawing/2014/main" id="{B6B820C4-2D5E-0BE2-E641-A906DDA4F9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FD0B37-109D-4928-7365-7841A7454571}"/>
              </a:ext>
            </a:extLst>
          </p:cNvPr>
          <p:cNvSpPr txBox="1"/>
          <p:nvPr userDrawn="1"/>
        </p:nvSpPr>
        <p:spPr>
          <a:xfrm>
            <a:off x="2473185" y="4640485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57B1B-4AF3-1DB4-73CF-1E14F0AFD20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73A81-68E0-1BC0-EED5-1C43AB34182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7F821-88E1-7ABA-F18F-55FA17DFD1B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1.xml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image" Target="../media/image10.png"/><Relationship Id="rId10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0.png"/><Relationship Id="rId3" Type="http://schemas.openxmlformats.org/officeDocument/2006/relationships/slide" Target="slide18.xml"/><Relationship Id="rId7" Type="http://schemas.openxmlformats.org/officeDocument/2006/relationships/image" Target="../media/image150.png"/><Relationship Id="rId12" Type="http://schemas.openxmlformats.org/officeDocument/2006/relationships/slide" Target="slide21.xml"/><Relationship Id="rId2" Type="http://schemas.openxmlformats.org/officeDocument/2006/relationships/image" Target="../media/image14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slide" Target="slide22.xml"/><Relationship Id="rId10" Type="http://schemas.openxmlformats.org/officeDocument/2006/relationships/image" Target="../media/image160.png"/><Relationship Id="rId4" Type="http://schemas.openxmlformats.org/officeDocument/2006/relationships/image" Target="../media/image140.png"/><Relationship Id="rId9" Type="http://schemas.openxmlformats.org/officeDocument/2006/relationships/slide" Target="slide20.xml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25.xml"/><Relationship Id="rId7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slide" Target="slide31.xml"/><Relationship Id="rId5" Type="http://schemas.openxmlformats.org/officeDocument/2006/relationships/image" Target="../media/image20.png"/><Relationship Id="rId10" Type="http://schemas.openxmlformats.org/officeDocument/2006/relationships/image" Target="../media/image210.png"/><Relationship Id="rId4" Type="http://schemas.openxmlformats.org/officeDocument/2006/relationships/image" Target="../media/image190.png"/><Relationship Id="rId9" Type="http://schemas.openxmlformats.org/officeDocument/2006/relationships/slide" Target="slide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0.png"/><Relationship Id="rId3" Type="http://schemas.openxmlformats.org/officeDocument/2006/relationships/slide" Target="slide26.xml"/><Relationship Id="rId7" Type="http://schemas.openxmlformats.org/officeDocument/2006/relationships/image" Target="../media/image230.png"/><Relationship Id="rId12" Type="http://schemas.openxmlformats.org/officeDocument/2006/relationships/slide" Target="slide29.xml"/><Relationship Id="rId2" Type="http://schemas.openxmlformats.org/officeDocument/2006/relationships/image" Target="../media/image22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7.xml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slide" Target="slide30.xml"/><Relationship Id="rId10" Type="http://schemas.openxmlformats.org/officeDocument/2006/relationships/image" Target="../media/image240.png"/><Relationship Id="rId4" Type="http://schemas.openxmlformats.org/officeDocument/2006/relationships/image" Target="../media/image220.png"/><Relationship Id="rId9" Type="http://schemas.openxmlformats.org/officeDocument/2006/relationships/slide" Target="slide28.xml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torage.cloud.google.com/nmfs_odp_afsc/ABL/Longline%20Sablefish%20Survey_ID_17218.csv" TargetMode="External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5.xml"/><Relationship Id="rId5" Type="http://schemas.openxmlformats.org/officeDocument/2006/relationships/image" Target="../media/image27.png"/><Relationship Id="rId10" Type="http://schemas.openxmlformats.org/officeDocument/2006/relationships/image" Target="../media/image280.png"/><Relationship Id="rId4" Type="http://schemas.openxmlformats.org/officeDocument/2006/relationships/hyperlink" Target="https://colab.research.google.com/drive/1KsyJtBAG3F5GmbCNCrdSY6qV_ikTs6Tv?usp=sharing#scrollTo=Ffr6POr1syl5" TargetMode="External"/><Relationship Id="rId9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-afsc.fisheries.noaa.gov/maps/longline/Results.php" TargetMode="External"/><Relationship Id="rId2" Type="http://schemas.openxmlformats.org/officeDocument/2006/relationships/hyperlink" Target="https://www.fisheries.noaa.gov/inport/item/1721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isheries.noaa.gov/alaska/science-data/alaska-sablefish-longline-survey-reports" TargetMode="External"/><Relationship Id="rId4" Type="http://schemas.openxmlformats.org/officeDocument/2006/relationships/hyperlink" Target="https://www.fisheries.noaa.gov/tags/longline-fishing-surve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image" Target="../media/image5.png"/><Relationship Id="rId10" Type="http://schemas.openxmlformats.org/officeDocument/2006/relationships/image" Target="../media/image60.png"/><Relationship Id="rId4" Type="http://schemas.openxmlformats.org/officeDocument/2006/relationships/image" Target="../media/image40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orage.cloud.google.com/nmfs_odp_afsc/ABL/Longline%20Sablefish%20Survey_ID_17218.csv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51" y="1998419"/>
            <a:ext cx="8019774" cy="1963982"/>
          </a:xfrm>
        </p:spPr>
        <p:txBody>
          <a:bodyPr>
            <a:normAutofit/>
          </a:bodyPr>
          <a:lstStyle/>
          <a:p>
            <a:r>
              <a:rPr lang="en-US" dirty="0"/>
              <a:t>Enhancing Fisheries Research Insights through Big Data Analytics: </a:t>
            </a:r>
            <a:r>
              <a:rPr lang="en-US" sz="1400" dirty="0"/>
              <a:t>Leveraging Apache Spark for Scalable and In-Depth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551" y="1857705"/>
            <a:ext cx="7734222" cy="252412"/>
          </a:xfrm>
        </p:spPr>
        <p:txBody>
          <a:bodyPr/>
          <a:lstStyle/>
          <a:p>
            <a:r>
              <a:rPr lang="en-US" dirty="0"/>
              <a:t>INFO H516 Applied Cloud Computing for Data Intensive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D91D-6B03-FE20-DDBC-AA2F8BED0CA3}"/>
              </a:ext>
            </a:extLst>
          </p:cNvPr>
          <p:cNvSpPr txBox="1"/>
          <p:nvPr/>
        </p:nvSpPr>
        <p:spPr>
          <a:xfrm>
            <a:off x="634551" y="4403197"/>
            <a:ext cx="270363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100" b="1" dirty="0">
                <a:solidFill>
                  <a:schemeClr val="bg1"/>
                </a:solidFill>
              </a:rPr>
              <a:t>Group 7: </a:t>
            </a:r>
          </a:p>
          <a:p>
            <a:r>
              <a:rPr lang="nn-NO" sz="1100" dirty="0">
                <a:solidFill>
                  <a:schemeClr val="bg1"/>
                </a:solidFill>
              </a:rPr>
              <a:t>Bhushan Shelke</a:t>
            </a:r>
          </a:p>
          <a:p>
            <a:r>
              <a:rPr lang="nn-NO" sz="1100" dirty="0">
                <a:solidFill>
                  <a:schemeClr val="bg1"/>
                </a:solidFill>
              </a:rPr>
              <a:t>Hasaranga Jayathilake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FC1C0-79F8-05D0-363B-E238DB1F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218832"/>
            <a:ext cx="4560579" cy="779318"/>
          </a:xfrm>
        </p:spPr>
        <p:txBody>
          <a:bodyPr/>
          <a:lstStyle/>
          <a:p>
            <a:r>
              <a:rPr lang="en-US" dirty="0"/>
              <a:t>Project Methodology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C6ED38F8-1C0F-3C00-4B95-EB18233F9D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572060"/>
                  </p:ext>
                </p:extLst>
              </p:nvPr>
            </p:nvGraphicFramePr>
            <p:xfrm>
              <a:off x="966561" y="1249128"/>
              <a:ext cx="3052405" cy="1716978"/>
            </p:xfrm>
            <a:graphic>
              <a:graphicData uri="http://schemas.microsoft.com/office/powerpoint/2016/slidezoom">
                <pslz:sldZm>
                  <pslz:sldZmObj sldId="375" cId="1544880574">
                    <pslz:zmPr id="{2D9DCD6B-E757-48BB-B112-C878C6FA6CB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52405" cy="17169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6ED38F8-1C0F-3C00-4B95-EB18233F9D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561" y="1249128"/>
                <a:ext cx="3052405" cy="17169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193477E7-5C11-F924-2129-ADD012287C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857063"/>
                  </p:ext>
                </p:extLst>
              </p:nvPr>
            </p:nvGraphicFramePr>
            <p:xfrm>
              <a:off x="4018966" y="1249128"/>
              <a:ext cx="3231130" cy="1716978"/>
            </p:xfrm>
            <a:graphic>
              <a:graphicData uri="http://schemas.microsoft.com/office/powerpoint/2016/slidezoom">
                <pslz:sldZm>
                  <pslz:sldZmObj sldId="354" cId="3144758568">
                    <pslz:zmPr id="{DC9C5D37-45A5-42F8-9D41-4C383EAA93C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1130" cy="17169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93477E7-5C11-F924-2129-ADD012287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8966" y="1249128"/>
                <a:ext cx="3231130" cy="17169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5199CE6E-5E4E-235D-33A7-EF54A1443B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5061362"/>
                  </p:ext>
                </p:extLst>
              </p:nvPr>
            </p:nvGraphicFramePr>
            <p:xfrm>
              <a:off x="2612981" y="2966106"/>
              <a:ext cx="3052405" cy="1716978"/>
            </p:xfrm>
            <a:graphic>
              <a:graphicData uri="http://schemas.microsoft.com/office/powerpoint/2016/slidezoom">
                <pslz:sldZm>
                  <pslz:sldZmObj sldId="355" cId="3795181399">
                    <pslz:zmPr id="{F0AA1333-5DD3-4C09-BC06-6DF4DAF21CB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52405" cy="17169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199CE6E-5E4E-235D-33A7-EF54A1443B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2981" y="2966106"/>
                <a:ext cx="3052405" cy="17169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17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349-4089-3856-3E8D-1F291499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5" y="187826"/>
            <a:ext cx="4560579" cy="69906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Data Cleaning /</a:t>
            </a:r>
            <a:r>
              <a:rPr lang="en-US" dirty="0"/>
              <a:t>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15-E5C9-FC51-1979-04062EF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940" y="984012"/>
            <a:ext cx="7866478" cy="3681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Dataset Used: NMFS-AFSC Longline Sablefish Survey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Drop Columns with &gt;50% Nulls: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Remove columns with significant missing data to ensure data integrity and prevent biased analyses (McKinney, 2017).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Change Numerical Datatypes to Floats: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Convert numerical columns to float type for accurate modeling, resolving potential inconsistencies in data representations (</a:t>
            </a:r>
            <a:r>
              <a:rPr lang="en-US" b="0" i="1" dirty="0" err="1">
                <a:solidFill>
                  <a:srgbClr val="D1D5DB"/>
                </a:solidFill>
                <a:effectLst/>
                <a:latin typeface="Söhne"/>
              </a:rPr>
              <a:t>VanderPlas</a:t>
            </a:r>
            <a:r>
              <a:rPr lang="en-US" i="1" dirty="0">
                <a:solidFill>
                  <a:srgbClr val="D1D5DB"/>
                </a:solidFill>
                <a:latin typeface="Söhne"/>
              </a:rPr>
              <a:t>, 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2016)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5F2F6-93D2-109A-C792-977BD137C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15448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349-4089-3856-3E8D-1F291499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6" y="61620"/>
            <a:ext cx="3439052" cy="69906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Technology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15-E5C9-FC51-1979-04062EF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26" y="915297"/>
            <a:ext cx="3943144" cy="35863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öhne"/>
              </a:rPr>
              <a:t>PySpark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Used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the Python API for Apache Spark, a distributed computing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Pandas and NumPy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Used for data manipulation and numerical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Scikit-Learn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Utilized for machine learning tasks and model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Matplotlib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Employed for visualizing data and model performance.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5F2F6-93D2-109A-C792-977BD137C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88773-FAEB-CE70-3EBD-44C8C0E48C4F}"/>
              </a:ext>
            </a:extLst>
          </p:cNvPr>
          <p:cNvSpPr txBox="1">
            <a:spLocks/>
          </p:cNvSpPr>
          <p:nvPr/>
        </p:nvSpPr>
        <p:spPr>
          <a:xfrm>
            <a:off x="4466491" y="632363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Söhne"/>
              </a:rPr>
              <a:t>Libraries Used: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6B222-384F-5318-992E-C4D884472B60}"/>
              </a:ext>
            </a:extLst>
          </p:cNvPr>
          <p:cNvSpPr txBox="1">
            <a:spLocks/>
          </p:cNvSpPr>
          <p:nvPr/>
        </p:nvSpPr>
        <p:spPr>
          <a:xfrm>
            <a:off x="4403897" y="1432806"/>
            <a:ext cx="4560579" cy="342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öhne"/>
              </a:rPr>
              <a:t>pyspark.sql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Core library for working with structured data in Spark.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pyspark.ml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Contains machine learning algorithms, including regression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öhne"/>
              </a:rPr>
              <a:t>pyspark.mllib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Library for basic statistics, classification, regression, clustering, and collaborative filtering.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öhne"/>
              </a:rPr>
              <a:t>sklearn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Used for model selection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14475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349-4089-3856-3E8D-1F291499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57" y="60836"/>
            <a:ext cx="6850466" cy="69906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Statistical Methods Used to Train the Models: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15-E5C9-FC51-1979-04062EF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85" y="759901"/>
            <a:ext cx="6299484" cy="41602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Random Forest 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Implemented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‘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RandomForestRegressor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Linear 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Employed through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‘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LinearRegression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’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Generalized Linear 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Utilized through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‘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GeneralizedLinearRegression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Statistical Correlation Analysis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Used for exploring relationships between variables.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B47D7CE4-9B24-0154-BF24-A850C70321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1213698"/>
                  </p:ext>
                </p:extLst>
              </p:nvPr>
            </p:nvGraphicFramePr>
            <p:xfrm>
              <a:off x="6699738" y="1285875"/>
              <a:ext cx="2286000" cy="1285875"/>
            </p:xfrm>
            <a:graphic>
              <a:graphicData uri="http://schemas.microsoft.com/office/powerpoint/2016/slidezoom">
                <pslz:sldZm>
                  <pslz:sldZmObj sldId="356" cId="1243148286">
                    <pslz:zmPr id="{BECA264C-452B-4D94-B781-8DBFBAD724B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7D7CE4-9B24-0154-BF24-A850C70321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738" y="1285875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97CAB0-121D-F98E-21DD-917EEAB70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3938" y="284163"/>
            <a:ext cx="3700462" cy="252412"/>
          </a:xfrm>
        </p:spPr>
        <p:txBody>
          <a:bodyPr/>
          <a:lstStyle/>
          <a:p>
            <a:r>
              <a:rPr lang="en-US" dirty="0"/>
              <a:t>Project Methodology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D4ABEFF9-C967-4E6E-224D-E81AAFEF4B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447307"/>
                  </p:ext>
                </p:extLst>
              </p:nvPr>
            </p:nvGraphicFramePr>
            <p:xfrm>
              <a:off x="6699738" y="2840037"/>
              <a:ext cx="2286000" cy="1285875"/>
            </p:xfrm>
            <a:graphic>
              <a:graphicData uri="http://schemas.microsoft.com/office/powerpoint/2016/slidezoom">
                <pslz:sldZm>
                  <pslz:sldZmObj sldId="369" cId="1285960921">
                    <pslz:zmPr id="{B6B5A735-8828-4543-B1D2-BE49F4A00D0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4ABEFF9-C967-4E6E-224D-E81AAFEF4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738" y="284003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18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349-4089-3856-3E8D-1F291499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85" y="-75233"/>
            <a:ext cx="4522523" cy="69906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Linear Regression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15-E5C9-FC51-1979-04062EF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85" y="595030"/>
            <a:ext cx="4416293" cy="414090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Implementation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Utilized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LinearRegression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for building and training linear regression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Feature Engineering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Applied feature engineering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VectorAssembler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 create feature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Evaluation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Utilized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PySpark's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RegressionEvaluator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for assessing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Pipeline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Constructed a machine learning pipeline for streamlined model development.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6BAA44-3840-AE31-5414-32331BE8A977}"/>
              </a:ext>
            </a:extLst>
          </p:cNvPr>
          <p:cNvSpPr txBox="1">
            <a:spLocks/>
          </p:cNvSpPr>
          <p:nvPr/>
        </p:nvSpPr>
        <p:spPr>
          <a:xfrm>
            <a:off x="4621478" y="692150"/>
            <a:ext cx="4522522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Söhne"/>
              </a:rPr>
              <a:t>Time Series Analysis: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002519-85D0-48B9-91E2-98395E6E6CD6}"/>
              </a:ext>
            </a:extLst>
          </p:cNvPr>
          <p:cNvSpPr txBox="1">
            <a:spLocks/>
          </p:cNvSpPr>
          <p:nvPr/>
        </p:nvSpPr>
        <p:spPr>
          <a:xfrm>
            <a:off x="4621478" y="1539786"/>
            <a:ext cx="4522522" cy="360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Approach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: Utilized time series methods for predicting fish stock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Methods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: Used the ARIMA and Exponential Smoothing time series methods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Evaluation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: Accuracy has been evaluated based on the actual fish stock that available to harvest from the Alaska Fisheries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7996A23-CE8B-8776-810A-666048A5A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3938" y="284163"/>
            <a:ext cx="3700462" cy="252412"/>
          </a:xfrm>
        </p:spPr>
        <p:txBody>
          <a:bodyPr/>
          <a:lstStyle/>
          <a:p>
            <a:r>
              <a:rPr lang="en-US" dirty="0"/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12431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349-4089-3856-3E8D-1F291499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93" y="410369"/>
            <a:ext cx="4522523" cy="69906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Splitting: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15-E5C9-FC51-1979-04062EF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54" y="1301261"/>
            <a:ext cx="4607170" cy="284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On every model,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Train-test split for model validation.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Söhne"/>
              </a:rPr>
              <a:t>Used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test = ml1.randomSplit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7996A23-CE8B-8776-810A-666048A5A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3938" y="284163"/>
            <a:ext cx="3700462" cy="252412"/>
          </a:xfrm>
        </p:spPr>
        <p:txBody>
          <a:bodyPr/>
          <a:lstStyle/>
          <a:p>
            <a:r>
              <a:rPr lang="en-US" dirty="0"/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128596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25371-77FE-C8A6-D314-7FF7BE20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F5998-22AE-CE9B-482A-214BB4C6E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415851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2005BD-BB51-55E9-B5FC-0228E93C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24" y="1408695"/>
            <a:ext cx="3490891" cy="1967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Model Comparison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4A24F1FA-5EFA-CF7E-7B67-02833B4841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852963"/>
                  </p:ext>
                </p:extLst>
              </p:nvPr>
            </p:nvGraphicFramePr>
            <p:xfrm>
              <a:off x="298938" y="1742445"/>
              <a:ext cx="2286000" cy="1285875"/>
            </p:xfrm>
            <a:graphic>
              <a:graphicData uri="http://schemas.microsoft.com/office/powerpoint/2016/slidezoom">
                <pslz:sldZm>
                  <pslz:sldZmObj sldId="368" cId="2407999085">
                    <pslz:zmPr id="{8D6CF14A-198D-432C-B852-617E3E0BBF0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24F1FA-5EFA-CF7E-7B67-02833B4841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938" y="1742445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D1DD858F-E56D-BEF7-CB05-4E5C35A67C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5332583"/>
                  </p:ext>
                </p:extLst>
              </p:nvPr>
            </p:nvGraphicFramePr>
            <p:xfrm>
              <a:off x="2584938" y="1742444"/>
              <a:ext cx="2286000" cy="1285875"/>
            </p:xfrm>
            <a:graphic>
              <a:graphicData uri="http://schemas.microsoft.com/office/powerpoint/2016/slidezoom">
                <pslz:sldZm>
                  <pslz:sldZmObj sldId="370" cId="985017225">
                    <pslz:zmPr id="{FA8C226E-7C28-4FC6-B91C-2EB51F08648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1DD858F-E56D-BEF7-CB05-4E5C35A67C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4938" y="174244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9B4F8CF-AD30-4644-11EB-54E9ED04F0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7049983"/>
                  </p:ext>
                </p:extLst>
              </p:nvPr>
            </p:nvGraphicFramePr>
            <p:xfrm>
              <a:off x="298938" y="3028319"/>
              <a:ext cx="2286000" cy="1285875"/>
            </p:xfrm>
            <a:graphic>
              <a:graphicData uri="http://schemas.microsoft.com/office/powerpoint/2016/slidezoom">
                <pslz:sldZm>
                  <pslz:sldZmObj sldId="371" cId="1616657629">
                    <pslz:zmPr id="{9C8827CC-3222-42EF-80C9-3EDB943E545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9B4F8CF-AD30-4644-11EB-54E9ED04F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938" y="3028319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85DA6E80-5EC0-71BB-51DC-B07595BB43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3102233"/>
                  </p:ext>
                </p:extLst>
              </p:nvPr>
            </p:nvGraphicFramePr>
            <p:xfrm>
              <a:off x="2584938" y="3028320"/>
              <a:ext cx="2286000" cy="1285875"/>
            </p:xfrm>
            <a:graphic>
              <a:graphicData uri="http://schemas.microsoft.com/office/powerpoint/2016/slidezoom">
                <pslz:sldZm>
                  <pslz:sldZmObj sldId="372" cId="320486933">
                    <pslz:zmPr id="{25400D33-8BDA-49CE-AF96-7976C5095302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5DA6E80-5EC0-71BB-51DC-B07595BB4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4938" y="3028320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1D4E63-C432-1E25-F3E0-8BF69B3EE4B4}"/>
              </a:ext>
            </a:extLst>
          </p:cNvPr>
          <p:cNvSpPr txBox="1">
            <a:spLocks/>
          </p:cNvSpPr>
          <p:nvPr/>
        </p:nvSpPr>
        <p:spPr>
          <a:xfrm>
            <a:off x="5552169" y="1779539"/>
            <a:ext cx="3490891" cy="196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Regression Model Selected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A82C6ABC-F539-28C6-A88C-936668E810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67467"/>
                  </p:ext>
                </p:extLst>
              </p:nvPr>
            </p:nvGraphicFramePr>
            <p:xfrm>
              <a:off x="5804215" y="2241902"/>
              <a:ext cx="2286000" cy="1285875"/>
            </p:xfrm>
            <a:graphic>
              <a:graphicData uri="http://schemas.microsoft.com/office/powerpoint/2016/slidezoom">
                <pslz:sldZm>
                  <pslz:sldZmObj sldId="373" cId="957767779">
                    <pslz:zmPr id="{794B8B66-37FD-4D00-9125-EBEFE08E2578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82C6ABC-F539-28C6-A88C-936668E810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4215" y="224190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15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B13-7DD1-B8B9-C3D7-DB2EC5EE8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07A-E739-DE08-0D9A-A7592863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1505924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Implementation: Utilized </a:t>
            </a:r>
            <a:r>
              <a:rPr lang="en-US" dirty="0" err="1">
                <a:latin typeface="Söhne"/>
              </a:rPr>
              <a:t>PySpark's</a:t>
            </a:r>
            <a:r>
              <a:rPr lang="en-US" dirty="0">
                <a:latin typeface="Söhne"/>
              </a:rPr>
              <a:t> ‘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LinearRegression</a:t>
            </a:r>
            <a:r>
              <a:rPr lang="en-US" dirty="0">
                <a:latin typeface="Söhne"/>
              </a:rPr>
              <a:t>’ module.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7E47A8-B1FE-6AB6-61D2-FF65A75A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81147"/>
              </p:ext>
            </p:extLst>
          </p:nvPr>
        </p:nvGraphicFramePr>
        <p:xfrm>
          <a:off x="205886" y="1926486"/>
          <a:ext cx="8732228" cy="2720255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939437">
                  <a:extLst>
                    <a:ext uri="{9D8B030D-6E8A-4147-A177-3AD203B41FA5}">
                      <a16:colId xmlns:a16="http://schemas.microsoft.com/office/drawing/2014/main" val="2585341204"/>
                    </a:ext>
                  </a:extLst>
                </a:gridCol>
                <a:gridCol w="1065619">
                  <a:extLst>
                    <a:ext uri="{9D8B030D-6E8A-4147-A177-3AD203B41FA5}">
                      <a16:colId xmlns:a16="http://schemas.microsoft.com/office/drawing/2014/main" val="3567444760"/>
                    </a:ext>
                  </a:extLst>
                </a:gridCol>
                <a:gridCol w="702482">
                  <a:extLst>
                    <a:ext uri="{9D8B030D-6E8A-4147-A177-3AD203B41FA5}">
                      <a16:colId xmlns:a16="http://schemas.microsoft.com/office/drawing/2014/main" val="679261582"/>
                    </a:ext>
                  </a:extLst>
                </a:gridCol>
                <a:gridCol w="986822">
                  <a:extLst>
                    <a:ext uri="{9D8B030D-6E8A-4147-A177-3AD203B41FA5}">
                      <a16:colId xmlns:a16="http://schemas.microsoft.com/office/drawing/2014/main" val="238105768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3223031244"/>
                    </a:ext>
                  </a:extLst>
                </a:gridCol>
                <a:gridCol w="1259340">
                  <a:extLst>
                    <a:ext uri="{9D8B030D-6E8A-4147-A177-3AD203B41FA5}">
                      <a16:colId xmlns:a16="http://schemas.microsoft.com/office/drawing/2014/main" val="762421165"/>
                    </a:ext>
                  </a:extLst>
                </a:gridCol>
                <a:gridCol w="1395205">
                  <a:extLst>
                    <a:ext uri="{9D8B030D-6E8A-4147-A177-3AD203B41FA5}">
                      <a16:colId xmlns:a16="http://schemas.microsoft.com/office/drawing/2014/main" val="4054670120"/>
                    </a:ext>
                  </a:extLst>
                </a:gridCol>
              </a:tblGrid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Metrics for Model Evaluation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Yakutat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Bering Sea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Aleutians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East Yakutat/SouthEast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Western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Central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598824602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Mean Squared Error (MSE):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34.20927553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28.80062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35.96565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34.28599542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49.12391102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32.71622433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658656154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Root Mean Squared Error (RMSE):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5.848869594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5.3666209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5.997136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5.855424444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7.008845199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5.719809816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3936468030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Mean Absolute Error (MAE):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4.235607964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3.7847745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4.235873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4.250325773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5.311962066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4.298742868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293803875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 (R2):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0.068265907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0.0137583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0.003316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0.055231554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0.019999919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0.042015014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3597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9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B13-7DD1-B8B9-C3D7-DB2EC5EE8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Regression: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07A-E739-DE08-0D9A-A7592863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1470754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Implementation: Used </a:t>
            </a:r>
            <a:r>
              <a:rPr lang="en-US" dirty="0" err="1">
                <a:latin typeface="Söhne"/>
              </a:rPr>
              <a:t>PySpark's</a:t>
            </a:r>
            <a:r>
              <a:rPr lang="en-US" dirty="0">
                <a:latin typeface="Söhne"/>
              </a:rPr>
              <a:t> ‘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RandomForestRegressor</a:t>
            </a:r>
            <a:r>
              <a:rPr lang="en-US" dirty="0">
                <a:latin typeface="Söhne"/>
              </a:rPr>
              <a:t>’.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74698-EACD-1732-6A50-3E2FCC62B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88714"/>
              </p:ext>
            </p:extLst>
          </p:nvPr>
        </p:nvGraphicFramePr>
        <p:xfrm>
          <a:off x="205886" y="1930387"/>
          <a:ext cx="8732228" cy="2720255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939437">
                  <a:extLst>
                    <a:ext uri="{9D8B030D-6E8A-4147-A177-3AD203B41FA5}">
                      <a16:colId xmlns:a16="http://schemas.microsoft.com/office/drawing/2014/main" val="2585341204"/>
                    </a:ext>
                  </a:extLst>
                </a:gridCol>
                <a:gridCol w="1065619">
                  <a:extLst>
                    <a:ext uri="{9D8B030D-6E8A-4147-A177-3AD203B41FA5}">
                      <a16:colId xmlns:a16="http://schemas.microsoft.com/office/drawing/2014/main" val="3567444760"/>
                    </a:ext>
                  </a:extLst>
                </a:gridCol>
                <a:gridCol w="702482">
                  <a:extLst>
                    <a:ext uri="{9D8B030D-6E8A-4147-A177-3AD203B41FA5}">
                      <a16:colId xmlns:a16="http://schemas.microsoft.com/office/drawing/2014/main" val="679261582"/>
                    </a:ext>
                  </a:extLst>
                </a:gridCol>
                <a:gridCol w="986822">
                  <a:extLst>
                    <a:ext uri="{9D8B030D-6E8A-4147-A177-3AD203B41FA5}">
                      <a16:colId xmlns:a16="http://schemas.microsoft.com/office/drawing/2014/main" val="238105768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3223031244"/>
                    </a:ext>
                  </a:extLst>
                </a:gridCol>
                <a:gridCol w="1259340">
                  <a:extLst>
                    <a:ext uri="{9D8B030D-6E8A-4147-A177-3AD203B41FA5}">
                      <a16:colId xmlns:a16="http://schemas.microsoft.com/office/drawing/2014/main" val="762421165"/>
                    </a:ext>
                  </a:extLst>
                </a:gridCol>
                <a:gridCol w="1395205">
                  <a:extLst>
                    <a:ext uri="{9D8B030D-6E8A-4147-A177-3AD203B41FA5}">
                      <a16:colId xmlns:a16="http://schemas.microsoft.com/office/drawing/2014/main" val="4054670120"/>
                    </a:ext>
                  </a:extLst>
                </a:gridCol>
              </a:tblGrid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Metrics for Model Evaluation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Yakutat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Bering Sea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Aleutians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East Yakutat/SouthEast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Western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Central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598824602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Squared Error (MSE):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33.15114069982866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28.194468090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34.74502753404000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33.19659866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47.7685489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32.084845759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658656154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Root Mean Squared Error (RMSE):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5.757702727636141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5.30984633402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5.894491287129027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5.761648953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6.91147950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5.6643486615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3936468030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Absolute Error (MAE):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4.183896309937894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3.7572499107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4.172258879239949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4.200197571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5.24263359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4.2549087483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293803875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 (R2):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0.0970855847327057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0.0345151880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0.037141615594326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0.085250448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0.04703878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0.0605028197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3597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6AC07-E1B0-EBD3-441F-21E00D0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Lineup </a:t>
            </a:r>
            <a:r>
              <a:rPr lang="en-US" sz="1400" dirty="0"/>
              <a:t>- Project final presentation 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85AD7-F969-8982-C74D-19BCD4D9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1629405"/>
            <a:ext cx="4914205" cy="2792362"/>
          </a:xfrm>
        </p:spPr>
        <p:txBody>
          <a:bodyPr/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Project Methodology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 and Discussion</a:t>
            </a:r>
          </a:p>
          <a:p>
            <a:r>
              <a:rPr lang="en-US" dirty="0"/>
              <a:t>Importance of Spark and Cloud Computing</a:t>
            </a:r>
          </a:p>
        </p:txBody>
      </p:sp>
      <p:pic>
        <p:nvPicPr>
          <p:cNvPr id="8" name="Picture Placeholder 7" descr="A school of fish in the ocean&#10;&#10;Description automatically generated">
            <a:extLst>
              <a:ext uri="{FF2B5EF4-FFF2-40B4-BE49-F238E27FC236}">
                <a16:creationId xmlns:a16="http://schemas.microsoft.com/office/drawing/2014/main" id="{4880AE49-BDE3-2F90-E918-B5AE3767DF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955" r="26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941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B13-7DD1-B8B9-C3D7-DB2EC5EE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759070"/>
            <a:ext cx="8456529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GBT Regression: Gradient-Boosted Trees (GBT)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07A-E739-DE08-0D9A-A7592863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145813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Implementation: Employed </a:t>
            </a:r>
            <a:r>
              <a:rPr lang="en-US" dirty="0" err="1">
                <a:latin typeface="Söhne"/>
              </a:rPr>
              <a:t>PySpark's</a:t>
            </a:r>
            <a:r>
              <a:rPr lang="en-US" dirty="0">
                <a:latin typeface="Söhne"/>
              </a:rPr>
              <a:t> ‘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GBTRegressor</a:t>
            </a:r>
            <a:r>
              <a:rPr lang="en-US" dirty="0">
                <a:latin typeface="Söhne"/>
              </a:rPr>
              <a:t>’.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9F4299-EA82-2D88-2217-9533C2D3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79978"/>
              </p:ext>
            </p:extLst>
          </p:nvPr>
        </p:nvGraphicFramePr>
        <p:xfrm>
          <a:off x="205886" y="1930387"/>
          <a:ext cx="8732228" cy="2720255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939437">
                  <a:extLst>
                    <a:ext uri="{9D8B030D-6E8A-4147-A177-3AD203B41FA5}">
                      <a16:colId xmlns:a16="http://schemas.microsoft.com/office/drawing/2014/main" val="2585341204"/>
                    </a:ext>
                  </a:extLst>
                </a:gridCol>
                <a:gridCol w="1065619">
                  <a:extLst>
                    <a:ext uri="{9D8B030D-6E8A-4147-A177-3AD203B41FA5}">
                      <a16:colId xmlns:a16="http://schemas.microsoft.com/office/drawing/2014/main" val="3567444760"/>
                    </a:ext>
                  </a:extLst>
                </a:gridCol>
                <a:gridCol w="702482">
                  <a:extLst>
                    <a:ext uri="{9D8B030D-6E8A-4147-A177-3AD203B41FA5}">
                      <a16:colId xmlns:a16="http://schemas.microsoft.com/office/drawing/2014/main" val="679261582"/>
                    </a:ext>
                  </a:extLst>
                </a:gridCol>
                <a:gridCol w="986822">
                  <a:extLst>
                    <a:ext uri="{9D8B030D-6E8A-4147-A177-3AD203B41FA5}">
                      <a16:colId xmlns:a16="http://schemas.microsoft.com/office/drawing/2014/main" val="238105768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3223031244"/>
                    </a:ext>
                  </a:extLst>
                </a:gridCol>
                <a:gridCol w="1259340">
                  <a:extLst>
                    <a:ext uri="{9D8B030D-6E8A-4147-A177-3AD203B41FA5}">
                      <a16:colId xmlns:a16="http://schemas.microsoft.com/office/drawing/2014/main" val="762421165"/>
                    </a:ext>
                  </a:extLst>
                </a:gridCol>
                <a:gridCol w="1395205">
                  <a:extLst>
                    <a:ext uri="{9D8B030D-6E8A-4147-A177-3AD203B41FA5}">
                      <a16:colId xmlns:a16="http://schemas.microsoft.com/office/drawing/2014/main" val="4054670120"/>
                    </a:ext>
                  </a:extLst>
                </a:gridCol>
              </a:tblGrid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Metrics for Model Evaluation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Yakutat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Bering Sea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Aleutians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East Yakutat/SouthEast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Western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Central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598824602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Squared Error (MSE):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32.73857733290095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27.8043762891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34.10525348062922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32.575847764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47.297058052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31.73991794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658656154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Root Mean Squared Error (RMSE):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5.721763481034579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5.2729855195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5.839970332170295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5.7075255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6.87728566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5.6338191264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3936468030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Absolute Error (MAE):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4.151413379736912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3.7398332368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4.135414763947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4.150058097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5.21071318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4.21576537854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293803875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 (R2):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0.10832228438606517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0.04787340100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0.0548711111559074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0.102355562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0.0564448196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0.0706028746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3597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5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B13-7DD1-B8B9-C3D7-DB2EC5EE8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Linear Regression: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07A-E739-DE08-0D9A-A7592863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145813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Implementation: Used </a:t>
            </a:r>
            <a:r>
              <a:rPr lang="en-US" dirty="0" err="1">
                <a:latin typeface="Söhne"/>
              </a:rPr>
              <a:t>PySpark's</a:t>
            </a:r>
            <a:r>
              <a:rPr lang="en-US" dirty="0">
                <a:latin typeface="Söhne"/>
              </a:rPr>
              <a:t> ‘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GeneralizedLinearRegression</a:t>
            </a:r>
            <a:r>
              <a:rPr lang="en-US" dirty="0">
                <a:latin typeface="Söhne"/>
              </a:rPr>
              <a:t>’.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04534-6458-CDF6-3232-3CC3E551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0634"/>
              </p:ext>
            </p:extLst>
          </p:nvPr>
        </p:nvGraphicFramePr>
        <p:xfrm>
          <a:off x="205886" y="1930387"/>
          <a:ext cx="8732228" cy="2099275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939437">
                  <a:extLst>
                    <a:ext uri="{9D8B030D-6E8A-4147-A177-3AD203B41FA5}">
                      <a16:colId xmlns:a16="http://schemas.microsoft.com/office/drawing/2014/main" val="2585341204"/>
                    </a:ext>
                  </a:extLst>
                </a:gridCol>
                <a:gridCol w="1065619">
                  <a:extLst>
                    <a:ext uri="{9D8B030D-6E8A-4147-A177-3AD203B41FA5}">
                      <a16:colId xmlns:a16="http://schemas.microsoft.com/office/drawing/2014/main" val="3567444760"/>
                    </a:ext>
                  </a:extLst>
                </a:gridCol>
                <a:gridCol w="702482">
                  <a:extLst>
                    <a:ext uri="{9D8B030D-6E8A-4147-A177-3AD203B41FA5}">
                      <a16:colId xmlns:a16="http://schemas.microsoft.com/office/drawing/2014/main" val="679261582"/>
                    </a:ext>
                  </a:extLst>
                </a:gridCol>
                <a:gridCol w="986822">
                  <a:extLst>
                    <a:ext uri="{9D8B030D-6E8A-4147-A177-3AD203B41FA5}">
                      <a16:colId xmlns:a16="http://schemas.microsoft.com/office/drawing/2014/main" val="238105768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3223031244"/>
                    </a:ext>
                  </a:extLst>
                </a:gridCol>
                <a:gridCol w="1259340">
                  <a:extLst>
                    <a:ext uri="{9D8B030D-6E8A-4147-A177-3AD203B41FA5}">
                      <a16:colId xmlns:a16="http://schemas.microsoft.com/office/drawing/2014/main" val="762421165"/>
                    </a:ext>
                  </a:extLst>
                </a:gridCol>
                <a:gridCol w="1395205">
                  <a:extLst>
                    <a:ext uri="{9D8B030D-6E8A-4147-A177-3AD203B41FA5}">
                      <a16:colId xmlns:a16="http://schemas.microsoft.com/office/drawing/2014/main" val="4054670120"/>
                    </a:ext>
                  </a:extLst>
                </a:gridCol>
              </a:tblGrid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Metrics for Model Evaluation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Yakutat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Bering Sea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Aleutians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East Yakutat/SouthEast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Western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Central Gulf of Alaska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598824602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</a:rPr>
                        <a:t>Root Mean Squared Error (RMSE):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5.8936861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5.3840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5.9750677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5.8503065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7.008315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5.749541467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3936468030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Absolute Error (MAE):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4.25759302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3.7989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4.224852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4.251516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5.306663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4.3142894304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293803875"/>
                  </a:ext>
                </a:extLst>
              </a:tr>
              <a:tr h="36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 (R2):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0.06655246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0.0143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0.003939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0.0553756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0.020134596</a:t>
                      </a:r>
                    </a:p>
                  </a:txBody>
                  <a:tcPr marL="7603" marR="7603" marT="76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0.0422426019</a:t>
                      </a:r>
                    </a:p>
                  </a:txBody>
                  <a:tcPr marL="7603" marR="7603" marT="7603" marB="0" anchor="b"/>
                </a:tc>
                <a:extLst>
                  <a:ext uri="{0D108BD9-81ED-4DB2-BD59-A6C34878D82A}">
                    <a16:rowId xmlns:a16="http://schemas.microsoft.com/office/drawing/2014/main" val="13597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B13-7DD1-B8B9-C3D7-DB2EC5EE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71" y="411153"/>
            <a:ext cx="8374467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 GBT Regression: Gradient-Boosted Trees (GBT)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07A-E739-DE08-0D9A-A7592863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766" y="957675"/>
            <a:ext cx="8374467" cy="3774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Söhne"/>
              </a:rPr>
              <a:t>Reasons for Selection</a:t>
            </a:r>
            <a:r>
              <a:rPr lang="en-US" dirty="0"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High Predictive Power</a:t>
            </a:r>
            <a:r>
              <a:rPr lang="en-US" b="1" dirty="0">
                <a:latin typeface="Söhne"/>
              </a:rPr>
              <a:t>: </a:t>
            </a:r>
            <a:r>
              <a:rPr lang="en-US" dirty="0">
                <a:latin typeface="Söhne"/>
              </a:rPr>
              <a:t>Ensemble learning boosts the accuracy of the GBT algorithm, which uses decision trees for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öhne"/>
              </a:rPr>
              <a:t>Since </a:t>
            </a:r>
            <a:r>
              <a:rPr lang="en-US" dirty="0">
                <a:latin typeface="Söhne"/>
              </a:rPr>
              <a:t>this model recorded lowest root means squared value</a:t>
            </a:r>
            <a:endParaRPr lang="en-US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E66-A205-8423-F002-C61F58873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7D98C-60AC-FE3C-67B9-B399B665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05061"/>
              </p:ext>
            </p:extLst>
          </p:nvPr>
        </p:nvGraphicFramePr>
        <p:xfrm>
          <a:off x="1309974" y="2845011"/>
          <a:ext cx="6274858" cy="1571625"/>
        </p:xfrm>
        <a:graphic>
          <a:graphicData uri="http://schemas.openxmlformats.org/drawingml/2006/table">
            <a:tbl>
              <a:tblPr firstRow="1"/>
              <a:tblGrid>
                <a:gridCol w="2689225">
                  <a:extLst>
                    <a:ext uri="{9D8B030D-6E8A-4147-A177-3AD203B41FA5}">
                      <a16:colId xmlns:a16="http://schemas.microsoft.com/office/drawing/2014/main" val="1801990794"/>
                    </a:ext>
                  </a:extLst>
                </a:gridCol>
                <a:gridCol w="3585633">
                  <a:extLst>
                    <a:ext uri="{9D8B030D-6E8A-4147-A177-3AD203B41FA5}">
                      <a16:colId xmlns:a16="http://schemas.microsoft.com/office/drawing/2014/main" val="1923656725"/>
                    </a:ext>
                  </a:extLst>
                </a:gridCol>
              </a:tblGrid>
              <a:tr h="28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Regression Model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Root Mean Squared Error (RMSE)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31343"/>
                  </a:ext>
                </a:extLst>
              </a:tr>
              <a:tr h="28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Gradient-Boosted Trees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  <a:latin typeface="Calibri" panose="020F0502020204030204" pitchFamily="34" charset="0"/>
                        </a:rPr>
                        <a:t>5.925700192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177936"/>
                  </a:ext>
                </a:extLst>
              </a:tr>
              <a:tr h="28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6.138416155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08660"/>
                  </a:ext>
                </a:extLst>
              </a:tr>
              <a:tr h="28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5.950586046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960675"/>
                  </a:ext>
                </a:extLst>
              </a:tr>
              <a:tr h="28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Generalized Linear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5.98958186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6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6A19DC-FEFE-FD2B-2856-E75497E2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4" y="2274522"/>
            <a:ext cx="7312598" cy="656910"/>
          </a:xfrm>
        </p:spPr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3EFE48-FD0C-18B7-3D4F-DB2C17EF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35557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F928B2-5DD1-DE9E-4782-6A38F87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464386"/>
            <a:ext cx="5214184" cy="779318"/>
          </a:xfrm>
        </p:spPr>
        <p:txBody>
          <a:bodyPr/>
          <a:lstStyle/>
          <a:p>
            <a:r>
              <a:rPr lang="en-US" dirty="0"/>
              <a:t>Conclusion and Discussion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6324FFB-1F20-B169-A3CC-F6F78D98A6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65091"/>
                  </p:ext>
                </p:extLst>
              </p:nvPr>
            </p:nvGraphicFramePr>
            <p:xfrm>
              <a:off x="1623311" y="1255134"/>
              <a:ext cx="2948689" cy="1658637"/>
            </p:xfrm>
            <a:graphic>
              <a:graphicData uri="http://schemas.microsoft.com/office/powerpoint/2016/slidezoom">
                <pslz:sldZm>
                  <pslz:sldZmObj sldId="364" cId="4079724611">
                    <pslz:zmPr id="{40761B4D-02D8-4AA3-ACFF-7168376C8EB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689" cy="16586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6324FFB-1F20-B169-A3CC-F6F78D98A6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311" y="1255134"/>
                <a:ext cx="2948689" cy="16586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EF2FA63C-8131-9A7F-2A72-33B9877D59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474903"/>
                  </p:ext>
                </p:extLst>
              </p:nvPr>
            </p:nvGraphicFramePr>
            <p:xfrm>
              <a:off x="3097655" y="2913772"/>
              <a:ext cx="2948689" cy="1658638"/>
            </p:xfrm>
            <a:graphic>
              <a:graphicData uri="http://schemas.microsoft.com/office/powerpoint/2016/slidezoom">
                <pslz:sldZm>
                  <pslz:sldZmObj sldId="374" cId="2294119779">
                    <pslz:zmPr id="{39C3444E-3F02-4686-91C0-7C73FDEB283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689" cy="16586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2FA63C-8131-9A7F-2A72-33B9877D5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7655" y="2913772"/>
                <a:ext cx="2948689" cy="16586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FCC27AD-D9B5-BC98-75B3-27F0986738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2698961"/>
                  </p:ext>
                </p:extLst>
              </p:nvPr>
            </p:nvGraphicFramePr>
            <p:xfrm>
              <a:off x="4572001" y="1255134"/>
              <a:ext cx="2948690" cy="1658638"/>
            </p:xfrm>
            <a:graphic>
              <a:graphicData uri="http://schemas.microsoft.com/office/powerpoint/2016/slidezoom">
                <pslz:sldZm>
                  <pslz:sldZmObj sldId="377" cId="1960833679">
                    <pslz:zmPr id="{5783DFA6-639A-42EF-9A30-6EF6647562D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690" cy="16586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FCC27AD-D9B5-BC98-75B3-27F0986738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1" y="1255134"/>
                <a:ext cx="2948690" cy="16586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32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Output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each model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A5F54F37-A259-72DF-2811-E2FE5B32D0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044005"/>
                  </p:ext>
                </p:extLst>
              </p:nvPr>
            </p:nvGraphicFramePr>
            <p:xfrm>
              <a:off x="516686" y="1928812"/>
              <a:ext cx="2286000" cy="1285875"/>
            </p:xfrm>
            <a:graphic>
              <a:graphicData uri="http://schemas.microsoft.com/office/powerpoint/2016/slidezoom">
                <pslz:sldZm>
                  <pslz:sldZmObj sldId="378" cId="81233284">
                    <pslz:zmPr id="{691DC07C-F7F2-45CF-984E-5F3E16BBED1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5F54F37-A259-72DF-2811-E2FE5B32D0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86" y="192881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4BD5DED-959F-9A37-C3B2-6E9B40AAF9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699529"/>
                  </p:ext>
                </p:extLst>
              </p:nvPr>
            </p:nvGraphicFramePr>
            <p:xfrm>
              <a:off x="3002280" y="1928812"/>
              <a:ext cx="2286000" cy="1285875"/>
            </p:xfrm>
            <a:graphic>
              <a:graphicData uri="http://schemas.microsoft.com/office/powerpoint/2016/slidezoom">
                <pslz:sldZm>
                  <pslz:sldZmObj sldId="379" cId="546206155">
                    <pslz:zmPr id="{642153AD-C7CF-4944-9A82-E59F94DC008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4BD5DED-959F-9A37-C3B2-6E9B40AAF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2280" y="192881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CBFCAF4A-0478-A254-D911-41D7F482F3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4357304"/>
                  </p:ext>
                </p:extLst>
              </p:nvPr>
            </p:nvGraphicFramePr>
            <p:xfrm>
              <a:off x="5541187" y="1928812"/>
              <a:ext cx="2286000" cy="1285875"/>
            </p:xfrm>
            <a:graphic>
              <a:graphicData uri="http://schemas.microsoft.com/office/powerpoint/2016/slidezoom">
                <pslz:sldZm>
                  <pslz:sldZmObj sldId="380" cId="4061250970">
                    <pslz:zmPr id="{FD01B98A-A82A-4DAE-A3A6-92890AE0328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BFCAF4A-0478-A254-D911-41D7F482F3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1187" y="192881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913C3453-3268-19E9-09FA-A01AB2E6E7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926542"/>
                  </p:ext>
                </p:extLst>
              </p:nvPr>
            </p:nvGraphicFramePr>
            <p:xfrm>
              <a:off x="1859280" y="3355564"/>
              <a:ext cx="2286000" cy="1285875"/>
            </p:xfrm>
            <a:graphic>
              <a:graphicData uri="http://schemas.microsoft.com/office/powerpoint/2016/slidezoom">
                <pslz:sldZm>
                  <pslz:sldZmObj sldId="381" cId="374886974">
                    <pslz:zmPr id="{7DB33EF7-8EAD-4772-8F81-5F426D1936D3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13C3453-3268-19E9-09FA-A01AB2E6E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9280" y="335556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138900A3-1117-2515-0326-34C8500979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2698506"/>
                  </p:ext>
                </p:extLst>
              </p:nvPr>
            </p:nvGraphicFramePr>
            <p:xfrm>
              <a:off x="4572000" y="3327524"/>
              <a:ext cx="2286000" cy="1285875"/>
            </p:xfrm>
            <a:graphic>
              <a:graphicData uri="http://schemas.microsoft.com/office/powerpoint/2016/slidezoom">
                <pslz:sldZm>
                  <pslz:sldZmObj sldId="382" cId="811206481">
                    <pslz:zmPr id="{1552C2C3-2F12-4F72-AA3C-1F993178113B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38900A3-1117-2515-0326-34C8500979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2000" y="332752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72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Time Series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the time series analysis for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DD444-40DD-6FC5-BF32-56AE69C5C7F1}"/>
              </a:ext>
            </a:extLst>
          </p:cNvPr>
          <p:cNvGraphicFramePr>
            <a:graphicFrameLocks noGrp="1"/>
          </p:cNvGraphicFramePr>
          <p:nvPr/>
        </p:nvGraphicFramePr>
        <p:xfrm>
          <a:off x="673165" y="1794630"/>
          <a:ext cx="7861253" cy="2756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23">
                  <a:extLst>
                    <a:ext uri="{9D8B030D-6E8A-4147-A177-3AD203B41FA5}">
                      <a16:colId xmlns:a16="http://schemas.microsoft.com/office/drawing/2014/main" val="2883511960"/>
                    </a:ext>
                  </a:extLst>
                </a:gridCol>
                <a:gridCol w="1170369">
                  <a:extLst>
                    <a:ext uri="{9D8B030D-6E8A-4147-A177-3AD203B41FA5}">
                      <a16:colId xmlns:a16="http://schemas.microsoft.com/office/drawing/2014/main" val="300191192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769724136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88232370"/>
                    </a:ext>
                  </a:extLst>
                </a:gridCol>
                <a:gridCol w="1632454">
                  <a:extLst>
                    <a:ext uri="{9D8B030D-6E8A-4147-A177-3AD203B41FA5}">
                      <a16:colId xmlns:a16="http://schemas.microsoft.com/office/drawing/2014/main" val="38177387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238178688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2358776619"/>
                    </a:ext>
                  </a:extLst>
                </a:gridCol>
              </a:tblGrid>
              <a:tr h="78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Yakutat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Bering Sea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Aleutians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Yakutat/SouthEast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Gulf of Alaska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Gulf of Alaska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8171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4.408145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4.781598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3.621079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61461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4.836491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3.772394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7394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4.432742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4.823145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3.621097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32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4.439728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3.772376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7483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4.444572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4.825601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3.621115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0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the Linear Regression analysis for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DD444-40DD-6FC5-BF32-56AE69C5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1615"/>
              </p:ext>
            </p:extLst>
          </p:nvPr>
        </p:nvGraphicFramePr>
        <p:xfrm>
          <a:off x="673165" y="1794630"/>
          <a:ext cx="7861253" cy="2756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23">
                  <a:extLst>
                    <a:ext uri="{9D8B030D-6E8A-4147-A177-3AD203B41FA5}">
                      <a16:colId xmlns:a16="http://schemas.microsoft.com/office/drawing/2014/main" val="2883511960"/>
                    </a:ext>
                  </a:extLst>
                </a:gridCol>
                <a:gridCol w="1170369">
                  <a:extLst>
                    <a:ext uri="{9D8B030D-6E8A-4147-A177-3AD203B41FA5}">
                      <a16:colId xmlns:a16="http://schemas.microsoft.com/office/drawing/2014/main" val="300191192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769724136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88232370"/>
                    </a:ext>
                  </a:extLst>
                </a:gridCol>
                <a:gridCol w="1632454">
                  <a:extLst>
                    <a:ext uri="{9D8B030D-6E8A-4147-A177-3AD203B41FA5}">
                      <a16:colId xmlns:a16="http://schemas.microsoft.com/office/drawing/2014/main" val="38177387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238178688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2358776619"/>
                    </a:ext>
                  </a:extLst>
                </a:gridCol>
              </a:tblGrid>
              <a:tr h="78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Yakutat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Bering Sea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Aleutians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Yakutat/SouthEast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Gulf of Alaska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Gulf of Alaska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8171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61461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7394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32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7483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0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06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Random Forest 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the Random Forest Regression for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DD444-40DD-6FC5-BF32-56AE69C5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73123"/>
              </p:ext>
            </p:extLst>
          </p:nvPr>
        </p:nvGraphicFramePr>
        <p:xfrm>
          <a:off x="673165" y="1794630"/>
          <a:ext cx="7861253" cy="2756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23">
                  <a:extLst>
                    <a:ext uri="{9D8B030D-6E8A-4147-A177-3AD203B41FA5}">
                      <a16:colId xmlns:a16="http://schemas.microsoft.com/office/drawing/2014/main" val="2883511960"/>
                    </a:ext>
                  </a:extLst>
                </a:gridCol>
                <a:gridCol w="1170369">
                  <a:extLst>
                    <a:ext uri="{9D8B030D-6E8A-4147-A177-3AD203B41FA5}">
                      <a16:colId xmlns:a16="http://schemas.microsoft.com/office/drawing/2014/main" val="300191192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769724136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88232370"/>
                    </a:ext>
                  </a:extLst>
                </a:gridCol>
                <a:gridCol w="1632454">
                  <a:extLst>
                    <a:ext uri="{9D8B030D-6E8A-4147-A177-3AD203B41FA5}">
                      <a16:colId xmlns:a16="http://schemas.microsoft.com/office/drawing/2014/main" val="38177387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238178688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2358776619"/>
                    </a:ext>
                  </a:extLst>
                </a:gridCol>
              </a:tblGrid>
              <a:tr h="78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Yakutat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Bering Sea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Aleutians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Yakutat/SouthEast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Gulf of Alaska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Gulf of Alaska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8171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61461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7394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32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7483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0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GBT 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the GBT Regression for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DD444-40DD-6FC5-BF32-56AE69C5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80770"/>
              </p:ext>
            </p:extLst>
          </p:nvPr>
        </p:nvGraphicFramePr>
        <p:xfrm>
          <a:off x="673165" y="1794630"/>
          <a:ext cx="7861253" cy="2756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23">
                  <a:extLst>
                    <a:ext uri="{9D8B030D-6E8A-4147-A177-3AD203B41FA5}">
                      <a16:colId xmlns:a16="http://schemas.microsoft.com/office/drawing/2014/main" val="2883511960"/>
                    </a:ext>
                  </a:extLst>
                </a:gridCol>
                <a:gridCol w="1170369">
                  <a:extLst>
                    <a:ext uri="{9D8B030D-6E8A-4147-A177-3AD203B41FA5}">
                      <a16:colId xmlns:a16="http://schemas.microsoft.com/office/drawing/2014/main" val="300191192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769724136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88232370"/>
                    </a:ext>
                  </a:extLst>
                </a:gridCol>
                <a:gridCol w="1632454">
                  <a:extLst>
                    <a:ext uri="{9D8B030D-6E8A-4147-A177-3AD203B41FA5}">
                      <a16:colId xmlns:a16="http://schemas.microsoft.com/office/drawing/2014/main" val="38177387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238178688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2358776619"/>
                    </a:ext>
                  </a:extLst>
                </a:gridCol>
              </a:tblGrid>
              <a:tr h="78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Yakutat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Bering Sea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Aleutians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Yakutat/SouthEast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Gulf of Alaska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Gulf of Alaska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8171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4.73801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61461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7394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32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7483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0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281025"/>
            <a:ext cx="6802482" cy="581451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8" y="396500"/>
            <a:ext cx="8004409" cy="699065"/>
          </a:xfrm>
        </p:spPr>
        <p:txBody>
          <a:bodyPr/>
          <a:lstStyle/>
          <a:p>
            <a:r>
              <a:rPr lang="en-US" dirty="0"/>
              <a:t>Generalized Linear 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7" y="1095565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Output from the Generalized Linear Regression for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  <a:latin typeface="Söhne"/>
              </a:rPr>
              <a:t>the optimum number of fish per type of fish specimen can be caught per hour.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DD444-40DD-6FC5-BF32-56AE69C5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37400"/>
              </p:ext>
            </p:extLst>
          </p:nvPr>
        </p:nvGraphicFramePr>
        <p:xfrm>
          <a:off x="673165" y="1794630"/>
          <a:ext cx="7861253" cy="2756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23">
                  <a:extLst>
                    <a:ext uri="{9D8B030D-6E8A-4147-A177-3AD203B41FA5}">
                      <a16:colId xmlns:a16="http://schemas.microsoft.com/office/drawing/2014/main" val="2883511960"/>
                    </a:ext>
                  </a:extLst>
                </a:gridCol>
                <a:gridCol w="1170369">
                  <a:extLst>
                    <a:ext uri="{9D8B030D-6E8A-4147-A177-3AD203B41FA5}">
                      <a16:colId xmlns:a16="http://schemas.microsoft.com/office/drawing/2014/main" val="300191192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769724136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88232370"/>
                    </a:ext>
                  </a:extLst>
                </a:gridCol>
                <a:gridCol w="1632454">
                  <a:extLst>
                    <a:ext uri="{9D8B030D-6E8A-4147-A177-3AD203B41FA5}">
                      <a16:colId xmlns:a16="http://schemas.microsoft.com/office/drawing/2014/main" val="38177387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238178688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2358776619"/>
                    </a:ext>
                  </a:extLst>
                </a:gridCol>
              </a:tblGrid>
              <a:tr h="78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Yakutat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Bering Sea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Aleutians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Yakutat/SouthEast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Gulf of Alaska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Gulf of Alaska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8171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61461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7394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32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7483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0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0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64" y="187826"/>
            <a:ext cx="8004409" cy="69906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984012"/>
            <a:ext cx="8315852" cy="387454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Which regression method provides more accurate predictions compare to each other regression models?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GBT Regression: Gradient-Boosted Trees (GBT)</a:t>
            </a:r>
          </a:p>
          <a:p>
            <a:pPr algn="just"/>
            <a:r>
              <a:rPr lang="en-US" sz="1800" b="1" dirty="0"/>
              <a:t>Which method is providing better prediction; regression models or time series?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Regression models</a:t>
            </a:r>
          </a:p>
          <a:p>
            <a:pPr algn="just"/>
            <a:r>
              <a:rPr lang="en-US" sz="1800" b="1" dirty="0"/>
              <a:t>What are the most important variables that are useful for building the regression model for predicting the number of fish catches per hour?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(1) Surface temperature (2) Distance fished (3) Soak time (4) Starting depth (5) Ending Depth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294119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68F-1782-4BB5-C64C-3F7B00A32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Recommendations: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571-8480-DDCA-237E-6812067A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8" y="1458135"/>
            <a:ext cx="8315852" cy="32310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Opportunities to Fine-Tuning: (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Optimum number of different types of fish can be cached per hour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1D5DB"/>
                </a:solidFill>
                <a:latin typeface="Söhne"/>
              </a:rPr>
              <a:t> To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identify how much fish can be generally capture from each specific catchment areas under the main council management areas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To identify each fish type and how much fish can be captured from each fish type in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specific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catchment areas.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420B-B158-8BD2-B389-A5EEE3F1C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96083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EBA566-DC7C-DF64-120C-4335DFE6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3" y="2274522"/>
            <a:ext cx="8637307" cy="1207232"/>
          </a:xfrm>
        </p:spPr>
        <p:txBody>
          <a:bodyPr/>
          <a:lstStyle/>
          <a:p>
            <a:r>
              <a:rPr lang="en-US" dirty="0"/>
              <a:t>Importance of Spark and Cloud Computing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6CB083-03D3-E349-A5C7-2B0A44653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76546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89DC64-528C-ADCD-A056-6819CF2B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4" y="229925"/>
            <a:ext cx="8613876" cy="779318"/>
          </a:xfrm>
        </p:spPr>
        <p:txBody>
          <a:bodyPr/>
          <a:lstStyle/>
          <a:p>
            <a:r>
              <a:rPr lang="en-US" dirty="0"/>
              <a:t>Importance of Spark and Cloud Computing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F7A8D8-AE03-9585-2792-8345BB8BA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62" y="4138031"/>
            <a:ext cx="900332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Authenticated URL For Dataset: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hlinkClick r:id="rId3"/>
              </a:rPr>
              <a:t>https://storage.cloud.google.com/nmfs_odp_afsc/ABL/Longline%20Sablefish%20Survey_ID_17218.csv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prstClr val="black"/>
                </a:solidFill>
                <a:latin typeface="Arial" panose="020B0604020202020204" pitchFamily="34" charset="0"/>
              </a:rPr>
              <a:t>Jupiter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 Notebook</a:t>
            </a:r>
            <a:r>
              <a:rPr lang="en-US" altLang="en-US" sz="1200" b="1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URL: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hlinkClick r:id="rId4"/>
              </a:rPr>
              <a:t>https://colab.research.google.com/drive/1KsyJtBAG3F5GmbCNCrdSY6qV_ikTs6Tv?usp=sharing#scrollTo=Ffr6POr1syl5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0D86320-A99E-6EB0-1035-13850794D5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9660652"/>
                  </p:ext>
                </p:extLst>
              </p:nvPr>
            </p:nvGraphicFramePr>
            <p:xfrm>
              <a:off x="1430738" y="1715397"/>
              <a:ext cx="3044809" cy="1712705"/>
            </p:xfrm>
            <a:graphic>
              <a:graphicData uri="http://schemas.microsoft.com/office/powerpoint/2016/slidezoom">
                <pslz:sldZm>
                  <pslz:sldZmObj sldId="361" cId="1644692329">
                    <pslz:zmPr id="{CEDF4F08-EA6A-4C2B-B1F7-B27E813BDDB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4809" cy="1712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0D86320-A99E-6EB0-1035-13850794D5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0738" y="1715397"/>
                <a:ext cx="3044809" cy="17127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418F582-5C12-2116-FE09-E910037874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6042995"/>
                  </p:ext>
                </p:extLst>
              </p:nvPr>
            </p:nvGraphicFramePr>
            <p:xfrm>
              <a:off x="5041448" y="1699278"/>
              <a:ext cx="3044809" cy="1712705"/>
            </p:xfrm>
            <a:graphic>
              <a:graphicData uri="http://schemas.microsoft.com/office/powerpoint/2016/slidezoom">
                <pslz:sldZm>
                  <pslz:sldZmObj sldId="376" cId="1319789673">
                    <pslz:zmPr id="{A1C41D8C-EAD1-4D45-A2BE-E58F237F67D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4809" cy="1712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418F582-5C12-2116-FE09-E91003787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1448" y="1699278"/>
                <a:ext cx="3044809" cy="17127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39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18EB-6006-A04D-E3DB-8C0606D07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Utilize Spark on this Project: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22936-1845-F673-C80D-25F4FE08B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Big Data Processing: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Spark handles large-scale data efficiently, ensuring timely processing of the extensive NMFS-AFSC Longline Sablefish Survey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Distributed Computing: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Spark's distributed computing capabilities enable parallel processing, enhancing the speed and scalability crucial for complex regression analyses.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C9F0-7554-4919-889C-90C85F812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Importance of Spark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44692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18EB-6006-A04D-E3DB-8C0606D0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40" y="530110"/>
            <a:ext cx="8491698" cy="920777"/>
          </a:xfrm>
        </p:spPr>
        <p:txBody>
          <a:bodyPr>
            <a:normAutofit fontScale="90000"/>
          </a:bodyPr>
          <a:lstStyle/>
          <a:p>
            <a:r>
              <a:rPr lang="en-US" dirty="0"/>
              <a:t>Why Cloud Computing Technologies are Crucial: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22936-1845-F673-C80D-25F4FE08B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Cloud platforms provide on-demand resources, facilitating seamless scalability to accommodate varying computational needs in fisheries industry analyses.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Accessibility: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Cloud storage enhances collaboration and accessibility, enabling team members to work with the dataset seamlessly, fostering efficient project management.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C9F0-7554-4919-889C-90C85F812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Importance of Spark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319789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756DEA9-308A-FB87-9594-D5742790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02" y="1024128"/>
            <a:ext cx="7859185" cy="3570174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AFSC/ABL: Longline Sablefish Survey.</a:t>
            </a:r>
            <a:b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https://www.fisheries.noaa.gov/inport/item/17218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Longline Sablefish Survey Results.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https://apps-afsc.fisheries.noaa.gov/maps/longline/Results.php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Longline Fishing Survey Information.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https://www.fisheries.noaa.gov/tags/longline-fishing-survey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National Marine Fisheries Service. (2022). NPFMC Bering Sea and Aleutian Islands SAFE.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https://www.fisheries.noaa.gov/alaska/science-data/alaska-sablefish-longline-survey-reports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McKinney, W. (2017). "Python for Data Analysis," O'Reilly Media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 err="1">
                <a:solidFill>
                  <a:schemeClr val="tx1"/>
                </a:solidFill>
                <a:effectLst/>
                <a:latin typeface="+mj-lt"/>
              </a:rPr>
              <a:t>VanderPlas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, J. (2016). "Python Data Science Handbook," O'Reilly Media.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B719-A243-C099-CFB9-8FC20A0E3330}"/>
              </a:ext>
            </a:extLst>
          </p:cNvPr>
          <p:cNvSpPr txBox="1"/>
          <p:nvPr/>
        </p:nvSpPr>
        <p:spPr>
          <a:xfrm>
            <a:off x="536602" y="44400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9530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18EB-6006-A04D-E3DB-8C0606D0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40" y="530110"/>
            <a:ext cx="8491698" cy="920777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5D5E56-6EE5-C040-A3F1-26286A658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758352"/>
              </p:ext>
            </p:extLst>
          </p:nvPr>
        </p:nvGraphicFramePr>
        <p:xfrm>
          <a:off x="523348" y="1630404"/>
          <a:ext cx="8011069" cy="281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C9F0-7554-4919-889C-90C85F812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Importance of Spark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893615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4A70F-5542-45D4-971B-00318A21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89" y="1670304"/>
            <a:ext cx="4913221" cy="143915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8607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107397-3EFD-7DB0-4024-E2BA4C5F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276817"/>
            <a:ext cx="4560579" cy="779318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4EC25BFE-0CC2-CF0E-F4BA-8E05A20AC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161467"/>
                  </p:ext>
                </p:extLst>
              </p:nvPr>
            </p:nvGraphicFramePr>
            <p:xfrm>
              <a:off x="1392570" y="1071330"/>
              <a:ext cx="3179430" cy="1788430"/>
            </p:xfrm>
            <a:graphic>
              <a:graphicData uri="http://schemas.microsoft.com/office/powerpoint/2016/slidezoom">
                <pslz:sldZm>
                  <pslz:sldZmObj sldId="347" cId="2676936062">
                    <pslz:zmPr id="{D51A42EB-C594-4D12-8CF2-D46EABD623D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79430" cy="17884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25BFE-0CC2-CF0E-F4BA-8E05A20AC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570" y="1071330"/>
                <a:ext cx="3179430" cy="17884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6D94ADF3-89E2-341A-9E0B-66595151D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054771"/>
                  </p:ext>
                </p:extLst>
              </p:nvPr>
            </p:nvGraphicFramePr>
            <p:xfrm>
              <a:off x="4572000" y="1056135"/>
              <a:ext cx="3179430" cy="1788430"/>
            </p:xfrm>
            <a:graphic>
              <a:graphicData uri="http://schemas.microsoft.com/office/powerpoint/2016/slidezoom">
                <pslz:sldZm>
                  <pslz:sldZmObj sldId="350" cId="3691335375">
                    <pslz:zmPr id="{D4FF0583-9020-42A1-BE26-613048DF306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79430" cy="17884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D94ADF3-89E2-341A-9E0B-66595151D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1056135"/>
                <a:ext cx="3179430" cy="17884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133422D0-C686-28DE-E26C-46EFF2E6B6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1877624"/>
                  </p:ext>
                </p:extLst>
              </p:nvPr>
            </p:nvGraphicFramePr>
            <p:xfrm>
              <a:off x="3068970" y="2844565"/>
              <a:ext cx="3179430" cy="1788430"/>
            </p:xfrm>
            <a:graphic>
              <a:graphicData uri="http://schemas.microsoft.com/office/powerpoint/2016/slidezoom">
                <pslz:sldZm>
                  <pslz:sldZmObj sldId="351" cId="3323652603">
                    <pslz:zmPr id="{ECFA0E2C-D56B-4530-86ED-B47E649A2BA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79430" cy="17884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33422D0-C686-28DE-E26C-46EFF2E6B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8970" y="2844565"/>
                <a:ext cx="3179430" cy="17884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2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FB275-5584-8D17-A166-E45BABF9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02" y="57075"/>
            <a:ext cx="8004409" cy="6990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F0168-142B-4CD3-8550-1411B9167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066266-23CD-F7C3-3CE5-A92153202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82902"/>
              </p:ext>
            </p:extLst>
          </p:nvPr>
        </p:nvGraphicFramePr>
        <p:xfrm>
          <a:off x="848252" y="679692"/>
          <a:ext cx="7244861" cy="36271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59168">
                  <a:extLst>
                    <a:ext uri="{9D8B030D-6E8A-4147-A177-3AD203B41FA5}">
                      <a16:colId xmlns:a16="http://schemas.microsoft.com/office/drawing/2014/main" val="239184019"/>
                    </a:ext>
                  </a:extLst>
                </a:gridCol>
                <a:gridCol w="5685693">
                  <a:extLst>
                    <a:ext uri="{9D8B030D-6E8A-4147-A177-3AD203B41FA5}">
                      <a16:colId xmlns:a16="http://schemas.microsoft.com/office/drawing/2014/main" val="1415735385"/>
                    </a:ext>
                  </a:extLst>
                </a:gridCol>
              </a:tblGrid>
              <a:tr h="380855">
                <a:tc>
                  <a:txBody>
                    <a:bodyPr/>
                    <a:lstStyle/>
                    <a:p>
                      <a:r>
                        <a:rPr lang="en-US" sz="1600" dirty="0"/>
                        <a:t>Database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NMFS-AFSC Longline Sablefish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59109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Alaska Fisheries Science Center (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AFSC)</a:t>
                      </a:r>
                    </a:p>
                    <a:p>
                      <a:r>
                        <a:rPr lang="en-US" sz="1600" dirty="0"/>
                        <a:t>National Oceanic and Atmospheric Administration (NOAA)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63824"/>
                  </a:ext>
                </a:extLst>
              </a:tr>
              <a:tr h="577624">
                <a:tc>
                  <a:txBody>
                    <a:bodyPr/>
                    <a:lstStyle/>
                    <a:p>
                      <a:r>
                        <a:rPr lang="en-US" sz="1600" dirty="0"/>
                        <a:t>Purpose of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Used as the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primary index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Alaska sablefish stock assessment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fish population estimation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set annual fish quotes from Alaskan Waters.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for assessing diverse groundfish species living in Alaskan waters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31416"/>
                  </a:ext>
                </a:extLst>
              </a:tr>
              <a:tr h="313567">
                <a:tc>
                  <a:txBody>
                    <a:bodyPr/>
                    <a:lstStyle/>
                    <a:p>
                      <a:r>
                        <a:rPr lang="en-US" sz="1600" dirty="0"/>
                        <a:t>Survey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 (Data Available from 1987 to 2018)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4277"/>
                  </a:ext>
                </a:extLst>
              </a:tr>
              <a:tr h="313567">
                <a:tc>
                  <a:txBody>
                    <a:bodyPr/>
                    <a:lstStyle/>
                    <a:p>
                      <a:r>
                        <a:rPr lang="en-US" sz="1600" dirty="0"/>
                        <a:t>Dataset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Consists of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50 schemas</a:t>
                      </a:r>
                      <a:r>
                        <a:rPr lang="en-US" sz="1600" dirty="0"/>
                        <a:t>, comprising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1.1 million tuples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3560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C95C55B-CAFE-C31B-8987-E38F20384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54" y="4410458"/>
            <a:ext cx="791049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Authenticated URL : </a:t>
            </a:r>
            <a:r>
              <a:rPr lang="en-US" altLang="en-US" sz="1200" dirty="0">
                <a:solidFill>
                  <a:schemeClr val="tx1"/>
                </a:solidFill>
                <a:latin typeface="inherit"/>
                <a:hlinkClick r:id="rId2"/>
              </a:rPr>
              <a:t>https://storage.cloud.google.com/nmfs_odp_afsc/ABL/Longline%20Sablefish%20Survey_ID_17218.csv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89EFFAE8-3921-A9AD-DF00-267CBB7570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769018"/>
                  </p:ext>
                </p:extLst>
              </p:nvPr>
            </p:nvGraphicFramePr>
            <p:xfrm>
              <a:off x="7680960" y="2999232"/>
              <a:ext cx="1332367" cy="904807"/>
            </p:xfrm>
            <a:graphic>
              <a:graphicData uri="http://schemas.microsoft.com/office/powerpoint/2016/slidezoom">
                <pslz:sldZm>
                  <pslz:sldZmObj sldId="383" cId="450704491">
                    <pslz:zmPr id="{D3FF1776-E382-4795-B84C-F10292610EB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32367" cy="9048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EFFAE8-3921-A9AD-DF00-267CBB7570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0960" y="2999232"/>
                <a:ext cx="1332367" cy="9048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93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F0168-142B-4CD3-8550-1411B9167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F2E9C-62CB-6029-BBFB-80CE7803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FB275-5584-8D17-A166-E45BABF9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02" y="57075"/>
            <a:ext cx="8004409" cy="69906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F0168-142B-4CD3-8550-1411B9167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2E90D8-DB1A-826A-7DB1-A3A8B0EEAB70}"/>
              </a:ext>
            </a:extLst>
          </p:cNvPr>
          <p:cNvSpPr txBox="1">
            <a:spLocks/>
          </p:cNvSpPr>
          <p:nvPr/>
        </p:nvSpPr>
        <p:spPr>
          <a:xfrm>
            <a:off x="205155" y="984012"/>
            <a:ext cx="8733690" cy="369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Research Problem: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highlight>
                  <a:srgbClr val="FFFF00"/>
                </a:highlight>
                <a:latin typeface="Söhne"/>
              </a:rPr>
              <a:t>Only use time series analysis based on the historical data to predict the fish stock size for the next harvesting session.</a:t>
            </a:r>
          </a:p>
          <a:p>
            <a:pPr indent="-285750">
              <a:lnSpc>
                <a:spcPct val="110000"/>
              </a:lnSpc>
            </a:pPr>
            <a:r>
              <a:rPr lang="en-US" sz="2000" b="1" dirty="0">
                <a:latin typeface="Söhne"/>
              </a:rPr>
              <a:t>Research Objective:</a:t>
            </a:r>
            <a:endParaRPr lang="en-US" sz="2000" i="1" dirty="0">
              <a:solidFill>
                <a:srgbClr val="D1D5DB"/>
              </a:solidFill>
              <a:latin typeface="Söhne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Söhne"/>
              </a:rPr>
              <a:t>The objective is to identify the </a:t>
            </a:r>
            <a:r>
              <a:rPr lang="en-US" sz="2000" b="1" i="1" dirty="0">
                <a:solidFill>
                  <a:srgbClr val="FF0000"/>
                </a:solidFill>
                <a:latin typeface="Söhne"/>
              </a:rPr>
              <a:t>best regression analysis-based model </a:t>
            </a:r>
            <a:r>
              <a:rPr lang="en-US" sz="2000" b="1" i="1" dirty="0">
                <a:latin typeface="Söhne"/>
              </a:rPr>
              <a:t>that can </a:t>
            </a:r>
            <a:r>
              <a:rPr lang="en-US" sz="2000" b="1" i="1" dirty="0">
                <a:solidFill>
                  <a:srgbClr val="FF0000"/>
                </a:solidFill>
                <a:latin typeface="Söhne"/>
              </a:rPr>
              <a:t>predict the quantity of fish per each fish type can be caught per hour </a:t>
            </a:r>
            <a:r>
              <a:rPr lang="en-US" sz="2000" b="1" i="1" dirty="0">
                <a:latin typeface="Söhne"/>
              </a:rPr>
              <a:t>to understand which area are more productive than others to preform fishing operations in the Alaskan Waters.</a:t>
            </a:r>
          </a:p>
        </p:txBody>
      </p:sp>
    </p:spTree>
    <p:extLst>
      <p:ext uri="{BB962C8B-B14F-4D97-AF65-F5344CB8AC3E}">
        <p14:creationId xmlns:p14="http://schemas.microsoft.com/office/powerpoint/2010/main" val="369133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FB275-5584-8D17-A166-E45BABF9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02" y="187826"/>
            <a:ext cx="8004409" cy="699065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F0168-142B-4CD3-8550-1411B9167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4D049D-F0C9-7282-4A46-BC95C20E9A70}"/>
              </a:ext>
            </a:extLst>
          </p:cNvPr>
          <p:cNvSpPr txBox="1">
            <a:spLocks/>
          </p:cNvSpPr>
          <p:nvPr/>
        </p:nvSpPr>
        <p:spPr>
          <a:xfrm>
            <a:off x="705969" y="1118036"/>
            <a:ext cx="7652585" cy="3055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Which regression method provides more accurate predictions compare to each other regression models?</a:t>
            </a:r>
          </a:p>
          <a:p>
            <a:pPr algn="just"/>
            <a:r>
              <a:rPr lang="en-US" sz="2400" b="1" dirty="0"/>
              <a:t>Which method is providing better prediction;  among regression models or time series?</a:t>
            </a:r>
          </a:p>
          <a:p>
            <a:pPr algn="just"/>
            <a:r>
              <a:rPr lang="en-US" sz="2400" b="1" dirty="0"/>
              <a:t>What are the most important variables that are useful for building the regression model for predicting the number of fish catches per hour?</a:t>
            </a:r>
          </a:p>
        </p:txBody>
      </p:sp>
    </p:spTree>
    <p:extLst>
      <p:ext uri="{BB962C8B-B14F-4D97-AF65-F5344CB8AC3E}">
        <p14:creationId xmlns:p14="http://schemas.microsoft.com/office/powerpoint/2010/main" val="33236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2886689360"/>
      </p:ext>
    </p:extLst>
  </p:cSld>
  <p:clrMapOvr>
    <a:masterClrMapping/>
  </p:clrMapOvr>
</p:sld>
</file>

<file path=ppt/theme/theme1.xml><?xml version="1.0" encoding="utf-8"?>
<a:theme xmlns:a="http://schemas.openxmlformats.org/drawingml/2006/main" name="SLA-PPT-TEMPLATE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PUIndianapolis-template" id="{ED31F2C2-A45D-9141-BAAD-15BF8C803100}" vid="{2DA336F4-0712-EE4F-BCDF-C77DC4CC1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88B502F3C6A47AE026D95C136CFAC" ma:contentTypeVersion="11" ma:contentTypeDescription="Create a new document." ma:contentTypeScope="" ma:versionID="1743b360d5527c327149825f2f6389b4">
  <xsd:schema xmlns:xsd="http://www.w3.org/2001/XMLSchema" xmlns:xs="http://www.w3.org/2001/XMLSchema" xmlns:p="http://schemas.microsoft.com/office/2006/metadata/properties" xmlns:ns2="27740b53-cc3d-455b-a265-fb7fc742d263" xmlns:ns3="5bed996f-e608-4b4e-9482-2fd3434fddb0" targetNamespace="http://schemas.microsoft.com/office/2006/metadata/properties" ma:root="true" ma:fieldsID="93adf80e5827c39b433487e015aa50f6" ns2:_="" ns3:_="">
    <xsd:import namespace="27740b53-cc3d-455b-a265-fb7fc742d263"/>
    <xsd:import namespace="5bed996f-e608-4b4e-9482-2fd3434fd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40b53-cc3d-455b-a265-fb7fc742d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d996f-e608-4b4e-9482-2fd3434fd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5bed996f-e608-4b4e-9482-2fd3434fddb0"/>
    <ds:schemaRef ds:uri="27740b53-cc3d-455b-a265-fb7fc742d26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5910C-FB1A-44D2-A6C4-A65AE8C220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40b53-cc3d-455b-a265-fb7fc742d263"/>
    <ds:schemaRef ds:uri="5bed996f-e608-4b4e-9482-2fd3434fd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SLA-PPT-TEMPLATE16X9 UPDATE</Template>
  <TotalTime>4845</TotalTime>
  <Words>2243</Words>
  <Application>Microsoft Office PowerPoint</Application>
  <PresentationFormat>On-screen Show (16:9)</PresentationFormat>
  <Paragraphs>531</Paragraphs>
  <Slides>39</Slides>
  <Notes>3</Notes>
  <HiddenSlides>24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Narrow</vt:lpstr>
      <vt:lpstr>Calibri</vt:lpstr>
      <vt:lpstr>Courier New</vt:lpstr>
      <vt:lpstr>inherit</vt:lpstr>
      <vt:lpstr>Söhne</vt:lpstr>
      <vt:lpstr>Wingdings</vt:lpstr>
      <vt:lpstr>SLA-PPT-TEMPLATE16x9</vt:lpstr>
      <vt:lpstr>Enhancing Fisheries Research Insights through Big Data Analytics: Leveraging Apache Spark for Scalable and In-Depth Analysis</vt:lpstr>
      <vt:lpstr>Lineup - Project final presentation </vt:lpstr>
      <vt:lpstr>Project Introduction</vt:lpstr>
      <vt:lpstr>Project Introduction</vt:lpstr>
      <vt:lpstr>Overview</vt:lpstr>
      <vt:lpstr>PowerPoint Presentation</vt:lpstr>
      <vt:lpstr>Problem Statement</vt:lpstr>
      <vt:lpstr>Research Questions</vt:lpstr>
      <vt:lpstr>Project Methodology</vt:lpstr>
      <vt:lpstr>Project Methodology</vt:lpstr>
      <vt:lpstr>Data Cleaning / Wrangling</vt:lpstr>
      <vt:lpstr>Technology Used:</vt:lpstr>
      <vt:lpstr>Statistical Methods Used to Train the Models:</vt:lpstr>
      <vt:lpstr>Linear Regression Analysis:</vt:lpstr>
      <vt:lpstr>Data Splitting:</vt:lpstr>
      <vt:lpstr>Data Analysis</vt:lpstr>
      <vt:lpstr>Data Analysis</vt:lpstr>
      <vt:lpstr>Linear Regression:</vt:lpstr>
      <vt:lpstr>Random Forest Regression:</vt:lpstr>
      <vt:lpstr>GBT Regression: Gradient-Boosted Trees (GBT)</vt:lpstr>
      <vt:lpstr>Generalized Linear Regression:</vt:lpstr>
      <vt:lpstr> GBT Regression: Gradient-Boosted Trees (GBT)</vt:lpstr>
      <vt:lpstr>Conclusion and Discussion</vt:lpstr>
      <vt:lpstr>Conclusion and Discussion</vt:lpstr>
      <vt:lpstr>Output Comparison </vt:lpstr>
      <vt:lpstr>Time Series Analysis Results</vt:lpstr>
      <vt:lpstr>Linear Regression Results</vt:lpstr>
      <vt:lpstr>Random Forest Regression Results</vt:lpstr>
      <vt:lpstr>GBT Regression Results</vt:lpstr>
      <vt:lpstr>Generalized Linear Regression Results</vt:lpstr>
      <vt:lpstr>Summary</vt:lpstr>
      <vt:lpstr>Future Recommendations:</vt:lpstr>
      <vt:lpstr>Importance of Spark and Cloud Computing</vt:lpstr>
      <vt:lpstr>Importance of Spark and Cloud Computing</vt:lpstr>
      <vt:lpstr>Why Utilize Spark on this Project:</vt:lpstr>
      <vt:lpstr>Why Cloud Computing Technologies are Crucial:</vt:lpstr>
      <vt:lpstr>PowerPoint Presentation</vt:lpstr>
      <vt:lpstr>Google Colab Notebook: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Minton, Sherry</dc:creator>
  <cp:lastModifiedBy>Hasaranga Jayathilake</cp:lastModifiedBy>
  <cp:revision>88</cp:revision>
  <cp:lastPrinted>2014-06-24T16:10:50Z</cp:lastPrinted>
  <dcterms:created xsi:type="dcterms:W3CDTF">2018-10-05T15:02:46Z</dcterms:created>
  <dcterms:modified xsi:type="dcterms:W3CDTF">2023-12-05T14:18:09Z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0x0101005D988B502F3C6A47AE026D95C136CFAC</vt:lpwstr>
  </property>
</Properties>
</file>