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embeddedFontLst>
    <p:embeddedFont>
      <p:font typeface="Economica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D.J HWANG (GUGA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A54B82-21A7-4807-A8C8-E27F4C1D4FBA}">
  <a:tblStyle styleId="{F5A54B82-21A7-4807-A8C8-E27F4C1D4F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Economica-bold.fntdata"/><Relationship Id="rId45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Economica-boldItalic.fntdata"/><Relationship Id="rId47" Type="http://schemas.openxmlformats.org/officeDocument/2006/relationships/font" Target="fonts/Economica-italic.fntdata"/><Relationship Id="rId49" Type="http://schemas.openxmlformats.org/officeDocument/2006/relationships/font" Target="fonts/Lato-regular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4.xml"/><Relationship Id="rId55" Type="http://schemas.openxmlformats.org/officeDocument/2006/relationships/font" Target="fonts/OpenSans-italic.fntdata"/><Relationship Id="rId10" Type="http://schemas.openxmlformats.org/officeDocument/2006/relationships/slide" Target="slides/slide3.xml"/><Relationship Id="rId54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10T02:16:26.231">
    <p:pos x="6000" y="0"/>
    <p:text>나와 있는  score 는 우리 데이터셋의 validation F1 스코어 점수입니다.</p:text>
  </p:cm>
  <p:cm authorId="0" idx="2" dt="2024-12-10T02:29:24.706">
    <p:pos x="6000" y="100"/>
    <p:text>final_data_emergency_added_preprocessed_241208.csv (응급 데이터 추가) 데이터셋 사용
데이터셋 그림 업데이트 필요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12-10T02:29:37.783">
    <p:pos x="6000" y="0"/>
    <p:text>final_data_add_v1_241208.csv 데이터셋 사용
(데이터 증강 + 일반 대화 4000건)을 전처리
데이터셋 그림 업데이트 필요</p:text>
  </p:cm>
  <p:cm authorId="0" idx="4" dt="2024-12-10T03:18:12.632">
    <p:pos x="6000" y="100"/>
    <p:text>나와 있는 score 는 우리 데이터셋의 validation F1 스코어 점수입니다.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0ebdae3d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0ebdae3d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trasformer</a:t>
            </a:r>
            <a:r>
              <a:rPr lang="ko"/>
              <a:t>의 인코더를 가지고 왔기때문에 좋다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d40ed32e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d40ed32e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d60719485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d60719485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0ebdae3d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0ebdae3d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빠르고 효율적인 학습 및 예측이 필요하면 KoELECTRA(최신 아키텍쳐, )를, 안정적이고 검증된 성능을 원하면 KoBERT 또는 KLUE-BERT를 사용하는 것이 좋습니다.</a:t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d60719485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d60719485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d6071948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d607194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d607194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d607194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d60719485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d60719485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d607194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d607194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0ebdae3d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20ebdae3d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데이터 탐색적 분석(EDA)는 Train 데이터셋의 위협 대화 4가지 클래스에 대해 수행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0ebdae3d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0ebdae3d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0ebdae3db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0ebdae3db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데이터 클리닝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데이터 품질 향상을 위한 결측치, 중복 데이터 제거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텍스트 정규화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일관된 텍스트 형식 유지를 위해 텍스트 정규화 수행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(i.e. 특수문자 제거, 연속된 “!” 또는 “?” 제거, 공백 제거 등)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텍스트 맞춤법 검사 시행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추가 품질 확보를 위해 맞춤법 검사기 Hanspell 적용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텍스트-레이블 분리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클래스 분류 모델 주입을 위한 텍스트 및 레이블 분리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문장 길이 제한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모델 품질 향상을 위해 문장 길이 제한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힉습-검증 데이터 분리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학습 및 검증 성능 비교를 위해 학습-검증 데이터 분리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토큰화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모델 기반 AutoTokenizer 적용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데이터 클리닝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데이터 품질 향상을 위한 결측치, 중복 데이터 제거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텍스트 정규화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일관된 텍스트 형식 유지를 위해 텍스트 정규화 수행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(i.e. 특수문자 제거, 연속된 “!” 또는 “?” 제거, 공백 제거 등)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텍스트 맞춤법 검사 시행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추가 품질 확보를 위해 맞춤법 검사기 Hanspell 적용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텍스트-레이블 분리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클래스 분류 모델 주입을 위한 텍스트 및 레이블 분리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문장 길이 제한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모델 품질 향상을 위해 문장 길이 제한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힉습-검증 데이터 분리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학습 및 검증 성능 비교를 위해 학습-검증 데이터 분리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토큰화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모델 기반 AutoTokenizer 적용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20ebdae3db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20ebdae3db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데이터 클리닝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데이터 품질 향상을 위한 결측치, 중복 데이터 제거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텍스트 정규화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일관된 텍스트 형식 유지를 위해 텍스트 정규화 수행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(i.e. 특수문자 제거, 연속된 “!” 또는 “?” 제거, 공백 제거 등)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텍스트 맞춤법 검사 시행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추가 품질 확보를 위해 맞춤법 검사기 Hanspell 적용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텍스트-레이블 분리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클래스 분류 모델 주입을 위한 텍스트 및 레이블 분리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문장 길이 제한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모델 품질 향상을 위해 문장 길이 제한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힉습-검증 데이터 분리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학습 및 검증 성능 비교를 위해 학습-검증 데이터 분리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토큰화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모델 기반 AutoTokenizer 적용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데이터 클리닝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데이터 품질 향상을 위한 결측치, 중복 데이터 제거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텍스트 정규화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일관된 텍스트 형식 유지를 위해 텍스트 정규화 수행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(i.e. 특수문자 제거, 연속된 “!” 또는 “?” 제거, 공백 제거 등)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텍스트 맞춤법 검사 시행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추가 품질 확보를 위해 맞춤법 검사기 Hanspell 적용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텍스트-레이블 분리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클래스 분류 모델 주입을 위한 텍스트 및 레이블 분리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문장 길이 제한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모델 품질 향상을 위해 문장 길이 제한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힉습-검증 데이터 분리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학습 및 검증 성능 비교를 위해 학습-검증 데이터 분리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</a:rPr>
              <a:t>토큰화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>
                <a:solidFill>
                  <a:schemeClr val="dk1"/>
                </a:solidFill>
              </a:rPr>
              <a:t>모델 기반 AutoTokenizer 적용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1d60719485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1d60719485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d6071948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d6071948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20ebdae3d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20ebdae3d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d60719485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d60719485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0ebdae3d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20ebdae3d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0ebdae3d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20ebdae3d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1d60719485_4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1d60719485_4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6071948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6071948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0ebdae3d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0ebdae3d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d6071948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1d6071948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20ebdae3db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20ebdae3db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1d60719485_4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1d60719485_4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20ebdae3d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20ebdae3d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20ebdae3d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20ebdae3d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1d6071948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1d6071948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1d6071948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1d6071948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20ebdae3d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20ebdae3d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d60719485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d60719485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0ebdae3d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0ebdae3d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d40ed32e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d40ed32e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0ebdae3d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0ebdae3d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d60719485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d60719485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d60719485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d60719485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0"/>
              <a:buNone/>
              <a:defRPr sz="16000">
                <a:solidFill>
                  <a:srgbClr val="66666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0"/>
              <a:buNone/>
              <a:defRPr sz="16000">
                <a:solidFill>
                  <a:srgbClr val="66666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0"/>
              <a:buNone/>
              <a:defRPr sz="16000">
                <a:solidFill>
                  <a:srgbClr val="66666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0"/>
              <a:buNone/>
              <a:defRPr sz="16000">
                <a:solidFill>
                  <a:srgbClr val="66666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0"/>
              <a:buNone/>
              <a:defRPr sz="16000">
                <a:solidFill>
                  <a:srgbClr val="66666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0"/>
              <a:buNone/>
              <a:defRPr sz="16000">
                <a:solidFill>
                  <a:srgbClr val="66666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0"/>
              <a:buNone/>
              <a:defRPr sz="16000">
                <a:solidFill>
                  <a:srgbClr val="66666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0"/>
              <a:buNone/>
              <a:defRPr sz="16000">
                <a:solidFill>
                  <a:srgbClr val="66666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0"/>
              <a:buNone/>
              <a:defRPr sz="16000">
                <a:solidFill>
                  <a:srgbClr val="6666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" name="Google Shape;21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-26850" y="4773550"/>
            <a:ext cx="9197700" cy="640200"/>
            <a:chOff x="-26850" y="4795450"/>
            <a:chExt cx="9197700" cy="640200"/>
          </a:xfrm>
        </p:grpSpPr>
        <p:sp>
          <p:nvSpPr>
            <p:cNvPr id="25" name="Google Shape;25;p3"/>
            <p:cNvSpPr/>
            <p:nvPr/>
          </p:nvSpPr>
          <p:spPr>
            <a:xfrm>
              <a:off x="-26850" y="4795450"/>
              <a:ext cx="9197700" cy="393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 txBox="1"/>
            <p:nvPr/>
          </p:nvSpPr>
          <p:spPr>
            <a:xfrm>
              <a:off x="6784200" y="4795450"/>
              <a:ext cx="23598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F3F3F3"/>
                  </a:solidFill>
                </a:rPr>
                <a:t>DLthon | Team HALT</a:t>
              </a:r>
              <a:endParaRPr sz="1200">
                <a:solidFill>
                  <a:srgbClr val="F3F3F3"/>
                </a:solidFill>
              </a:endParaRPr>
            </a:p>
          </p:txBody>
        </p:sp>
      </p:grpSp>
      <p:pic>
        <p:nvPicPr>
          <p:cNvPr id="27" name="Google Shape;27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556513" y="1716875"/>
            <a:ext cx="2030974" cy="17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-26850" y="4773550"/>
            <a:ext cx="9197700" cy="640200"/>
            <a:chOff x="-26850" y="4795450"/>
            <a:chExt cx="9197700" cy="640200"/>
          </a:xfrm>
        </p:grpSpPr>
        <p:sp>
          <p:nvSpPr>
            <p:cNvPr id="34" name="Google Shape;34;p4"/>
            <p:cNvSpPr/>
            <p:nvPr/>
          </p:nvSpPr>
          <p:spPr>
            <a:xfrm>
              <a:off x="-26850" y="4795450"/>
              <a:ext cx="9197700" cy="393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 txBox="1"/>
            <p:nvPr/>
          </p:nvSpPr>
          <p:spPr>
            <a:xfrm>
              <a:off x="6784200" y="4795450"/>
              <a:ext cx="23598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F3F3F3"/>
                  </a:solidFill>
                </a:rPr>
                <a:t>DLthon | Team HALT</a:t>
              </a:r>
              <a:endParaRPr sz="1200">
                <a:solidFill>
                  <a:srgbClr val="F3F3F3"/>
                </a:solidFill>
              </a:endParaRPr>
            </a:p>
          </p:txBody>
        </p:sp>
      </p:grpSp>
      <p:pic>
        <p:nvPicPr>
          <p:cNvPr id="36" name="Google Shape;36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556513" y="1716875"/>
            <a:ext cx="2030974" cy="17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2" name="Google Shape;42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556513" y="1716875"/>
            <a:ext cx="2030974" cy="17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pic>
        <p:nvPicPr>
          <p:cNvPr id="46" name="Google Shape;46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556513" y="1716875"/>
            <a:ext cx="2030974" cy="17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556513" y="1716875"/>
            <a:ext cx="2030974" cy="17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200"/>
              <a:buNone/>
              <a:defRPr>
                <a:solidFill>
                  <a:srgbClr val="9999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-26850" y="4773550"/>
            <a:ext cx="9197700" cy="640200"/>
            <a:chOff x="-26850" y="4795450"/>
            <a:chExt cx="9197700" cy="640200"/>
          </a:xfrm>
        </p:grpSpPr>
        <p:sp>
          <p:nvSpPr>
            <p:cNvPr id="10" name="Google Shape;10;p1"/>
            <p:cNvSpPr/>
            <p:nvPr/>
          </p:nvSpPr>
          <p:spPr>
            <a:xfrm>
              <a:off x="-26850" y="4795450"/>
              <a:ext cx="9197700" cy="393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 txBox="1"/>
            <p:nvPr/>
          </p:nvSpPr>
          <p:spPr>
            <a:xfrm>
              <a:off x="6784200" y="4795450"/>
              <a:ext cx="23598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F3F3F3"/>
                  </a:solidFill>
                </a:rPr>
                <a:t>DLthon | Team HALT</a:t>
              </a:r>
              <a:endParaRPr sz="1200">
                <a:solidFill>
                  <a:srgbClr val="F3F3F3"/>
                </a:solidFill>
              </a:endParaRPr>
            </a:p>
          </p:txBody>
        </p:sp>
      </p:grpSp>
      <p:sp>
        <p:nvSpPr>
          <p:cNvPr id="12" name="Google Shape;12;p1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hyperlink" Target="https://www.google.co.in/url?sa=i&amp;rct=j&amp;q=&amp;esrc=s&amp;cd=&amp;ved=2ahUKEwiTvP73w9XdAhXYfn0KHSJeD24Qjhx6BAgBEAM&amp;url=https%3A%2F%2Flabs.eleks.com%2F2018%2F02%2Fhow-to-build-nlp-engine-that-wont-screw-up.html&amp;psig=AOvVaw2AgxfcrIfBQ97fVcGqjDqd&amp;ust=153794343971564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35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kyle-bong/K-TACC" TargetMode="External"/><Relationship Id="rId4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1.xml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2.xml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5.png"/><Relationship Id="rId6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6.png"/><Relationship Id="rId5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3"/>
          <p:cNvGrpSpPr/>
          <p:nvPr/>
        </p:nvGrpSpPr>
        <p:grpSpPr>
          <a:xfrm>
            <a:off x="3006226" y="1296351"/>
            <a:ext cx="3131548" cy="2550798"/>
            <a:chOff x="4019000" y="385850"/>
            <a:chExt cx="2831674" cy="2306328"/>
          </a:xfrm>
        </p:grpSpPr>
        <p:cxnSp>
          <p:nvCxnSpPr>
            <p:cNvPr id="76" name="Google Shape;76;p13"/>
            <p:cNvCxnSpPr/>
            <p:nvPr/>
          </p:nvCxnSpPr>
          <p:spPr>
            <a:xfrm>
              <a:off x="4019000" y="1800300"/>
              <a:ext cx="2507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7" name="Google Shape;7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10775" y="385850"/>
              <a:ext cx="2739899" cy="23063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13"/>
          <p:cNvSpPr txBox="1"/>
          <p:nvPr/>
        </p:nvSpPr>
        <p:spPr>
          <a:xfrm>
            <a:off x="0" y="42150"/>
            <a:ext cx="24525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Aiffel Research 10th DLthon</a:t>
            </a:r>
            <a:endParaRPr b="1"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NLU(자연어 이해)</a:t>
            </a:r>
            <a:endParaRPr b="1"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650400" y="1206300"/>
            <a:ext cx="7965300" cy="3397850"/>
            <a:chOff x="620450" y="1181375"/>
            <a:chExt cx="7965300" cy="3397850"/>
          </a:xfrm>
        </p:grpSpPr>
        <p:pic>
          <p:nvPicPr>
            <p:cNvPr id="187" name="Google Shape;18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8125" y="1204575"/>
              <a:ext cx="7024699" cy="307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2"/>
            <p:cNvSpPr txBox="1"/>
            <p:nvPr/>
          </p:nvSpPr>
          <p:spPr>
            <a:xfrm>
              <a:off x="1609675" y="1514575"/>
              <a:ext cx="2369400" cy="21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457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  <a:highlight>
                    <a:srgbClr val="FFF2CC"/>
                  </a:highlight>
                </a:rPr>
                <a:t>NLU</a:t>
              </a:r>
              <a:endParaRPr b="1" sz="1100">
                <a:solidFill>
                  <a:schemeClr val="dk1"/>
                </a:solidFill>
                <a:highlight>
                  <a:srgbClr val="FFF2CC"/>
                </a:highlight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</a:rPr>
                <a:t>감정 분석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</a:rPr>
                <a:t>기</a:t>
              </a:r>
              <a:r>
                <a:rPr b="1" lang="ko" sz="1100">
                  <a:solidFill>
                    <a:schemeClr val="dk1"/>
                  </a:solidFill>
                </a:rPr>
                <a:t>계</a:t>
              </a:r>
              <a:r>
                <a:rPr b="1" lang="ko" sz="1100">
                  <a:solidFill>
                    <a:schemeClr val="dk1"/>
                  </a:solidFill>
                </a:rPr>
                <a:t> 독해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</a:rPr>
                <a:t>상식 추론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</a:rPr>
                <a:t>의미론적 유사도 측정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</a:rPr>
                <a:t>목적 기반 대화</a:t>
              </a:r>
              <a:r>
                <a:rPr lang="ko" sz="1100">
                  <a:solidFill>
                    <a:schemeClr val="dk1"/>
                  </a:solidFill>
                </a:rPr>
                <a:t>.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</a:rPr>
                <a:t>관계 추출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</a:rPr>
                <a:t>의미론적 구문 분석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89" name="Google Shape;189;p22"/>
            <p:cNvSpPr txBox="1"/>
            <p:nvPr/>
          </p:nvSpPr>
          <p:spPr>
            <a:xfrm>
              <a:off x="5479475" y="1540825"/>
              <a:ext cx="2087100" cy="20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  <a:highlight>
                    <a:srgbClr val="E6B8AF"/>
                  </a:highlight>
                </a:rPr>
                <a:t>NLG</a:t>
              </a:r>
              <a:endParaRPr b="1" sz="1100">
                <a:solidFill>
                  <a:schemeClr val="dk1"/>
                </a:solidFill>
                <a:highlight>
                  <a:srgbClr val="E6B8AF"/>
                </a:highlight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</a:rPr>
                <a:t>자동 완성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</a:rPr>
                <a:t>스토리 생성</a:t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</a:rPr>
                <a:t>생성형 언어 모델</a:t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</a:rPr>
                <a:t>데이터 기반 문장 생성</a:t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</a:rPr>
                <a:t>캡션 생성</a:t>
              </a:r>
              <a:endParaRPr/>
            </a:p>
          </p:txBody>
        </p:sp>
        <p:sp>
          <p:nvSpPr>
            <p:cNvPr id="190" name="Google Shape;190;p22"/>
            <p:cNvSpPr txBox="1"/>
            <p:nvPr/>
          </p:nvSpPr>
          <p:spPr>
            <a:xfrm>
              <a:off x="3620463" y="2126275"/>
              <a:ext cx="1907400" cy="12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</a:rPr>
                <a:t>생성형 문서 요약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</a:rPr>
                <a:t>생성형 질의응답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</a:rPr>
                <a:t>E2E(End-to-End) 챗봇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1953950" y="4210225"/>
              <a:ext cx="61197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dk1"/>
                  </a:solidFill>
                </a:rPr>
                <a:t>형태소 분석		표제어 추출		구문분석		기계번역</a:t>
              </a:r>
              <a:endParaRPr b="1" sz="1100">
                <a:solidFill>
                  <a:schemeClr val="dk1"/>
                </a:solidFill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20450" y="1181375"/>
              <a:ext cx="7965300" cy="3354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841900" y="1221850"/>
              <a:ext cx="1306500" cy="71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chemeClr val="dk1"/>
                  </a:solidFill>
                </a:rPr>
                <a:t>NLP</a:t>
              </a:r>
              <a:endParaRPr b="1" sz="15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Natural 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Language 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Processing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194" name="Google Shape;194;p22"/>
          <p:cNvSpPr txBox="1"/>
          <p:nvPr/>
        </p:nvSpPr>
        <p:spPr>
          <a:xfrm>
            <a:off x="3936200" y="4517225"/>
            <a:ext cx="4894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6B6B6B"/>
                </a:solidFill>
                <a:highlight>
                  <a:srgbClr val="FFFFFF"/>
                </a:highlight>
              </a:rPr>
              <a:t>*</a:t>
            </a:r>
            <a:r>
              <a:rPr lang="ko" sz="1050">
                <a:solidFill>
                  <a:srgbClr val="6B6B6B"/>
                </a:solidFill>
                <a:highlight>
                  <a:srgbClr val="FFFFFF"/>
                </a:highlight>
              </a:rPr>
              <a:t>NLP&amp;NLU(</a:t>
            </a:r>
            <a:r>
              <a:rPr lang="ko" sz="10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source</a:t>
            </a:r>
            <a:r>
              <a:rPr lang="ko" sz="1050">
                <a:solidFill>
                  <a:srgbClr val="6B6B6B"/>
                </a:solidFill>
                <a:highlight>
                  <a:srgbClr val="FFFFFF"/>
                </a:highlight>
              </a:rPr>
              <a:t>: https://eleks.com/research/how-to-build-nlp-engine/</a:t>
            </a:r>
            <a:r>
              <a:rPr lang="ko" sz="1050">
                <a:solidFill>
                  <a:srgbClr val="6B6B6B"/>
                </a:solidFill>
                <a:highlight>
                  <a:srgbClr val="FFFFFF"/>
                </a:highlight>
              </a:rPr>
              <a:t>)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1809300" y="1534413"/>
            <a:ext cx="26865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Natural Language Understanding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 rot="546349">
            <a:off x="2964776" y="2544870"/>
            <a:ext cx="3757149" cy="670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980000"/>
                </a:solidFill>
                <a:highlight>
                  <a:schemeClr val="lt1"/>
                </a:highlight>
              </a:rPr>
              <a:t>목표: 용석GPT를 이겨라</a:t>
            </a:r>
            <a:endParaRPr b="1" sz="2500">
              <a:solidFill>
                <a:srgbClr val="980000"/>
              </a:solidFill>
              <a:highlight>
                <a:schemeClr val="lt1"/>
              </a:highlight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5297375" y="1534413"/>
            <a:ext cx="26865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Natural Language </a:t>
            </a:r>
            <a:r>
              <a:rPr lang="ko" sz="1100">
                <a:solidFill>
                  <a:schemeClr val="dk1"/>
                </a:solidFill>
              </a:rPr>
              <a:t>Generation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2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235500" y="1316850"/>
            <a:ext cx="85206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700">
                <a:solidFill>
                  <a:srgbClr val="434343"/>
                </a:solidFill>
              </a:rPr>
              <a:t> </a:t>
            </a:r>
            <a:r>
              <a:rPr lang="ko" sz="1700">
                <a:solidFill>
                  <a:srgbClr val="434343"/>
                </a:solidFill>
              </a:rPr>
              <a:t>AI </a:t>
            </a:r>
            <a:r>
              <a:rPr lang="ko" sz="1700">
                <a:solidFill>
                  <a:srgbClr val="434343"/>
                </a:solidFill>
              </a:rPr>
              <a:t>학습을 통하여 사람의 구분 성능을 능가하는 모델을 구축하는 것을 목표로 함. </a:t>
            </a:r>
            <a:endParaRPr sz="1700">
              <a:solidFill>
                <a:srgbClr val="434343"/>
              </a:solidFill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25" y="2027600"/>
            <a:ext cx="7714675" cy="14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용석 GPT를 이겨라!</a:t>
            </a:r>
            <a:endParaRPr b="1"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711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6711">
                <a:latin typeface="Arial"/>
                <a:ea typeface="Arial"/>
                <a:cs typeface="Arial"/>
                <a:sym typeface="Arial"/>
              </a:rPr>
              <a:t>. </a:t>
            </a:r>
            <a:endParaRPr sz="67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모델 선정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모델 선정기준_모델검토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440" y="1147225"/>
            <a:ext cx="7208779" cy="3721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25"/>
          <p:cNvGrpSpPr/>
          <p:nvPr/>
        </p:nvGrpSpPr>
        <p:grpSpPr>
          <a:xfrm>
            <a:off x="5114539" y="1181375"/>
            <a:ext cx="2940296" cy="2951050"/>
            <a:chOff x="5114539" y="1181375"/>
            <a:chExt cx="2940296" cy="2951050"/>
          </a:xfrm>
        </p:grpSpPr>
        <p:sp>
          <p:nvSpPr>
            <p:cNvPr id="220" name="Google Shape;220;p25"/>
            <p:cNvSpPr/>
            <p:nvPr/>
          </p:nvSpPr>
          <p:spPr>
            <a:xfrm>
              <a:off x="5114539" y="1181375"/>
              <a:ext cx="2940296" cy="2535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1" name="Google Shape;221;p25"/>
            <p:cNvSpPr txBox="1"/>
            <p:nvPr/>
          </p:nvSpPr>
          <p:spPr>
            <a:xfrm>
              <a:off x="5671619" y="3751425"/>
              <a:ext cx="1911093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rgbClr val="434343"/>
                  </a:solidFill>
                </a:rPr>
                <a:t>두개의 모델을 채택</a:t>
              </a:r>
              <a:endParaRPr b="1" sz="1500">
                <a:solidFill>
                  <a:srgbClr val="434343"/>
                </a:solidFill>
              </a:endParaRPr>
            </a:p>
          </p:txBody>
        </p:sp>
      </p:grpSp>
      <p:sp>
        <p:nvSpPr>
          <p:cNvPr id="222" name="Google Shape;222;p25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711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6711">
                <a:latin typeface="Arial"/>
                <a:ea typeface="Arial"/>
                <a:cs typeface="Arial"/>
                <a:sym typeface="Arial"/>
              </a:rPr>
              <a:t>. </a:t>
            </a:r>
            <a:endParaRPr sz="67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데이터 수집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/>
          <p:nvPr/>
        </p:nvSpPr>
        <p:spPr>
          <a:xfrm>
            <a:off x="3242475" y="1071025"/>
            <a:ext cx="5510100" cy="2885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437425" y="1114725"/>
            <a:ext cx="2127300" cy="2885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기본 데이터셋 구축 </a:t>
            </a:r>
            <a:endParaRPr b="1"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21" y="1233296"/>
            <a:ext cx="911900" cy="9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785625" y="2266950"/>
            <a:ext cx="14241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383838"/>
                </a:solidFill>
              </a:rPr>
              <a:t>Train.csv</a:t>
            </a:r>
            <a:endParaRPr sz="1600">
              <a:solidFill>
                <a:srgbClr val="3838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383838"/>
                </a:solidFill>
              </a:rPr>
              <a:t>DKTC 훈련데이터</a:t>
            </a:r>
            <a:endParaRPr sz="1600">
              <a:solidFill>
                <a:srgbClr val="3838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990000"/>
                </a:solidFill>
              </a:rPr>
              <a:t>4000개	  </a:t>
            </a:r>
            <a:endParaRPr sz="1600">
              <a:solidFill>
                <a:srgbClr val="3838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838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3838"/>
              </a:solidFill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2640925" y="2313375"/>
            <a:ext cx="468000" cy="536400"/>
          </a:xfrm>
          <a:prstGeom prst="mathPlus">
            <a:avLst>
              <a:gd fmla="val 23520" name="adj1"/>
            </a:avLst>
          </a:prstGeom>
          <a:solidFill>
            <a:srgbClr val="D9D9D9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5196300" y="1129700"/>
            <a:ext cx="39042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</a:rPr>
              <a:t>Open 데이터셋 활용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</a:rPr>
              <a:t>일상 </a:t>
            </a:r>
            <a:r>
              <a:rPr lang="ko" sz="1600">
                <a:solidFill>
                  <a:srgbClr val="434343"/>
                </a:solidFill>
              </a:rPr>
              <a:t>대화 </a:t>
            </a:r>
            <a:r>
              <a:rPr b="1" lang="ko" sz="1600">
                <a:solidFill>
                  <a:srgbClr val="434343"/>
                </a:solidFill>
              </a:rPr>
              <a:t>2800</a:t>
            </a:r>
            <a:r>
              <a:rPr b="1" lang="ko" sz="1600">
                <a:solidFill>
                  <a:srgbClr val="434343"/>
                </a:solidFill>
              </a:rPr>
              <a:t>개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rgbClr val="434343"/>
                </a:solidFill>
              </a:rPr>
              <a:t>(카카오톡, 인스타그램)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rgbClr val="434343"/>
                </a:solidFill>
              </a:rPr>
              <a:t>응급상황대화 </a:t>
            </a:r>
            <a:r>
              <a:rPr b="1" lang="ko" sz="1600">
                <a:solidFill>
                  <a:srgbClr val="434343"/>
                </a:solidFill>
              </a:rPr>
              <a:t>1,000개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5196300" y="2676575"/>
            <a:ext cx="38268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383838"/>
                </a:solidFill>
              </a:rPr>
              <a:t>Prompt 통한 합성데이터 생성</a:t>
            </a:r>
            <a:endParaRPr sz="1600">
              <a:solidFill>
                <a:srgbClr val="3838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383838"/>
                </a:solidFill>
              </a:rPr>
              <a:t>직장내 일반 대화 </a:t>
            </a:r>
            <a:r>
              <a:rPr b="1" lang="ko" sz="1600">
                <a:solidFill>
                  <a:srgbClr val="980000"/>
                </a:solidFill>
              </a:rPr>
              <a:t>200개</a:t>
            </a:r>
            <a:endParaRPr sz="1600">
              <a:solidFill>
                <a:srgbClr val="3838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rgbClr val="383838"/>
                </a:solidFill>
              </a:rPr>
              <a:t>(클로버X,클로드, chat GPT 활용)</a:t>
            </a:r>
            <a:endParaRPr sz="1600">
              <a:solidFill>
                <a:srgbClr val="3838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279678" y="2996903"/>
            <a:ext cx="246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990000"/>
                </a:solidFill>
              </a:rPr>
              <a:t> </a:t>
            </a:r>
            <a:r>
              <a:rPr lang="ko" sz="1600">
                <a:solidFill>
                  <a:srgbClr val="990000"/>
                </a:solidFill>
              </a:rPr>
              <a:t>	</a:t>
            </a:r>
            <a:r>
              <a:rPr lang="ko" sz="1600">
                <a:solidFill>
                  <a:srgbClr val="990000"/>
                </a:solidFill>
              </a:rPr>
              <a:t>X 3배 </a:t>
            </a:r>
            <a:endParaRPr sz="16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990000"/>
                </a:solidFill>
              </a:rPr>
              <a:t>(증강 적용)</a:t>
            </a:r>
            <a:endParaRPr sz="16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980000"/>
                </a:solidFill>
              </a:rPr>
              <a:t>총 16,000</a:t>
            </a:r>
            <a:r>
              <a:rPr b="1" lang="ko" sz="1600">
                <a:solidFill>
                  <a:srgbClr val="980000"/>
                </a:solidFill>
              </a:rPr>
              <a:t>개</a:t>
            </a:r>
            <a:endParaRPr/>
          </a:p>
        </p:txBody>
      </p:sp>
      <p:grpSp>
        <p:nvGrpSpPr>
          <p:cNvPr id="242" name="Google Shape;242;p27"/>
          <p:cNvGrpSpPr/>
          <p:nvPr/>
        </p:nvGrpSpPr>
        <p:grpSpPr>
          <a:xfrm>
            <a:off x="3570014" y="2786211"/>
            <a:ext cx="1239866" cy="997520"/>
            <a:chOff x="3449750" y="2938500"/>
            <a:chExt cx="1425625" cy="1090662"/>
          </a:xfrm>
        </p:grpSpPr>
        <p:pic>
          <p:nvPicPr>
            <p:cNvPr id="243" name="Google Shape;24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51150" y="2938500"/>
              <a:ext cx="1424225" cy="42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66250" y="3363963"/>
              <a:ext cx="709125" cy="66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49750" y="3365375"/>
              <a:ext cx="709125" cy="662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27"/>
          <p:cNvSpPr txBox="1"/>
          <p:nvPr/>
        </p:nvSpPr>
        <p:spPr>
          <a:xfrm>
            <a:off x="282425" y="3959268"/>
            <a:ext cx="2674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83838"/>
                </a:solidFill>
                <a:latin typeface="Open Sans"/>
                <a:ea typeface="Open Sans"/>
                <a:cs typeface="Open Sans"/>
                <a:sym typeface="Open Sans"/>
              </a:rPr>
              <a:t>위협계열 데이터셋(대회제공)</a:t>
            </a:r>
            <a:endParaRPr sz="1000">
              <a:solidFill>
                <a:srgbClr val="38383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7" name="Google Shape;247;p27"/>
          <p:cNvGrpSpPr/>
          <p:nvPr/>
        </p:nvGrpSpPr>
        <p:grpSpPr>
          <a:xfrm>
            <a:off x="3709725" y="1128200"/>
            <a:ext cx="977440" cy="1261050"/>
            <a:chOff x="3451150" y="1280600"/>
            <a:chExt cx="977440" cy="1261050"/>
          </a:xfrm>
        </p:grpSpPr>
        <p:pic>
          <p:nvPicPr>
            <p:cNvPr id="248" name="Google Shape;248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451150" y="1544050"/>
              <a:ext cx="977440" cy="99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27"/>
            <p:cNvSpPr txBox="1"/>
            <p:nvPr/>
          </p:nvSpPr>
          <p:spPr>
            <a:xfrm>
              <a:off x="3466725" y="1280600"/>
              <a:ext cx="9120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434343"/>
                  </a:solidFill>
                </a:rPr>
                <a:t>AI HUB</a:t>
              </a:r>
              <a:endParaRPr b="1" sz="1200">
                <a:solidFill>
                  <a:srgbClr val="434343"/>
                </a:solidFill>
              </a:endParaRPr>
            </a:p>
          </p:txBody>
        </p:sp>
      </p:grpSp>
      <p:grpSp>
        <p:nvGrpSpPr>
          <p:cNvPr id="250" name="Google Shape;250;p27"/>
          <p:cNvGrpSpPr/>
          <p:nvPr/>
        </p:nvGrpSpPr>
        <p:grpSpPr>
          <a:xfrm>
            <a:off x="2703420" y="4219600"/>
            <a:ext cx="4242655" cy="554100"/>
            <a:chOff x="2733545" y="4243250"/>
            <a:chExt cx="4242655" cy="554100"/>
          </a:xfrm>
        </p:grpSpPr>
        <p:sp>
          <p:nvSpPr>
            <p:cNvPr id="251" name="Google Shape;251;p27"/>
            <p:cNvSpPr/>
            <p:nvPr/>
          </p:nvSpPr>
          <p:spPr>
            <a:xfrm>
              <a:off x="2733545" y="4308403"/>
              <a:ext cx="351000" cy="3786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rgbClr val="B7B7B7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27"/>
            <p:cNvSpPr txBox="1"/>
            <p:nvPr/>
          </p:nvSpPr>
          <p:spPr>
            <a:xfrm>
              <a:off x="3072000" y="4243250"/>
              <a:ext cx="3904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>
                  <a:solidFill>
                    <a:schemeClr val="dk1"/>
                  </a:solidFill>
                  <a:highlight>
                    <a:srgbClr val="E6B8AF"/>
                  </a:highlight>
                </a:rPr>
                <a:t>최종 데이터 총 20,000</a:t>
              </a:r>
              <a:r>
                <a:rPr lang="ko" sz="2400">
                  <a:solidFill>
                    <a:schemeClr val="dk1"/>
                  </a:solidFill>
                  <a:highlight>
                    <a:srgbClr val="E6B8AF"/>
                  </a:highlight>
                </a:rPr>
                <a:t>개</a:t>
              </a:r>
              <a:endParaRPr sz="2400">
                <a:solidFill>
                  <a:schemeClr val="dk1"/>
                </a:solidFill>
                <a:highlight>
                  <a:srgbClr val="E6B8AF"/>
                </a:highlight>
              </a:endParaRPr>
            </a:p>
          </p:txBody>
        </p:sp>
      </p:grpSp>
      <p:sp>
        <p:nvSpPr>
          <p:cNvPr id="253" name="Google Shape;253;p27"/>
          <p:cNvSpPr txBox="1"/>
          <p:nvPr/>
        </p:nvSpPr>
        <p:spPr>
          <a:xfrm>
            <a:off x="4994050" y="3918368"/>
            <a:ext cx="24603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83838"/>
                </a:solidFill>
                <a:latin typeface="Open Sans"/>
                <a:ea typeface="Open Sans"/>
                <a:cs typeface="Open Sans"/>
                <a:sym typeface="Open Sans"/>
              </a:rPr>
              <a:t>일반대화 데이터셋(외부)</a:t>
            </a:r>
            <a:endParaRPr sz="1000">
              <a:solidFill>
                <a:srgbClr val="38383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27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5" name="Google Shape;255;p27"/>
          <p:cNvSpPr txBox="1"/>
          <p:nvPr/>
        </p:nvSpPr>
        <p:spPr>
          <a:xfrm>
            <a:off x="5196300" y="2119861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감성말뭉치 5,000개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총 8,800개</a:t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5113425" y="34586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>
                <a:solidFill>
                  <a:srgbClr val="383838"/>
                </a:solidFill>
              </a:rPr>
              <a:t>  </a:t>
            </a:r>
            <a:r>
              <a:rPr lang="ko" sz="1600">
                <a:solidFill>
                  <a:schemeClr val="dk2"/>
                </a:solidFill>
              </a:rPr>
              <a:t>GPT Prompt</a:t>
            </a:r>
            <a:r>
              <a:rPr lang="ko" sz="1600">
                <a:solidFill>
                  <a:schemeClr val="dk2"/>
                </a:solidFill>
              </a:rPr>
              <a:t> 1000</a:t>
            </a:r>
            <a:r>
              <a:rPr lang="ko" sz="1600">
                <a:solidFill>
                  <a:schemeClr val="dk2"/>
                </a:solidFill>
              </a:rPr>
              <a:t>개</a:t>
            </a:r>
            <a:r>
              <a:rPr lang="ko" sz="1600">
                <a:solidFill>
                  <a:schemeClr val="dk2"/>
                </a:solidFill>
              </a:rPr>
              <a:t> 생성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5196300" y="2373012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총 3,800개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83838"/>
                </a:solidFill>
              </a:rPr>
              <a:t>참조. 합성데이터 생성과정</a:t>
            </a:r>
            <a:endParaRPr b="1" sz="3000">
              <a:solidFill>
                <a:srgbClr val="383838"/>
              </a:solidFill>
            </a:endParaRPr>
          </a:p>
        </p:txBody>
      </p:sp>
      <p:sp>
        <p:nvSpPr>
          <p:cNvPr id="263" name="Google Shape;263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383838"/>
              </a:buClr>
              <a:buSzPts val="1100"/>
              <a:buFont typeface="Arial"/>
              <a:buChar char="●"/>
            </a:pPr>
            <a:r>
              <a:rPr lang="ko">
                <a:solidFill>
                  <a:srgbClr val="383838"/>
                </a:solidFill>
              </a:rPr>
              <a:t>일반대화 1000건 생성</a:t>
            </a:r>
            <a:endParaRPr>
              <a:solidFill>
                <a:srgbClr val="38383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100"/>
              <a:buFont typeface="Arial"/>
              <a:buChar char="○"/>
            </a:pPr>
            <a:r>
              <a:rPr lang="ko">
                <a:solidFill>
                  <a:srgbClr val="383838"/>
                </a:solidFill>
              </a:rPr>
              <a:t>DKTC Train 데이터 기반 Min length ~Max length: 41 ~874, Avg. length: 226 으로 설정</a:t>
            </a:r>
            <a:endParaRPr>
              <a:solidFill>
                <a:srgbClr val="38383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100"/>
              <a:buFont typeface="Arial"/>
              <a:buChar char="○"/>
            </a:pPr>
            <a:r>
              <a:rPr lang="ko">
                <a:solidFill>
                  <a:srgbClr val="383838"/>
                </a:solidFill>
              </a:rPr>
              <a:t>한국어 GPT-2 모델을 활용하여 일상적인 오픈엔드 질문 10개를 넣고 1000건 대화 생성</a:t>
            </a:r>
            <a:endParaRPr>
              <a:solidFill>
                <a:srgbClr val="3838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34548"/>
            <a:ext cx="7166227" cy="22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550" y="2696975"/>
            <a:ext cx="4628274" cy="19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711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6711">
                <a:latin typeface="Arial"/>
                <a:ea typeface="Arial"/>
                <a:cs typeface="Arial"/>
                <a:sym typeface="Arial"/>
              </a:rPr>
              <a:t>. </a:t>
            </a:r>
            <a:endParaRPr sz="67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&amp; EDA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Arial"/>
                <a:ea typeface="Arial"/>
                <a:cs typeface="Arial"/>
                <a:sym typeface="Arial"/>
              </a:rPr>
              <a:t>데이터 EDA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0" y="1225225"/>
            <a:ext cx="9314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기본정보: 데이터 셋 DKTC (Dataset of Korean Threatening Conversations)</a:t>
            </a:r>
            <a:endParaRPr sz="1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ko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문장의 길이 최소 41, 최대 874, 평균 226</a:t>
            </a:r>
            <a:endParaRPr sz="1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9" name="Google Shape;279;p30"/>
          <p:cNvGraphicFramePr/>
          <p:nvPr/>
        </p:nvGraphicFramePr>
        <p:xfrm>
          <a:off x="547950" y="213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{F5A54B82-21A7-4807-A8C8-E27F4C1D4FBA}</a:tableStyleId>
              </a:tblPr>
              <a:tblGrid>
                <a:gridCol w="1359200"/>
                <a:gridCol w="1022525"/>
                <a:gridCol w="1022325"/>
                <a:gridCol w="916350"/>
              </a:tblGrid>
              <a:tr h="42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Class 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협박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갈취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직장내 괴롭힘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기타괴롭힘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1,094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일반 대화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0" name="Google Shape;2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250" y="2109560"/>
            <a:ext cx="3696300" cy="252851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31"/>
          <p:cNvCxnSpPr/>
          <p:nvPr/>
        </p:nvCxnSpPr>
        <p:spPr>
          <a:xfrm>
            <a:off x="3257137" y="1487575"/>
            <a:ext cx="5423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31"/>
          <p:cNvSpPr txBox="1"/>
          <p:nvPr/>
        </p:nvSpPr>
        <p:spPr>
          <a:xfrm>
            <a:off x="3010488" y="1147225"/>
            <a:ext cx="59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클래스별 주요 단어 WordCloud</a:t>
            </a:r>
            <a:endParaRPr b="1"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8" name="Google Shape;288;p31"/>
          <p:cNvPicPr preferRelativeResize="0"/>
          <p:nvPr/>
        </p:nvPicPr>
        <p:blipFill rotWithShape="1">
          <a:blip r:embed="rId3">
            <a:alphaModFix/>
          </a:blip>
          <a:srcRect b="50019" l="0" r="0" t="0"/>
          <a:stretch/>
        </p:blipFill>
        <p:spPr>
          <a:xfrm>
            <a:off x="3318313" y="1545475"/>
            <a:ext cx="3811851" cy="15218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/>
          <p:nvPr/>
        </p:nvSpPr>
        <p:spPr>
          <a:xfrm>
            <a:off x="7185425" y="1545475"/>
            <a:ext cx="1495500" cy="3101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WordCloud 주요 Insight</a:t>
            </a:r>
            <a:br>
              <a:rPr lang="ko"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2800" lvl="0" marL="1440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Char char="●"/>
            </a:pPr>
            <a:r>
              <a:rPr b="1" lang="ko"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협박 대화</a:t>
            </a:r>
            <a:br>
              <a:rPr lang="ko"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‘제발', ‘경찰', ‘목숨', ‘죽여' 등 다소 위급한 상황을 나타내는 단어가 다수 포착됨</a:t>
            </a:r>
            <a:br>
              <a:rPr lang="ko"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2800" lvl="0" marL="1440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Char char="●"/>
            </a:pPr>
            <a:r>
              <a:rPr b="1" lang="ko"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갈취 대화</a:t>
            </a:r>
            <a:br>
              <a:rPr lang="ko"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‘돈'이 가장 빈도수 높은 단어로 확인되었으며, ‘내놔'와 같이 갈취하는 상황의 단어가 나타남</a:t>
            </a:r>
            <a:br>
              <a:rPr lang="ko"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2800" lvl="0" marL="1440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Char char="●"/>
            </a:pPr>
            <a:r>
              <a:rPr b="1" lang="ko"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직장 내 괴롭힘 대화</a:t>
            </a:r>
            <a:br>
              <a:rPr lang="ko"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‘일', ‘대리', ‘~씨', ‘부장', ‘회사'와 같이 업무 관련된 단어가 다수 포착됨</a:t>
            </a:r>
            <a:br>
              <a:rPr lang="ko"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2800" lvl="0" marL="1440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Char char="●"/>
            </a:pPr>
            <a:r>
              <a:rPr b="1" lang="ko"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기타 괴롭힘 대화</a:t>
            </a:r>
            <a:br>
              <a:rPr lang="ko"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다른 클래스에 비해 특징적인 단어가 나타나지는 않음</a:t>
            </a:r>
            <a:endParaRPr sz="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3">
            <a:alphaModFix/>
          </a:blip>
          <a:srcRect b="0" l="0" r="0" t="50019"/>
          <a:stretch/>
        </p:blipFill>
        <p:spPr>
          <a:xfrm>
            <a:off x="3318313" y="3125275"/>
            <a:ext cx="3811851" cy="152182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1"/>
          <p:cNvSpPr/>
          <p:nvPr/>
        </p:nvSpPr>
        <p:spPr>
          <a:xfrm>
            <a:off x="3318313" y="1545475"/>
            <a:ext cx="1890900" cy="1521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5251863" y="1545475"/>
            <a:ext cx="1890900" cy="1521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31"/>
          <p:cNvSpPr/>
          <p:nvPr/>
        </p:nvSpPr>
        <p:spPr>
          <a:xfrm>
            <a:off x="3318313" y="3125200"/>
            <a:ext cx="1890900" cy="1521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5251863" y="3125200"/>
            <a:ext cx="1890900" cy="1521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31"/>
          <p:cNvSpPr/>
          <p:nvPr/>
        </p:nvSpPr>
        <p:spPr>
          <a:xfrm>
            <a:off x="3318313" y="3096325"/>
            <a:ext cx="1890900" cy="144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갈취 대화</a:t>
            </a:r>
            <a:endParaRPr b="1"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5251863" y="3096325"/>
            <a:ext cx="1890900" cy="144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직장 내 괴롭힘 대화</a:t>
            </a:r>
            <a:endParaRPr b="1"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3318313" y="1545475"/>
            <a:ext cx="1890900" cy="144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협박</a:t>
            </a:r>
            <a:r>
              <a:rPr b="1" lang="ko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대화</a:t>
            </a:r>
            <a:endParaRPr b="1"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5251863" y="1545475"/>
            <a:ext cx="1890900" cy="144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기타 괴롭힘 대화</a:t>
            </a:r>
            <a:endParaRPr b="1"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9" name="Google Shape;299;p31"/>
          <p:cNvCxnSpPr/>
          <p:nvPr/>
        </p:nvCxnSpPr>
        <p:spPr>
          <a:xfrm>
            <a:off x="338444" y="1487575"/>
            <a:ext cx="267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31"/>
          <p:cNvSpPr txBox="1"/>
          <p:nvPr/>
        </p:nvSpPr>
        <p:spPr>
          <a:xfrm>
            <a:off x="216624" y="1147225"/>
            <a:ext cx="29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최다 빈도 단어 분석</a:t>
            </a:r>
            <a:endParaRPr b="1"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1" name="Google Shape;301;p31"/>
          <p:cNvGrpSpPr/>
          <p:nvPr/>
        </p:nvGrpSpPr>
        <p:grpSpPr>
          <a:xfrm>
            <a:off x="592886" y="1672416"/>
            <a:ext cx="2170135" cy="2139808"/>
            <a:chOff x="432725" y="1584950"/>
            <a:chExt cx="2295225" cy="2263150"/>
          </a:xfrm>
        </p:grpSpPr>
        <p:pic>
          <p:nvPicPr>
            <p:cNvPr id="302" name="Google Shape;302;p31"/>
            <p:cNvPicPr preferRelativeResize="0"/>
            <p:nvPr/>
          </p:nvPicPr>
          <p:blipFill rotWithShape="1">
            <a:blip r:embed="rId4">
              <a:alphaModFix/>
            </a:blip>
            <a:srcRect b="0" l="0" r="10185" t="0"/>
            <a:stretch/>
          </p:blipFill>
          <p:spPr>
            <a:xfrm>
              <a:off x="432725" y="1591000"/>
              <a:ext cx="2226651" cy="225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31"/>
            <p:cNvSpPr/>
            <p:nvPr/>
          </p:nvSpPr>
          <p:spPr>
            <a:xfrm>
              <a:off x="2346950" y="1584950"/>
              <a:ext cx="381000" cy="31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04" name="Google Shape;304;p31"/>
          <p:cNvSpPr/>
          <p:nvPr/>
        </p:nvSpPr>
        <p:spPr>
          <a:xfrm>
            <a:off x="782075" y="4064875"/>
            <a:ext cx="114300" cy="114300"/>
          </a:xfrm>
          <a:prstGeom prst="rect">
            <a:avLst/>
          </a:prstGeom>
          <a:solidFill>
            <a:srgbClr val="297D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896375" y="3968125"/>
            <a:ext cx="56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협박 대화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782075" y="4313775"/>
            <a:ext cx="114300" cy="114300"/>
          </a:xfrm>
          <a:prstGeom prst="rect">
            <a:avLst/>
          </a:prstGeom>
          <a:solidFill>
            <a:srgbClr val="3AA6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896375" y="4217025"/>
            <a:ext cx="56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갈취 </a:t>
            </a: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대화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1559325" y="4064875"/>
            <a:ext cx="114300" cy="114300"/>
          </a:xfrm>
          <a:prstGeom prst="rect">
            <a:avLst/>
          </a:prstGeom>
          <a:solidFill>
            <a:srgbClr val="FF83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1673625" y="3968125"/>
            <a:ext cx="107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기타 괴롭힘 대화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1559325" y="4313775"/>
            <a:ext cx="114300" cy="114300"/>
          </a:xfrm>
          <a:prstGeom prst="rect">
            <a:avLst/>
          </a:prstGeom>
          <a:solidFill>
            <a:srgbClr val="E05E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1673625" y="4217025"/>
            <a:ext cx="119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직장 내 괴롭힘 대화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593000" y="3968125"/>
            <a:ext cx="2108700" cy="55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3" name="Google Shape;31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625" y="1545475"/>
            <a:ext cx="706743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1"/>
          <p:cNvSpPr txBox="1"/>
          <p:nvPr>
            <p:ph idx="1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15" name="Google Shape;315;p31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데이터 EDA</a:t>
            </a:r>
            <a:endParaRPr b="1"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1" sz="4000">
              <a:solidFill>
                <a:srgbClr val="434343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504050" y="12909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b="1" lang="ko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DLthon 개요</a:t>
            </a:r>
            <a:endParaRPr b="1"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b="1" lang="ko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문제 정의</a:t>
            </a:r>
            <a:endParaRPr b="1"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b="1" lang="ko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수집</a:t>
            </a:r>
            <a:endParaRPr b="1"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b="1" lang="ko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전처리 &amp; EDA</a:t>
            </a:r>
            <a:endParaRPr b="1"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b="1" lang="ko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모델링 &amp; 튜닝</a:t>
            </a:r>
            <a:endParaRPr b="1"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b="1" lang="ko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결과 해석</a:t>
            </a:r>
            <a:endParaRPr b="1"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b="1" lang="ko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회고</a:t>
            </a:r>
            <a:endParaRPr b="1"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b="1" lang="ko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b="1"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idx="429496729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데이터 전처리 프로세스</a:t>
            </a:r>
            <a:endParaRPr sz="3000">
              <a:solidFill>
                <a:srgbClr val="434343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321" name="Google Shape;321;p32"/>
          <p:cNvGrpSpPr/>
          <p:nvPr/>
        </p:nvGrpSpPr>
        <p:grpSpPr>
          <a:xfrm>
            <a:off x="352150" y="722200"/>
            <a:ext cx="8258450" cy="3781650"/>
            <a:chOff x="809350" y="950800"/>
            <a:chExt cx="8258450" cy="3781650"/>
          </a:xfrm>
        </p:grpSpPr>
        <p:sp>
          <p:nvSpPr>
            <p:cNvPr id="322" name="Google Shape;322;p32"/>
            <p:cNvSpPr txBox="1"/>
            <p:nvPr/>
          </p:nvSpPr>
          <p:spPr>
            <a:xfrm>
              <a:off x="2478900" y="4378450"/>
              <a:ext cx="2093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800"/>
                </a:spcBef>
                <a:spcAft>
                  <a:spcPts val="1800"/>
                </a:spcAft>
                <a:buNone/>
              </a:pPr>
              <a:r>
                <a:rPr lang="ko" sz="1100">
                  <a:solidFill>
                    <a:srgbClr val="434343"/>
                  </a:solidFill>
                </a:rPr>
                <a:t>결측치, 중복 데이터 제거</a:t>
              </a:r>
              <a:endParaRPr sz="1100">
                <a:solidFill>
                  <a:srgbClr val="434343"/>
                </a:solidFill>
              </a:endParaRPr>
            </a:p>
          </p:txBody>
        </p:sp>
        <p:pic>
          <p:nvPicPr>
            <p:cNvPr id="323" name="Google Shape;32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350" y="950800"/>
              <a:ext cx="6844726" cy="3604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32"/>
            <p:cNvSpPr txBox="1"/>
            <p:nvPr/>
          </p:nvSpPr>
          <p:spPr>
            <a:xfrm>
              <a:off x="3343800" y="3904025"/>
              <a:ext cx="1929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800"/>
                </a:spcBef>
                <a:spcAft>
                  <a:spcPts val="1800"/>
                </a:spcAft>
                <a:buNone/>
              </a:pPr>
              <a:r>
                <a:rPr lang="ko" sz="1100">
                  <a:solidFill>
                    <a:srgbClr val="434343"/>
                  </a:solidFill>
                </a:rPr>
                <a:t>특수문자 </a:t>
              </a:r>
              <a:r>
                <a:rPr lang="ko" sz="1100">
                  <a:solidFill>
                    <a:srgbClr val="434343"/>
                  </a:solidFill>
                </a:rPr>
                <a:t>및 공백</a:t>
              </a:r>
              <a:r>
                <a:rPr lang="ko" sz="1100">
                  <a:solidFill>
                    <a:srgbClr val="434343"/>
                  </a:solidFill>
                </a:rPr>
                <a:t> 제거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5" name="Google Shape;325;p32"/>
            <p:cNvSpPr txBox="1"/>
            <p:nvPr/>
          </p:nvSpPr>
          <p:spPr>
            <a:xfrm>
              <a:off x="4203250" y="3307075"/>
              <a:ext cx="1173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800"/>
                </a:spcBef>
                <a:spcAft>
                  <a:spcPts val="1800"/>
                </a:spcAft>
                <a:buNone/>
              </a:pPr>
              <a:r>
                <a:rPr lang="ko" sz="1100">
                  <a:solidFill>
                    <a:srgbClr val="434343"/>
                  </a:solidFill>
                </a:rPr>
                <a:t>Hanspell 적용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6" name="Google Shape;326;p32"/>
            <p:cNvSpPr txBox="1"/>
            <p:nvPr/>
          </p:nvSpPr>
          <p:spPr>
            <a:xfrm>
              <a:off x="5069050" y="2824650"/>
              <a:ext cx="1643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434343"/>
                  </a:solidFill>
                </a:rPr>
                <a:t>텍스트와 </a:t>
              </a:r>
              <a:r>
                <a:rPr lang="ko" sz="1200">
                  <a:solidFill>
                    <a:srgbClr val="434343"/>
                  </a:solidFill>
                </a:rPr>
                <a:t>레이블</a:t>
              </a:r>
              <a:r>
                <a:rPr lang="ko" sz="1200">
                  <a:solidFill>
                    <a:srgbClr val="434343"/>
                  </a:solidFill>
                </a:rPr>
                <a:t> 분리</a:t>
              </a:r>
              <a:endParaRPr sz="1200">
                <a:solidFill>
                  <a:srgbClr val="434343"/>
                </a:solidFill>
              </a:endParaRPr>
            </a:p>
          </p:txBody>
        </p:sp>
        <p:sp>
          <p:nvSpPr>
            <p:cNvPr id="327" name="Google Shape;327;p32"/>
            <p:cNvSpPr txBox="1"/>
            <p:nvPr/>
          </p:nvSpPr>
          <p:spPr>
            <a:xfrm>
              <a:off x="5987825" y="2231625"/>
              <a:ext cx="2793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ko" sz="1100">
                  <a:solidFill>
                    <a:srgbClr val="434343"/>
                  </a:solidFill>
                </a:rPr>
                <a:t>max=평균 + 2 * 표준편차 적용</a:t>
              </a:r>
              <a:endParaRPr sz="1100">
                <a:solidFill>
                  <a:srgbClr val="434343"/>
                </a:solidFill>
              </a:endParaRPr>
            </a:p>
          </p:txBody>
        </p:sp>
        <p:sp>
          <p:nvSpPr>
            <p:cNvPr id="328" name="Google Shape;328;p32"/>
            <p:cNvSpPr txBox="1"/>
            <p:nvPr/>
          </p:nvSpPr>
          <p:spPr>
            <a:xfrm>
              <a:off x="6830825" y="1714800"/>
              <a:ext cx="1107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ko" sz="1100">
                  <a:solidFill>
                    <a:srgbClr val="434343"/>
                  </a:solidFill>
                </a:rPr>
                <a:t>test_size = 0.2</a:t>
              </a:r>
              <a:endParaRPr sz="1500">
                <a:solidFill>
                  <a:srgbClr val="434343"/>
                </a:solidFill>
              </a:endParaRPr>
            </a:p>
          </p:txBody>
        </p:sp>
        <p:sp>
          <p:nvSpPr>
            <p:cNvPr id="329" name="Google Shape;329;p32"/>
            <p:cNvSpPr txBox="1"/>
            <p:nvPr/>
          </p:nvSpPr>
          <p:spPr>
            <a:xfrm>
              <a:off x="7653300" y="1218050"/>
              <a:ext cx="1414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ko" sz="1100">
                  <a:solidFill>
                    <a:srgbClr val="434343"/>
                  </a:solidFill>
                </a:rPr>
                <a:t>AutoTokenizer 적용</a:t>
              </a:r>
              <a:endParaRPr sz="1500">
                <a:solidFill>
                  <a:srgbClr val="434343"/>
                </a:solidFill>
              </a:endParaRPr>
            </a:p>
          </p:txBody>
        </p:sp>
      </p:grpSp>
      <p:sp>
        <p:nvSpPr>
          <p:cNvPr id="330" name="Google Shape;330;p32"/>
          <p:cNvSpPr txBox="1"/>
          <p:nvPr>
            <p:ph idx="1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데이터 전처리 </a:t>
            </a: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endParaRPr sz="3500">
              <a:solidFill>
                <a:srgbClr val="434343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311700" y="1991225"/>
            <a:ext cx="2590800" cy="24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35500" lvl="0" marL="1440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결측치 및 중복 데이터 제거</a:t>
            </a:r>
            <a:b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5500" lvl="0" marL="1440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텍스트 정규화 수행</a:t>
            </a:r>
            <a:b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줄바꿈, 특수문자, 공백 제거</a:t>
            </a: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BertAugmentation 적용 데이터의 경우</a:t>
            </a: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‘[MASK]’에 대해서 예외 처리 수행</a:t>
            </a: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5500" lvl="0" marL="1440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네이버 맞춤법 검사기 기반 Hanspell 적용 </a:t>
            </a:r>
            <a:b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Train 및 Test 데이터 일부에서 맞춤법이 </a:t>
            </a: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맞지 않는 데이터가 확인되어 데이터 품질 </a:t>
            </a: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확보를 위해 </a:t>
            </a: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추가 맞춤법 검사를 수행함</a:t>
            </a: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311700" y="1798325"/>
            <a:ext cx="2590800" cy="192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데이터 클리닝 및 정규화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3171264" y="1798325"/>
            <a:ext cx="2590800" cy="192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학습 데이터 생성을 위한 준비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6030800" y="1798325"/>
            <a:ext cx="2590800" cy="192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텍스트 데이터 벡터화 수행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1385100" y="1250775"/>
            <a:ext cx="444000" cy="44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4244675" y="1250775"/>
            <a:ext cx="444000" cy="44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7104250" y="1250775"/>
            <a:ext cx="444000" cy="44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33"/>
          <p:cNvSpPr txBox="1"/>
          <p:nvPr/>
        </p:nvSpPr>
        <p:spPr>
          <a:xfrm>
            <a:off x="642925" y="3591350"/>
            <a:ext cx="91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너 만나려면 널 찾아가야될거아냐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우리 헤어졌자나. </a:t>
            </a:r>
            <a:br>
              <a:rPr lang="ko" sz="800"/>
            </a:br>
            <a:r>
              <a:rPr lang="ko" sz="800"/>
              <a:t>이건 스토킹이야</a:t>
            </a:r>
            <a:endParaRPr sz="800"/>
          </a:p>
        </p:txBody>
      </p:sp>
      <p:cxnSp>
        <p:nvCxnSpPr>
          <p:cNvPr id="344" name="Google Shape;344;p33"/>
          <p:cNvCxnSpPr/>
          <p:nvPr/>
        </p:nvCxnSpPr>
        <p:spPr>
          <a:xfrm>
            <a:off x="1508100" y="3929900"/>
            <a:ext cx="19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3"/>
          <p:cNvSpPr txBox="1"/>
          <p:nvPr/>
        </p:nvSpPr>
        <p:spPr>
          <a:xfrm>
            <a:off x="1668675" y="3591350"/>
            <a:ext cx="107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너 만나려면 널 </a:t>
            </a:r>
            <a:r>
              <a:rPr lang="ko" sz="800">
                <a:solidFill>
                  <a:srgbClr val="E05E5E"/>
                </a:solidFill>
              </a:rPr>
              <a:t>찾아가야 될 거 아냐</a:t>
            </a:r>
            <a:endParaRPr sz="800">
              <a:solidFill>
                <a:srgbClr val="E05E5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우리 </a:t>
            </a:r>
            <a:r>
              <a:rPr lang="ko" sz="800">
                <a:solidFill>
                  <a:srgbClr val="E05E5E"/>
                </a:solidFill>
              </a:rPr>
              <a:t>헤어졌잖아</a:t>
            </a:r>
            <a:r>
              <a:rPr lang="ko" sz="800"/>
              <a:t>. </a:t>
            </a:r>
            <a:br>
              <a:rPr lang="ko" sz="800"/>
            </a:br>
            <a:r>
              <a:rPr lang="ko" sz="800"/>
              <a:t>이건 스토킹이야</a:t>
            </a:r>
            <a:endParaRPr sz="800"/>
          </a:p>
        </p:txBody>
      </p:sp>
      <p:sp>
        <p:nvSpPr>
          <p:cNvPr id="346" name="Google Shape;346;p33"/>
          <p:cNvSpPr/>
          <p:nvPr/>
        </p:nvSpPr>
        <p:spPr>
          <a:xfrm>
            <a:off x="598800" y="3625100"/>
            <a:ext cx="2016600" cy="60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3171250" y="1991225"/>
            <a:ext cx="2590800" cy="24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35500" lvl="0" marL="1440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텍스트-레이블 데이터 분리</a:t>
            </a:r>
            <a:b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5500" lvl="0" marL="1440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텍스트 문장 길이 제한</a:t>
            </a:r>
            <a:b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Max_length = 평균 + 2*표준편차</a:t>
            </a: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데이터 비율 95% 이상 확보</a:t>
            </a: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5500" lvl="0" marL="1440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학습-검증 데이터 분리</a:t>
            </a:r>
            <a: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학습:검증 = 80%:20% 비율로 분리</a:t>
            </a: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Stratify 옵션 적용하여 클래스 비율 통일</a:t>
            </a: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6030850" y="1991225"/>
            <a:ext cx="2590800" cy="24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35500" lvl="0" marL="1440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모델 기반 AutoTokenizer 적용</a:t>
            </a:r>
            <a:b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입력 텍스트를 subword 단위로 분리</a:t>
            </a: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(</a:t>
            </a: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i.e. </a:t>
            </a:r>
            <a:r>
              <a:rPr lang="ko" sz="750">
                <a:solidFill>
                  <a:srgbClr val="0E0E0E"/>
                </a:solidFill>
              </a:rPr>
              <a:t>“한국어 모델은” → ['▁한국', '어', '▁모', '델', '은'])</a:t>
            </a:r>
            <a:br>
              <a:rPr lang="ko" sz="750">
                <a:solidFill>
                  <a:srgbClr val="0E0E0E"/>
                </a:solidFill>
              </a:rPr>
            </a:br>
            <a:endParaRPr sz="300">
              <a:solidFill>
                <a:srgbClr val="0E0E0E"/>
              </a:solidFill>
            </a:endParaRPr>
          </a:p>
          <a:p>
            <a:pPr indent="-135500" lvl="0" marL="1440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토큰 ID 변환</a:t>
            </a: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모델별 Vocab에 따라 정수 ID 변환</a:t>
            </a: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b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49" name="Google Shape;349;p33"/>
          <p:cNvGraphicFramePr/>
          <p:nvPr/>
        </p:nvGraphicFramePr>
        <p:xfrm>
          <a:off x="6186725" y="296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{F5A54B82-21A7-4807-A8C8-E27F4C1D4FBA}</a:tableStyleId>
              </a:tblPr>
              <a:tblGrid>
                <a:gridCol w="1142900"/>
                <a:gridCol w="11429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KLUE-BERT</a:t>
                      </a:r>
                      <a:endParaRPr b="1" sz="800"/>
                    </a:p>
                  </a:txBody>
                  <a:tcPr marT="36000" marB="36000" marR="91425" marL="900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KoELECTRA</a:t>
                      </a:r>
                      <a:endParaRPr b="1" sz="800"/>
                    </a:p>
                  </a:txBody>
                  <a:tcPr marT="36000" marB="36000" marR="91425" marL="90000">
                    <a:solidFill>
                      <a:srgbClr val="F3F3F3"/>
                    </a:solidFill>
                  </a:tcPr>
                </a:tc>
              </a:tr>
              <a:tr h="7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Sentence Piece 방식</a:t>
                      </a:r>
                      <a:endParaRPr sz="800"/>
                    </a:p>
                  </a:txBody>
                  <a:tcPr marT="36000" marB="36000" marR="91425" marL="90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Word Piece 방식</a:t>
                      </a:r>
                      <a:endParaRPr sz="800"/>
                    </a:p>
                  </a:txBody>
                  <a:tcPr marT="36000" marB="36000" marR="91425" marL="90000"/>
                </a:tc>
              </a:tr>
              <a:tr h="7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입력 데이터를 문장 단위로 직접 학습하여 서브워드 단어를 생성</a:t>
                      </a:r>
                      <a:br>
                        <a:rPr lang="ko" sz="800"/>
                      </a:br>
                      <a:r>
                        <a:rPr lang="ko" sz="800"/>
                        <a:t>(한국어와 같이 띄어쓰기 구분이 모호한 언어에 자주 사용됨)</a:t>
                      </a:r>
                      <a:endParaRPr sz="800"/>
                    </a:p>
                  </a:txBody>
                  <a:tcPr marT="36000" marB="36000" marR="91425" marL="90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빈도가 높은 단어를 우선적으로 포함하며, 희귀 단어는 더 작은 단위(서브워드)로 분리함</a:t>
                      </a:r>
                      <a:endParaRPr sz="800"/>
                    </a:p>
                  </a:txBody>
                  <a:tcPr marT="36000" marB="36000" marR="91425" marL="90000"/>
                </a:tc>
              </a:tr>
            </a:tbl>
          </a:graphicData>
        </a:graphic>
      </p:graphicFrame>
      <p:sp>
        <p:nvSpPr>
          <p:cNvPr id="350" name="Google Shape;350;p33"/>
          <p:cNvSpPr/>
          <p:nvPr/>
        </p:nvSpPr>
        <p:spPr>
          <a:xfrm rot="5400000">
            <a:off x="1690339" y="3010325"/>
            <a:ext cx="2613900" cy="189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33"/>
          <p:cNvSpPr/>
          <p:nvPr/>
        </p:nvSpPr>
        <p:spPr>
          <a:xfrm rot="5400000">
            <a:off x="4549892" y="3010325"/>
            <a:ext cx="2613900" cy="189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33"/>
          <p:cNvSpPr txBox="1"/>
          <p:nvPr>
            <p:ph idx="1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53" name="Google Shape;3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297" y="1336397"/>
            <a:ext cx="272750" cy="2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790" y="1297728"/>
            <a:ext cx="334875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9532" y="1297443"/>
            <a:ext cx="335425" cy="3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475" y="1147225"/>
            <a:ext cx="8719273" cy="344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711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6711">
                <a:latin typeface="Arial"/>
                <a:ea typeface="Arial"/>
                <a:cs typeface="Arial"/>
                <a:sym typeface="Arial"/>
              </a:rPr>
              <a:t>. </a:t>
            </a:r>
            <a:endParaRPr sz="67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데이터 증강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Arial"/>
                <a:ea typeface="Arial"/>
                <a:cs typeface="Arial"/>
                <a:sym typeface="Arial"/>
              </a:rPr>
              <a:t>데이터 증강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5"/>
          <p:cNvSpPr txBox="1"/>
          <p:nvPr/>
        </p:nvSpPr>
        <p:spPr>
          <a:xfrm>
            <a:off x="379175" y="4447075"/>
            <a:ext cx="82896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ko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K-TACC(Korean Text Augmentation Considering Context) 실험결과 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311700" y="1010050"/>
            <a:ext cx="843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증강기법 중 상위 3가지 기법 선정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문장 내에서 핵심적인 단어 훼손가능성을 줄이고, 가장 효율적인 상위 3가지 기법 최종 선택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800" y="1672525"/>
            <a:ext cx="7133651" cy="28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5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83838"/>
                </a:solidFill>
              </a:rPr>
              <a:t>데이터 증강</a:t>
            </a:r>
            <a:endParaRPr b="1" sz="3000">
              <a:solidFill>
                <a:srgbClr val="383838"/>
              </a:solidFill>
            </a:endParaRPr>
          </a:p>
        </p:txBody>
      </p:sp>
      <p:pic>
        <p:nvPicPr>
          <p:cNvPr id="377" name="Google Shape;3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50" y="1074775"/>
            <a:ext cx="4401700" cy="355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8" name="Google Shape;378;p36"/>
          <p:cNvGraphicFramePr/>
          <p:nvPr/>
        </p:nvGraphicFramePr>
        <p:xfrm>
          <a:off x="3488375" y="187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{F5A54B82-21A7-4807-A8C8-E27F4C1D4FBA}</a:tableStyleId>
              </a:tblPr>
              <a:tblGrid>
                <a:gridCol w="2277850"/>
                <a:gridCol w="3266875"/>
              </a:tblGrid>
              <a:tr h="36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증강 기법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예시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원본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이 문장은 데이터 증강을 테스트합니다.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”</a:t>
                      </a:r>
                      <a:r>
                        <a:rPr lang="ko" sz="1200"/>
                        <a:t>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90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BertAugmentation 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(Random Masking Insertion)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“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이 </a:t>
                      </a:r>
                      <a:r>
                        <a:rPr b="1" lang="ko" sz="12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[MASK]</a:t>
                      </a:r>
                      <a:r>
                        <a:rPr lang="ko" sz="12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문장은 데이터 증강을 테스트합니다</a:t>
                      </a:r>
                      <a:r>
                        <a:rPr lang="ko" sz="1200"/>
                        <a:t>.” [MASK]위치에 예측된 단어 ‘</a:t>
                      </a:r>
                      <a:r>
                        <a:rPr b="1" lang="ko" sz="1200">
                          <a:solidFill>
                            <a:srgbClr val="980000"/>
                          </a:solidFill>
                        </a:rPr>
                        <a:t>의미있는</a:t>
                      </a:r>
                      <a:r>
                        <a:rPr lang="ko" sz="1200"/>
                        <a:t>’등의 단어가 추가됨 (무작위 [MASK] 삽입)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Adverb A</a:t>
                      </a:r>
                      <a:r>
                        <a:rPr lang="ko" sz="1200"/>
                        <a:t>ugmentation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83838"/>
                          </a:solidFill>
                        </a:rPr>
                        <a:t>“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이 문장은 </a:t>
                      </a:r>
                      <a:r>
                        <a:rPr b="1" lang="ko" sz="12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항상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데이터 증강을 테스트합니다.</a:t>
                      </a:r>
                      <a:r>
                        <a:rPr b="1" lang="ko" sz="1200">
                          <a:solidFill>
                            <a:srgbClr val="383838"/>
                          </a:solidFill>
                        </a:rPr>
                        <a:t>” 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(무작위 부사 삽입)</a:t>
                      </a:r>
                      <a:endParaRPr b="1" sz="1200"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EDA(</a:t>
                      </a:r>
                      <a:r>
                        <a:rPr lang="ko" sz="1200"/>
                        <a:t>Random Insertion)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이 문장은 데이터 증강을 </a:t>
                      </a:r>
                      <a:r>
                        <a:rPr b="1" lang="ko" sz="12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이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테스트합니다.”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 (무작위 단어 삽입)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79" name="Google Shape;379;p36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711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ko" sz="6711">
                <a:latin typeface="Arial"/>
                <a:ea typeface="Arial"/>
                <a:cs typeface="Arial"/>
                <a:sym typeface="Arial"/>
              </a:rPr>
              <a:t>. </a:t>
            </a:r>
            <a:endParaRPr sz="67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모델링 &amp;튜닝</a:t>
            </a:r>
            <a:endParaRPr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사용된 Metric</a:t>
            </a:r>
            <a:endParaRPr b="1"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92" name="Google Shape;3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00" y="1388775"/>
            <a:ext cx="4028949" cy="27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349" y="1165425"/>
            <a:ext cx="3758110" cy="321119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8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/>
          <p:nvPr/>
        </p:nvSpPr>
        <p:spPr>
          <a:xfrm>
            <a:off x="500850" y="1569975"/>
            <a:ext cx="2907900" cy="301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모델 성능 및 평가</a:t>
            </a:r>
            <a:endParaRPr b="1"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0500" y="2629643"/>
            <a:ext cx="983800" cy="81842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9"/>
          <p:cNvSpPr txBox="1"/>
          <p:nvPr/>
        </p:nvSpPr>
        <p:spPr>
          <a:xfrm>
            <a:off x="4025575" y="2173025"/>
            <a:ext cx="147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KLUE-BERT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fine-tuning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39"/>
          <p:cNvSpPr txBox="1"/>
          <p:nvPr/>
        </p:nvSpPr>
        <p:spPr>
          <a:xfrm>
            <a:off x="6119150" y="1914438"/>
            <a:ext cx="20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협박 대화 점수 : 0.7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7</a:t>
            </a:r>
            <a:endParaRPr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39"/>
          <p:cNvSpPr txBox="1"/>
          <p:nvPr/>
        </p:nvSpPr>
        <p:spPr>
          <a:xfrm>
            <a:off x="6119150" y="2388413"/>
            <a:ext cx="20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갈취 대화 점수 : 0.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81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39"/>
          <p:cNvSpPr txBox="1"/>
          <p:nvPr/>
        </p:nvSpPr>
        <p:spPr>
          <a:xfrm>
            <a:off x="6119000" y="2849738"/>
            <a:ext cx="29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직장내 괴롭힘 대화 점수 : 0.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87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39"/>
          <p:cNvSpPr txBox="1"/>
          <p:nvPr/>
        </p:nvSpPr>
        <p:spPr>
          <a:xfrm>
            <a:off x="6119150" y="3323700"/>
            <a:ext cx="24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기타 괴롭힘 대화 점수 : 0.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76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39"/>
          <p:cNvSpPr txBox="1"/>
          <p:nvPr/>
        </p:nvSpPr>
        <p:spPr>
          <a:xfrm>
            <a:off x="6119150" y="3785013"/>
            <a:ext cx="20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일반 대화 점수 : 0.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97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8" name="Google Shape;408;p39"/>
          <p:cNvCxnSpPr>
            <a:stCxn id="401" idx="3"/>
            <a:endCxn id="405" idx="1"/>
          </p:cNvCxnSpPr>
          <p:nvPr/>
        </p:nvCxnSpPr>
        <p:spPr>
          <a:xfrm>
            <a:off x="5294300" y="3038853"/>
            <a:ext cx="824700" cy="111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9" name="Google Shape;409;p39"/>
          <p:cNvCxnSpPr>
            <a:stCxn id="401" idx="3"/>
            <a:endCxn id="404" idx="1"/>
          </p:cNvCxnSpPr>
          <p:nvPr/>
        </p:nvCxnSpPr>
        <p:spPr>
          <a:xfrm flipH="1" rot="10800000">
            <a:off x="5294300" y="2588553"/>
            <a:ext cx="824700" cy="4503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0" name="Google Shape;410;p39"/>
          <p:cNvCxnSpPr>
            <a:stCxn id="401" idx="3"/>
            <a:endCxn id="406" idx="1"/>
          </p:cNvCxnSpPr>
          <p:nvPr/>
        </p:nvCxnSpPr>
        <p:spPr>
          <a:xfrm>
            <a:off x="5294300" y="3038853"/>
            <a:ext cx="824700" cy="4848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1" name="Google Shape;411;p39"/>
          <p:cNvCxnSpPr>
            <a:stCxn id="401" idx="3"/>
            <a:endCxn id="403" idx="1"/>
          </p:cNvCxnSpPr>
          <p:nvPr/>
        </p:nvCxnSpPr>
        <p:spPr>
          <a:xfrm flipH="1" rot="10800000">
            <a:off x="5294300" y="2114553"/>
            <a:ext cx="824700" cy="9243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p39"/>
          <p:cNvCxnSpPr>
            <a:stCxn id="401" idx="3"/>
            <a:endCxn id="407" idx="1"/>
          </p:cNvCxnSpPr>
          <p:nvPr/>
        </p:nvCxnSpPr>
        <p:spPr>
          <a:xfrm>
            <a:off x="5294300" y="3038853"/>
            <a:ext cx="824700" cy="9462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3" name="Google Shape;413;p39"/>
          <p:cNvSpPr txBox="1"/>
          <p:nvPr/>
        </p:nvSpPr>
        <p:spPr>
          <a:xfrm>
            <a:off x="500850" y="1019850"/>
            <a:ext cx="244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434343"/>
                </a:solidFill>
              </a:rPr>
              <a:t>Weighted </a:t>
            </a:r>
            <a:r>
              <a:rPr i="0" lang="ko" sz="1400" u="none" cap="none" strike="noStrike">
                <a:solidFill>
                  <a:srgbClr val="434343"/>
                </a:solidFill>
              </a:rPr>
              <a:t>F1-sc</a:t>
            </a:r>
            <a:r>
              <a:rPr lang="ko">
                <a:solidFill>
                  <a:srgbClr val="434343"/>
                </a:solidFill>
              </a:rPr>
              <a:t>or</a:t>
            </a:r>
            <a:r>
              <a:rPr i="0" lang="ko" sz="1400" u="none" cap="none" strike="noStrike">
                <a:solidFill>
                  <a:srgbClr val="434343"/>
                </a:solidFill>
              </a:rPr>
              <a:t>e :  0.8</a:t>
            </a:r>
            <a:r>
              <a:rPr lang="ko">
                <a:solidFill>
                  <a:srgbClr val="434343"/>
                </a:solidFill>
              </a:rPr>
              <a:t>50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434343"/>
              </a:solidFill>
            </a:endParaRPr>
          </a:p>
        </p:txBody>
      </p:sp>
      <p:sp>
        <p:nvSpPr>
          <p:cNvPr id="414" name="Google Shape;414;p39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15" name="Google Shape;41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0875" y="3341075"/>
            <a:ext cx="738900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7975" y="1836600"/>
            <a:ext cx="738900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9"/>
          <p:cNvSpPr txBox="1"/>
          <p:nvPr/>
        </p:nvSpPr>
        <p:spPr>
          <a:xfrm>
            <a:off x="1513913" y="3997013"/>
            <a:ext cx="201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일상 대화</a:t>
            </a:r>
            <a:br>
              <a:rPr lang="ko">
                <a:latin typeface="Lato"/>
                <a:ea typeface="Lato"/>
                <a:cs typeface="Lato"/>
                <a:sym typeface="Lato"/>
              </a:rPr>
            </a:br>
            <a:r>
              <a:rPr lang="ko">
                <a:latin typeface="Lato"/>
                <a:ea typeface="Lato"/>
                <a:cs typeface="Lato"/>
                <a:sym typeface="Lato"/>
              </a:rPr>
              <a:t>800개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39"/>
          <p:cNvSpPr txBox="1"/>
          <p:nvPr>
            <p:ph idx="2" type="sldNum"/>
          </p:nvPr>
        </p:nvSpPr>
        <p:spPr>
          <a:xfrm>
            <a:off x="-2057392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19" name="Google Shape;419;p39"/>
          <p:cNvSpPr txBox="1"/>
          <p:nvPr/>
        </p:nvSpPr>
        <p:spPr>
          <a:xfrm>
            <a:off x="1491075" y="2475576"/>
            <a:ext cx="201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합성데이터</a:t>
            </a:r>
            <a:br>
              <a:rPr lang="ko">
                <a:latin typeface="Lato"/>
                <a:ea typeface="Lato"/>
                <a:cs typeface="Lato"/>
                <a:sym typeface="Lato"/>
              </a:rPr>
            </a:br>
            <a:r>
              <a:rPr lang="ko">
                <a:latin typeface="Lato"/>
                <a:ea typeface="Lato"/>
                <a:cs typeface="Lato"/>
                <a:sym typeface="Lato"/>
              </a:rPr>
              <a:t>200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개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0" name="Google Shape;42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7925" y="1758464"/>
            <a:ext cx="675436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9"/>
          <p:cNvSpPr txBox="1"/>
          <p:nvPr/>
        </p:nvSpPr>
        <p:spPr>
          <a:xfrm>
            <a:off x="653588" y="2423988"/>
            <a:ext cx="13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3838"/>
                </a:solidFill>
              </a:rPr>
              <a:t>DKTC 훈련데이터</a:t>
            </a:r>
            <a:endParaRPr>
              <a:solidFill>
                <a:srgbClr val="3838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3838"/>
                </a:solidFill>
              </a:rPr>
              <a:t>4,000</a:t>
            </a:r>
            <a:r>
              <a:rPr lang="ko">
                <a:solidFill>
                  <a:srgbClr val="383838"/>
                </a:solidFill>
              </a:rPr>
              <a:t>개</a:t>
            </a:r>
            <a:endParaRPr>
              <a:solidFill>
                <a:srgbClr val="383838"/>
              </a:solidFill>
            </a:endParaRPr>
          </a:p>
        </p:txBody>
      </p:sp>
      <p:cxnSp>
        <p:nvCxnSpPr>
          <p:cNvPr id="422" name="Google Shape;422;p39"/>
          <p:cNvCxnSpPr/>
          <p:nvPr/>
        </p:nvCxnSpPr>
        <p:spPr>
          <a:xfrm>
            <a:off x="3465500" y="3038853"/>
            <a:ext cx="824700" cy="111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23" name="Google Shape;42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875" y="3341075"/>
            <a:ext cx="738900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9"/>
          <p:cNvSpPr txBox="1"/>
          <p:nvPr/>
        </p:nvSpPr>
        <p:spPr>
          <a:xfrm>
            <a:off x="370913" y="3997013"/>
            <a:ext cx="201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응급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데이터</a:t>
            </a:r>
            <a:br>
              <a:rPr lang="ko">
                <a:latin typeface="Lato"/>
                <a:ea typeface="Lato"/>
                <a:cs typeface="Lato"/>
                <a:sym typeface="Lato"/>
              </a:rPr>
            </a:br>
            <a:r>
              <a:rPr lang="ko">
                <a:latin typeface="Lato"/>
                <a:ea typeface="Lato"/>
                <a:cs typeface="Lato"/>
                <a:sym typeface="Lato"/>
              </a:rPr>
              <a:t>1,000개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30" name="Google Shape;430;p40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31" name="Google Shape;431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모델 성능 및 평가</a:t>
            </a:r>
            <a:endParaRPr b="1"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40"/>
          <p:cNvPicPr preferRelativeResize="0"/>
          <p:nvPr/>
        </p:nvPicPr>
        <p:blipFill rotWithShape="1">
          <a:blip r:embed="rId3">
            <a:alphaModFix/>
          </a:blip>
          <a:srcRect b="0" l="0" r="0" t="1980"/>
          <a:stretch/>
        </p:blipFill>
        <p:spPr>
          <a:xfrm>
            <a:off x="4544950" y="1729075"/>
            <a:ext cx="4218050" cy="28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1" y="1604782"/>
            <a:ext cx="4468750" cy="31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0"/>
          <p:cNvSpPr txBox="1"/>
          <p:nvPr/>
        </p:nvSpPr>
        <p:spPr>
          <a:xfrm>
            <a:off x="570700" y="1184975"/>
            <a:ext cx="22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KLUE-BERT fine-tuning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4732937" y="1299787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434343"/>
                </a:solidFill>
                <a:highlight>
                  <a:srgbClr val="93EBCA"/>
                </a:highlight>
              </a:rPr>
              <a:t>Submission score   :  0.769</a:t>
            </a:r>
            <a:endParaRPr sz="1300">
              <a:highlight>
                <a:srgbClr val="93EBCA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모델 성능 및 평가</a:t>
            </a:r>
            <a:endParaRPr b="1"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6700" y="2629643"/>
            <a:ext cx="983800" cy="81842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1"/>
          <p:cNvSpPr txBox="1"/>
          <p:nvPr/>
        </p:nvSpPr>
        <p:spPr>
          <a:xfrm>
            <a:off x="4101775" y="2173025"/>
            <a:ext cx="147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KoELECTRA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fine-tuning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>
            <a:off x="6195350" y="1914438"/>
            <a:ext cx="20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협박 대화 점수 :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1.00</a:t>
            </a:r>
            <a:endParaRPr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>
            <a:off x="6195350" y="2388413"/>
            <a:ext cx="20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갈취 대화 점수 :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1.00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41"/>
          <p:cNvSpPr txBox="1"/>
          <p:nvPr/>
        </p:nvSpPr>
        <p:spPr>
          <a:xfrm>
            <a:off x="6195200" y="2849738"/>
            <a:ext cx="29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직장내 괴롭힘 대화 점수 :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1.00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41"/>
          <p:cNvSpPr txBox="1"/>
          <p:nvPr/>
        </p:nvSpPr>
        <p:spPr>
          <a:xfrm>
            <a:off x="6195350" y="3323700"/>
            <a:ext cx="24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기타 괴롭힘 대화 점수 : 0.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99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41"/>
          <p:cNvSpPr txBox="1"/>
          <p:nvPr/>
        </p:nvSpPr>
        <p:spPr>
          <a:xfrm>
            <a:off x="6195350" y="3785013"/>
            <a:ext cx="20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일반 대화 점수 : 0.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99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8" name="Google Shape;448;p41"/>
          <p:cNvCxnSpPr>
            <a:stCxn id="441" idx="3"/>
            <a:endCxn id="445" idx="1"/>
          </p:cNvCxnSpPr>
          <p:nvPr/>
        </p:nvCxnSpPr>
        <p:spPr>
          <a:xfrm>
            <a:off x="5370500" y="3038853"/>
            <a:ext cx="824700" cy="111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9" name="Google Shape;449;p41"/>
          <p:cNvCxnSpPr>
            <a:stCxn id="441" idx="3"/>
            <a:endCxn id="444" idx="1"/>
          </p:cNvCxnSpPr>
          <p:nvPr/>
        </p:nvCxnSpPr>
        <p:spPr>
          <a:xfrm flipH="1" rot="10800000">
            <a:off x="5370500" y="2588553"/>
            <a:ext cx="824700" cy="4503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0" name="Google Shape;450;p41"/>
          <p:cNvCxnSpPr>
            <a:stCxn id="441" idx="3"/>
            <a:endCxn id="446" idx="1"/>
          </p:cNvCxnSpPr>
          <p:nvPr/>
        </p:nvCxnSpPr>
        <p:spPr>
          <a:xfrm>
            <a:off x="5370500" y="3038853"/>
            <a:ext cx="824700" cy="4848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p41"/>
          <p:cNvCxnSpPr>
            <a:stCxn id="441" idx="3"/>
            <a:endCxn id="443" idx="1"/>
          </p:cNvCxnSpPr>
          <p:nvPr/>
        </p:nvCxnSpPr>
        <p:spPr>
          <a:xfrm flipH="1" rot="10800000">
            <a:off x="5370500" y="2114553"/>
            <a:ext cx="824700" cy="9243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p41"/>
          <p:cNvCxnSpPr>
            <a:stCxn id="441" idx="3"/>
            <a:endCxn id="447" idx="1"/>
          </p:cNvCxnSpPr>
          <p:nvPr/>
        </p:nvCxnSpPr>
        <p:spPr>
          <a:xfrm>
            <a:off x="5370500" y="3038853"/>
            <a:ext cx="824700" cy="9462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3" name="Google Shape;453;p41"/>
          <p:cNvSpPr txBox="1"/>
          <p:nvPr/>
        </p:nvSpPr>
        <p:spPr>
          <a:xfrm>
            <a:off x="500850" y="1019850"/>
            <a:ext cx="694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/>
              <a:t>Weighted </a:t>
            </a:r>
            <a:r>
              <a:rPr i="0" lang="ko" sz="1400" u="none" cap="none" strike="noStrike">
                <a:solidFill>
                  <a:srgbClr val="000000"/>
                </a:solidFill>
              </a:rPr>
              <a:t>F1-sc</a:t>
            </a:r>
            <a:r>
              <a:rPr lang="ko"/>
              <a:t>or</a:t>
            </a:r>
            <a:r>
              <a:rPr i="0" lang="ko" sz="1400" u="none" cap="none" strike="noStrike">
                <a:solidFill>
                  <a:srgbClr val="000000"/>
                </a:solidFill>
              </a:rPr>
              <a:t>e :  0.</a:t>
            </a:r>
            <a:r>
              <a:rPr lang="ko"/>
              <a:t>994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454" name="Google Shape;454;p41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455" name="Google Shape;455;p41"/>
          <p:cNvCxnSpPr/>
          <p:nvPr/>
        </p:nvCxnSpPr>
        <p:spPr>
          <a:xfrm>
            <a:off x="3211925" y="3049950"/>
            <a:ext cx="1078200" cy="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6" name="Google Shape;456;p41"/>
          <p:cNvSpPr/>
          <p:nvPr/>
        </p:nvSpPr>
        <p:spPr>
          <a:xfrm>
            <a:off x="662488" y="1700050"/>
            <a:ext cx="2543700" cy="254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2688" y="1913050"/>
            <a:ext cx="535200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 txBox="1"/>
          <p:nvPr/>
        </p:nvSpPr>
        <p:spPr>
          <a:xfrm>
            <a:off x="1503938" y="2428088"/>
            <a:ext cx="201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직장 내 일반 대화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200</a:t>
            </a: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개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9" name="Google Shape;45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0388" y="3100450"/>
            <a:ext cx="535200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1"/>
          <p:cNvSpPr txBox="1"/>
          <p:nvPr/>
        </p:nvSpPr>
        <p:spPr>
          <a:xfrm>
            <a:off x="391638" y="3578763"/>
            <a:ext cx="201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응급</a:t>
            </a: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대화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</a:t>
            </a: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,000개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1" name="Google Shape;46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2688" y="3100475"/>
            <a:ext cx="535200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1"/>
          <p:cNvSpPr txBox="1"/>
          <p:nvPr/>
        </p:nvSpPr>
        <p:spPr>
          <a:xfrm>
            <a:off x="1503938" y="3578788"/>
            <a:ext cx="201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일상 대화</a:t>
            </a: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2,800</a:t>
            </a: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개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3" name="Google Shape;46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8187" y="1868562"/>
            <a:ext cx="459600" cy="5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1"/>
          <p:cNvSpPr txBox="1"/>
          <p:nvPr/>
        </p:nvSpPr>
        <p:spPr>
          <a:xfrm>
            <a:off x="662475" y="2289388"/>
            <a:ext cx="13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3838"/>
                </a:solidFill>
              </a:rPr>
              <a:t>DKTC 훈련데이터</a:t>
            </a:r>
            <a:endParaRPr>
              <a:solidFill>
                <a:srgbClr val="3838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3838"/>
                </a:solidFill>
              </a:rPr>
              <a:t>16,000개</a:t>
            </a:r>
            <a:endParaRPr>
              <a:solidFill>
                <a:srgbClr val="38383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5"/>
          <p:cNvGraphicFramePr/>
          <p:nvPr/>
        </p:nvGraphicFramePr>
        <p:xfrm>
          <a:off x="1259025" y="125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{F5A54B82-21A7-4807-A8C8-E27F4C1D4FBA}</a:tableStyleId>
              </a:tblPr>
              <a:tblGrid>
                <a:gridCol w="1755025"/>
                <a:gridCol w="1755025"/>
                <a:gridCol w="1755025"/>
                <a:gridCol w="1755025"/>
              </a:tblGrid>
              <a:tr h="64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Team Leader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&amp; Model Builder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Data collection 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&amp; Augmentation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P</a:t>
                      </a:r>
                      <a:r>
                        <a:rPr lang="ko">
                          <a:solidFill>
                            <a:srgbClr val="666666"/>
                          </a:solidFill>
                        </a:rPr>
                        <a:t>reprocessing 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&amp; EDA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Data collection 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&amp; Human GPT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5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3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Hwang, DongJoo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황동주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Kim, HaYoung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김하영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Park, SaeHee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박세희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Kim, Youngseok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김용석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팀원소개</a:t>
            </a:r>
            <a:endParaRPr sz="3500">
              <a:solidFill>
                <a:srgbClr val="1A1A1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250" y="1876425"/>
            <a:ext cx="1702675" cy="17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400" y="1876413"/>
            <a:ext cx="1702675" cy="17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4100" y="1939475"/>
            <a:ext cx="1702675" cy="17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1650" y="1925675"/>
            <a:ext cx="1604150" cy="16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8" name="Google Shape;98;p15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2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70" name="Google Shape;470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모델 성능 및 평가</a:t>
            </a:r>
            <a:endParaRPr b="1"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42"/>
          <p:cNvPicPr preferRelativeResize="0"/>
          <p:nvPr/>
        </p:nvPicPr>
        <p:blipFill rotWithShape="1">
          <a:blip r:embed="rId3">
            <a:alphaModFix/>
          </a:blip>
          <a:srcRect b="2246" l="8140" r="44616" t="44893"/>
          <a:stretch/>
        </p:blipFill>
        <p:spPr>
          <a:xfrm>
            <a:off x="311150" y="1792575"/>
            <a:ext cx="3655774" cy="28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2"/>
          <p:cNvPicPr preferRelativeResize="0"/>
          <p:nvPr/>
        </p:nvPicPr>
        <p:blipFill rotWithShape="1">
          <a:blip r:embed="rId4">
            <a:alphaModFix/>
          </a:blip>
          <a:srcRect b="0" l="0" r="0" t="2066"/>
          <a:stretch/>
        </p:blipFill>
        <p:spPr>
          <a:xfrm>
            <a:off x="4125725" y="1647450"/>
            <a:ext cx="4567476" cy="29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2"/>
          <p:cNvSpPr txBox="1"/>
          <p:nvPr/>
        </p:nvSpPr>
        <p:spPr>
          <a:xfrm>
            <a:off x="570700" y="1184975"/>
            <a:ext cx="22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KoELECTRA</a:t>
            </a:r>
            <a:r>
              <a:rPr b="1" lang="ko">
                <a:solidFill>
                  <a:srgbClr val="434343"/>
                </a:solidFill>
              </a:rPr>
              <a:t> fine-tuning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474" name="Google Shape;474;p42"/>
          <p:cNvSpPr txBox="1"/>
          <p:nvPr/>
        </p:nvSpPr>
        <p:spPr>
          <a:xfrm>
            <a:off x="4298737" y="1247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93EBCA"/>
                </a:highlight>
              </a:rPr>
              <a:t>Submission score     :  0.765</a:t>
            </a:r>
            <a:endParaRPr sz="1200">
              <a:solidFill>
                <a:schemeClr val="dk1"/>
              </a:solidFill>
              <a:highlight>
                <a:srgbClr val="93EBCA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"/>
          <p:cNvSpPr/>
          <p:nvPr/>
        </p:nvSpPr>
        <p:spPr>
          <a:xfrm>
            <a:off x="423250" y="1700050"/>
            <a:ext cx="2543700" cy="254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450" y="1913050"/>
            <a:ext cx="535200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3"/>
          <p:cNvSpPr txBox="1"/>
          <p:nvPr/>
        </p:nvSpPr>
        <p:spPr>
          <a:xfrm>
            <a:off x="1264700" y="2428088"/>
            <a:ext cx="201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직장 내 일반 대화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200</a:t>
            </a: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개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2" name="Google Shape;48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150" y="3100450"/>
            <a:ext cx="535200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3"/>
          <p:cNvSpPr txBox="1"/>
          <p:nvPr/>
        </p:nvSpPr>
        <p:spPr>
          <a:xfrm>
            <a:off x="152400" y="3578763"/>
            <a:ext cx="201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응급</a:t>
            </a: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대화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</a:t>
            </a: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,000개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4" name="Google Shape;4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450" y="3100475"/>
            <a:ext cx="535200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3"/>
          <p:cNvSpPr txBox="1"/>
          <p:nvPr/>
        </p:nvSpPr>
        <p:spPr>
          <a:xfrm>
            <a:off x="1264700" y="3578788"/>
            <a:ext cx="201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일상 대화</a:t>
            </a: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2,800</a:t>
            </a: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개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43"/>
          <p:cNvSpPr txBox="1"/>
          <p:nvPr/>
        </p:nvSpPr>
        <p:spPr>
          <a:xfrm>
            <a:off x="464100" y="1016575"/>
            <a:ext cx="258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highlight>
                  <a:srgbClr val="F4CCCC"/>
                </a:highlight>
              </a:rPr>
              <a:t>Final model</a:t>
            </a:r>
            <a:endParaRPr>
              <a:highlight>
                <a:srgbClr val="F4CCCC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highlight>
                  <a:srgbClr val="F4CCCC"/>
                </a:highlight>
              </a:rPr>
              <a:t>Submission score</a:t>
            </a:r>
            <a:r>
              <a:rPr i="0" lang="ko" sz="1400" u="none" cap="none" strike="noStrike">
                <a:solidFill>
                  <a:srgbClr val="000000"/>
                </a:solidFill>
                <a:highlight>
                  <a:srgbClr val="F4CCCC"/>
                </a:highlight>
              </a:rPr>
              <a:t> : 0.79827</a:t>
            </a:r>
            <a:endParaRPr i="0" sz="1400" u="none" cap="none" strike="noStrike">
              <a:solidFill>
                <a:srgbClr val="000000"/>
              </a:solidFill>
              <a:highlight>
                <a:srgbClr val="F4CCCC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487" name="Google Shape;487;p43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88" name="Google Shape;48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950" y="1868562"/>
            <a:ext cx="459600" cy="5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3"/>
          <p:cNvSpPr txBox="1"/>
          <p:nvPr/>
        </p:nvSpPr>
        <p:spPr>
          <a:xfrm>
            <a:off x="423238" y="2289388"/>
            <a:ext cx="13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3838"/>
                </a:solidFill>
              </a:rPr>
              <a:t>DKTC 훈련데이터</a:t>
            </a:r>
            <a:endParaRPr>
              <a:solidFill>
                <a:srgbClr val="3838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3838"/>
                </a:solidFill>
              </a:rPr>
              <a:t>16,000개</a:t>
            </a:r>
            <a:endParaRPr>
              <a:solidFill>
                <a:srgbClr val="383838"/>
              </a:solidFill>
            </a:endParaRPr>
          </a:p>
        </p:txBody>
      </p:sp>
      <p:grpSp>
        <p:nvGrpSpPr>
          <p:cNvPr id="490" name="Google Shape;490;p43"/>
          <p:cNvGrpSpPr/>
          <p:nvPr/>
        </p:nvGrpSpPr>
        <p:grpSpPr>
          <a:xfrm>
            <a:off x="3416700" y="3158775"/>
            <a:ext cx="1382700" cy="1047600"/>
            <a:chOff x="3672325" y="3511800"/>
            <a:chExt cx="1382700" cy="1047600"/>
          </a:xfrm>
        </p:grpSpPr>
        <p:sp>
          <p:nvSpPr>
            <p:cNvPr id="491" name="Google Shape;491;p43"/>
            <p:cNvSpPr/>
            <p:nvPr/>
          </p:nvSpPr>
          <p:spPr>
            <a:xfrm>
              <a:off x="3672325" y="3511800"/>
              <a:ext cx="1382700" cy="10476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2" name="Google Shape;492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75900" y="3543318"/>
              <a:ext cx="983800" cy="8184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3" name="Google Shape;493;p43"/>
          <p:cNvGrpSpPr/>
          <p:nvPr/>
        </p:nvGrpSpPr>
        <p:grpSpPr>
          <a:xfrm>
            <a:off x="3416700" y="1642850"/>
            <a:ext cx="1382700" cy="1047600"/>
            <a:chOff x="3672325" y="3511800"/>
            <a:chExt cx="1382700" cy="1047600"/>
          </a:xfrm>
        </p:grpSpPr>
        <p:sp>
          <p:nvSpPr>
            <p:cNvPr id="494" name="Google Shape;494;p43"/>
            <p:cNvSpPr/>
            <p:nvPr/>
          </p:nvSpPr>
          <p:spPr>
            <a:xfrm>
              <a:off x="3672325" y="3511800"/>
              <a:ext cx="1382700" cy="10476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5" name="Google Shape;495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75900" y="3543318"/>
              <a:ext cx="983800" cy="8184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6" name="Google Shape;496;p43"/>
          <p:cNvSpPr/>
          <p:nvPr/>
        </p:nvSpPr>
        <p:spPr>
          <a:xfrm>
            <a:off x="5127025" y="2540400"/>
            <a:ext cx="1757100" cy="67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Soft Voting with Weighted Sampling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43"/>
          <p:cNvCxnSpPr>
            <a:stCxn id="494" idx="3"/>
            <a:endCxn id="496" idx="0"/>
          </p:cNvCxnSpPr>
          <p:nvPr/>
        </p:nvCxnSpPr>
        <p:spPr>
          <a:xfrm>
            <a:off x="4799400" y="2166650"/>
            <a:ext cx="1206300" cy="373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43"/>
          <p:cNvCxnSpPr>
            <a:stCxn id="491" idx="3"/>
            <a:endCxn id="496" idx="2"/>
          </p:cNvCxnSpPr>
          <p:nvPr/>
        </p:nvCxnSpPr>
        <p:spPr>
          <a:xfrm flipH="1" rot="10800000">
            <a:off x="4799400" y="3213675"/>
            <a:ext cx="1206300" cy="46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99" name="Google Shape;499;p43"/>
          <p:cNvGrpSpPr/>
          <p:nvPr/>
        </p:nvGrpSpPr>
        <p:grpSpPr>
          <a:xfrm>
            <a:off x="7211750" y="2353200"/>
            <a:ext cx="1382700" cy="1047600"/>
            <a:chOff x="3672325" y="3687350"/>
            <a:chExt cx="1382700" cy="1047600"/>
          </a:xfrm>
        </p:grpSpPr>
        <p:sp>
          <p:nvSpPr>
            <p:cNvPr id="500" name="Google Shape;500;p43"/>
            <p:cNvSpPr/>
            <p:nvPr/>
          </p:nvSpPr>
          <p:spPr>
            <a:xfrm>
              <a:off x="3672325" y="3687350"/>
              <a:ext cx="1382700" cy="10476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1" name="Google Shape;501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75900" y="3718868"/>
              <a:ext cx="983800" cy="8184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2" name="Google Shape;502;p43"/>
          <p:cNvCxnSpPr>
            <a:stCxn id="496" idx="3"/>
            <a:endCxn id="500" idx="1"/>
          </p:cNvCxnSpPr>
          <p:nvPr/>
        </p:nvCxnSpPr>
        <p:spPr>
          <a:xfrm>
            <a:off x="6884125" y="2877000"/>
            <a:ext cx="327600" cy="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3" name="Google Shape;503;p43"/>
          <p:cNvSpPr txBox="1"/>
          <p:nvPr/>
        </p:nvSpPr>
        <p:spPr>
          <a:xfrm>
            <a:off x="3416700" y="2603900"/>
            <a:ext cx="13827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Fine-tuned</a:t>
            </a:r>
            <a:br>
              <a:rPr lang="ko">
                <a:latin typeface="Lato"/>
                <a:ea typeface="Lato"/>
                <a:cs typeface="Lato"/>
                <a:sym typeface="Lato"/>
              </a:rPr>
            </a:br>
            <a:r>
              <a:rPr lang="ko">
                <a:latin typeface="Lato"/>
                <a:ea typeface="Lato"/>
                <a:cs typeface="Lato"/>
                <a:sym typeface="Lato"/>
              </a:rPr>
              <a:t>KLUE-BERT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504;p43"/>
          <p:cNvSpPr txBox="1"/>
          <p:nvPr/>
        </p:nvSpPr>
        <p:spPr>
          <a:xfrm>
            <a:off x="3416700" y="4137225"/>
            <a:ext cx="13827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Fine-tuned</a:t>
            </a:r>
            <a:br>
              <a:rPr lang="ko">
                <a:latin typeface="Lato"/>
                <a:ea typeface="Lato"/>
                <a:cs typeface="Lato"/>
                <a:sym typeface="Lato"/>
              </a:rPr>
            </a:br>
            <a:r>
              <a:rPr lang="ko">
                <a:latin typeface="Lato"/>
                <a:ea typeface="Lato"/>
                <a:cs typeface="Lato"/>
                <a:sym typeface="Lato"/>
              </a:rPr>
              <a:t>KoELECTRA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505;p43"/>
          <p:cNvSpPr txBox="1"/>
          <p:nvPr/>
        </p:nvSpPr>
        <p:spPr>
          <a:xfrm>
            <a:off x="7283600" y="3346250"/>
            <a:ext cx="12390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최종 모델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6" name="Google Shape;506;p43"/>
          <p:cNvCxnSpPr>
            <a:stCxn id="479" idx="3"/>
            <a:endCxn id="494" idx="1"/>
          </p:cNvCxnSpPr>
          <p:nvPr/>
        </p:nvCxnSpPr>
        <p:spPr>
          <a:xfrm flipH="1" rot="10800000">
            <a:off x="2966950" y="2166550"/>
            <a:ext cx="449700" cy="8049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43"/>
          <p:cNvCxnSpPr>
            <a:stCxn id="479" idx="3"/>
            <a:endCxn id="491" idx="1"/>
          </p:cNvCxnSpPr>
          <p:nvPr/>
        </p:nvCxnSpPr>
        <p:spPr>
          <a:xfrm>
            <a:off x="2966950" y="2971450"/>
            <a:ext cx="449700" cy="7110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43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성능 개선 최종 모델(Soft Voting 적용)</a:t>
            </a:r>
            <a:endParaRPr b="1"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2817300" y="996025"/>
            <a:ext cx="282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highlight>
                  <a:srgbClr val="93EBCA"/>
                </a:highlight>
              </a:rPr>
              <a:t>Human labeling</a:t>
            </a:r>
            <a:endParaRPr>
              <a:highlight>
                <a:srgbClr val="93EBCA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highlight>
                  <a:srgbClr val="93EBCA"/>
                </a:highlight>
              </a:rPr>
              <a:t>Submission score</a:t>
            </a:r>
            <a:r>
              <a:rPr i="0" lang="ko" sz="1400" u="none" cap="none" strike="noStrike">
                <a:solidFill>
                  <a:srgbClr val="000000"/>
                </a:solidFill>
                <a:highlight>
                  <a:srgbClr val="93EBCA"/>
                </a:highlight>
              </a:rPr>
              <a:t> : 0.</a:t>
            </a:r>
            <a:r>
              <a:rPr lang="ko">
                <a:highlight>
                  <a:srgbClr val="93EBCA"/>
                </a:highlight>
              </a:rPr>
              <a:t>8303</a:t>
            </a:r>
            <a:r>
              <a:rPr lang="ko">
                <a:highlight>
                  <a:srgbClr val="93EBCA"/>
                </a:highlight>
                <a:latin typeface="Lato"/>
                <a:ea typeface="Lato"/>
                <a:cs typeface="Lato"/>
                <a:sym typeface="Lato"/>
              </a:rPr>
              <a:t>7</a:t>
            </a:r>
            <a:endParaRPr b="0" i="0" sz="1400" u="none" cap="none" strike="noStrike">
              <a:solidFill>
                <a:srgbClr val="000000"/>
              </a:solidFill>
              <a:highlight>
                <a:srgbClr val="93EBCA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71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ko" sz="671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671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15" name="Google Shape;515;p4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회고</a:t>
            </a:r>
            <a:endParaRPr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평가 기준 </a:t>
            </a:r>
            <a:endParaRPr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1. 데이터 EDA와 데이터 전처리가 적절하게 이뤄졌는가? </a:t>
            </a:r>
            <a:endParaRPr b="1" sz="1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2. task에 알맞게 적잘한 모델을 찾아보고 선정했는가? </a:t>
            </a:r>
            <a:endParaRPr b="1" sz="1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3. 성능향상을 위해 논리적으로 접근했는가? </a:t>
            </a:r>
            <a:endParaRPr b="1" sz="1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4. 결과 도출을 위해 여러 가지 시도를 진행했는가? </a:t>
            </a:r>
            <a:endParaRPr b="1" sz="1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5. 도출된 결론에 충분한 설득력이 있는가? </a:t>
            </a:r>
            <a:endParaRPr b="1" sz="1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6. 적절한 metric을 설정하고 그 사용 근거 및 결과를 분석하였는가?</a:t>
            </a:r>
            <a:endParaRPr sz="1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750" y="1225225"/>
            <a:ext cx="43200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700" y="2114425"/>
            <a:ext cx="43200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075" y="1682425"/>
            <a:ext cx="43200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725" y="2571750"/>
            <a:ext cx="43200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03750"/>
            <a:ext cx="43200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925" y="3435750"/>
            <a:ext cx="432000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29" name="Google Shape;529;p45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결과 해석</a:t>
            </a:r>
            <a:endParaRPr b="1"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5" name="Google Shape;535;p46"/>
          <p:cNvGraphicFramePr/>
          <p:nvPr/>
        </p:nvGraphicFramePr>
        <p:xfrm>
          <a:off x="731263" y="111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{F5A54B82-21A7-4807-A8C8-E27F4C1D4FBA}</a:tableStyleId>
              </a:tblPr>
              <a:tblGrid>
                <a:gridCol w="2556175"/>
                <a:gridCol w="2548900"/>
                <a:gridCol w="1555425"/>
                <a:gridCol w="1020975"/>
              </a:tblGrid>
              <a:tr h="17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데이터</a:t>
                      </a:r>
                      <a:endParaRPr b="1" sz="800"/>
                    </a:p>
                  </a:txBody>
                  <a:tcPr marT="0" marB="0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모델</a:t>
                      </a:r>
                      <a:endParaRPr b="1" sz="800"/>
                    </a:p>
                  </a:txBody>
                  <a:tcPr marT="0" marB="0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주요 내용</a:t>
                      </a:r>
                      <a:endParaRPr b="1" sz="800"/>
                    </a:p>
                  </a:txBody>
                  <a:tcPr marT="0" marB="0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F1-Score</a:t>
                      </a:r>
                      <a:endParaRPr b="1"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(</a:t>
                      </a:r>
                      <a:r>
                        <a:rPr lang="ko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Submission score</a:t>
                      </a:r>
                      <a:r>
                        <a:rPr b="1" lang="ko" sz="800"/>
                        <a:t>)</a:t>
                      </a:r>
                      <a:endParaRPr b="1" sz="800"/>
                    </a:p>
                  </a:txBody>
                  <a:tcPr marT="0" marB="0" marR="91425" marL="91425" anchor="ctr">
                    <a:solidFill>
                      <a:srgbClr val="F3F3F3"/>
                    </a:solidFill>
                  </a:tcPr>
                </a:tc>
              </a:tr>
              <a:tr h="40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383838"/>
                          </a:solidFill>
                        </a:rPr>
                        <a:t>DKTC 훈련데이터 4000건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TF-IDF + LogisticRegression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Baseline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0.66035</a:t>
                      </a:r>
                      <a:endParaRPr sz="800"/>
                    </a:p>
                  </a:txBody>
                  <a:tcPr marT="0" marB="0" marR="91425" marL="91425" anchor="ctr"/>
                </a:tc>
              </a:tr>
              <a:tr h="40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" sz="800">
                          <a:solidFill>
                            <a:srgbClr val="383838"/>
                          </a:solidFill>
                        </a:rPr>
                        <a:t>DKTC 훈련데이터4000건+AI HUB SNS 일상대화 800건 + 합성데이터 직장 내 대화 200건)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TF-IDF + LogisticRegression(ChatGPT)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Baseline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 대화 합성 데이터 추가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0.67621</a:t>
                      </a:r>
                      <a:endParaRPr sz="800"/>
                    </a:p>
                  </a:txBody>
                  <a:tcPr marT="0" marB="0" marR="91425" marL="91425" anchor="ctr"/>
                </a:tc>
              </a:tr>
              <a:tr h="40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rgbClr val="383838"/>
                          </a:solidFill>
                        </a:rPr>
                        <a:t>DKTC 훈련데이터4000건+AI HUB SNS 일상대화 800건 + 합성데이터 직장 내 대화 200건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pretrained KLUE-BERT fine-tune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ModelCheckpoint 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EarlyStopping </a:t>
                      </a:r>
                      <a:r>
                        <a:rPr lang="ko" sz="800"/>
                        <a:t>적용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0.75186</a:t>
                      </a:r>
                      <a:endParaRPr sz="800"/>
                    </a:p>
                  </a:txBody>
                  <a:tcPr marT="0" marB="0" marR="91425" marL="91425" anchor="ctr"/>
                </a:tc>
              </a:tr>
              <a:tr h="40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rgbClr val="383838"/>
                          </a:solidFill>
                        </a:rPr>
                        <a:t>DKTC 훈련데이터4000건+AI HUB SNS 일상대화 800건+합성데이터 직장 내 대화 200건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pretrained KLUE-BERT fine-tune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 전처리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0.74409</a:t>
                      </a:r>
                      <a:endParaRPr sz="800"/>
                    </a:p>
                  </a:txBody>
                  <a:tcPr marT="0" marB="0" marR="91425" marL="91425" anchor="ctr"/>
                </a:tc>
              </a:tr>
              <a:tr h="40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383838"/>
                          </a:solidFill>
                        </a:rPr>
                        <a:t>DKTC 훈련데이터4000건+AI HUB SNS 일상대화 800건+응급 1000건 + 합성데이터 직장 내 대화 200건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pretrained KLUE-BERT fine-tune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(2412081140)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응급 일반 데이터 추가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0.76919</a:t>
                      </a:r>
                      <a:endParaRPr sz="800"/>
                    </a:p>
                  </a:txBody>
                  <a:tcPr marT="0" marB="0" marR="91425" marL="91425" anchor="ctr"/>
                </a:tc>
              </a:tr>
              <a:tr h="40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DKTC 증강 12000개 + AI HUB SNS 일상대화 2800건 + 응급 1000건 + 합성데이터 200건 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pretrained KoELECTRA fine-tune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(2412082210)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 증강/일반 데이터 확장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max_length : 통계값 활용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0.76454</a:t>
                      </a:r>
                      <a:endParaRPr sz="800"/>
                    </a:p>
                  </a:txBody>
                  <a:tcPr marT="0" marB="0" marR="91425" marL="91425" anchor="ctr"/>
                </a:tc>
              </a:tr>
              <a:tr h="40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final_klue-bert_model_2412081140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final_koelectra_model_2412082210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soft voting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0.75652</a:t>
                      </a:r>
                      <a:endParaRPr sz="800"/>
                    </a:p>
                  </a:txBody>
                  <a:tcPr marT="0" marB="0" marR="91425" marL="91425" anchor="ctr"/>
                </a:tc>
              </a:tr>
              <a:tr h="40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final_klue-bert_model_2412081140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final_koelectra_model_2412082210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soft voting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weighted sampling</a:t>
                      </a:r>
                      <a:endParaRPr sz="8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0.79827</a:t>
                      </a:r>
                      <a:endParaRPr sz="8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536" name="Google Shape;53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37" name="Google Shape;537;p46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3000"/>
              <a:buFont typeface="Arial"/>
              <a:buNone/>
            </a:pPr>
            <a:r>
              <a:rPr b="1" lang="ko" sz="3333">
                <a:latin typeface="Arial"/>
                <a:ea typeface="Arial"/>
                <a:cs typeface="Arial"/>
                <a:sym typeface="Arial"/>
              </a:rPr>
              <a:t>마무리 하며 </a:t>
            </a:r>
            <a:endParaRPr sz="4533"/>
          </a:p>
        </p:txBody>
      </p:sp>
      <p:sp>
        <p:nvSpPr>
          <p:cNvPr id="543" name="Google Shape;543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학습데이터의 선정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학습데이터 선정 시 open source의 일반대화 데이터가 SNS등에 사용 비격식체 문장들이 많아, 업무대화는 모두 괴롭힘으로 인지 될 가능성 고려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별도로 200쌍의 업무용 일반대화 대화셋을 생성함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1차 모델 학습 후 채점 결과 응급상황의 일반 대화를 괴롭힘 대화로 인식하는 경향 보임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응급상황 일반 대화 1,000개 학습데이터로 추가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Chat Gpt로 합성데이터 생성시, 프롬프트를 자세히 해줘야하며 어떤 질문을 넣는지에 따라 결과가 달라지게 됨. 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‘일반 대화’를 뽑기 위해 일반대화가 무엇인지 정의도 잘해주어야 하고 오픈엔드 퀘스천으로 다양한 대답들이 나올수 있는 질문일수록 좋은 데이터가 나왔음. 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한국어로 정제된 데이터가 AI Hub에도 많이 공유되어 있었는데, 데이터를 선택할때 무조건 데이터를 가져오기 보다 데이터를 살펴보고 효율적으로 데이터를 가져와야함.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SNS대화중 카카오톡 데이터는 분류가 20가지가 있었고, 한 대화 뭉치 안에 대화중에도 20가지 분류에 해당하는 대화들이 골고루 들어있었음.  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45" name="Google Shape;545;p47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같은 데이터셋에서 monologg/koelectra-base-v3-discriminator와 klue/bert-base가 서로 다른 학습 패턴을 보이는 이유가 뭘까?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두 모델의 구조적 차이와 사전 학습 방식의 차이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ELECTRA는 "Replaced Token Detection"이라는 방법을 사용, ELECTRA는 동일한 데이터에서 BERT보다 더 효율적으로 학습하며, 더 빠르게 수렴하는 경향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ko" sz="1000">
                <a:latin typeface="Arial"/>
                <a:ea typeface="Arial"/>
                <a:cs typeface="Arial"/>
                <a:sym typeface="Arial"/>
              </a:rPr>
              <a:t>ELECTRA 는 사전 학습된 가중치가 이미 매우 효과적이어서, 파인튜닝 초반에 빠르게 최적점에 도달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BERT는 MLM(Masked Language Model)을 사용하여 문장에서 일부 단어를 마스킹하고 이를 예측, 더 많은 에폭 동안 학습이 가능하며, 오버피팅이 적고 안정적으로 수렴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사전 학습된 가중치가 덜 구체화된 상태에서 시작되므로, 더 많은 에폭 동안 손실이 점진적으로 감소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BERT는 ELECTRA보다 더 많은 에폭 동안 로스가 감소할수 있음, 이는 모델이 여전히 데이터의 미세한 패턴을 학습하고 있음을 나타냄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test 데이터 결과는 동일한 데이터셋 사용시 미세하게 </a:t>
            </a:r>
            <a:r>
              <a:rPr lang="ko" sz="1000">
                <a:latin typeface="Arial"/>
                <a:ea typeface="Arial"/>
                <a:cs typeface="Arial"/>
                <a:sym typeface="Arial"/>
              </a:rPr>
              <a:t>klue/bert-base 가 높게 나왔음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Soft Voting 에서 개선 기법이 필요하여 여러가지 기법을 추가하여 테스트 하였으며 성능 향상이 나타남을 확인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redistribute softmax 기법은 사용 후 오히려 결과가 나쁘게 나왔음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temperature_scaling 기법(T=1.5 사용) 성능 향상을 보여 줌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weighted_sampling 사용 시 가장 높은 성능 향상이 나왔음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ko" sz="1000">
                <a:latin typeface="Arial"/>
                <a:ea typeface="Arial"/>
                <a:cs typeface="Arial"/>
                <a:sym typeface="Arial"/>
              </a:rPr>
              <a:t>weighted_sampling 은 확률 기반 조정으로 softmax 분포를 유지함, 클래스별 가중치를 조정 해줘야 함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데이터증강을 하고 일반대화(4,000건) 을 추가한 데이터셋으로 학습시 validation 점수는 아주 높게 나왔지만 test 결과에서는 큰 개선이 없던 이유?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거의 2만개 가까운 데이터로 fine-tuning 시 학습 결과는 아주 좋았으나 test 결과는 이를 보장해 주지 않았다.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-&gt; test 데이터의 ‘일반 대화’ 분포와 우리가 추가한 ‘일반 대화’ 분포의 차이가 있었지 않았을까?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52" name="Google Shape;552;p48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53" name="Google Shape;553;p48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000">
                <a:latin typeface="Arial"/>
                <a:ea typeface="Arial"/>
                <a:cs typeface="Arial"/>
                <a:sym typeface="Arial"/>
              </a:rPr>
              <a:t>마무리 하며</a:t>
            </a:r>
            <a:r>
              <a:rPr b="1" lang="ko" sz="30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9"/>
          <p:cNvSpPr txBox="1"/>
          <p:nvPr>
            <p:ph idx="4294967295" type="subTitle"/>
          </p:nvPr>
        </p:nvSpPr>
        <p:spPr>
          <a:xfrm>
            <a:off x="3044700" y="1884450"/>
            <a:ext cx="3054600" cy="13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200">
                <a:solidFill>
                  <a:srgbClr val="434343"/>
                </a:solidFill>
              </a:rPr>
              <a:t>Team HALT</a:t>
            </a:r>
            <a:endParaRPr b="1" sz="3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88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Harassment Analysis &amp; Learning Team</a:t>
            </a:r>
            <a:endParaRPr sz="1779">
              <a:solidFill>
                <a:srgbClr val="434343"/>
              </a:solidFill>
            </a:endParaRPr>
          </a:p>
        </p:txBody>
      </p:sp>
      <p:cxnSp>
        <p:nvCxnSpPr>
          <p:cNvPr id="559" name="Google Shape;559;p49"/>
          <p:cNvCxnSpPr/>
          <p:nvPr/>
        </p:nvCxnSpPr>
        <p:spPr>
          <a:xfrm>
            <a:off x="3318300" y="2484175"/>
            <a:ext cx="2507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49"/>
          <p:cNvSpPr txBox="1"/>
          <p:nvPr>
            <p:ph idx="1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3044700" y="1160750"/>
            <a:ext cx="1260900" cy="12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711">
                <a:latin typeface="Arial"/>
                <a:ea typeface="Arial"/>
                <a:cs typeface="Arial"/>
                <a:sym typeface="Arial"/>
              </a:rPr>
              <a:t>0. </a:t>
            </a:r>
            <a:endParaRPr sz="67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3044700" y="2329650"/>
            <a:ext cx="30546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DLthon 개요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DLthon 개요</a:t>
            </a:r>
            <a:endParaRPr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88350" y="1225213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딥러닝(DeepLearning)과 마라톤(marathon)의 합성어로 해커톤(해킹+마라톤)에서 착안한 단어</a:t>
            </a:r>
            <a:endParaRPr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1683625"/>
            <a:ext cx="650557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0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평가 기준 </a:t>
            </a:r>
            <a:endParaRPr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1. 데이터 EDA와 데이터 전처리가 적절하게 이뤄졌는가? </a:t>
            </a:r>
            <a:endParaRPr sz="1700">
              <a:solidFill>
                <a:srgbClr val="38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2. task에 알맞게 적잘한 모델을 찾아보고 선정했는가? </a:t>
            </a:r>
            <a:endParaRPr sz="1700">
              <a:solidFill>
                <a:srgbClr val="38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3. 성능향상을 위해 논리적으로 접근했는가? </a:t>
            </a:r>
            <a:endParaRPr sz="1700">
              <a:solidFill>
                <a:srgbClr val="38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4. 결과 도출을 위해 여러 가지 시도를 진행했는가? </a:t>
            </a:r>
            <a:endParaRPr sz="1700">
              <a:solidFill>
                <a:srgbClr val="38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5. 도출된 결론에 충분한 설득력이 있는가? </a:t>
            </a:r>
            <a:endParaRPr sz="1700">
              <a:solidFill>
                <a:srgbClr val="38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7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6. 적절한 metric을 설정하고 그 사용 근거 및 결과를 분석하였는가?</a:t>
            </a:r>
            <a:endParaRPr sz="1700">
              <a:solidFill>
                <a:srgbClr val="38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9"/>
          <p:cNvGrpSpPr/>
          <p:nvPr/>
        </p:nvGrpSpPr>
        <p:grpSpPr>
          <a:xfrm>
            <a:off x="235501" y="1111718"/>
            <a:ext cx="8195736" cy="4013923"/>
            <a:chOff x="235501" y="1111718"/>
            <a:chExt cx="8195736" cy="4013923"/>
          </a:xfrm>
        </p:grpSpPr>
        <p:grpSp>
          <p:nvGrpSpPr>
            <p:cNvPr id="125" name="Google Shape;125;p19"/>
            <p:cNvGrpSpPr/>
            <p:nvPr/>
          </p:nvGrpSpPr>
          <p:grpSpPr>
            <a:xfrm flipH="1" rot="5400000">
              <a:off x="7157387" y="1554084"/>
              <a:ext cx="1133377" cy="1414323"/>
              <a:chOff x="6415077" y="1171530"/>
              <a:chExt cx="1890380" cy="1890300"/>
            </a:xfrm>
          </p:grpSpPr>
          <p:sp>
            <p:nvSpPr>
              <p:cNvPr id="126" name="Google Shape;126;p19"/>
              <p:cNvSpPr/>
              <p:nvPr/>
            </p:nvSpPr>
            <p:spPr>
              <a:xfrm>
                <a:off x="6415077" y="1171530"/>
                <a:ext cx="1890300" cy="18903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7" name="Google Shape;127;p19"/>
              <p:cNvSpPr/>
              <p:nvPr/>
            </p:nvSpPr>
            <p:spPr>
              <a:xfrm flipH="1">
                <a:off x="6415157" y="1171530"/>
                <a:ext cx="1890300" cy="18903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28" name="Google Shape;128;p19"/>
            <p:cNvGrpSpPr/>
            <p:nvPr/>
          </p:nvGrpSpPr>
          <p:grpSpPr>
            <a:xfrm flipH="1" rot="-5400000">
              <a:off x="375974" y="2687528"/>
              <a:ext cx="1133377" cy="1414323"/>
              <a:chOff x="6415077" y="1171530"/>
              <a:chExt cx="1890380" cy="1890300"/>
            </a:xfrm>
          </p:grpSpPr>
          <p:sp>
            <p:nvSpPr>
              <p:cNvPr id="129" name="Google Shape;129;p19"/>
              <p:cNvSpPr/>
              <p:nvPr/>
            </p:nvSpPr>
            <p:spPr>
              <a:xfrm>
                <a:off x="6415077" y="1171530"/>
                <a:ext cx="1890300" cy="18903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 flipH="1">
                <a:off x="6415157" y="1171530"/>
                <a:ext cx="1890300" cy="18903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31" name="Google Shape;131;p19"/>
            <p:cNvSpPr/>
            <p:nvPr/>
          </p:nvSpPr>
          <p:spPr>
            <a:xfrm flipH="1" rot="-5400000">
              <a:off x="858672" y="1085903"/>
              <a:ext cx="582267" cy="633899"/>
            </a:xfrm>
            <a:custGeom>
              <a:rect b="b" l="l" r="r" t="t"/>
              <a:pathLst>
                <a:path extrusionOk="0" h="794957" w="834433">
                  <a:moveTo>
                    <a:pt x="0" y="0"/>
                  </a:moveTo>
                  <a:cubicBezTo>
                    <a:pt x="460845" y="0"/>
                    <a:pt x="834433" y="355914"/>
                    <a:pt x="834433" y="794957"/>
                  </a:cubicBezTo>
                  <a:lnTo>
                    <a:pt x="1" y="794957"/>
                  </a:lnTo>
                  <a:cubicBezTo>
                    <a:pt x="1" y="529971"/>
                    <a:pt x="0" y="264986"/>
                    <a:pt x="0" y="0"/>
                  </a:cubicBezTo>
                  <a:close/>
                </a:path>
                <a:path extrusionOk="0" fill="none" h="794957" w="834433">
                  <a:moveTo>
                    <a:pt x="64295" y="0"/>
                  </a:moveTo>
                  <a:cubicBezTo>
                    <a:pt x="525140" y="0"/>
                    <a:pt x="834433" y="355914"/>
                    <a:pt x="834433" y="794957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 flipH="1" rot="5400000">
              <a:off x="4251447" y="3909429"/>
              <a:ext cx="1164558" cy="1267866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33" name="Google Shape;133;p19"/>
            <p:cNvCxnSpPr/>
            <p:nvPr/>
          </p:nvCxnSpPr>
          <p:spPr>
            <a:xfrm rot="10800000">
              <a:off x="1441882" y="1693986"/>
              <a:ext cx="629627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9"/>
            <p:cNvCxnSpPr/>
            <p:nvPr/>
          </p:nvCxnSpPr>
          <p:spPr>
            <a:xfrm rot="10800000">
              <a:off x="931625" y="2827791"/>
              <a:ext cx="680652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9"/>
            <p:cNvCxnSpPr>
              <a:stCxn id="132" idx="2"/>
              <a:endCxn id="129" idx="2"/>
            </p:cNvCxnSpPr>
            <p:nvPr/>
          </p:nvCxnSpPr>
          <p:spPr>
            <a:xfrm flipH="1">
              <a:off x="942726" y="3961083"/>
              <a:ext cx="389100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6" name="Google Shape;136;p19"/>
          <p:cNvSpPr txBox="1"/>
          <p:nvPr>
            <p:ph type="title"/>
          </p:nvPr>
        </p:nvSpPr>
        <p:spPr>
          <a:xfrm>
            <a:off x="4783900" y="315925"/>
            <a:ext cx="4048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프로젝트 타임라인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474017" y="3143973"/>
            <a:ext cx="671100" cy="445800"/>
          </a:xfrm>
          <a:prstGeom prst="ellipse">
            <a:avLst/>
          </a:prstGeom>
          <a:solidFill>
            <a:srgbClr val="93EBCA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5644724" y="4219281"/>
            <a:ext cx="671100" cy="445800"/>
          </a:xfrm>
          <a:prstGeom prst="ellipse">
            <a:avLst/>
          </a:prstGeom>
          <a:solidFill>
            <a:srgbClr val="60E0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906230" y="1851438"/>
            <a:ext cx="671100" cy="445800"/>
          </a:xfrm>
          <a:prstGeom prst="ellipse">
            <a:avLst/>
          </a:prstGeom>
          <a:solidFill>
            <a:srgbClr val="DFB1E8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644724" y="1851438"/>
            <a:ext cx="671100" cy="445800"/>
          </a:xfrm>
          <a:prstGeom prst="ellipse">
            <a:avLst/>
          </a:prstGeom>
          <a:solidFill>
            <a:srgbClr val="93E1FF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4295880" y="3143974"/>
            <a:ext cx="671100" cy="445800"/>
          </a:xfrm>
          <a:prstGeom prst="ellipse">
            <a:avLst/>
          </a:prstGeom>
          <a:solidFill>
            <a:srgbClr val="C2F8FB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411382" y="552675"/>
            <a:ext cx="671100" cy="445800"/>
          </a:xfrm>
          <a:prstGeom prst="ellipse">
            <a:avLst/>
          </a:prstGeom>
          <a:solidFill>
            <a:srgbClr val="EED7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정원 도구" id="143" name="Google Shape;143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438" y="509999"/>
            <a:ext cx="707635" cy="47115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1377037" y="755518"/>
            <a:ext cx="1705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34343"/>
                </a:solidFill>
              </a:rPr>
              <a:t>팀명 및 규칙설정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34343"/>
                </a:solidFill>
              </a:rPr>
              <a:t>프로젝트 타임라인 설정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34343"/>
                </a:solidFill>
              </a:rPr>
              <a:t>베이스 플랫폼 선정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34343"/>
                </a:solidFill>
              </a:rPr>
              <a:t>팀원 역할 분배</a:t>
            </a:r>
            <a:r>
              <a:rPr lang="ko" sz="1100">
                <a:solidFill>
                  <a:srgbClr val="434343"/>
                </a:solidFill>
              </a:rPr>
              <a:t> 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1377023" y="541975"/>
            <a:ext cx="1931100" cy="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434343"/>
                </a:solidFill>
              </a:rPr>
              <a:t>아이디어 스케치</a:t>
            </a:r>
            <a:endParaRPr b="1" sz="1500">
              <a:solidFill>
                <a:srgbClr val="434343"/>
              </a:solidFill>
            </a:endParaRPr>
          </a:p>
        </p:txBody>
      </p:sp>
      <p:pic>
        <p:nvPicPr>
          <p:cNvPr descr="씨앗 패킷" id="146" name="Google Shape;146;p19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4989" y="1807818"/>
            <a:ext cx="707635" cy="47115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3002188" y="2053338"/>
            <a:ext cx="1705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34343"/>
                </a:solidFill>
              </a:rPr>
              <a:t>한국어 위협 대화 분류 (NLU : Natural Language Understanding)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002188" y="1839784"/>
            <a:ext cx="1705500" cy="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434343"/>
                </a:solidFill>
              </a:rPr>
              <a:t>문제정의</a:t>
            </a:r>
            <a:endParaRPr b="1" sz="1500">
              <a:solidFill>
                <a:srgbClr val="434343"/>
              </a:solidFill>
            </a:endParaRPr>
          </a:p>
        </p:txBody>
      </p:sp>
      <p:pic>
        <p:nvPicPr>
          <p:cNvPr descr="싹이 트는 씨앗" id="149" name="Google Shape;149;p19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0762" y="1807818"/>
            <a:ext cx="707635" cy="47115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6647949" y="2053350"/>
            <a:ext cx="1885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34343"/>
                </a:solidFill>
              </a:rPr>
              <a:t>AI Hub의 SNS대화, </a:t>
            </a:r>
            <a:br>
              <a:rPr lang="ko" sz="1100">
                <a:solidFill>
                  <a:srgbClr val="434343"/>
                </a:solidFill>
              </a:rPr>
            </a:br>
            <a:r>
              <a:rPr lang="ko" sz="1100">
                <a:solidFill>
                  <a:srgbClr val="434343"/>
                </a:solidFill>
              </a:rPr>
              <a:t>감성대화 말뭉치,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34343"/>
                </a:solidFill>
              </a:rPr>
              <a:t>합성데이터 생성(클로버x, 클로드, ChatGPT)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6647961" y="1839784"/>
            <a:ext cx="1705500" cy="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434343"/>
                </a:solidFill>
              </a:rPr>
              <a:t>데이터수집</a:t>
            </a:r>
            <a:endParaRPr b="1" sz="1500">
              <a:solidFill>
                <a:srgbClr val="434343"/>
              </a:solidFill>
            </a:endParaRPr>
          </a:p>
        </p:txBody>
      </p:sp>
      <p:pic>
        <p:nvPicPr>
          <p:cNvPr descr="낙엽수" id="152" name="Google Shape;152;p19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2149" y="3175176"/>
            <a:ext cx="707635" cy="47115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5264800" y="3052213"/>
            <a:ext cx="19311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34343"/>
                </a:solidFill>
              </a:rPr>
              <a:t>원본 데이터의 정량적/정성적 분석 수행 및 데이터 품질 향상을 위해 텍스트 정규화 및 증강 기법 적</a:t>
            </a:r>
            <a:r>
              <a:rPr lang="ko" sz="1100">
                <a:solidFill>
                  <a:srgbClr val="434343"/>
                </a:solidFill>
              </a:rPr>
              <a:t>용 (i.e. RI, AA)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185225" y="2838663"/>
            <a:ext cx="2371200" cy="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434343"/>
                </a:solidFill>
              </a:rPr>
              <a:t>데이터 전처리&amp;EDA</a:t>
            </a:r>
            <a:endParaRPr b="1" sz="1500">
              <a:solidFill>
                <a:srgbClr val="434343"/>
              </a:solidFill>
            </a:endParaRPr>
          </a:p>
        </p:txBody>
      </p:sp>
      <p:pic>
        <p:nvPicPr>
          <p:cNvPr descr="식물" id="155" name="Google Shape;155;p19"/>
          <p:cNvPicPr preferRelativeResize="0"/>
          <p:nvPr>
            <p:ph idx="6" type="pic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7597" y="3098976"/>
            <a:ext cx="707635" cy="47115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1864613" y="3100000"/>
            <a:ext cx="2271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34343"/>
                </a:solidFill>
              </a:rPr>
              <a:t>pretrained KLUE-BERT fine-tuning pretrained KoELECTRA fine-tuning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34343"/>
                </a:solidFill>
              </a:rPr>
              <a:t>soft voting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771758" y="2853417"/>
            <a:ext cx="1705500" cy="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434343"/>
                </a:solidFill>
              </a:rPr>
              <a:t>모델링&amp;튜닝</a:t>
            </a:r>
            <a:endParaRPr b="1" sz="1500">
              <a:solidFill>
                <a:srgbClr val="434343"/>
              </a:solidFill>
            </a:endParaRPr>
          </a:p>
        </p:txBody>
      </p:sp>
      <p:pic>
        <p:nvPicPr>
          <p:cNvPr descr="사과" id="158" name="Google Shape;158;p19"/>
          <p:cNvPicPr preferRelativeResize="0"/>
          <p:nvPr>
            <p:ph idx="7" type="pic"/>
          </p:nvPr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1735" y="4207863"/>
            <a:ext cx="707635" cy="47115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6645575" y="4105220"/>
            <a:ext cx="1705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34343"/>
                </a:solidFill>
              </a:rPr>
              <a:t>F1-Score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34343"/>
                </a:solidFill>
              </a:rPr>
              <a:t>accuracy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34343"/>
                </a:solidFill>
              </a:rPr>
              <a:t>confusion Matrix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6645584" y="3891679"/>
            <a:ext cx="1705500" cy="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434343"/>
                </a:solidFill>
              </a:rPr>
              <a:t>결과해석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descr="시간 표시줄 표식" id="161" name="Google Shape;161;p19"/>
          <p:cNvSpPr/>
          <p:nvPr/>
        </p:nvSpPr>
        <p:spPr>
          <a:xfrm>
            <a:off x="701284" y="1072795"/>
            <a:ext cx="180000" cy="180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시간 표시줄 표식" id="162" name="Google Shape;162;p19"/>
          <p:cNvSpPr/>
          <p:nvPr/>
        </p:nvSpPr>
        <p:spPr>
          <a:xfrm>
            <a:off x="5400398" y="4508327"/>
            <a:ext cx="180000" cy="180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시간 표시줄 표식" id="163" name="Google Shape;163;p19"/>
          <p:cNvSpPr/>
          <p:nvPr/>
        </p:nvSpPr>
        <p:spPr>
          <a:xfrm>
            <a:off x="6698473" y="1586268"/>
            <a:ext cx="180000" cy="180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시간 표시줄 표식" id="164" name="Google Shape;164;p19"/>
          <p:cNvSpPr/>
          <p:nvPr/>
        </p:nvSpPr>
        <p:spPr>
          <a:xfrm>
            <a:off x="3044582" y="1586268"/>
            <a:ext cx="180000" cy="180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시간 표시줄 표식" id="165" name="Google Shape;165;p19"/>
          <p:cNvSpPr/>
          <p:nvPr/>
        </p:nvSpPr>
        <p:spPr>
          <a:xfrm>
            <a:off x="1582413" y="2759527"/>
            <a:ext cx="180000" cy="180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시간 표시줄 표식" id="166" name="Google Shape;166;p19"/>
          <p:cNvSpPr/>
          <p:nvPr/>
        </p:nvSpPr>
        <p:spPr>
          <a:xfrm>
            <a:off x="4946528" y="2752656"/>
            <a:ext cx="180000" cy="180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9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711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6711">
                <a:latin typeface="Arial"/>
                <a:ea typeface="Arial"/>
                <a:cs typeface="Arial"/>
                <a:sym typeface="Arial"/>
              </a:rPr>
              <a:t>. </a:t>
            </a:r>
            <a:endParaRPr sz="67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문제정의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문제정의</a:t>
            </a:r>
            <a:endParaRPr b="1"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7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Dataset of Korean Threatening Conversations (DKTC)</a:t>
            </a:r>
            <a:endParaRPr b="1" sz="7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한국어 위협 대화 분류 (NLU : Natural Language Understanding)</a:t>
            </a:r>
            <a:endParaRPr sz="7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7200">
                <a:solidFill>
                  <a:srgbClr val="666666"/>
                </a:solidFill>
              </a:rPr>
              <a:t>대화의 성격을 위협 세부 클래스 4개 또는 일반 대화 중 하나로 예측하는 과제</a:t>
            </a:r>
            <a:endParaRPr sz="72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31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ko" sz="7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DKTC 훈련 데이터를 협박, 갈취, 직장 내 괴롭힘, 기타 괴롭힘, 일반 대화 5가지 Class를 분류하는 딥러닝 모델 생성</a:t>
            </a:r>
            <a:endParaRPr sz="72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ko" sz="7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일반 대화 Class 합성데이터 생성</a:t>
            </a:r>
            <a:endParaRPr sz="72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ko" sz="7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DKTC 테스트 데이터를 활용해 분류 성능 평가</a:t>
            </a:r>
            <a:endParaRPr sz="72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2" type="sldNum"/>
          </p:nvPr>
        </p:nvSpPr>
        <p:spPr>
          <a:xfrm>
            <a:off x="1524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