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notesSlides/notesSlide7.xml" ContentType="application/vnd.openxmlformats-officedocument.presentationml.notesSlide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notesSlides/notesSlide9.xml" ContentType="application/vnd.openxmlformats-officedocument.presentationml.notesSlide+xml"/>
  <Override PartName="/ppt/ink/ink8.xml" ContentType="application/inkml+xml"/>
  <Override PartName="/ppt/notesSlides/notesSlide10.xml" ContentType="application/vnd.openxmlformats-officedocument.presentationml.notesSlide+xml"/>
  <Override PartName="/ppt/ink/ink9.xml" ContentType="application/inkml+xml"/>
  <Override PartName="/ppt/notesSlides/notesSlide11.xml" ContentType="application/vnd.openxmlformats-officedocument.presentationml.notesSlide+xml"/>
  <Override PartName="/ppt/ink/ink10.xml" ContentType="application/inkml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14"/>
  </p:notesMasterIdLst>
  <p:sldIdLst>
    <p:sldId id="256" r:id="rId2"/>
    <p:sldId id="259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21" r:id="rId13"/>
  </p:sldIdLst>
  <p:sldSz cx="9144000" cy="5143500" type="screen16x9"/>
  <p:notesSz cx="6858000" cy="9144000"/>
  <p:embeddedFontLst>
    <p:embeddedFont>
      <p:font typeface="Segoe UI Light" panose="020B0502040204020203" pitchFamily="34" charset="0"/>
      <p:regular r:id="rId15"/>
      <p:italic r:id="rId16"/>
    </p:embeddedFont>
    <p:embeddedFont>
      <p:font typeface="Source Sans Pro Semibold" panose="020B0603030403020204" pitchFamily="34" charset="0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367934-5CE5-FCED-4749-BEFCB0C9FEF6}" v="1244" dt="2024-11-18T19:28:17.506"/>
  </p1510:revLst>
</p1510:revInfo>
</file>

<file path=ppt/tableStyles.xml><?xml version="1.0" encoding="utf-8"?>
<a:tblStyleLst xmlns:a="http://schemas.openxmlformats.org/drawingml/2006/main" def="{9B7BFBB5-25E6-4B22-BE96-6164DA960A1E}">
  <a:tblStyle styleId="{9B7BFBB5-25E6-4B22-BE96-6164DA960A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5F4C0FE-3B3E-4E19-A2F4-6D26746839B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56" autoAdjust="0"/>
  </p:normalViewPr>
  <p:slideViewPr>
    <p:cSldViewPr>
      <p:cViewPr>
        <p:scale>
          <a:sx n="125" d="100"/>
          <a:sy n="125" d="100"/>
        </p:scale>
        <p:origin x="-1194" y="-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16880 15552 16383 0 0,'0'-11'0'0'0,"4"-17"0"0"0,48-11775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8T18:58:26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16880 15552 16383 0 0,'0'-11'0'0'0,"4"-17"0"0"0,48-11775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8T18:58:26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16880 15552 16383 0 0,'0'-11'0'0'0,"4"-17"0"0"0,48-11775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8T18:58:26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16880 15552 16383 0 0,'0'-11'0'0'0,"4"-17"0"0"0,48-11775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8T18:58:26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16880 15552 16383 0 0,'0'-11'0'0'0,"4"-17"0"0"0,48-11775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8T18:58:26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16880 15552 16383 0 0,'0'-11'0'0'0,"4"-17"0"0"0,48-11775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8T18:58:26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16880 15552 16383 0 0,'0'-11'0'0'0,"4"-17"0"0"0,48-11775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8T18:58:26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16880 15552 16383 0 0,'0'-11'0'0'0,"4"-17"0"0"0,48-11775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8T18:58:26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16880 15552 16383 0 0,'0'-11'0'0'0,"4"-17"0"0"0,48-11775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8T18:58:26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16880 15552 16383 0 0,'0'-11'0'0'0,"4"-17"0"0"0,48-11775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17629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24dc3920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24dc3920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78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24dc3920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24dc3920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923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124dc3920de_0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2" name="Google Shape;1902;g124dc3920de_0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24dc3920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24dc3920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24dc3920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24dc3920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450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24dc3920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24dc3920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908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24dc3920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24dc3920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447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24dc3920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24dc3920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141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24dc3920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24dc3920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785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24dc3920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24dc3920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406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24dc3920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24dc3920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004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13319">
            <a:off x="-1616877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649785" flipH="1">
            <a:off x="6475477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25387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8823147">
            <a:off x="-2265377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536238" y="-142500"/>
            <a:ext cx="4935815" cy="3769836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649785">
            <a:off x="716152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244193">
            <a:off x="4086917" y="-777268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9555807">
            <a:off x="-6119383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38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/>
          <p:nvPr/>
        </p:nvSpPr>
        <p:spPr>
          <a:xfrm rot="3394465" flipH="1">
            <a:off x="3077084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5867027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/>
          <p:nvPr/>
        </p:nvSpPr>
        <p:spPr>
          <a:xfrm rot="3952094">
            <a:off x="4681686" y="-32116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0"/>
          <p:cNvSpPr/>
          <p:nvPr/>
        </p:nvSpPr>
        <p:spPr>
          <a:xfrm rot="-649760" flipH="1">
            <a:off x="7075142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0"/>
          <p:cNvSpPr/>
          <p:nvPr/>
        </p:nvSpPr>
        <p:spPr>
          <a:xfrm rot="813319">
            <a:off x="-2477752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0"/>
          <p:cNvSpPr/>
          <p:nvPr/>
        </p:nvSpPr>
        <p:spPr>
          <a:xfrm rot="-10285603">
            <a:off x="-4701904" y="37528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0"/>
          <p:cNvSpPr/>
          <p:nvPr/>
        </p:nvSpPr>
        <p:spPr>
          <a:xfrm rot="-7426355">
            <a:off x="-4666092" y="113283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0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1"/>
          </p:nvPr>
        </p:nvSpPr>
        <p:spPr>
          <a:xfrm>
            <a:off x="1545450" y="1330100"/>
            <a:ext cx="60531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8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48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48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48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8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9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9"/>
          <p:cNvSpPr/>
          <p:nvPr/>
        </p:nvSpPr>
        <p:spPr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9"/>
          <p:cNvSpPr/>
          <p:nvPr/>
        </p:nvSpPr>
        <p:spPr>
          <a:xfrm rot="3394465" flipH="1">
            <a:off x="5593334" y="21714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49"/>
          <p:cNvSpPr/>
          <p:nvPr/>
        </p:nvSpPr>
        <p:spPr>
          <a:xfrm rot="-10285603">
            <a:off x="6336471" y="-29172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9"/>
          <p:cNvSpPr/>
          <p:nvPr/>
        </p:nvSpPr>
        <p:spPr>
          <a:xfrm rot="-2238616">
            <a:off x="-4635728" y="470344"/>
            <a:ext cx="7826078" cy="287785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6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0"/>
          <p:cNvSpPr/>
          <p:nvPr/>
        </p:nvSpPr>
        <p:spPr>
          <a:xfrm rot="813319">
            <a:off x="-1121291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50"/>
          <p:cNvSpPr/>
          <p:nvPr/>
        </p:nvSpPr>
        <p:spPr>
          <a:xfrm rot="-649785" flipH="1">
            <a:off x="6971064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50"/>
          <p:cNvSpPr/>
          <p:nvPr/>
        </p:nvSpPr>
        <p:spPr>
          <a:xfrm>
            <a:off x="1620973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50"/>
          <p:cNvSpPr/>
          <p:nvPr/>
        </p:nvSpPr>
        <p:spPr>
          <a:xfrm rot="8823147">
            <a:off x="-2081090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50"/>
          <p:cNvSpPr/>
          <p:nvPr/>
        </p:nvSpPr>
        <p:spPr>
          <a:xfrm rot="-8100000">
            <a:off x="7300672" y="494176"/>
            <a:ext cx="4935837" cy="3769884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50"/>
          <p:cNvSpPr/>
          <p:nvPr/>
        </p:nvSpPr>
        <p:spPr>
          <a:xfrm rot="649785">
            <a:off x="1211739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50"/>
          <p:cNvSpPr/>
          <p:nvPr/>
        </p:nvSpPr>
        <p:spPr>
          <a:xfrm rot="2128845">
            <a:off x="3591964" y="-1767729"/>
            <a:ext cx="7826192" cy="287789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50"/>
          <p:cNvSpPr/>
          <p:nvPr/>
        </p:nvSpPr>
        <p:spPr>
          <a:xfrm rot="-9555807">
            <a:off x="-5772621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7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1"/>
          <p:cNvSpPr/>
          <p:nvPr/>
        </p:nvSpPr>
        <p:spPr>
          <a:xfrm rot="-7405535" flipH="1">
            <a:off x="-3234670" y="-3952493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51"/>
          <p:cNvSpPr/>
          <p:nvPr/>
        </p:nvSpPr>
        <p:spPr>
          <a:xfrm rot="10800000">
            <a:off x="-4386762" y="886054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51"/>
          <p:cNvSpPr/>
          <p:nvPr/>
        </p:nvSpPr>
        <p:spPr>
          <a:xfrm rot="-6847906">
            <a:off x="-4259206" y="2193197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51"/>
          <p:cNvSpPr/>
          <p:nvPr/>
        </p:nvSpPr>
        <p:spPr>
          <a:xfrm rot="10150240" flipH="1">
            <a:off x="-3503869" y="4261834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51"/>
          <p:cNvSpPr/>
          <p:nvPr/>
        </p:nvSpPr>
        <p:spPr>
          <a:xfrm rot="-9986681">
            <a:off x="4621400" y="2424119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51"/>
          <p:cNvSpPr/>
          <p:nvPr/>
        </p:nvSpPr>
        <p:spPr>
          <a:xfrm rot="514397">
            <a:off x="5775901" y="-3485758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51"/>
          <p:cNvSpPr/>
          <p:nvPr/>
        </p:nvSpPr>
        <p:spPr>
          <a:xfrm rot="3373645">
            <a:off x="6277252" y="102828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rot="813319">
            <a:off x="-704002" y="2342077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-5553048">
            <a:off x="-3421688" y="1600648"/>
            <a:ext cx="5990367" cy="5613156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 rot="-1460553" flipH="1">
            <a:off x="6702382" y="-661835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 rot="3657786">
            <a:off x="7243056" y="893138"/>
            <a:ext cx="4558957" cy="1365879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 rot="3624623">
            <a:off x="5761668" y="608449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720000" y="1095450"/>
            <a:ext cx="77028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50"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-4528356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 rot="-9405665" flipH="1">
            <a:off x="6846081" y="1281156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 rot="1478505" flipH="1">
            <a:off x="3709533" y="-1000036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 flipH="1">
            <a:off x="720000" y="43891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 idx="2"/>
          </p:nvPr>
        </p:nvSpPr>
        <p:spPr>
          <a:xfrm>
            <a:off x="4789925" y="3371526"/>
            <a:ext cx="23253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4789950" y="3879601"/>
            <a:ext cx="23253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 idx="3"/>
          </p:nvPr>
        </p:nvSpPr>
        <p:spPr>
          <a:xfrm>
            <a:off x="2028750" y="3371526"/>
            <a:ext cx="23253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2028775" y="3879601"/>
            <a:ext cx="23253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/>
          <p:nvPr/>
        </p:nvSpPr>
        <p:spPr>
          <a:xfrm rot="9524149" flipH="1">
            <a:off x="-6659422" y="-2925302"/>
            <a:ext cx="9471569" cy="60490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 rot="-9555841">
            <a:off x="-6785773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 rot="3394465" flipH="1">
            <a:off x="3077084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5867027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/>
          <p:nvPr/>
        </p:nvSpPr>
        <p:spPr>
          <a:xfrm rot="3952094">
            <a:off x="4978836" y="-32116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 rot="-649760" flipH="1">
            <a:off x="7075142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 rot="813319">
            <a:off x="-2477752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/>
          <p:nvPr/>
        </p:nvSpPr>
        <p:spPr>
          <a:xfrm rot="-10285603">
            <a:off x="-4701904" y="37528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/>
          <p:nvPr/>
        </p:nvSpPr>
        <p:spPr>
          <a:xfrm rot="-7426355">
            <a:off x="-5557542" y="113283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rot="3394465" flipH="1">
            <a:off x="5041484" y="22860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 rot="-10285603">
            <a:off x="7150321" y="-22663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 rot="955394" flipH="1">
            <a:off x="1460861" y="-2197712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4572000" y="1369325"/>
            <a:ext cx="3850500" cy="33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 rot="9339447" flipH="1">
            <a:off x="-5157706" y="2195120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1118566" y="1549193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6"/>
          <p:cNvSpPr/>
          <p:nvPr/>
        </p:nvSpPr>
        <p:spPr>
          <a:xfrm flipH="1">
            <a:off x="4816263" y="1549200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6"/>
          <p:cNvSpPr/>
          <p:nvPr/>
        </p:nvSpPr>
        <p:spPr>
          <a:xfrm flipH="1">
            <a:off x="6912085" y="1489537"/>
            <a:ext cx="1162249" cy="103281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3050700" y="1519363"/>
            <a:ext cx="1095097" cy="973144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6"/>
          <p:cNvSpPr/>
          <p:nvPr/>
        </p:nvSpPr>
        <p:spPr>
          <a:xfrm rot="-10285603">
            <a:off x="7150321" y="-22663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6"/>
          <p:cNvSpPr/>
          <p:nvPr/>
        </p:nvSpPr>
        <p:spPr>
          <a:xfrm rot="649785">
            <a:off x="6848027" y="-2440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6"/>
          <p:cNvSpPr/>
          <p:nvPr/>
        </p:nvSpPr>
        <p:spPr>
          <a:xfrm rot="813319">
            <a:off x="-4299402" y="-47175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6"/>
          <p:cNvSpPr/>
          <p:nvPr/>
        </p:nvSpPr>
        <p:spPr>
          <a:xfrm rot="9089871">
            <a:off x="7049951" y="1893780"/>
            <a:ext cx="7826200" cy="287789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/>
          <p:nvPr/>
        </p:nvSpPr>
        <p:spPr>
          <a:xfrm rot="-576017">
            <a:off x="-4825529" y="-672274"/>
            <a:ext cx="7826074" cy="287784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732775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732787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 idx="2" hasCustomPrompt="1"/>
          </p:nvPr>
        </p:nvSpPr>
        <p:spPr>
          <a:xfrm>
            <a:off x="732776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6"/>
          <p:cNvSpPr txBox="1">
            <a:spLocks noGrp="1"/>
          </p:cNvSpPr>
          <p:nvPr>
            <p:ph type="title" idx="3"/>
          </p:nvPr>
        </p:nvSpPr>
        <p:spPr>
          <a:xfrm>
            <a:off x="2680250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ubTitle" idx="4"/>
          </p:nvPr>
        </p:nvSpPr>
        <p:spPr>
          <a:xfrm>
            <a:off x="2680262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title" idx="5"/>
          </p:nvPr>
        </p:nvSpPr>
        <p:spPr>
          <a:xfrm>
            <a:off x="4627725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6"/>
          </p:nvPr>
        </p:nvSpPr>
        <p:spPr>
          <a:xfrm>
            <a:off x="4627737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title" idx="7"/>
          </p:nvPr>
        </p:nvSpPr>
        <p:spPr>
          <a:xfrm>
            <a:off x="6575200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subTitle" idx="8"/>
          </p:nvPr>
        </p:nvSpPr>
        <p:spPr>
          <a:xfrm>
            <a:off x="6575212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title" idx="9" hasCustomPrompt="1"/>
          </p:nvPr>
        </p:nvSpPr>
        <p:spPr>
          <a:xfrm>
            <a:off x="2680246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" name="Google Shape;147;p16"/>
          <p:cNvSpPr txBox="1">
            <a:spLocks noGrp="1"/>
          </p:cNvSpPr>
          <p:nvPr>
            <p:ph type="title" idx="13" hasCustomPrompt="1"/>
          </p:nvPr>
        </p:nvSpPr>
        <p:spPr>
          <a:xfrm>
            <a:off x="4627721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8" name="Google Shape;148;p16"/>
          <p:cNvSpPr txBox="1">
            <a:spLocks noGrp="1"/>
          </p:cNvSpPr>
          <p:nvPr>
            <p:ph type="title" idx="14" hasCustomPrompt="1"/>
          </p:nvPr>
        </p:nvSpPr>
        <p:spPr>
          <a:xfrm>
            <a:off x="6575196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6"/>
          <p:cNvSpPr txBox="1">
            <a:spLocks noGrp="1"/>
          </p:cNvSpPr>
          <p:nvPr>
            <p:ph type="title" idx="15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7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/>
          <p:nvPr/>
        </p:nvSpPr>
        <p:spPr>
          <a:xfrm rot="-9339447">
            <a:off x="7118442" y="3216520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7"/>
          <p:cNvSpPr/>
          <p:nvPr/>
        </p:nvSpPr>
        <p:spPr>
          <a:xfrm rot="10285603" flipH="1">
            <a:off x="-6088365" y="-16178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7"/>
          <p:cNvSpPr/>
          <p:nvPr/>
        </p:nvSpPr>
        <p:spPr>
          <a:xfrm rot="-649785" flipH="1">
            <a:off x="-1251909" y="-487200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7"/>
          <p:cNvSpPr/>
          <p:nvPr/>
        </p:nvSpPr>
        <p:spPr>
          <a:xfrm rot="-813319" flipH="1">
            <a:off x="7653159" y="-3566398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7"/>
          <p:cNvSpPr/>
          <p:nvPr/>
        </p:nvSpPr>
        <p:spPr>
          <a:xfrm rot="-9989847" flipH="1">
            <a:off x="-4910832" y="2960605"/>
            <a:ext cx="7826215" cy="287790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7"/>
          <p:cNvSpPr/>
          <p:nvPr/>
        </p:nvSpPr>
        <p:spPr>
          <a:xfrm rot="-323977" flipH="1">
            <a:off x="6050295" y="-977077"/>
            <a:ext cx="7826148" cy="2877876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1987675" y="1412700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1"/>
          </p:nvPr>
        </p:nvSpPr>
        <p:spPr>
          <a:xfrm>
            <a:off x="1987700" y="2292125"/>
            <a:ext cx="2430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title" idx="2" hasCustomPrompt="1"/>
          </p:nvPr>
        </p:nvSpPr>
        <p:spPr>
          <a:xfrm>
            <a:off x="845800" y="1888050"/>
            <a:ext cx="81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7"/>
          <p:cNvSpPr txBox="1">
            <a:spLocks noGrp="1"/>
          </p:cNvSpPr>
          <p:nvPr>
            <p:ph type="title" idx="3"/>
          </p:nvPr>
        </p:nvSpPr>
        <p:spPr>
          <a:xfrm>
            <a:off x="1928100" y="3162748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subTitle" idx="4"/>
          </p:nvPr>
        </p:nvSpPr>
        <p:spPr>
          <a:xfrm>
            <a:off x="1928125" y="4042172"/>
            <a:ext cx="2430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title" idx="5"/>
          </p:nvPr>
        </p:nvSpPr>
        <p:spPr>
          <a:xfrm>
            <a:off x="6000750" y="1412688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6"/>
          </p:nvPr>
        </p:nvSpPr>
        <p:spPr>
          <a:xfrm>
            <a:off x="6000775" y="2292102"/>
            <a:ext cx="2430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 idx="7"/>
          </p:nvPr>
        </p:nvSpPr>
        <p:spPr>
          <a:xfrm>
            <a:off x="5981196" y="3162738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subTitle" idx="8"/>
          </p:nvPr>
        </p:nvSpPr>
        <p:spPr>
          <a:xfrm>
            <a:off x="5981200" y="4042161"/>
            <a:ext cx="2430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title" idx="9" hasCustomPrompt="1"/>
          </p:nvPr>
        </p:nvSpPr>
        <p:spPr>
          <a:xfrm>
            <a:off x="845798" y="3644250"/>
            <a:ext cx="81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7" name="Google Shape;167;p17"/>
          <p:cNvSpPr txBox="1">
            <a:spLocks noGrp="1"/>
          </p:cNvSpPr>
          <p:nvPr>
            <p:ph type="title" idx="13" hasCustomPrompt="1"/>
          </p:nvPr>
        </p:nvSpPr>
        <p:spPr>
          <a:xfrm>
            <a:off x="4895098" y="1888050"/>
            <a:ext cx="81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8" name="Google Shape;168;p17"/>
          <p:cNvSpPr txBox="1">
            <a:spLocks noGrp="1"/>
          </p:cNvSpPr>
          <p:nvPr>
            <p:ph type="title" idx="14" hasCustomPrompt="1"/>
          </p:nvPr>
        </p:nvSpPr>
        <p:spPr>
          <a:xfrm>
            <a:off x="4895098" y="3644250"/>
            <a:ext cx="81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7"/>
          <p:cNvSpPr txBox="1">
            <a:spLocks noGrp="1"/>
          </p:cNvSpPr>
          <p:nvPr>
            <p:ph type="title" idx="15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8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 rot="-3394465">
            <a:off x="-4398774" y="4211443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6"/>
          <p:cNvSpPr/>
          <p:nvPr/>
        </p:nvSpPr>
        <p:spPr>
          <a:xfrm flipH="1">
            <a:off x="-5015841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 rot="-3952094" flipH="1">
            <a:off x="-4776410" y="665034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 rot="649760">
            <a:off x="-4213998" y="535117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 rot="-813319" flipH="1">
            <a:off x="4527346" y="-3414798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6"/>
          <p:cNvSpPr/>
          <p:nvPr/>
        </p:nvSpPr>
        <p:spPr>
          <a:xfrm rot="10285603" flipH="1">
            <a:off x="4806347" y="33637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6"/>
          <p:cNvSpPr/>
          <p:nvPr/>
        </p:nvSpPr>
        <p:spPr>
          <a:xfrm rot="5626330" flipH="1">
            <a:off x="3918525" y="675664"/>
            <a:ext cx="7826010" cy="287782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1514900" y="1868725"/>
            <a:ext cx="3850500" cy="23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title"/>
          </p:nvPr>
        </p:nvSpPr>
        <p:spPr>
          <a:xfrm>
            <a:off x="1514900" y="922175"/>
            <a:ext cx="48123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1075" y="438900"/>
            <a:ext cx="769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1075" y="1351868"/>
            <a:ext cx="77019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8" r:id="rId6"/>
    <p:sldLayoutId id="2147483662" r:id="rId7"/>
    <p:sldLayoutId id="2147483663" r:id="rId8"/>
    <p:sldLayoutId id="2147483672" r:id="rId9"/>
    <p:sldLayoutId id="2147483676" r:id="rId10"/>
    <p:sldLayoutId id="2147483694" r:id="rId11"/>
    <p:sldLayoutId id="2147483695" r:id="rId12"/>
    <p:sldLayoutId id="2147483696" r:id="rId13"/>
    <p:sldLayoutId id="2147483697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7"/>
          <p:cNvSpPr txBox="1">
            <a:spLocks noGrp="1"/>
          </p:cNvSpPr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sz="1600" dirty="0">
                <a:latin typeface="Source Sans Pro Semibold"/>
                <a:ea typeface="Source Sans Pro Semibold"/>
              </a:rPr>
              <a:t>Доклад по предмету Правоведение,</a:t>
            </a:r>
            <a:r>
              <a:rPr lang="ru-RU" sz="2400" dirty="0">
                <a:latin typeface="Source Sans Pro Semibold"/>
                <a:ea typeface="Source Sans Pro Semibold"/>
              </a:rPr>
              <a:t> </a:t>
            </a:r>
            <a:br>
              <a:rPr lang="ru-RU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ru-RU" sz="1600" dirty="0">
                <a:latin typeface="Source Sans Pro Semibold"/>
                <a:ea typeface="Source Sans Pro Semibold"/>
              </a:rPr>
              <a:t>на тему</a:t>
            </a:r>
            <a:r>
              <a:rPr lang="en-US" sz="1600" dirty="0">
                <a:latin typeface="Source Sans Pro Semibold"/>
                <a:ea typeface="Source Sans Pro Semibold"/>
              </a:rPr>
              <a:t>:</a:t>
            </a:r>
            <a:r>
              <a:rPr lang="ru-RU" sz="1600" dirty="0">
                <a:latin typeface="Source Sans Pro Semibold"/>
                <a:ea typeface="Source Sans Pro Semibold"/>
              </a:rPr>
              <a:t> </a:t>
            </a:r>
            <a:br>
              <a:rPr lang="ru-RU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ru-RU" sz="2400" dirty="0">
                <a:latin typeface="Source Sans Pro Semibold"/>
                <a:ea typeface="Source Sans Pro Semibold"/>
              </a:rPr>
              <a:t>Государственно-политическое устройство РФ и КНР</a:t>
            </a:r>
            <a:endParaRPr sz="2400" dirty="0">
              <a:solidFill>
                <a:schemeClr val="dk2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  <a:cs typeface="Kulim Park"/>
              <a:sym typeface="Kulim Park"/>
            </a:endParaRPr>
          </a:p>
        </p:txBody>
      </p:sp>
      <p:sp>
        <p:nvSpPr>
          <p:cNvPr id="553" name="Google Shape;553;p57"/>
          <p:cNvSpPr txBox="1">
            <a:spLocks noGrp="1"/>
          </p:cNvSpPr>
          <p:nvPr>
            <p:ph type="subTitle" idx="1"/>
          </p:nvPr>
        </p:nvSpPr>
        <p:spPr>
          <a:xfrm>
            <a:off x="6804248" y="3147814"/>
            <a:ext cx="2232248" cy="9833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dirty="0">
                <a:latin typeface="Segoe UI Light" panose="020B0502040204020203" pitchFamily="34" charset="0"/>
                <a:ea typeface="Source Sans Pro ExtraLight" panose="020B0303030403020204" pitchFamily="34" charset="0"/>
                <a:cs typeface="Segoe UI Light" panose="020B0502040204020203" pitchFamily="34" charset="0"/>
              </a:rPr>
              <a:t>Работу выполнил</a:t>
            </a:r>
            <a:r>
              <a:rPr lang="en-US" dirty="0">
                <a:latin typeface="Segoe UI Light" panose="020B0502040204020203" pitchFamily="34" charset="0"/>
                <a:ea typeface="Source Sans Pro ExtraLight" panose="020B0303030403020204" pitchFamily="34" charset="0"/>
                <a:cs typeface="Segoe UI Light" panose="020B0502040204020203" pitchFamily="34" charset="0"/>
              </a:rPr>
              <a:t>:</a:t>
            </a:r>
          </a:p>
          <a:p>
            <a:pPr algn="l"/>
            <a:r>
              <a:rPr lang="ru-RU" dirty="0">
                <a:latin typeface="Segoe UI Light" panose="020B0502040204020203" pitchFamily="34" charset="0"/>
                <a:ea typeface="Source Sans Pro ExtraLight" panose="020B0303030403020204" pitchFamily="34" charset="0"/>
                <a:cs typeface="Segoe UI Light" panose="020B0502040204020203" pitchFamily="34" charset="0"/>
              </a:rPr>
              <a:t>Студент гр. ПрИ-21 </a:t>
            </a:r>
          </a:p>
          <a:p>
            <a:pPr algn="l"/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Морзюков М.А.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59" y="4780"/>
            <a:ext cx="7920882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dirty="0">
                <a:latin typeface="Segoe UI Light" panose="020B0502040204020203" pitchFamily="34" charset="0"/>
                <a:ea typeface="Source Sans Pro ExtraLight" panose="020B0303030403020204" pitchFamily="34" charset="0"/>
                <a:cs typeface="Segoe UI Light" panose="020B0502040204020203" pitchFamily="34" charset="0"/>
              </a:rPr>
              <a:t>Министерство цифрового развития, связи и массовых коммуникаций</a:t>
            </a:r>
            <a:br>
              <a:rPr lang="ru-RU" dirty="0">
                <a:latin typeface="Segoe UI Light" panose="020B0502040204020203" pitchFamily="34" charset="0"/>
                <a:ea typeface="Source Sans Pro ExtraLight" panose="020B0303030403020204" pitchFamily="34" charset="0"/>
                <a:cs typeface="Segoe UI Light" panose="020B0502040204020203" pitchFamily="34" charset="0"/>
              </a:rPr>
            </a:br>
            <a:r>
              <a:rPr lang="ru-RU" dirty="0">
                <a:latin typeface="Segoe UI Light" panose="020B0502040204020203" pitchFamily="34" charset="0"/>
                <a:ea typeface="Source Sans Pro ExtraLight" panose="020B0303030403020204" pitchFamily="34" charset="0"/>
                <a:cs typeface="Segoe UI Light" panose="020B0502040204020203" pitchFamily="34" charset="0"/>
              </a:rPr>
              <a:t> Российской Федерации</a:t>
            </a:r>
          </a:p>
          <a:p>
            <a:pPr algn="ctr"/>
            <a:br>
              <a:rPr lang="ru-RU" dirty="0">
                <a:latin typeface="Segoe UI Light" panose="020B0502040204020203" pitchFamily="34" charset="0"/>
                <a:ea typeface="Source Sans Pro ExtraLight" panose="020B0303030403020204" pitchFamily="34" charset="0"/>
                <a:cs typeface="Segoe UI Light" panose="020B0502040204020203" pitchFamily="34" charset="0"/>
              </a:rPr>
            </a:br>
            <a:r>
              <a:rPr lang="ru-RU" dirty="0">
                <a:latin typeface="Segoe UI Light"/>
                <a:ea typeface="Source Sans Pro ExtraLight"/>
                <a:cs typeface="Segoe UI Light"/>
              </a:rPr>
              <a:t>ФГБОУ ВО «Поволжский государственный университет телекоммуникаций и информатики»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93398" y="4731990"/>
            <a:ext cx="3750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Segoe UI Light" panose="020B0502040204020203" pitchFamily="34" charset="0"/>
                <a:ea typeface="Source Sans Pro ExtraLight" panose="020B0303030403020204" pitchFamily="34" charset="0"/>
                <a:cs typeface="Segoe UI Light" panose="020B0502040204020203" pitchFamily="34" charset="0"/>
              </a:rPr>
              <a:t>Самара,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0"/>
          <p:cNvSpPr txBox="1">
            <a:spLocks noGrp="1"/>
          </p:cNvSpPr>
          <p:nvPr>
            <p:ph type="title" idx="15"/>
          </p:nvPr>
        </p:nvSpPr>
        <p:spPr>
          <a:xfrm flipH="1">
            <a:off x="599551" y="94191"/>
            <a:ext cx="7944486" cy="7158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>
                <a:solidFill>
                  <a:srgbClr val="1E1E1E"/>
                </a:solidFill>
                <a:latin typeface="Source Sans Pro Semibold"/>
                <a:ea typeface="Source Sans Pro Semibold"/>
              </a:rPr>
              <a:t>Взгляд на </a:t>
            </a:r>
            <a:r>
              <a:rPr lang="ru-RU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частный бизнес</a:t>
            </a:r>
            <a:endParaRPr lang="ru-RU">
              <a:solidFill>
                <a:schemeClr val="lt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11" name="Google Shape;567;p59">
            <a:extLst>
              <a:ext uri="{FF2B5EF4-FFF2-40B4-BE49-F238E27FC236}">
                <a16:creationId xmlns:a16="http://schemas.microsoft.com/office/drawing/2014/main" id="{DDC5F941-629C-8172-5E59-24D0A577EE47}"/>
              </a:ext>
            </a:extLst>
          </p:cNvPr>
          <p:cNvSpPr txBox="1">
            <a:spLocks/>
          </p:cNvSpPr>
          <p:nvPr/>
        </p:nvSpPr>
        <p:spPr>
          <a:xfrm flipH="1">
            <a:off x="596357" y="813324"/>
            <a:ext cx="3850237" cy="582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indent="1143000" algn="just"/>
            <a:r>
              <a:rPr lang="ru-RU" sz="2000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Россия</a:t>
            </a:r>
          </a:p>
        </p:txBody>
      </p:sp>
      <p:sp>
        <p:nvSpPr>
          <p:cNvPr id="12" name="Google Shape;567;p59">
            <a:extLst>
              <a:ext uri="{FF2B5EF4-FFF2-40B4-BE49-F238E27FC236}">
                <a16:creationId xmlns:a16="http://schemas.microsoft.com/office/drawing/2014/main" id="{C05A60ED-339C-0046-76B6-8FB58CA73E41}"/>
              </a:ext>
            </a:extLst>
          </p:cNvPr>
          <p:cNvSpPr txBox="1">
            <a:spLocks/>
          </p:cNvSpPr>
          <p:nvPr/>
        </p:nvSpPr>
        <p:spPr>
          <a:xfrm flipH="1">
            <a:off x="4573688" y="813324"/>
            <a:ext cx="3850237" cy="582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indent="1143000" algn="just"/>
            <a:r>
              <a:rPr lang="ru-RU" sz="2000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КНР</a:t>
            </a:r>
            <a:endParaRPr lang="ru-RU"/>
          </a:p>
        </p:txBody>
      </p:sp>
      <p:sp>
        <p:nvSpPr>
          <p:cNvPr id="14" name="Google Shape;567;p59">
            <a:extLst>
              <a:ext uri="{FF2B5EF4-FFF2-40B4-BE49-F238E27FC236}">
                <a16:creationId xmlns:a16="http://schemas.microsoft.com/office/drawing/2014/main" id="{B08ACE6F-5075-9002-1EBC-877A40DDB0F5}"/>
              </a:ext>
            </a:extLst>
          </p:cNvPr>
          <p:cNvSpPr txBox="1">
            <a:spLocks/>
          </p:cNvSpPr>
          <p:nvPr/>
        </p:nvSpPr>
        <p:spPr>
          <a:xfrm flipH="1">
            <a:off x="596358" y="1400267"/>
            <a:ext cx="3973803" cy="3749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indent="457200" algn="just"/>
            <a:r>
              <a:rPr lang="ru-RU" sz="1600" dirty="0">
                <a:latin typeface="Source Sans Pro Semibold"/>
                <a:ea typeface="Source Sans Pro Semibold"/>
              </a:rPr>
              <a:t>В России субъекты хозяйствования занимают ключевую позицию в экономическом росте и инновационном процессе. Создавать предприятия могут:</a:t>
            </a:r>
          </a:p>
          <a:p>
            <a:pPr marL="285750" indent="-285750" algn="just">
              <a:buFont typeface="Arial"/>
              <a:buChar char="•"/>
            </a:pPr>
            <a:r>
              <a:rPr lang="ru-RU" sz="1600" dirty="0">
                <a:latin typeface="Source Sans Pro Semibold"/>
                <a:ea typeface="Source Sans Pro Semibold"/>
              </a:rPr>
              <a:t>Любые совершеннолетние граждане без ограничений.</a:t>
            </a:r>
            <a:endParaRPr lang="ru-RU" sz="1600" dirty="0">
              <a:latin typeface="Source Sans Pro Semibold"/>
            </a:endParaRPr>
          </a:p>
          <a:p>
            <a:pPr marL="285750" indent="-285750" algn="just">
              <a:buFont typeface="Arial"/>
              <a:buChar char="•"/>
            </a:pPr>
            <a:r>
              <a:rPr lang="ru-RU" sz="1600" dirty="0">
                <a:latin typeface="Source Sans Pro Semibold"/>
                <a:ea typeface="Source Sans Pro Semibold"/>
              </a:rPr>
              <a:t>Подростки от 14 лет при наличии письменного согласия обоих родителей либо с 16 лет после вступления в брак или признания судом дееспособным.</a:t>
            </a:r>
            <a:endParaRPr lang="ru-RU" sz="1600" dirty="0">
              <a:latin typeface="Source Sans Pro Semibold"/>
            </a:endParaRPr>
          </a:p>
          <a:p>
            <a:pPr marL="285750" indent="-285750" algn="just">
              <a:buFont typeface="Arial"/>
              <a:buChar char="•"/>
            </a:pPr>
            <a:r>
              <a:rPr lang="ru-RU" sz="1600" dirty="0">
                <a:latin typeface="Source Sans Pro Semibold"/>
                <a:ea typeface="Source Sans Pro Semibold"/>
              </a:rPr>
              <a:t>Иностранцы и лица без гражданства, получившие разрешение на временное проживание</a:t>
            </a:r>
            <a:endParaRPr lang="ru-RU" sz="1600" dirty="0">
              <a:ea typeface="Source Sans Pro Semibold"/>
            </a:endParaRPr>
          </a:p>
          <a:p>
            <a:pPr indent="457200" algn="just"/>
            <a:endParaRPr lang="ru-RU" sz="1600" dirty="0">
              <a:latin typeface="Source Sans Pro Semibold"/>
              <a:ea typeface="Source Sans Pro Semibold"/>
            </a:endParaRPr>
          </a:p>
        </p:txBody>
      </p:sp>
      <p:sp>
        <p:nvSpPr>
          <p:cNvPr id="15" name="Google Shape;567;p59">
            <a:extLst>
              <a:ext uri="{FF2B5EF4-FFF2-40B4-BE49-F238E27FC236}">
                <a16:creationId xmlns:a16="http://schemas.microsoft.com/office/drawing/2014/main" id="{1A6AE263-142F-139F-8C35-1EE264857F1E}"/>
              </a:ext>
            </a:extLst>
          </p:cNvPr>
          <p:cNvSpPr txBox="1">
            <a:spLocks/>
          </p:cNvSpPr>
          <p:nvPr/>
        </p:nvSpPr>
        <p:spPr>
          <a:xfrm flipH="1">
            <a:off x="4573689" y="1400267"/>
            <a:ext cx="3973803" cy="2457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indent="457200" algn="just"/>
            <a:r>
              <a:rPr lang="ru-RU" sz="1600" dirty="0">
                <a:latin typeface="Source Sans Pro Semibold"/>
                <a:ea typeface="Source Sans Pro Semibold"/>
              </a:rPr>
              <a:t>В Китае основной движущей силой экономики является малое частное предпринимательство, которое положительно влияет на развитие производительных сил и решение вопросов занятости. Однако создавать предприятия могут лишь граждане страны, а участие иностранного капитала в частных компаниях запрещено.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5BFE5FAA-33C9-5E97-6365-6ECF056CF13B}"/>
                  </a:ext>
                </a:extLst>
              </p14:cNvPr>
              <p14:cNvContentPartPr/>
              <p14:nvPr/>
            </p14:nvContentPartPr>
            <p14:xfrm>
              <a:off x="4576141" y="880251"/>
              <a:ext cx="20163" cy="4263248"/>
            </p14:xfrm>
          </p:contentPart>
        </mc:Choice>
        <mc:Fallback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5BFE5FAA-33C9-5E97-6365-6ECF056CF1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58454" y="862252"/>
                <a:ext cx="55183" cy="42988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7014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0"/>
          <p:cNvSpPr txBox="1">
            <a:spLocks noGrp="1"/>
          </p:cNvSpPr>
          <p:nvPr>
            <p:ph type="title" idx="15"/>
          </p:nvPr>
        </p:nvSpPr>
        <p:spPr>
          <a:xfrm flipH="1">
            <a:off x="599551" y="94191"/>
            <a:ext cx="7944486" cy="7158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>
                <a:solidFill>
                  <a:srgbClr val="1E1E1E"/>
                </a:solidFill>
                <a:latin typeface="Source Sans Pro Semibold"/>
                <a:ea typeface="Source Sans Pro Semibold"/>
              </a:rPr>
              <a:t>Отношение к иностранцам </a:t>
            </a:r>
            <a:r>
              <a:rPr lang="ru-RU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получившим гражданство</a:t>
            </a:r>
            <a:endParaRPr lang="ru-RU" dirty="0">
              <a:solidFill>
                <a:schemeClr val="lt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11" name="Google Shape;567;p59">
            <a:extLst>
              <a:ext uri="{FF2B5EF4-FFF2-40B4-BE49-F238E27FC236}">
                <a16:creationId xmlns:a16="http://schemas.microsoft.com/office/drawing/2014/main" id="{DDC5F941-629C-8172-5E59-24D0A577EE47}"/>
              </a:ext>
            </a:extLst>
          </p:cNvPr>
          <p:cNvSpPr txBox="1">
            <a:spLocks/>
          </p:cNvSpPr>
          <p:nvPr/>
        </p:nvSpPr>
        <p:spPr>
          <a:xfrm flipH="1">
            <a:off x="596357" y="813324"/>
            <a:ext cx="3850237" cy="582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indent="1143000" algn="just"/>
            <a:r>
              <a:rPr lang="ru-RU" sz="2000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Россия</a:t>
            </a:r>
          </a:p>
        </p:txBody>
      </p:sp>
      <p:sp>
        <p:nvSpPr>
          <p:cNvPr id="12" name="Google Shape;567;p59">
            <a:extLst>
              <a:ext uri="{FF2B5EF4-FFF2-40B4-BE49-F238E27FC236}">
                <a16:creationId xmlns:a16="http://schemas.microsoft.com/office/drawing/2014/main" id="{C05A60ED-339C-0046-76B6-8FB58CA73E41}"/>
              </a:ext>
            </a:extLst>
          </p:cNvPr>
          <p:cNvSpPr txBox="1">
            <a:spLocks/>
          </p:cNvSpPr>
          <p:nvPr/>
        </p:nvSpPr>
        <p:spPr>
          <a:xfrm flipH="1">
            <a:off x="4573688" y="813324"/>
            <a:ext cx="3850237" cy="582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indent="1143000" algn="just"/>
            <a:r>
              <a:rPr lang="ru-RU" sz="2000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КНР</a:t>
            </a:r>
            <a:endParaRPr lang="ru-RU"/>
          </a:p>
        </p:txBody>
      </p:sp>
      <p:sp>
        <p:nvSpPr>
          <p:cNvPr id="14" name="Google Shape;567;p59">
            <a:extLst>
              <a:ext uri="{FF2B5EF4-FFF2-40B4-BE49-F238E27FC236}">
                <a16:creationId xmlns:a16="http://schemas.microsoft.com/office/drawing/2014/main" id="{B08ACE6F-5075-9002-1EBC-877A40DDB0F5}"/>
              </a:ext>
            </a:extLst>
          </p:cNvPr>
          <p:cNvSpPr txBox="1">
            <a:spLocks/>
          </p:cNvSpPr>
          <p:nvPr/>
        </p:nvSpPr>
        <p:spPr>
          <a:xfrm flipH="1">
            <a:off x="596358" y="1400267"/>
            <a:ext cx="3973803" cy="585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indent="457200" algn="just"/>
            <a:r>
              <a:rPr lang="ru-RU" sz="1600" dirty="0">
                <a:latin typeface="Source Sans Pro Semibold"/>
                <a:ea typeface="Source Sans Pro Semibold"/>
              </a:rPr>
              <a:t>Особенностей нет</a:t>
            </a:r>
            <a:endParaRPr lang="ru-RU" dirty="0"/>
          </a:p>
        </p:txBody>
      </p:sp>
      <p:sp>
        <p:nvSpPr>
          <p:cNvPr id="15" name="Google Shape;567;p59">
            <a:extLst>
              <a:ext uri="{FF2B5EF4-FFF2-40B4-BE49-F238E27FC236}">
                <a16:creationId xmlns:a16="http://schemas.microsoft.com/office/drawing/2014/main" id="{1A6AE263-142F-139F-8C35-1EE264857F1E}"/>
              </a:ext>
            </a:extLst>
          </p:cNvPr>
          <p:cNvSpPr txBox="1">
            <a:spLocks/>
          </p:cNvSpPr>
          <p:nvPr/>
        </p:nvSpPr>
        <p:spPr>
          <a:xfrm flipH="1">
            <a:off x="4573689" y="1400267"/>
            <a:ext cx="3973803" cy="1454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indent="457200" algn="just"/>
            <a:r>
              <a:rPr lang="ru-RU" sz="1600" dirty="0">
                <a:latin typeface="Source Sans Pro Semibold"/>
                <a:ea typeface="Source Sans Pro Semibold"/>
              </a:rPr>
              <a:t>В Китае представителей национальных меньшинств часто размещают в округах, где такие меньшинства проживают наиболее компактно.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5BFE5FAA-33C9-5E97-6365-6ECF056CF13B}"/>
                  </a:ext>
                </a:extLst>
              </p14:cNvPr>
              <p14:cNvContentPartPr/>
              <p14:nvPr/>
            </p14:nvContentPartPr>
            <p14:xfrm>
              <a:off x="4576141" y="880251"/>
              <a:ext cx="20163" cy="4263248"/>
            </p14:xfrm>
          </p:contentPart>
        </mc:Choice>
        <mc:Fallback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5BFE5FAA-33C9-5E97-6365-6ECF056CF1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58454" y="862252"/>
                <a:ext cx="55183" cy="42988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535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122"/>
          <p:cNvSpPr txBox="1">
            <a:spLocks noGrp="1"/>
          </p:cNvSpPr>
          <p:nvPr>
            <p:ph type="title"/>
          </p:nvPr>
        </p:nvSpPr>
        <p:spPr>
          <a:xfrm flipH="1">
            <a:off x="719925" y="1920287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Спасибо за </a:t>
            </a:r>
            <a:r>
              <a:rPr lang="ru-RU" dirty="0">
                <a:solidFill>
                  <a:schemeClr val="l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внимание!!!</a:t>
            </a:r>
            <a:endParaRPr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0"/>
          <p:cNvSpPr txBox="1">
            <a:spLocks noGrp="1"/>
          </p:cNvSpPr>
          <p:nvPr>
            <p:ph type="title" idx="15"/>
          </p:nvPr>
        </p:nvSpPr>
        <p:spPr>
          <a:xfrm flipH="1">
            <a:off x="2140116" y="160452"/>
            <a:ext cx="4614878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>
                <a:latin typeface="Source Sans Pro Semibold"/>
                <a:ea typeface="Source Sans Pro Semibold"/>
              </a:rPr>
              <a:t>Органы </a:t>
            </a:r>
            <a:r>
              <a:rPr lang="ru-RU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власти</a:t>
            </a:r>
            <a:endParaRPr dirty="0">
              <a:solidFill>
                <a:schemeClr val="lt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11" name="Google Shape;567;p59">
            <a:extLst>
              <a:ext uri="{FF2B5EF4-FFF2-40B4-BE49-F238E27FC236}">
                <a16:creationId xmlns:a16="http://schemas.microsoft.com/office/drawing/2014/main" id="{DDC5F941-629C-8172-5E59-24D0A577EE47}"/>
              </a:ext>
            </a:extLst>
          </p:cNvPr>
          <p:cNvSpPr txBox="1">
            <a:spLocks/>
          </p:cNvSpPr>
          <p:nvPr/>
        </p:nvSpPr>
        <p:spPr>
          <a:xfrm flipH="1">
            <a:off x="596357" y="813324"/>
            <a:ext cx="3850237" cy="582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indent="1143000" algn="just"/>
            <a:r>
              <a:rPr lang="ru-RU" sz="2000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Россия</a:t>
            </a:r>
          </a:p>
        </p:txBody>
      </p:sp>
      <p:sp>
        <p:nvSpPr>
          <p:cNvPr id="12" name="Google Shape;567;p59">
            <a:extLst>
              <a:ext uri="{FF2B5EF4-FFF2-40B4-BE49-F238E27FC236}">
                <a16:creationId xmlns:a16="http://schemas.microsoft.com/office/drawing/2014/main" id="{C05A60ED-339C-0046-76B6-8FB58CA73E41}"/>
              </a:ext>
            </a:extLst>
          </p:cNvPr>
          <p:cNvSpPr txBox="1">
            <a:spLocks/>
          </p:cNvSpPr>
          <p:nvPr/>
        </p:nvSpPr>
        <p:spPr>
          <a:xfrm flipH="1">
            <a:off x="4573688" y="813324"/>
            <a:ext cx="3850237" cy="582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indent="1143000" algn="just"/>
            <a:r>
              <a:rPr lang="ru-RU" sz="2000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КНР</a:t>
            </a:r>
            <a:endParaRPr lang="ru-RU"/>
          </a:p>
        </p:txBody>
      </p:sp>
      <p:sp>
        <p:nvSpPr>
          <p:cNvPr id="14" name="Google Shape;567;p59">
            <a:extLst>
              <a:ext uri="{FF2B5EF4-FFF2-40B4-BE49-F238E27FC236}">
                <a16:creationId xmlns:a16="http://schemas.microsoft.com/office/drawing/2014/main" id="{B08ACE6F-5075-9002-1EBC-877A40DDB0F5}"/>
              </a:ext>
            </a:extLst>
          </p:cNvPr>
          <p:cNvSpPr txBox="1">
            <a:spLocks/>
          </p:cNvSpPr>
          <p:nvPr/>
        </p:nvSpPr>
        <p:spPr>
          <a:xfrm flipH="1">
            <a:off x="596358" y="1400267"/>
            <a:ext cx="3973803" cy="2266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algn="just"/>
            <a:r>
              <a:rPr lang="ru-RU" sz="1600" dirty="0">
                <a:latin typeface="Source Sans Pro Semibold"/>
                <a:ea typeface="Source Sans Pro Semibold"/>
              </a:rPr>
              <a:t>Разделение на:</a:t>
            </a:r>
            <a:endParaRPr lang="ru-RU" sz="1600">
              <a:solidFill>
                <a:schemeClr val="lt1"/>
              </a:solidFill>
              <a:latin typeface="Source Sans Pro Semibold"/>
              <a:ea typeface="Source Sans Pro Semibold"/>
            </a:endParaRPr>
          </a:p>
          <a:p>
            <a:pPr marL="285750" indent="-285750" algn="just">
              <a:buFont typeface="Arial"/>
              <a:buChar char="•"/>
            </a:pPr>
            <a:r>
              <a:rPr lang="ru-RU" sz="1600" b="1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Исполнительную </a:t>
            </a:r>
            <a:r>
              <a:rPr lang="ru-RU" sz="1600" dirty="0">
                <a:latin typeface="Source Sans Pro Semibold"/>
                <a:ea typeface="Source Sans Pro Semibold"/>
              </a:rPr>
              <a:t>(Правительство, министерства)</a:t>
            </a:r>
            <a:endParaRPr lang="ru-RU" sz="1600"/>
          </a:p>
          <a:p>
            <a:pPr marL="285750" indent="-285750" algn="just">
              <a:buFont typeface="Arial"/>
              <a:buChar char="•"/>
            </a:pPr>
            <a:r>
              <a:rPr lang="ru-RU" sz="1600" b="1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Законодательную </a:t>
            </a:r>
            <a:r>
              <a:rPr lang="ru-RU" sz="1600" dirty="0">
                <a:latin typeface="Source Sans Pro Semibold"/>
                <a:ea typeface="Source Sans Pro Semibold"/>
              </a:rPr>
              <a:t>(Федеральное  собрание)</a:t>
            </a:r>
            <a:endParaRPr lang="ru-RU" sz="1600"/>
          </a:p>
          <a:p>
            <a:pPr marL="285750" indent="-285750" algn="just">
              <a:buFont typeface="Arial"/>
              <a:buChar char="•"/>
            </a:pPr>
            <a:r>
              <a:rPr lang="ru-RU" sz="1600" b="1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Судебную </a:t>
            </a:r>
            <a:r>
              <a:rPr lang="ru-RU" sz="1600" dirty="0">
                <a:latin typeface="Source Sans Pro Semibold"/>
                <a:ea typeface="Source Sans Pro Semibold"/>
              </a:rPr>
              <a:t>(Конституционный суд,  верховный суд, высший арбитражный суд)</a:t>
            </a:r>
            <a:endParaRPr lang="ru-RU" sz="1600"/>
          </a:p>
        </p:txBody>
      </p:sp>
      <p:sp>
        <p:nvSpPr>
          <p:cNvPr id="15" name="Google Shape;567;p59">
            <a:extLst>
              <a:ext uri="{FF2B5EF4-FFF2-40B4-BE49-F238E27FC236}">
                <a16:creationId xmlns:a16="http://schemas.microsoft.com/office/drawing/2014/main" id="{1A6AE263-142F-139F-8C35-1EE264857F1E}"/>
              </a:ext>
            </a:extLst>
          </p:cNvPr>
          <p:cNvSpPr txBox="1">
            <a:spLocks/>
          </p:cNvSpPr>
          <p:nvPr/>
        </p:nvSpPr>
        <p:spPr>
          <a:xfrm flipH="1">
            <a:off x="4573689" y="1400267"/>
            <a:ext cx="3973803" cy="2266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algn="just"/>
            <a:r>
              <a:rPr lang="ru-RU" sz="1600" dirty="0">
                <a:latin typeface="Source Sans Pro Semibold"/>
                <a:ea typeface="Source Sans Pro Semibold"/>
              </a:rPr>
              <a:t>В Китае такого разделения </a:t>
            </a:r>
            <a:r>
              <a:rPr lang="ru-RU" sz="1600" b="1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нет</a:t>
            </a:r>
            <a:r>
              <a:rPr lang="ru-RU" sz="1600" dirty="0">
                <a:latin typeface="Source Sans Pro Semibold"/>
                <a:ea typeface="Source Sans Pro Semibold"/>
              </a:rPr>
              <a:t>. Государственный совет КНР совмещает законодательные и исполнительные функции, а судебная власть подконтрольна Всекитайскому собранию народных представителей (ВКНС), которое назначает судей.</a:t>
            </a:r>
            <a:endParaRPr lang="ru-RU" sz="16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5BFE5FAA-33C9-5E97-6365-6ECF056CF13B}"/>
                  </a:ext>
                </a:extLst>
              </p14:cNvPr>
              <p14:cNvContentPartPr/>
              <p14:nvPr/>
            </p14:nvContentPartPr>
            <p14:xfrm>
              <a:off x="4576141" y="880251"/>
              <a:ext cx="20163" cy="4263248"/>
            </p14:xfrm>
          </p:contentPart>
        </mc:Choice>
        <mc:Fallback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5BFE5FAA-33C9-5E97-6365-6ECF056CF1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58454" y="862252"/>
                <a:ext cx="55183" cy="429888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0"/>
          <p:cNvSpPr txBox="1">
            <a:spLocks noGrp="1"/>
          </p:cNvSpPr>
          <p:nvPr>
            <p:ph type="title" idx="15"/>
          </p:nvPr>
        </p:nvSpPr>
        <p:spPr>
          <a:xfrm flipH="1">
            <a:off x="2140116" y="160452"/>
            <a:ext cx="4614878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>
                <a:latin typeface="Source Sans Pro Semibold"/>
                <a:ea typeface="Source Sans Pro Semibold"/>
              </a:rPr>
              <a:t>Избирательное </a:t>
            </a:r>
            <a:r>
              <a:rPr lang="ru-RU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право</a:t>
            </a:r>
            <a:endParaRPr dirty="0">
              <a:solidFill>
                <a:schemeClr val="lt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11" name="Google Shape;567;p59">
            <a:extLst>
              <a:ext uri="{FF2B5EF4-FFF2-40B4-BE49-F238E27FC236}">
                <a16:creationId xmlns:a16="http://schemas.microsoft.com/office/drawing/2014/main" id="{DDC5F941-629C-8172-5E59-24D0A577EE47}"/>
              </a:ext>
            </a:extLst>
          </p:cNvPr>
          <p:cNvSpPr txBox="1">
            <a:spLocks/>
          </p:cNvSpPr>
          <p:nvPr/>
        </p:nvSpPr>
        <p:spPr>
          <a:xfrm flipH="1">
            <a:off x="596357" y="813324"/>
            <a:ext cx="3850237" cy="582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indent="1143000" algn="just"/>
            <a:r>
              <a:rPr lang="ru-RU" sz="2000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Россия</a:t>
            </a:r>
          </a:p>
        </p:txBody>
      </p:sp>
      <p:sp>
        <p:nvSpPr>
          <p:cNvPr id="12" name="Google Shape;567;p59">
            <a:extLst>
              <a:ext uri="{FF2B5EF4-FFF2-40B4-BE49-F238E27FC236}">
                <a16:creationId xmlns:a16="http://schemas.microsoft.com/office/drawing/2014/main" id="{C05A60ED-339C-0046-76B6-8FB58CA73E41}"/>
              </a:ext>
            </a:extLst>
          </p:cNvPr>
          <p:cNvSpPr txBox="1">
            <a:spLocks/>
          </p:cNvSpPr>
          <p:nvPr/>
        </p:nvSpPr>
        <p:spPr>
          <a:xfrm flipH="1">
            <a:off x="4573688" y="813324"/>
            <a:ext cx="3850237" cy="582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indent="1143000" algn="just"/>
            <a:r>
              <a:rPr lang="ru-RU" sz="2000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КНР</a:t>
            </a:r>
            <a:endParaRPr lang="ru-RU"/>
          </a:p>
        </p:txBody>
      </p:sp>
      <p:sp>
        <p:nvSpPr>
          <p:cNvPr id="14" name="Google Shape;567;p59">
            <a:extLst>
              <a:ext uri="{FF2B5EF4-FFF2-40B4-BE49-F238E27FC236}">
                <a16:creationId xmlns:a16="http://schemas.microsoft.com/office/drawing/2014/main" id="{B08ACE6F-5075-9002-1EBC-877A40DDB0F5}"/>
              </a:ext>
            </a:extLst>
          </p:cNvPr>
          <p:cNvSpPr txBox="1">
            <a:spLocks/>
          </p:cNvSpPr>
          <p:nvPr/>
        </p:nvSpPr>
        <p:spPr>
          <a:xfrm flipH="1">
            <a:off x="596358" y="1400267"/>
            <a:ext cx="3973803" cy="3591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indent="457200" algn="just"/>
            <a:r>
              <a:rPr lang="ru-RU" sz="1600" dirty="0">
                <a:latin typeface="Source Sans Pro Semibold"/>
                <a:ea typeface="Source Sans Pro Semibold"/>
              </a:rPr>
              <a:t>Выборы подразделяются на федеральные, региональные и муниципальные: </a:t>
            </a:r>
            <a:endParaRPr lang="ru-RU" sz="1600">
              <a:ea typeface="Source Sans Pro Semibold"/>
            </a:endParaRPr>
          </a:p>
          <a:p>
            <a:pPr indent="457200" algn="just"/>
            <a:r>
              <a:rPr lang="ru-RU" sz="1600" dirty="0">
                <a:latin typeface="Source Sans Pro Semibold"/>
                <a:ea typeface="Source Sans Pro Semibold"/>
              </a:rPr>
              <a:t>На </a:t>
            </a:r>
            <a:r>
              <a:rPr lang="ru-RU" sz="1600" b="1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федеральном </a:t>
            </a:r>
            <a:r>
              <a:rPr lang="ru-RU" sz="1600" dirty="0">
                <a:latin typeface="Source Sans Pro Semibold"/>
                <a:ea typeface="Source Sans Pro Semibold"/>
              </a:rPr>
              <a:t>уровне избираются президент и депутаты Государственной думы.</a:t>
            </a:r>
            <a:endParaRPr lang="ru-RU" sz="1600" dirty="0">
              <a:ea typeface="Source Sans Pro Semibold"/>
            </a:endParaRPr>
          </a:p>
          <a:p>
            <a:pPr indent="457200" algn="just"/>
            <a:r>
              <a:rPr lang="ru-RU" sz="1600" b="1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Региональном </a:t>
            </a:r>
            <a:r>
              <a:rPr lang="ru-RU" sz="1600" dirty="0">
                <a:latin typeface="Source Sans Pro Semibold"/>
                <a:ea typeface="Source Sans Pro Semibold"/>
              </a:rPr>
              <a:t>выборы включают избрание парламентов субъектов федерации и глав регионов. </a:t>
            </a:r>
            <a:endParaRPr lang="ru-RU" sz="1600">
              <a:ea typeface="Source Sans Pro Semibold"/>
            </a:endParaRPr>
          </a:p>
          <a:p>
            <a:pPr indent="457200" algn="just"/>
            <a:r>
              <a:rPr lang="ru-RU" sz="1600" b="1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Муниципальное </a:t>
            </a:r>
            <a:r>
              <a:rPr lang="ru-RU" sz="1600" dirty="0">
                <a:solidFill>
                  <a:srgbClr val="1E1E1E"/>
                </a:solidFill>
                <a:latin typeface="Source Sans Pro Semibold"/>
                <a:ea typeface="Source Sans Pro Semibold"/>
              </a:rPr>
              <a:t>самоуправление</a:t>
            </a:r>
            <a:r>
              <a:rPr lang="ru-RU" sz="1600" dirty="0">
                <a:latin typeface="Source Sans Pro Semibold"/>
                <a:ea typeface="Source Sans Pro Semibold"/>
              </a:rPr>
              <a:t> осуществляется через выборные представительные органы при этом система выборов местных администраций определяется самими муниципалитетами.</a:t>
            </a:r>
            <a:endParaRPr lang="ru-RU" sz="1600"/>
          </a:p>
        </p:txBody>
      </p:sp>
      <p:sp>
        <p:nvSpPr>
          <p:cNvPr id="15" name="Google Shape;567;p59">
            <a:extLst>
              <a:ext uri="{FF2B5EF4-FFF2-40B4-BE49-F238E27FC236}">
                <a16:creationId xmlns:a16="http://schemas.microsoft.com/office/drawing/2014/main" id="{1A6AE263-142F-139F-8C35-1EE264857F1E}"/>
              </a:ext>
            </a:extLst>
          </p:cNvPr>
          <p:cNvSpPr txBox="1">
            <a:spLocks/>
          </p:cNvSpPr>
          <p:nvPr/>
        </p:nvSpPr>
        <p:spPr>
          <a:xfrm flipH="1">
            <a:off x="4573689" y="1400267"/>
            <a:ext cx="3973803" cy="2266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indent="457200" algn="just"/>
            <a:r>
              <a:rPr lang="ru-RU" sz="1600" dirty="0">
                <a:latin typeface="Source Sans Pro Semibold"/>
                <a:ea typeface="Source Sans Pro Semibold"/>
              </a:rPr>
              <a:t>Выборы классифицируются на </a:t>
            </a:r>
            <a:r>
              <a:rPr lang="ru-RU" sz="1600" b="1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прямые </a:t>
            </a:r>
            <a:r>
              <a:rPr lang="ru-RU" sz="1600" dirty="0">
                <a:latin typeface="Source Sans Pro Semibold"/>
                <a:ea typeface="Source Sans Pro Semibold"/>
              </a:rPr>
              <a:t>и </a:t>
            </a:r>
            <a:r>
              <a:rPr lang="ru-RU" sz="1600" b="1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непрямые</a:t>
            </a:r>
            <a:r>
              <a:rPr lang="ru-RU" sz="1600" dirty="0">
                <a:latin typeface="Source Sans Pro Semibold"/>
                <a:ea typeface="Source Sans Pro Semibold"/>
              </a:rPr>
              <a:t>:</a:t>
            </a:r>
            <a:endParaRPr lang="ru-RU" sz="1600" dirty="0"/>
          </a:p>
          <a:p>
            <a:pPr indent="457200" algn="just"/>
            <a:r>
              <a:rPr lang="ru-RU" sz="1600" b="1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Прямые </a:t>
            </a:r>
            <a:r>
              <a:rPr lang="ru-RU" sz="1600" dirty="0">
                <a:latin typeface="Source Sans Pro Semibold"/>
                <a:ea typeface="Source Sans Pro Semibold"/>
              </a:rPr>
              <a:t>голосование проводится среди всего населения для выбора местных органов власти и региональных представителей.</a:t>
            </a:r>
            <a:endParaRPr lang="ru-RU" sz="1600">
              <a:ea typeface="Source Sans Pro Semibold"/>
            </a:endParaRPr>
          </a:p>
          <a:p>
            <a:pPr indent="457200" algn="just"/>
            <a:r>
              <a:rPr lang="ru-RU" sz="1600" b="1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Непрямые </a:t>
            </a:r>
            <a:r>
              <a:rPr lang="ru-RU" sz="1600" dirty="0">
                <a:latin typeface="Source Sans Pro Semibold"/>
                <a:ea typeface="Source Sans Pro Semibold"/>
              </a:rPr>
              <a:t>выборы проходят поэтапно, когда нижестоящие органы выбирают вышестоящие.</a:t>
            </a:r>
            <a:endParaRPr lang="ru-RU" sz="1600">
              <a:latin typeface="Source Sans Pro Semibold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5BFE5FAA-33C9-5E97-6365-6ECF056CF13B}"/>
                  </a:ext>
                </a:extLst>
              </p14:cNvPr>
              <p14:cNvContentPartPr/>
              <p14:nvPr/>
            </p14:nvContentPartPr>
            <p14:xfrm>
              <a:off x="4576141" y="880251"/>
              <a:ext cx="20163" cy="4263248"/>
            </p14:xfrm>
          </p:contentPart>
        </mc:Choice>
        <mc:Fallback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5BFE5FAA-33C9-5E97-6365-6ECF056CF1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58454" y="862252"/>
                <a:ext cx="55183" cy="42988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02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0"/>
          <p:cNvSpPr txBox="1">
            <a:spLocks noGrp="1"/>
          </p:cNvSpPr>
          <p:nvPr>
            <p:ph type="title" idx="15"/>
          </p:nvPr>
        </p:nvSpPr>
        <p:spPr>
          <a:xfrm flipH="1">
            <a:off x="599551" y="94191"/>
            <a:ext cx="7944486" cy="7158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>
                <a:latin typeface="Source Sans Pro Semibold"/>
                <a:ea typeface="Source Sans Pro Semibold"/>
              </a:rPr>
              <a:t>Сроки полномочий </a:t>
            </a:r>
            <a:r>
              <a:rPr lang="ru-RU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определенных органов власти</a:t>
            </a:r>
            <a:endParaRPr dirty="0">
              <a:solidFill>
                <a:schemeClr val="lt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11" name="Google Shape;567;p59">
            <a:extLst>
              <a:ext uri="{FF2B5EF4-FFF2-40B4-BE49-F238E27FC236}">
                <a16:creationId xmlns:a16="http://schemas.microsoft.com/office/drawing/2014/main" id="{DDC5F941-629C-8172-5E59-24D0A577EE47}"/>
              </a:ext>
            </a:extLst>
          </p:cNvPr>
          <p:cNvSpPr txBox="1">
            <a:spLocks/>
          </p:cNvSpPr>
          <p:nvPr/>
        </p:nvSpPr>
        <p:spPr>
          <a:xfrm flipH="1">
            <a:off x="596357" y="813324"/>
            <a:ext cx="3850237" cy="582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indent="1143000" algn="just"/>
            <a:r>
              <a:rPr lang="ru-RU" sz="2000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Россия</a:t>
            </a:r>
          </a:p>
        </p:txBody>
      </p:sp>
      <p:sp>
        <p:nvSpPr>
          <p:cNvPr id="12" name="Google Shape;567;p59">
            <a:extLst>
              <a:ext uri="{FF2B5EF4-FFF2-40B4-BE49-F238E27FC236}">
                <a16:creationId xmlns:a16="http://schemas.microsoft.com/office/drawing/2014/main" id="{C05A60ED-339C-0046-76B6-8FB58CA73E41}"/>
              </a:ext>
            </a:extLst>
          </p:cNvPr>
          <p:cNvSpPr txBox="1">
            <a:spLocks/>
          </p:cNvSpPr>
          <p:nvPr/>
        </p:nvSpPr>
        <p:spPr>
          <a:xfrm flipH="1">
            <a:off x="4573688" y="813324"/>
            <a:ext cx="3850237" cy="582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indent="1143000" algn="just"/>
            <a:r>
              <a:rPr lang="ru-RU" sz="2000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КНР</a:t>
            </a:r>
            <a:endParaRPr lang="ru-RU"/>
          </a:p>
        </p:txBody>
      </p:sp>
      <p:sp>
        <p:nvSpPr>
          <p:cNvPr id="14" name="Google Shape;567;p59">
            <a:extLst>
              <a:ext uri="{FF2B5EF4-FFF2-40B4-BE49-F238E27FC236}">
                <a16:creationId xmlns:a16="http://schemas.microsoft.com/office/drawing/2014/main" id="{B08ACE6F-5075-9002-1EBC-877A40DDB0F5}"/>
              </a:ext>
            </a:extLst>
          </p:cNvPr>
          <p:cNvSpPr txBox="1">
            <a:spLocks/>
          </p:cNvSpPr>
          <p:nvPr/>
        </p:nvSpPr>
        <p:spPr>
          <a:xfrm flipH="1">
            <a:off x="596358" y="1400267"/>
            <a:ext cx="3973803" cy="171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indent="457200" algn="just"/>
            <a:r>
              <a:rPr lang="ru-RU" sz="1600" dirty="0">
                <a:latin typeface="Source Sans Pro Semibold"/>
                <a:ea typeface="Source Sans Pro Semibold"/>
              </a:rPr>
              <a:t>В России с 2012 года президент избирается на </a:t>
            </a:r>
            <a:r>
              <a:rPr lang="ru-RU" sz="1600" b="1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шесть </a:t>
            </a:r>
            <a:r>
              <a:rPr lang="ru-RU" sz="1600" dirty="0">
                <a:latin typeface="Source Sans Pro Semibold"/>
                <a:ea typeface="Source Sans Pro Semibold"/>
              </a:rPr>
              <a:t>лет, Государственная дума — на </a:t>
            </a:r>
            <a:r>
              <a:rPr lang="ru-RU" sz="1600" b="1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пять </a:t>
            </a:r>
            <a:r>
              <a:rPr lang="ru-RU" sz="1600" dirty="0">
                <a:latin typeface="Source Sans Pro Semibold"/>
                <a:ea typeface="Source Sans Pro Semibold"/>
              </a:rPr>
              <a:t>лет. Все могут занимать должности максимум </a:t>
            </a:r>
            <a:r>
              <a:rPr lang="ru-RU" sz="1600" b="1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два </a:t>
            </a:r>
            <a:r>
              <a:rPr lang="ru-RU" sz="1600" dirty="0">
                <a:solidFill>
                  <a:srgbClr val="1E1E1E"/>
                </a:solidFill>
                <a:latin typeface="Source Sans Pro Semibold"/>
                <a:ea typeface="Source Sans Pro Semibold"/>
              </a:rPr>
              <a:t>срока</a:t>
            </a:r>
            <a:r>
              <a:rPr lang="ru-RU" sz="1600" dirty="0">
                <a:latin typeface="Source Sans Pro Semibold"/>
                <a:ea typeface="Source Sans Pro Semibold"/>
              </a:rPr>
              <a:t> подряд.</a:t>
            </a:r>
            <a:endParaRPr lang="ru-RU" dirty="0"/>
          </a:p>
        </p:txBody>
      </p:sp>
      <p:sp>
        <p:nvSpPr>
          <p:cNvPr id="15" name="Google Shape;567;p59">
            <a:extLst>
              <a:ext uri="{FF2B5EF4-FFF2-40B4-BE49-F238E27FC236}">
                <a16:creationId xmlns:a16="http://schemas.microsoft.com/office/drawing/2014/main" id="{1A6AE263-142F-139F-8C35-1EE264857F1E}"/>
              </a:ext>
            </a:extLst>
          </p:cNvPr>
          <p:cNvSpPr txBox="1">
            <a:spLocks/>
          </p:cNvSpPr>
          <p:nvPr/>
        </p:nvSpPr>
        <p:spPr>
          <a:xfrm flipH="1">
            <a:off x="4573689" y="1400267"/>
            <a:ext cx="3973803" cy="171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indent="457200" algn="just"/>
            <a:r>
              <a:rPr lang="ru-RU" sz="1600" dirty="0">
                <a:latin typeface="Source Sans Pro Semibold"/>
                <a:ea typeface="Source Sans Pro Semibold"/>
              </a:rPr>
              <a:t>В Китае представители, председатели, их заместители и</a:t>
            </a:r>
            <a:r>
              <a:rPr lang="ru-RU" sz="1600" dirty="0">
                <a:solidFill>
                  <a:srgbClr val="1E1E1E"/>
                </a:solidFill>
                <a:latin typeface="Source Sans Pro Semibold"/>
                <a:ea typeface="Source Sans Pro Semibold"/>
              </a:rPr>
              <a:t> </a:t>
            </a:r>
            <a:r>
              <a:rPr lang="ru-RU" sz="1600" dirty="0">
                <a:latin typeface="Source Sans Pro Semibold"/>
                <a:ea typeface="Source Sans Pro Semibold"/>
              </a:rPr>
              <a:t>постоянные комитеты избираются на </a:t>
            </a:r>
            <a:r>
              <a:rPr lang="ru-RU" sz="1600" b="1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пять </a:t>
            </a:r>
            <a:r>
              <a:rPr lang="ru-RU" sz="1600" dirty="0">
                <a:latin typeface="Source Sans Pro Semibold"/>
                <a:ea typeface="Source Sans Pro Semibold"/>
              </a:rPr>
              <a:t>лет, также с ограничением до </a:t>
            </a:r>
            <a:r>
              <a:rPr lang="ru-RU" sz="1600" b="1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двух </a:t>
            </a:r>
            <a:r>
              <a:rPr lang="ru-RU" sz="1600" dirty="0">
                <a:latin typeface="Source Sans Pro Semibold"/>
                <a:ea typeface="Source Sans Pro Semibold"/>
              </a:rPr>
              <a:t>сроков.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5BFE5FAA-33C9-5E97-6365-6ECF056CF13B}"/>
                  </a:ext>
                </a:extLst>
              </p14:cNvPr>
              <p14:cNvContentPartPr/>
              <p14:nvPr/>
            </p14:nvContentPartPr>
            <p14:xfrm>
              <a:off x="4576141" y="880251"/>
              <a:ext cx="20163" cy="4263248"/>
            </p14:xfrm>
          </p:contentPart>
        </mc:Choice>
        <mc:Fallback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5BFE5FAA-33C9-5E97-6365-6ECF056CF1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58454" y="862252"/>
                <a:ext cx="55183" cy="42988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076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0"/>
          <p:cNvSpPr txBox="1">
            <a:spLocks noGrp="1"/>
          </p:cNvSpPr>
          <p:nvPr>
            <p:ph type="title" idx="15"/>
          </p:nvPr>
        </p:nvSpPr>
        <p:spPr>
          <a:xfrm flipH="1">
            <a:off x="599551" y="94191"/>
            <a:ext cx="7944486" cy="7158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>
                <a:latin typeface="Source Sans Pro Semibold"/>
                <a:ea typeface="Source Sans Pro Semibold"/>
              </a:rPr>
              <a:t>Взгляд </a:t>
            </a:r>
            <a:r>
              <a:rPr lang="ru-RU" dirty="0">
                <a:solidFill>
                  <a:srgbClr val="1E1E1E"/>
                </a:solidFill>
                <a:latin typeface="Source Sans Pro Semibold"/>
                <a:ea typeface="Source Sans Pro Semibold"/>
              </a:rPr>
              <a:t>на </a:t>
            </a:r>
            <a:r>
              <a:rPr lang="ru-RU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гражданство</a:t>
            </a:r>
            <a:endParaRPr lang="ru-RU" dirty="0">
              <a:solidFill>
                <a:schemeClr val="lt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11" name="Google Shape;567;p59">
            <a:extLst>
              <a:ext uri="{FF2B5EF4-FFF2-40B4-BE49-F238E27FC236}">
                <a16:creationId xmlns:a16="http://schemas.microsoft.com/office/drawing/2014/main" id="{DDC5F941-629C-8172-5E59-24D0A577EE47}"/>
              </a:ext>
            </a:extLst>
          </p:cNvPr>
          <p:cNvSpPr txBox="1">
            <a:spLocks/>
          </p:cNvSpPr>
          <p:nvPr/>
        </p:nvSpPr>
        <p:spPr>
          <a:xfrm flipH="1">
            <a:off x="596357" y="813324"/>
            <a:ext cx="3850237" cy="582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indent="1143000" algn="just"/>
            <a:r>
              <a:rPr lang="ru-RU" sz="2000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Россия</a:t>
            </a:r>
          </a:p>
        </p:txBody>
      </p:sp>
      <p:sp>
        <p:nvSpPr>
          <p:cNvPr id="12" name="Google Shape;567;p59">
            <a:extLst>
              <a:ext uri="{FF2B5EF4-FFF2-40B4-BE49-F238E27FC236}">
                <a16:creationId xmlns:a16="http://schemas.microsoft.com/office/drawing/2014/main" id="{C05A60ED-339C-0046-76B6-8FB58CA73E41}"/>
              </a:ext>
            </a:extLst>
          </p:cNvPr>
          <p:cNvSpPr txBox="1">
            <a:spLocks/>
          </p:cNvSpPr>
          <p:nvPr/>
        </p:nvSpPr>
        <p:spPr>
          <a:xfrm flipH="1">
            <a:off x="4573688" y="813324"/>
            <a:ext cx="3850237" cy="582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indent="1143000" algn="just"/>
            <a:r>
              <a:rPr lang="ru-RU" sz="2000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КНР</a:t>
            </a:r>
            <a:endParaRPr lang="ru-RU"/>
          </a:p>
        </p:txBody>
      </p:sp>
      <p:sp>
        <p:nvSpPr>
          <p:cNvPr id="14" name="Google Shape;567;p59">
            <a:extLst>
              <a:ext uri="{FF2B5EF4-FFF2-40B4-BE49-F238E27FC236}">
                <a16:creationId xmlns:a16="http://schemas.microsoft.com/office/drawing/2014/main" id="{B08ACE6F-5075-9002-1EBC-877A40DDB0F5}"/>
              </a:ext>
            </a:extLst>
          </p:cNvPr>
          <p:cNvSpPr txBox="1">
            <a:spLocks/>
          </p:cNvSpPr>
          <p:nvPr/>
        </p:nvSpPr>
        <p:spPr>
          <a:xfrm flipH="1">
            <a:off x="596358" y="1400267"/>
            <a:ext cx="3973803" cy="276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indent="457200" algn="just"/>
            <a:r>
              <a:rPr lang="ru-RU" sz="1600" dirty="0">
                <a:latin typeface="Source Sans Pro Semibold"/>
                <a:ea typeface="Source Sans Pro Semibold"/>
              </a:rPr>
              <a:t>Разрешено двойное гражданство.</a:t>
            </a:r>
            <a:endParaRPr lang="ru-RU" dirty="0">
              <a:ea typeface="Source Sans Pro Semibold"/>
            </a:endParaRPr>
          </a:p>
          <a:p>
            <a:pPr indent="457200" algn="just"/>
            <a:r>
              <a:rPr lang="ru-RU" sz="1600" dirty="0">
                <a:latin typeface="Source Sans Pro Semibold"/>
                <a:ea typeface="Source Sans Pro Semibold"/>
              </a:rPr>
              <a:t>Вопросы гражданства детей регулируются восемью статьями законодательства. </a:t>
            </a:r>
            <a:endParaRPr lang="ru-RU">
              <a:ea typeface="Source Sans Pro Semibold"/>
            </a:endParaRPr>
          </a:p>
          <a:p>
            <a:pPr indent="457200" algn="just"/>
            <a:r>
              <a:rPr lang="ru-RU" sz="1600" dirty="0">
                <a:latin typeface="Source Sans Pro Semibold"/>
                <a:ea typeface="Source Sans Pro Semibold"/>
              </a:rPr>
              <a:t>Права и свободы граждан защищены законом, а трудовые отношения регулируются Трудовым кодексом. </a:t>
            </a:r>
            <a:endParaRPr lang="ru-RU">
              <a:ea typeface="Source Sans Pro Semibold"/>
            </a:endParaRPr>
          </a:p>
          <a:p>
            <a:pPr indent="457200" algn="just"/>
            <a:r>
              <a:rPr lang="ru-RU" sz="1600" dirty="0">
                <a:latin typeface="Source Sans Pro Semibold"/>
                <a:ea typeface="Source Sans Pro Semibold"/>
              </a:rPr>
              <a:t>Также есть Гражданский кодекс, определяющий различные права и обязанности.</a:t>
            </a:r>
            <a:endParaRPr lang="ru-RU"/>
          </a:p>
        </p:txBody>
      </p:sp>
      <p:sp>
        <p:nvSpPr>
          <p:cNvPr id="15" name="Google Shape;567;p59">
            <a:extLst>
              <a:ext uri="{FF2B5EF4-FFF2-40B4-BE49-F238E27FC236}">
                <a16:creationId xmlns:a16="http://schemas.microsoft.com/office/drawing/2014/main" id="{1A6AE263-142F-139F-8C35-1EE264857F1E}"/>
              </a:ext>
            </a:extLst>
          </p:cNvPr>
          <p:cNvSpPr txBox="1">
            <a:spLocks/>
          </p:cNvSpPr>
          <p:nvPr/>
        </p:nvSpPr>
        <p:spPr>
          <a:xfrm flipH="1">
            <a:off x="4573689" y="1400267"/>
            <a:ext cx="3973803" cy="3492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indent="457200" algn="just"/>
            <a:r>
              <a:rPr lang="ru-RU" sz="1600" dirty="0">
                <a:latin typeface="Source Sans Pro Semibold"/>
                <a:ea typeface="Source Sans Pro Semibold"/>
              </a:rPr>
              <a:t>В Китае длительное проживание за границей или приобретение другого гражданства ведет к утрате китайского гражданства. </a:t>
            </a:r>
            <a:endParaRPr lang="ru-RU" sz="1600" dirty="0">
              <a:ea typeface="Source Sans Pro Semibold"/>
            </a:endParaRPr>
          </a:p>
          <a:p>
            <a:pPr indent="457200" algn="just"/>
            <a:r>
              <a:rPr lang="ru-RU" sz="1600" dirty="0">
                <a:latin typeface="Source Sans Pro Semibold"/>
                <a:ea typeface="Source Sans Pro Semibold"/>
              </a:rPr>
              <a:t>Вопросы гражданского статуса детей не рассматриваются. </a:t>
            </a:r>
            <a:endParaRPr lang="ru-RU" sz="1600">
              <a:ea typeface="Source Sans Pro Semibold"/>
            </a:endParaRPr>
          </a:p>
          <a:p>
            <a:pPr indent="457200" algn="just"/>
            <a:r>
              <a:rPr lang="ru-RU" sz="1600" dirty="0">
                <a:latin typeface="Source Sans Pro Semibold"/>
                <a:ea typeface="Source Sans Pro Semibold"/>
              </a:rPr>
              <a:t>Хотя права и свободы схожи с российскими, они были введены лишь около 2000-х годов. Есть ограничения на количество детей в семье, а частная собственность может быть передана государству с компенсацией. Конституция обязывает соблюдать дисциплину на работе.</a:t>
            </a:r>
            <a:endParaRPr lang="ru-RU" sz="1600">
              <a:latin typeface="Source Sans Pro Semibold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5BFE5FAA-33C9-5E97-6365-6ECF056CF13B}"/>
                  </a:ext>
                </a:extLst>
              </p14:cNvPr>
              <p14:cNvContentPartPr/>
              <p14:nvPr/>
            </p14:nvContentPartPr>
            <p14:xfrm>
              <a:off x="4576141" y="880251"/>
              <a:ext cx="20163" cy="4263248"/>
            </p14:xfrm>
          </p:contentPart>
        </mc:Choice>
        <mc:Fallback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5BFE5FAA-33C9-5E97-6365-6ECF056CF1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58454" y="862252"/>
                <a:ext cx="55183" cy="42988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786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0"/>
          <p:cNvSpPr txBox="1">
            <a:spLocks noGrp="1"/>
          </p:cNvSpPr>
          <p:nvPr>
            <p:ph type="title" idx="15"/>
          </p:nvPr>
        </p:nvSpPr>
        <p:spPr>
          <a:xfrm flipH="1">
            <a:off x="599551" y="94191"/>
            <a:ext cx="7944486" cy="7158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>
                <a:latin typeface="Source Sans Pro Semibold"/>
                <a:ea typeface="Source Sans Pro Semibold"/>
              </a:rPr>
              <a:t>Взгляд </a:t>
            </a:r>
            <a:r>
              <a:rPr lang="ru-RU" dirty="0">
                <a:solidFill>
                  <a:srgbClr val="1E1E1E"/>
                </a:solidFill>
                <a:latin typeface="Source Sans Pro Semibold"/>
                <a:ea typeface="Source Sans Pro Semibold"/>
              </a:rPr>
              <a:t>на </a:t>
            </a:r>
            <a:r>
              <a:rPr lang="ru-RU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личность</a:t>
            </a:r>
            <a:endParaRPr lang="ru-RU" dirty="0">
              <a:solidFill>
                <a:schemeClr val="lt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11" name="Google Shape;567;p59">
            <a:extLst>
              <a:ext uri="{FF2B5EF4-FFF2-40B4-BE49-F238E27FC236}">
                <a16:creationId xmlns:a16="http://schemas.microsoft.com/office/drawing/2014/main" id="{DDC5F941-629C-8172-5E59-24D0A577EE47}"/>
              </a:ext>
            </a:extLst>
          </p:cNvPr>
          <p:cNvSpPr txBox="1">
            <a:spLocks/>
          </p:cNvSpPr>
          <p:nvPr/>
        </p:nvSpPr>
        <p:spPr>
          <a:xfrm flipH="1">
            <a:off x="596357" y="813324"/>
            <a:ext cx="3850237" cy="582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indent="1143000" algn="just"/>
            <a:r>
              <a:rPr lang="ru-RU" sz="2000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Россия</a:t>
            </a:r>
          </a:p>
        </p:txBody>
      </p:sp>
      <p:sp>
        <p:nvSpPr>
          <p:cNvPr id="12" name="Google Shape;567;p59">
            <a:extLst>
              <a:ext uri="{FF2B5EF4-FFF2-40B4-BE49-F238E27FC236}">
                <a16:creationId xmlns:a16="http://schemas.microsoft.com/office/drawing/2014/main" id="{C05A60ED-339C-0046-76B6-8FB58CA73E41}"/>
              </a:ext>
            </a:extLst>
          </p:cNvPr>
          <p:cNvSpPr txBox="1">
            <a:spLocks/>
          </p:cNvSpPr>
          <p:nvPr/>
        </p:nvSpPr>
        <p:spPr>
          <a:xfrm flipH="1">
            <a:off x="4573688" y="813324"/>
            <a:ext cx="3850237" cy="582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indent="1143000" algn="just"/>
            <a:r>
              <a:rPr lang="ru-RU" sz="2000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КНР</a:t>
            </a:r>
            <a:endParaRPr lang="ru-RU"/>
          </a:p>
        </p:txBody>
      </p:sp>
      <p:sp>
        <p:nvSpPr>
          <p:cNvPr id="14" name="Google Shape;567;p59">
            <a:extLst>
              <a:ext uri="{FF2B5EF4-FFF2-40B4-BE49-F238E27FC236}">
                <a16:creationId xmlns:a16="http://schemas.microsoft.com/office/drawing/2014/main" id="{B08ACE6F-5075-9002-1EBC-877A40DDB0F5}"/>
              </a:ext>
            </a:extLst>
          </p:cNvPr>
          <p:cNvSpPr txBox="1">
            <a:spLocks/>
          </p:cNvSpPr>
          <p:nvPr/>
        </p:nvSpPr>
        <p:spPr>
          <a:xfrm flipH="1">
            <a:off x="596358" y="1400267"/>
            <a:ext cx="3973803" cy="1173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indent="457200" algn="just"/>
            <a:br>
              <a:rPr lang="en-US" dirty="0"/>
            </a:br>
            <a:r>
              <a:rPr lang="ru-RU" sz="1600" dirty="0">
                <a:latin typeface="Source Sans Pro Semibold"/>
                <a:ea typeface="Source Sans Pro Semibold"/>
              </a:rPr>
              <a:t>В России идея достоинства личности и прав человека является ключевой, отражая как христианские, так и светские юридические теории. Особое внимание уделяется защите частной собственности.</a:t>
            </a:r>
            <a:endParaRPr lang="ru-RU" dirty="0"/>
          </a:p>
        </p:txBody>
      </p:sp>
      <p:sp>
        <p:nvSpPr>
          <p:cNvPr id="15" name="Google Shape;567;p59">
            <a:extLst>
              <a:ext uri="{FF2B5EF4-FFF2-40B4-BE49-F238E27FC236}">
                <a16:creationId xmlns:a16="http://schemas.microsoft.com/office/drawing/2014/main" id="{1A6AE263-142F-139F-8C35-1EE264857F1E}"/>
              </a:ext>
            </a:extLst>
          </p:cNvPr>
          <p:cNvSpPr txBox="1">
            <a:spLocks/>
          </p:cNvSpPr>
          <p:nvPr/>
        </p:nvSpPr>
        <p:spPr>
          <a:xfrm flipH="1">
            <a:off x="4573689" y="1400267"/>
            <a:ext cx="3973803" cy="207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indent="457200" algn="just"/>
            <a:r>
              <a:rPr lang="ru-RU" sz="1600" dirty="0">
                <a:latin typeface="Source Sans Pro Semibold"/>
                <a:ea typeface="Source Sans Pro Semibold"/>
              </a:rPr>
              <a:t>В Китае личность ценится меньше, чем коллектив. Конституция подчеркивает важность бережного отношения к общественной собственности и уважения общественной морали. Взгляд на частную собственность и бизнес отличается от российского подхода.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5BFE5FAA-33C9-5E97-6365-6ECF056CF13B}"/>
                  </a:ext>
                </a:extLst>
              </p14:cNvPr>
              <p14:cNvContentPartPr/>
              <p14:nvPr/>
            </p14:nvContentPartPr>
            <p14:xfrm>
              <a:off x="4576141" y="880251"/>
              <a:ext cx="20163" cy="4263248"/>
            </p14:xfrm>
          </p:contentPart>
        </mc:Choice>
        <mc:Fallback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5BFE5FAA-33C9-5E97-6365-6ECF056CF1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58454" y="862252"/>
                <a:ext cx="55183" cy="42988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10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0"/>
          <p:cNvSpPr txBox="1">
            <a:spLocks noGrp="1"/>
          </p:cNvSpPr>
          <p:nvPr>
            <p:ph type="title" idx="15"/>
          </p:nvPr>
        </p:nvSpPr>
        <p:spPr>
          <a:xfrm flipH="1">
            <a:off x="599551" y="94191"/>
            <a:ext cx="7944486" cy="7158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>
                <a:latin typeface="Source Sans Pro Semibold"/>
                <a:ea typeface="Source Sans Pro Semibold"/>
              </a:rPr>
              <a:t>Взгляд </a:t>
            </a:r>
            <a:r>
              <a:rPr lang="ru-RU" dirty="0">
                <a:solidFill>
                  <a:srgbClr val="1E1E1E"/>
                </a:solidFill>
                <a:latin typeface="Source Sans Pro Semibold"/>
                <a:ea typeface="Source Sans Pro Semibold"/>
              </a:rPr>
              <a:t>на </a:t>
            </a:r>
            <a:r>
              <a:rPr lang="ru-RU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внешнюю политику</a:t>
            </a:r>
            <a:endParaRPr lang="ru-RU" dirty="0">
              <a:solidFill>
                <a:schemeClr val="lt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11" name="Google Shape;567;p59">
            <a:extLst>
              <a:ext uri="{FF2B5EF4-FFF2-40B4-BE49-F238E27FC236}">
                <a16:creationId xmlns:a16="http://schemas.microsoft.com/office/drawing/2014/main" id="{DDC5F941-629C-8172-5E59-24D0A577EE47}"/>
              </a:ext>
            </a:extLst>
          </p:cNvPr>
          <p:cNvSpPr txBox="1">
            <a:spLocks/>
          </p:cNvSpPr>
          <p:nvPr/>
        </p:nvSpPr>
        <p:spPr>
          <a:xfrm flipH="1">
            <a:off x="596357" y="813324"/>
            <a:ext cx="3850237" cy="582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indent="1143000" algn="just"/>
            <a:r>
              <a:rPr lang="ru-RU" sz="2000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Россия</a:t>
            </a:r>
          </a:p>
        </p:txBody>
      </p:sp>
      <p:sp>
        <p:nvSpPr>
          <p:cNvPr id="12" name="Google Shape;567;p59">
            <a:extLst>
              <a:ext uri="{FF2B5EF4-FFF2-40B4-BE49-F238E27FC236}">
                <a16:creationId xmlns:a16="http://schemas.microsoft.com/office/drawing/2014/main" id="{C05A60ED-339C-0046-76B6-8FB58CA73E41}"/>
              </a:ext>
            </a:extLst>
          </p:cNvPr>
          <p:cNvSpPr txBox="1">
            <a:spLocks/>
          </p:cNvSpPr>
          <p:nvPr/>
        </p:nvSpPr>
        <p:spPr>
          <a:xfrm flipH="1">
            <a:off x="4573688" y="813324"/>
            <a:ext cx="3850237" cy="582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indent="1143000" algn="just"/>
            <a:r>
              <a:rPr lang="ru-RU" sz="2000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КНР</a:t>
            </a:r>
            <a:endParaRPr lang="ru-RU"/>
          </a:p>
        </p:txBody>
      </p:sp>
      <p:sp>
        <p:nvSpPr>
          <p:cNvPr id="14" name="Google Shape;567;p59">
            <a:extLst>
              <a:ext uri="{FF2B5EF4-FFF2-40B4-BE49-F238E27FC236}">
                <a16:creationId xmlns:a16="http://schemas.microsoft.com/office/drawing/2014/main" id="{B08ACE6F-5075-9002-1EBC-877A40DDB0F5}"/>
              </a:ext>
            </a:extLst>
          </p:cNvPr>
          <p:cNvSpPr txBox="1">
            <a:spLocks/>
          </p:cNvSpPr>
          <p:nvPr/>
        </p:nvSpPr>
        <p:spPr>
          <a:xfrm flipH="1">
            <a:off x="596358" y="1400267"/>
            <a:ext cx="3973803" cy="321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285750" indent="-285750" algn="just">
              <a:buFont typeface="Arial"/>
              <a:buChar char="•"/>
            </a:pPr>
            <a:r>
              <a:rPr lang="ru-RU" sz="1600" dirty="0">
                <a:latin typeface="Source Sans Pro Semibold"/>
                <a:ea typeface="Source Sans Pro Semibold"/>
              </a:rPr>
              <a:t>Защита прав российских граждан за рубежом.</a:t>
            </a:r>
            <a:endParaRPr lang="ru-RU" dirty="0"/>
          </a:p>
          <a:p>
            <a:pPr marL="285750" indent="-285750" algn="just">
              <a:buFont typeface="Arial"/>
              <a:buChar char="•"/>
            </a:pPr>
            <a:r>
              <a:rPr lang="ru-RU" sz="1600" dirty="0">
                <a:latin typeface="Source Sans Pro Semibold"/>
                <a:ea typeface="Source Sans Pro Semibold"/>
              </a:rPr>
              <a:t>Охрана интересов русского народа.</a:t>
            </a:r>
            <a:endParaRPr lang="ru-RU" dirty="0"/>
          </a:p>
          <a:p>
            <a:pPr marL="285750" indent="-285750" algn="just">
              <a:buFont typeface="Arial"/>
              <a:buChar char="•"/>
            </a:pPr>
            <a:r>
              <a:rPr lang="ru-RU" sz="1600" dirty="0">
                <a:latin typeface="Source Sans Pro Semibold"/>
                <a:ea typeface="Source Sans Pro Semibold"/>
              </a:rPr>
              <a:t>Критика ООН.</a:t>
            </a:r>
            <a:endParaRPr lang="ru-RU" dirty="0"/>
          </a:p>
          <a:p>
            <a:pPr marL="285750" indent="-285750" algn="just">
              <a:buFont typeface="Arial"/>
              <a:buChar char="•"/>
            </a:pPr>
            <a:r>
              <a:rPr lang="ru-RU" sz="1600" dirty="0">
                <a:latin typeface="Source Sans Pro Semibold"/>
                <a:ea typeface="Source Sans Pro Semibold"/>
              </a:rPr>
              <a:t>Сохранение культурных ценностей.</a:t>
            </a:r>
            <a:endParaRPr lang="ru-RU" dirty="0"/>
          </a:p>
          <a:p>
            <a:pPr marL="285750" indent="-285750" algn="just">
              <a:buFont typeface="Arial"/>
              <a:buChar char="•"/>
            </a:pPr>
            <a:r>
              <a:rPr lang="ru-RU" sz="1600" dirty="0">
                <a:latin typeface="Source Sans Pro Semibold"/>
                <a:ea typeface="Source Sans Pro Semibold"/>
              </a:rPr>
              <a:t>Обеспечение территориальной целостности.</a:t>
            </a:r>
            <a:endParaRPr lang="ru-RU" dirty="0"/>
          </a:p>
          <a:p>
            <a:pPr marL="285750" indent="-285750" algn="just">
              <a:buFont typeface="Arial"/>
              <a:buChar char="•"/>
            </a:pPr>
            <a:r>
              <a:rPr lang="ru-RU" sz="1600" dirty="0">
                <a:latin typeface="Source Sans Pro Semibold"/>
                <a:ea typeface="Source Sans Pro Semibold"/>
              </a:rPr>
              <a:t>Поддержка союзных государств.</a:t>
            </a:r>
            <a:endParaRPr lang="ru-RU" dirty="0"/>
          </a:p>
          <a:p>
            <a:pPr marL="285750" indent="-285750" algn="just">
              <a:buFont typeface="Arial"/>
              <a:buChar char="•"/>
            </a:pPr>
            <a:r>
              <a:rPr lang="ru-RU" sz="1600" dirty="0">
                <a:latin typeface="Source Sans Pro Semibold"/>
                <a:ea typeface="Source Sans Pro Semibold"/>
              </a:rPr>
              <a:t>Формирование позитивного имиджа России за рубежом, укрепление её позиции в мировом информационном пространстве.</a:t>
            </a:r>
            <a:endParaRPr lang="ru-RU" dirty="0"/>
          </a:p>
          <a:p>
            <a:pPr marL="285750" indent="-285750" algn="just">
              <a:buFont typeface="Arial"/>
              <a:buChar char="•"/>
            </a:pPr>
            <a:endParaRPr lang="ru-RU" sz="1600" dirty="0">
              <a:latin typeface="Source Sans Pro Semibold"/>
              <a:ea typeface="Source Sans Pro Semibold"/>
            </a:endParaRPr>
          </a:p>
        </p:txBody>
      </p:sp>
      <p:sp>
        <p:nvSpPr>
          <p:cNvPr id="15" name="Google Shape;567;p59">
            <a:extLst>
              <a:ext uri="{FF2B5EF4-FFF2-40B4-BE49-F238E27FC236}">
                <a16:creationId xmlns:a16="http://schemas.microsoft.com/office/drawing/2014/main" id="{1A6AE263-142F-139F-8C35-1EE264857F1E}"/>
              </a:ext>
            </a:extLst>
          </p:cNvPr>
          <p:cNvSpPr txBox="1">
            <a:spLocks/>
          </p:cNvSpPr>
          <p:nvPr/>
        </p:nvSpPr>
        <p:spPr>
          <a:xfrm flipH="1">
            <a:off x="4573689" y="1400267"/>
            <a:ext cx="3973803" cy="383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285750" indent="-285750" algn="just">
              <a:buFont typeface="Arial"/>
              <a:buChar char="•"/>
            </a:pPr>
            <a:r>
              <a:rPr lang="ru-RU" sz="1600" dirty="0">
                <a:latin typeface="Source Sans Pro Semibold"/>
                <a:ea typeface="Source Sans Pro Semibold"/>
              </a:rPr>
              <a:t>Развитие экономического и культурного обмена.</a:t>
            </a:r>
            <a:endParaRPr lang="ru-RU" dirty="0"/>
          </a:p>
          <a:p>
            <a:pPr marL="285750" indent="-285750" algn="just">
              <a:buFont typeface="Arial"/>
              <a:buChar char="•"/>
            </a:pPr>
            <a:r>
              <a:rPr lang="ru-RU" sz="1600" dirty="0">
                <a:latin typeface="Source Sans Pro Semibold"/>
                <a:ea typeface="Source Sans Pro Semibold"/>
              </a:rPr>
              <a:t>Противодействие империализму, гегемонии, колониализму.</a:t>
            </a:r>
            <a:endParaRPr lang="ru-RU" dirty="0"/>
          </a:p>
          <a:p>
            <a:pPr marL="285750" indent="-285750" algn="just">
              <a:buFont typeface="Arial"/>
              <a:buChar char="•"/>
            </a:pPr>
            <a:r>
              <a:rPr lang="ru-RU" sz="1600" dirty="0">
                <a:latin typeface="Source Sans Pro Semibold"/>
                <a:ea typeface="Source Sans Pro Semibold"/>
              </a:rPr>
              <a:t>Укрепление связей с народами разных стран.</a:t>
            </a:r>
            <a:endParaRPr lang="ru-RU" dirty="0"/>
          </a:p>
          <a:p>
            <a:pPr marL="285750" indent="-285750" algn="just">
              <a:buFont typeface="Arial"/>
              <a:buChar char="•"/>
            </a:pPr>
            <a:r>
              <a:rPr lang="ru-RU" sz="1600" dirty="0">
                <a:latin typeface="Source Sans Pro Semibold"/>
                <a:ea typeface="Source Sans Pro Semibold"/>
              </a:rPr>
              <a:t>Принцип невмешательства в дела других стран.</a:t>
            </a:r>
            <a:endParaRPr lang="ru-RU" dirty="0"/>
          </a:p>
          <a:p>
            <a:pPr marL="285750" indent="-285750" algn="just">
              <a:buFont typeface="Arial"/>
              <a:buChar char="•"/>
            </a:pPr>
            <a:r>
              <a:rPr lang="ru-RU" sz="1600" dirty="0">
                <a:latin typeface="Source Sans Pro Semibold"/>
                <a:ea typeface="Source Sans Pro Semibold"/>
              </a:rPr>
              <a:t>Защита своих граждан за пределами страны.</a:t>
            </a:r>
            <a:endParaRPr lang="ru-RU" dirty="0"/>
          </a:p>
          <a:p>
            <a:pPr marL="285750" indent="-285750" algn="just">
              <a:buFont typeface="Arial"/>
              <a:buChar char="•"/>
            </a:pPr>
            <a:r>
              <a:rPr lang="ru-RU" sz="1600" dirty="0">
                <a:latin typeface="Source Sans Pro Semibold"/>
                <a:ea typeface="Source Sans Pro Semibold"/>
              </a:rPr>
              <a:t>Гарантия территориальной целостности.</a:t>
            </a:r>
            <a:endParaRPr lang="ru-RU" dirty="0"/>
          </a:p>
          <a:p>
            <a:pPr marL="285750" indent="-285750" algn="just">
              <a:buFont typeface="Arial"/>
              <a:buChar char="•"/>
            </a:pPr>
            <a:r>
              <a:rPr lang="ru-RU" sz="1600" dirty="0">
                <a:latin typeface="Source Sans Pro Semibold"/>
                <a:ea typeface="Source Sans Pro Semibold"/>
              </a:rPr>
              <a:t>Политика взаимного ненападения.</a:t>
            </a:r>
            <a:endParaRPr lang="ru-RU" dirty="0"/>
          </a:p>
          <a:p>
            <a:pPr marL="285750" indent="-285750" algn="just">
              <a:buFont typeface="Arial"/>
              <a:buChar char="•"/>
            </a:pPr>
            <a:r>
              <a:rPr lang="ru-RU" sz="1600" dirty="0">
                <a:latin typeface="Source Sans Pro Semibold"/>
                <a:ea typeface="Source Sans Pro Semibold"/>
              </a:rPr>
              <a:t>Равноправие и взаимная выгода.</a:t>
            </a:r>
            <a:endParaRPr lang="ru-RU" dirty="0"/>
          </a:p>
          <a:p>
            <a:pPr marL="285750" indent="-285750" algn="just">
              <a:buFont typeface="Arial"/>
              <a:buChar char="•"/>
            </a:pPr>
            <a:r>
              <a:rPr lang="ru-RU" sz="1600" dirty="0">
                <a:latin typeface="Source Sans Pro Semibold"/>
                <a:ea typeface="Source Sans Pro Semibold"/>
              </a:rPr>
              <a:t>Мирное сосуществование.</a:t>
            </a:r>
            <a:endParaRPr lang="ru-RU" dirty="0"/>
          </a:p>
          <a:p>
            <a:pPr marL="285750" indent="-285750" algn="just">
              <a:buFont typeface="Arial"/>
              <a:buChar char="•"/>
            </a:pPr>
            <a:endParaRPr lang="ru-RU" sz="1600" dirty="0">
              <a:latin typeface="Source Sans Pro Semibold"/>
              <a:ea typeface="Source Sans Pro Semibold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5BFE5FAA-33C9-5E97-6365-6ECF056CF13B}"/>
                  </a:ext>
                </a:extLst>
              </p14:cNvPr>
              <p14:cNvContentPartPr/>
              <p14:nvPr/>
            </p14:nvContentPartPr>
            <p14:xfrm>
              <a:off x="4576141" y="880251"/>
              <a:ext cx="20163" cy="4263248"/>
            </p14:xfrm>
          </p:contentPart>
        </mc:Choice>
        <mc:Fallback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5BFE5FAA-33C9-5E97-6365-6ECF056CF1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58454" y="862252"/>
                <a:ext cx="55183" cy="42988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695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0"/>
          <p:cNvSpPr txBox="1">
            <a:spLocks noGrp="1"/>
          </p:cNvSpPr>
          <p:nvPr>
            <p:ph type="title" idx="15"/>
          </p:nvPr>
        </p:nvSpPr>
        <p:spPr>
          <a:xfrm flipH="1">
            <a:off x="599551" y="94191"/>
            <a:ext cx="7944486" cy="7158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>
                <a:latin typeface="Source Sans Pro Semibold"/>
                <a:ea typeface="Source Sans Pro Semibold"/>
              </a:rPr>
              <a:t>Взгляд </a:t>
            </a:r>
            <a:r>
              <a:rPr lang="ru-RU" dirty="0">
                <a:solidFill>
                  <a:srgbClr val="1E1E1E"/>
                </a:solidFill>
                <a:latin typeface="Source Sans Pro Semibold"/>
                <a:ea typeface="Source Sans Pro Semibold"/>
              </a:rPr>
              <a:t>на </a:t>
            </a:r>
            <a:r>
              <a:rPr lang="ru-RU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внутреннюю политику</a:t>
            </a:r>
            <a:endParaRPr lang="ru-RU" dirty="0">
              <a:solidFill>
                <a:schemeClr val="lt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11" name="Google Shape;567;p59">
            <a:extLst>
              <a:ext uri="{FF2B5EF4-FFF2-40B4-BE49-F238E27FC236}">
                <a16:creationId xmlns:a16="http://schemas.microsoft.com/office/drawing/2014/main" id="{DDC5F941-629C-8172-5E59-24D0A577EE47}"/>
              </a:ext>
            </a:extLst>
          </p:cNvPr>
          <p:cNvSpPr txBox="1">
            <a:spLocks/>
          </p:cNvSpPr>
          <p:nvPr/>
        </p:nvSpPr>
        <p:spPr>
          <a:xfrm flipH="1">
            <a:off x="596357" y="813324"/>
            <a:ext cx="3850237" cy="582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indent="1143000" algn="just"/>
            <a:r>
              <a:rPr lang="ru-RU" sz="2000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Россия</a:t>
            </a:r>
          </a:p>
        </p:txBody>
      </p:sp>
      <p:sp>
        <p:nvSpPr>
          <p:cNvPr id="12" name="Google Shape;567;p59">
            <a:extLst>
              <a:ext uri="{FF2B5EF4-FFF2-40B4-BE49-F238E27FC236}">
                <a16:creationId xmlns:a16="http://schemas.microsoft.com/office/drawing/2014/main" id="{C05A60ED-339C-0046-76B6-8FB58CA73E41}"/>
              </a:ext>
            </a:extLst>
          </p:cNvPr>
          <p:cNvSpPr txBox="1">
            <a:spLocks/>
          </p:cNvSpPr>
          <p:nvPr/>
        </p:nvSpPr>
        <p:spPr>
          <a:xfrm flipH="1">
            <a:off x="4573688" y="813324"/>
            <a:ext cx="3850237" cy="582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indent="1143000" algn="just"/>
            <a:r>
              <a:rPr lang="ru-RU" sz="2000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КНР</a:t>
            </a:r>
            <a:endParaRPr lang="ru-RU"/>
          </a:p>
        </p:txBody>
      </p:sp>
      <p:sp>
        <p:nvSpPr>
          <p:cNvPr id="14" name="Google Shape;567;p59">
            <a:extLst>
              <a:ext uri="{FF2B5EF4-FFF2-40B4-BE49-F238E27FC236}">
                <a16:creationId xmlns:a16="http://schemas.microsoft.com/office/drawing/2014/main" id="{B08ACE6F-5075-9002-1EBC-877A40DDB0F5}"/>
              </a:ext>
            </a:extLst>
          </p:cNvPr>
          <p:cNvSpPr txBox="1">
            <a:spLocks/>
          </p:cNvSpPr>
          <p:nvPr/>
        </p:nvSpPr>
        <p:spPr>
          <a:xfrm flipH="1">
            <a:off x="596358" y="1400267"/>
            <a:ext cx="3973803" cy="2150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285750" indent="-285750" algn="just">
              <a:buFont typeface="Arial"/>
              <a:buChar char="•"/>
            </a:pPr>
            <a:r>
              <a:rPr lang="ru-RU" sz="1600" dirty="0">
                <a:latin typeface="Source Sans Pro Semibold"/>
                <a:ea typeface="Source Sans Pro Semibold"/>
              </a:rPr>
              <a:t>Равенство всех, запрет </a:t>
            </a:r>
            <a:r>
              <a:rPr lang="ru-RU" sz="1600">
                <a:latin typeface="Source Sans Pro Semibold"/>
                <a:ea typeface="Source Sans Pro Semibold"/>
              </a:rPr>
              <a:t>дискриминации </a:t>
            </a:r>
            <a:endParaRPr lang="ru-RU"/>
          </a:p>
          <a:p>
            <a:pPr marL="285750" indent="-285750" algn="just">
              <a:buFont typeface="Arial"/>
              <a:buChar char="•"/>
            </a:pPr>
            <a:r>
              <a:rPr lang="ru-RU" sz="1600" dirty="0">
                <a:latin typeface="Source Sans Pro Semibold"/>
                <a:ea typeface="Source Sans Pro Semibold"/>
              </a:rPr>
              <a:t>Курс на сохранение культуры </a:t>
            </a:r>
          </a:p>
          <a:p>
            <a:pPr marL="285750" indent="-285750" algn="just">
              <a:buFont typeface="Arial"/>
              <a:buChar char="•"/>
            </a:pPr>
            <a:r>
              <a:rPr lang="ru-RU" sz="1600" dirty="0">
                <a:latin typeface="Source Sans Pro Semibold"/>
                <a:ea typeface="Source Sans Pro Semibold"/>
              </a:rPr>
              <a:t>Решение проблем развития технологий, демографических проблем и проблемы коррупции </a:t>
            </a:r>
          </a:p>
          <a:p>
            <a:pPr marL="285750" indent="-285750" algn="just">
              <a:buFont typeface="Arial"/>
              <a:buChar char="•"/>
            </a:pPr>
            <a:r>
              <a:rPr lang="ru-RU" sz="1600" dirty="0">
                <a:latin typeface="Source Sans Pro Semibold"/>
                <a:ea typeface="Source Sans Pro Semibold"/>
              </a:rPr>
              <a:t>Труд свободен </a:t>
            </a:r>
          </a:p>
          <a:p>
            <a:pPr marL="285750" indent="-285750" algn="just">
              <a:buFont typeface="Arial"/>
              <a:buChar char="•"/>
            </a:pPr>
            <a:r>
              <a:rPr lang="ru-RU" sz="1600" dirty="0">
                <a:latin typeface="Source Sans Pro Semibold"/>
                <a:ea typeface="Source Sans Pro Semibold"/>
              </a:rPr>
              <a:t>Есть презумпция невиновности, гарантируется судебная защита</a:t>
            </a:r>
          </a:p>
        </p:txBody>
      </p:sp>
      <p:sp>
        <p:nvSpPr>
          <p:cNvPr id="15" name="Google Shape;567;p59">
            <a:extLst>
              <a:ext uri="{FF2B5EF4-FFF2-40B4-BE49-F238E27FC236}">
                <a16:creationId xmlns:a16="http://schemas.microsoft.com/office/drawing/2014/main" id="{1A6AE263-142F-139F-8C35-1EE264857F1E}"/>
              </a:ext>
            </a:extLst>
          </p:cNvPr>
          <p:cNvSpPr txBox="1">
            <a:spLocks/>
          </p:cNvSpPr>
          <p:nvPr/>
        </p:nvSpPr>
        <p:spPr>
          <a:xfrm flipH="1">
            <a:off x="4573689" y="1218050"/>
            <a:ext cx="3973803" cy="2929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285750" indent="-285750" algn="just">
              <a:buFont typeface="Arial"/>
              <a:buChar char="•"/>
            </a:pPr>
            <a:r>
              <a:rPr lang="ru-RU" sz="1600" dirty="0">
                <a:latin typeface="Source Sans Pro Semibold"/>
                <a:ea typeface="Source Sans Pro Semibold"/>
              </a:rPr>
              <a:t>Равенство, взаимопомощь, сплочённость </a:t>
            </a:r>
            <a:endParaRPr lang="ru-RU">
              <a:ea typeface="Source Sans Pro Semibold"/>
            </a:endParaRPr>
          </a:p>
          <a:p>
            <a:pPr marL="285750" indent="-285750" algn="just">
              <a:buFont typeface="Arial"/>
              <a:buChar char="•"/>
            </a:pPr>
            <a:r>
              <a:rPr lang="ru-RU" sz="1600" dirty="0">
                <a:latin typeface="Source Sans Pro Semibold"/>
                <a:ea typeface="Source Sans Pro Semibold"/>
              </a:rPr>
              <a:t>Равенство всех, запрет дискриминации </a:t>
            </a:r>
            <a:endParaRPr lang="ru-RU">
              <a:ea typeface="Source Sans Pro Semibold"/>
            </a:endParaRPr>
          </a:p>
          <a:p>
            <a:pPr marL="285750" indent="-285750" algn="just">
              <a:buFont typeface="Arial"/>
              <a:buChar char="•"/>
            </a:pPr>
            <a:r>
              <a:rPr lang="ru-RU" sz="1600">
                <a:latin typeface="Source Sans Pro Semibold"/>
                <a:ea typeface="Source Sans Pro Semibold"/>
              </a:rPr>
              <a:t>Курс на </a:t>
            </a:r>
            <a:r>
              <a:rPr lang="ru-RU" sz="1600" dirty="0">
                <a:latin typeface="Source Sans Pro Semibold"/>
                <a:ea typeface="Source Sans Pro Semibold"/>
              </a:rPr>
              <a:t>экономическое и культурное развитие районов с меньшинствами </a:t>
            </a:r>
            <a:endParaRPr lang="ru-RU">
              <a:ea typeface="Source Sans Pro Semibold"/>
            </a:endParaRPr>
          </a:p>
          <a:p>
            <a:pPr marL="285750" indent="-285750" algn="just">
              <a:buFont typeface="Arial"/>
              <a:buChar char="•"/>
            </a:pPr>
            <a:r>
              <a:rPr lang="ru-RU" sz="1600">
                <a:latin typeface="Source Sans Pro Semibold"/>
                <a:ea typeface="Source Sans Pro Semibold"/>
              </a:rPr>
              <a:t>Районная автономность, </a:t>
            </a:r>
            <a:r>
              <a:rPr lang="ru-RU" sz="1600" dirty="0">
                <a:latin typeface="Source Sans Pro Semibold"/>
                <a:ea typeface="Source Sans Pro Semibold"/>
              </a:rPr>
              <a:t>представители округов выходцы тех народов </a:t>
            </a:r>
            <a:endParaRPr lang="ru-RU">
              <a:ea typeface="Source Sans Pro Semibold"/>
            </a:endParaRPr>
          </a:p>
          <a:p>
            <a:pPr marL="285750" indent="-285750" algn="just">
              <a:buFont typeface="Arial"/>
              <a:buChar char="•"/>
            </a:pPr>
            <a:r>
              <a:rPr lang="ru-RU" sz="1600">
                <a:latin typeface="Source Sans Pro Semibold"/>
                <a:ea typeface="Source Sans Pro Semibold"/>
              </a:rPr>
              <a:t>Труд обязателен, если </a:t>
            </a:r>
            <a:r>
              <a:rPr lang="ru-RU" sz="1600" dirty="0">
                <a:latin typeface="Source Sans Pro Semibold"/>
                <a:ea typeface="Source Sans Pro Semibold"/>
              </a:rPr>
              <a:t>дееспособен </a:t>
            </a:r>
            <a:endParaRPr lang="ru-RU">
              <a:ea typeface="Source Sans Pro Semibold"/>
            </a:endParaRPr>
          </a:p>
          <a:p>
            <a:pPr marL="285750" indent="-285750" algn="just">
              <a:buFont typeface="Arial"/>
              <a:buChar char="•"/>
            </a:pPr>
            <a:r>
              <a:rPr lang="ru-RU" sz="1600" dirty="0">
                <a:latin typeface="Source Sans Pro Semibold"/>
                <a:ea typeface="Source Sans Pro Semibold"/>
              </a:rPr>
              <a:t>Презумпции невиновности нет</a:t>
            </a:r>
            <a:endParaRPr lang="ru-RU" dirty="0">
              <a:ea typeface="Source Sans Pro Semibold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5BFE5FAA-33C9-5E97-6365-6ECF056CF13B}"/>
                  </a:ext>
                </a:extLst>
              </p14:cNvPr>
              <p14:cNvContentPartPr/>
              <p14:nvPr/>
            </p14:nvContentPartPr>
            <p14:xfrm>
              <a:off x="4576141" y="880251"/>
              <a:ext cx="20163" cy="4263248"/>
            </p14:xfrm>
          </p:contentPart>
        </mc:Choice>
        <mc:Fallback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5BFE5FAA-33C9-5E97-6365-6ECF056CF1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58454" y="862252"/>
                <a:ext cx="55183" cy="42988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9266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0"/>
          <p:cNvSpPr txBox="1">
            <a:spLocks noGrp="1"/>
          </p:cNvSpPr>
          <p:nvPr>
            <p:ph type="title" idx="15"/>
          </p:nvPr>
        </p:nvSpPr>
        <p:spPr>
          <a:xfrm flipH="1">
            <a:off x="599551" y="94191"/>
            <a:ext cx="7944486" cy="7158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>
                <a:solidFill>
                  <a:srgbClr val="1E1E1E"/>
                </a:solidFill>
                <a:latin typeface="Source Sans Pro Semibold"/>
                <a:ea typeface="Source Sans Pro Semibold"/>
              </a:rPr>
              <a:t>Особые административные </a:t>
            </a:r>
            <a:r>
              <a:rPr lang="ru-RU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районы</a:t>
            </a:r>
            <a:endParaRPr lang="ru-RU" dirty="0">
              <a:solidFill>
                <a:schemeClr val="lt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11" name="Google Shape;567;p59">
            <a:extLst>
              <a:ext uri="{FF2B5EF4-FFF2-40B4-BE49-F238E27FC236}">
                <a16:creationId xmlns:a16="http://schemas.microsoft.com/office/drawing/2014/main" id="{DDC5F941-629C-8172-5E59-24D0A577EE47}"/>
              </a:ext>
            </a:extLst>
          </p:cNvPr>
          <p:cNvSpPr txBox="1">
            <a:spLocks/>
          </p:cNvSpPr>
          <p:nvPr/>
        </p:nvSpPr>
        <p:spPr>
          <a:xfrm flipH="1">
            <a:off x="596357" y="813324"/>
            <a:ext cx="3850237" cy="582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indent="1143000" algn="just"/>
            <a:r>
              <a:rPr lang="ru-RU" sz="2000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Россия</a:t>
            </a:r>
          </a:p>
        </p:txBody>
      </p:sp>
      <p:sp>
        <p:nvSpPr>
          <p:cNvPr id="12" name="Google Shape;567;p59">
            <a:extLst>
              <a:ext uri="{FF2B5EF4-FFF2-40B4-BE49-F238E27FC236}">
                <a16:creationId xmlns:a16="http://schemas.microsoft.com/office/drawing/2014/main" id="{C05A60ED-339C-0046-76B6-8FB58CA73E41}"/>
              </a:ext>
            </a:extLst>
          </p:cNvPr>
          <p:cNvSpPr txBox="1">
            <a:spLocks/>
          </p:cNvSpPr>
          <p:nvPr/>
        </p:nvSpPr>
        <p:spPr>
          <a:xfrm flipH="1">
            <a:off x="4573688" y="813324"/>
            <a:ext cx="3850237" cy="582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indent="1143000" algn="just"/>
            <a:r>
              <a:rPr lang="ru-RU" sz="2000" dirty="0">
                <a:solidFill>
                  <a:schemeClr val="lt1"/>
                </a:solidFill>
                <a:latin typeface="Source Sans Pro Semibold"/>
                <a:ea typeface="Source Sans Pro Semibold"/>
              </a:rPr>
              <a:t>КНР</a:t>
            </a:r>
            <a:endParaRPr lang="ru-RU"/>
          </a:p>
        </p:txBody>
      </p:sp>
      <p:sp>
        <p:nvSpPr>
          <p:cNvPr id="14" name="Google Shape;567;p59">
            <a:extLst>
              <a:ext uri="{FF2B5EF4-FFF2-40B4-BE49-F238E27FC236}">
                <a16:creationId xmlns:a16="http://schemas.microsoft.com/office/drawing/2014/main" id="{B08ACE6F-5075-9002-1EBC-877A40DDB0F5}"/>
              </a:ext>
            </a:extLst>
          </p:cNvPr>
          <p:cNvSpPr txBox="1">
            <a:spLocks/>
          </p:cNvSpPr>
          <p:nvPr/>
        </p:nvSpPr>
        <p:spPr>
          <a:xfrm flipH="1">
            <a:off x="596358" y="1400267"/>
            <a:ext cx="3973803" cy="13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indent="457200" algn="just"/>
            <a:r>
              <a:rPr lang="ru-RU" sz="1600" dirty="0">
                <a:latin typeface="Source Sans Pro Semibold"/>
                <a:ea typeface="Source Sans Pro Semibold"/>
              </a:rPr>
              <a:t>В России их особые законы не противоречат другим основным законам, и создано для привлечения иностранного бизнеса, географически отделены не сильно.</a:t>
            </a:r>
            <a:endParaRPr lang="ru-RU" dirty="0"/>
          </a:p>
        </p:txBody>
      </p:sp>
      <p:sp>
        <p:nvSpPr>
          <p:cNvPr id="15" name="Google Shape;567;p59">
            <a:extLst>
              <a:ext uri="{FF2B5EF4-FFF2-40B4-BE49-F238E27FC236}">
                <a16:creationId xmlns:a16="http://schemas.microsoft.com/office/drawing/2014/main" id="{1A6AE263-142F-139F-8C35-1EE264857F1E}"/>
              </a:ext>
            </a:extLst>
          </p:cNvPr>
          <p:cNvSpPr txBox="1">
            <a:spLocks/>
          </p:cNvSpPr>
          <p:nvPr/>
        </p:nvSpPr>
        <p:spPr>
          <a:xfrm flipH="1">
            <a:off x="4573689" y="1400267"/>
            <a:ext cx="3973803" cy="190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indent="457200" algn="just"/>
            <a:r>
              <a:rPr lang="ru-RU" sz="1600" dirty="0">
                <a:latin typeface="Source Sans Pro Semibold"/>
                <a:ea typeface="Source Sans Pro Semibold"/>
              </a:rPr>
              <a:t>Подобные районы были созданы для сохранения мирного сосуществования этих районов и Китая, законы могут сильно отличаться, там принцип «одно государство- две системы», географически на другом материке.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5BFE5FAA-33C9-5E97-6365-6ECF056CF13B}"/>
                  </a:ext>
                </a:extLst>
              </p14:cNvPr>
              <p14:cNvContentPartPr/>
              <p14:nvPr/>
            </p14:nvContentPartPr>
            <p14:xfrm>
              <a:off x="4576141" y="880251"/>
              <a:ext cx="20163" cy="4263248"/>
            </p14:xfrm>
          </p:contentPart>
        </mc:Choice>
        <mc:Fallback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5BFE5FAA-33C9-5E97-6365-6ECF056CF1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58454" y="862252"/>
                <a:ext cx="55183" cy="42988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420417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548</Words>
  <Application>Microsoft Office PowerPoint</Application>
  <PresentationFormat>Экран (16:9)</PresentationFormat>
  <Paragraphs>120</Paragraphs>
  <Slides>12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Minimalist Korean Aesthetic Pitch Deck by Slidesgo</vt:lpstr>
      <vt:lpstr>Доклад по предмету Правоведение,  на тему:  Государственно-политическое устройство РФ и КНР</vt:lpstr>
      <vt:lpstr>Органы власти</vt:lpstr>
      <vt:lpstr>Избирательное право</vt:lpstr>
      <vt:lpstr>Сроки полномочий определенных органов власти</vt:lpstr>
      <vt:lpstr>Взгляд на гражданство</vt:lpstr>
      <vt:lpstr>Взгляд на личность</vt:lpstr>
      <vt:lpstr>Взгляд на внешнюю политику</vt:lpstr>
      <vt:lpstr>Взгляд на внутреннюю политику</vt:lpstr>
      <vt:lpstr>Особые административные районы</vt:lpstr>
      <vt:lpstr>Взгляд на частный бизнес</vt:lpstr>
      <vt:lpstr>Отношение к иностранцам получившим гражданство</vt:lpstr>
      <vt:lpstr>Спасибо за внимание!!!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Доклад по предмету Правоведение,  на тему:  Теории происхождения государства</dc:title>
  <dc:creator>AMD</dc:creator>
  <cp:lastModifiedBy>AMD</cp:lastModifiedBy>
  <cp:revision>489</cp:revision>
  <dcterms:modified xsi:type="dcterms:W3CDTF">2024-11-18T19:29:25Z</dcterms:modified>
</cp:coreProperties>
</file>