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342" r:id="rId8"/>
    <p:sldId id="343" r:id="rId9"/>
    <p:sldId id="344" r:id="rId10"/>
    <p:sldId id="341" r:id="rId11"/>
    <p:sldId id="340" r:id="rId12"/>
    <p:sldId id="262" r:id="rId13"/>
    <p:sldId id="321" r:id="rId14"/>
  </p:sldIdLst>
  <p:sldSz cx="9144000" cy="5143500" type="screen16x9"/>
  <p:notesSz cx="6858000" cy="9144000"/>
  <p:embeddedFontLst>
    <p:embeddedFont>
      <p:font typeface="Kulim Park" panose="020B0604020202020204" charset="0"/>
      <p:regular r:id="rId16"/>
      <p:bold r:id="rId17"/>
      <p:italic r:id="rId18"/>
      <p:boldItalic r:id="rId19"/>
    </p:embeddedFont>
    <p:embeddedFont>
      <p:font typeface="Source Sans Pro ExtraLight" panose="020B0303030403020204" pitchFamily="34" charset="0"/>
      <p:regular r:id="rId20"/>
    </p:embeddedFont>
    <p:embeddedFont>
      <p:font typeface="Kulim Park SemiBold" panose="020B0604020202020204" charset="0"/>
      <p:regular r:id="rId21"/>
      <p:bold r:id="rId22"/>
      <p:italic r:id="rId23"/>
      <p:boldItalic r:id="rId24"/>
    </p:embeddedFont>
    <p:embeddedFont>
      <p:font typeface="Segoe UI Light" panose="020B0502040204020203" pitchFamily="34" charset="0"/>
      <p:regular r:id="rId25"/>
      <p:italic r:id="rId26"/>
    </p:embeddedFont>
    <p:embeddedFont>
      <p:font typeface="Source Sans Pro Semibold" panose="020B0603030403020204" pitchFamily="34" charset="0"/>
      <p:bold r:id="rId27"/>
    </p:embeddedFont>
    <p:embeddedFont>
      <p:font typeface="Manrope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B7BFBB5-25E6-4B22-BE96-6164DA960A1E}">
  <a:tblStyle styleId="{9B7BFBB5-25E6-4B22-BE96-6164DA960A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F4C0FE-3B3E-4E19-A2F4-6D26746839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6" autoAdjust="0"/>
  </p:normalViewPr>
  <p:slideViewPr>
    <p:cSldViewPr>
      <p:cViewPr>
        <p:scale>
          <a:sx n="125" d="100"/>
          <a:sy n="125" d="100"/>
        </p:scale>
        <p:origin x="-119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7629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24dc3920de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124dc3920de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8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62" r:id="rId7"/>
    <p:sldLayoutId id="2147483663" r:id="rId8"/>
    <p:sldLayoutId id="2147483672" r:id="rId9"/>
    <p:sldLayoutId id="2147483676" r:id="rId10"/>
    <p:sldLayoutId id="2147483694" r:id="rId11"/>
    <p:sldLayoutId id="2147483695" r:id="rId12"/>
    <p:sldLayoutId id="2147483696" r:id="rId13"/>
    <p:sldLayoutId id="214748369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Доклад по предмету Правоведение,</a:t>
            </a:r>
            <a:r>
              <a:rPr lang="ru-RU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ru-RU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ru-RU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16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на </a:t>
            </a:r>
            <a:r>
              <a:rPr lang="ru-RU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тему</a:t>
            </a:r>
            <a:r>
              <a:rPr lang="en-US" sz="16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:</a:t>
            </a:r>
            <a:r>
              <a:rPr lang="ru-RU" sz="16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ru-RU" sz="16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24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Теории </a:t>
            </a:r>
            <a:r>
              <a:rPr lang="ru-RU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происхождения государства</a:t>
            </a:r>
            <a:endParaRPr sz="2400" dirty="0">
              <a:solidFill>
                <a:schemeClr val="dk2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6804248" y="3147814"/>
            <a:ext cx="2232248" cy="983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Работу выполнил</a:t>
            </a:r>
            <a:r>
              <a:rPr lang="en-US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:</a:t>
            </a:r>
          </a:p>
          <a:p>
            <a:pPr algn="l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Студент гр. ПрИ-21 </a:t>
            </a:r>
          </a:p>
          <a:p>
            <a:pPr algn="l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Морзюков М.А.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59" y="4780"/>
            <a:ext cx="792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Министерство цифрового развития, связи и массовых коммуникаций</a:t>
            </a:r>
            <a:b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 Российской </a:t>
            </a:r>
            <a:r>
              <a:rPr lang="ru-RU" dirty="0" smtClean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Федерации</a:t>
            </a:r>
          </a:p>
          <a:p>
            <a:pPr algn="ctr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/>
            </a:r>
            <a:b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ФГБОУ ВО «ПГУТИ»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3398" y="4731990"/>
            <a:ext cx="37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Самара, 2024</a:t>
            </a:r>
            <a:endParaRPr lang="ru-RU" dirty="0">
              <a:latin typeface="Segoe UI Light" panose="020B0502040204020203" pitchFamily="34" charset="0"/>
              <a:ea typeface="Source Sans Pro ExtraLight" panose="020B0303030403020204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4;p60"/>
          <p:cNvSpPr txBox="1">
            <a:spLocks/>
          </p:cNvSpPr>
          <p:nvPr/>
        </p:nvSpPr>
        <p:spPr>
          <a:xfrm flipH="1">
            <a:off x="1216584" y="335245"/>
            <a:ext cx="633033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Материалистическая </a:t>
            </a:r>
            <a:r>
              <a:rPr lang="ru-RU" sz="3000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теория</a:t>
            </a:r>
            <a:endParaRPr lang="ru-RU" sz="3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1121900"/>
            <a:ext cx="40388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Государство возникло по социально-экономическим причинам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Оно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служит главным образом как инструмент реализации воли владеющих ресурсами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Государство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было создано для сохранения и поддержания господства одного класса над другим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исчезновением классов и неравенства государство утратит свою необходимость и исчезнет.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532" y="351661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anrope" panose="020B0604020202020204" charset="0"/>
              </a:rPr>
              <a:t>Карл </a:t>
            </a:r>
            <a:r>
              <a:rPr lang="ru-RU" dirty="0" smtClean="0">
                <a:latin typeface="Manrope" panose="020B0604020202020204" charset="0"/>
              </a:rPr>
              <a:t>Маркс</a:t>
            </a:r>
          </a:p>
          <a:p>
            <a:r>
              <a:rPr lang="ru-RU" dirty="0" smtClean="0">
                <a:latin typeface="Manrope" panose="020B0604020202020204" charset="0"/>
              </a:rPr>
              <a:t>(1818-1883)</a:t>
            </a:r>
            <a:endParaRPr lang="ru-RU" dirty="0">
              <a:latin typeface="Manrope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9096" y="3498628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anrope" panose="020B0604020202020204" charset="0"/>
              </a:rPr>
              <a:t>Фридрих Энгельс</a:t>
            </a:r>
          </a:p>
          <a:p>
            <a:r>
              <a:rPr lang="ru-RU" dirty="0" smtClean="0">
                <a:latin typeface="Manrope" panose="020B0604020202020204" charset="0"/>
              </a:rPr>
              <a:t>(1820-1895)</a:t>
            </a:r>
            <a:endParaRPr lang="ru-RU" dirty="0">
              <a:latin typeface="Manrope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995" y="1011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[1, </a:t>
            </a:r>
            <a:r>
              <a:rPr lang="ru-RU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18</a:t>
            </a:r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]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218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38658"/>
            <a:ext cx="1818301" cy="233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7" y="1153204"/>
            <a:ext cx="1890727" cy="23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4;p60"/>
          <p:cNvSpPr txBox="1">
            <a:spLocks/>
          </p:cNvSpPr>
          <p:nvPr/>
        </p:nvSpPr>
        <p:spPr>
          <a:xfrm flipH="1">
            <a:off x="1835696" y="339502"/>
            <a:ext cx="461487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Психологическая </a:t>
            </a:r>
            <a:r>
              <a:rPr lang="ru-RU" sz="3000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теория</a:t>
            </a:r>
            <a:endParaRPr lang="ru-RU" sz="3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1121900"/>
            <a:ext cx="40388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Государство возникает из психологических особенностей людей: одни стремятся управлять, другие — подчиняться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Оно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необходимо для удовлетворения потребности в подчинении и контроля агрессии в обществе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Природа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государства психологична и основана на особенностях человеческого сознания.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284" y="3435846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anrope" panose="020B0604020202020204" charset="0"/>
              </a:rPr>
              <a:t>Петражицкий</a:t>
            </a:r>
            <a:r>
              <a:rPr lang="ru-RU" dirty="0" smtClean="0">
                <a:latin typeface="Manrope" panose="020B0604020202020204" charset="0"/>
              </a:rPr>
              <a:t> Л.И.</a:t>
            </a:r>
          </a:p>
          <a:p>
            <a:r>
              <a:rPr lang="ru-RU" dirty="0" smtClean="0">
                <a:latin typeface="Manrope" panose="020B0604020202020204" charset="0"/>
              </a:rPr>
              <a:t>(1867-1931)</a:t>
            </a:r>
            <a:endParaRPr lang="ru-RU" dirty="0">
              <a:latin typeface="Manrope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3498628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anrope" panose="020B0604020202020204" charset="0"/>
              </a:rPr>
              <a:t>Зигмунд </a:t>
            </a:r>
            <a:r>
              <a:rPr lang="ru-RU" dirty="0" smtClean="0">
                <a:latin typeface="Manrope" panose="020B0604020202020204" charset="0"/>
              </a:rPr>
              <a:t>Фрейд</a:t>
            </a:r>
          </a:p>
          <a:p>
            <a:r>
              <a:rPr lang="ru-RU" dirty="0" smtClean="0">
                <a:latin typeface="Manrope" panose="020B0604020202020204" charset="0"/>
              </a:rPr>
              <a:t>(1856-1939)</a:t>
            </a:r>
            <a:endParaRPr lang="ru-RU" dirty="0">
              <a:latin typeface="Manrope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995" y="1011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[1, </a:t>
            </a:r>
            <a:r>
              <a:rPr lang="ru-RU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19</a:t>
            </a:r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]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172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8" y="1121899"/>
            <a:ext cx="1670272" cy="230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ictur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r="33037"/>
          <a:stretch/>
        </p:blipFill>
        <p:spPr bwMode="auto">
          <a:xfrm>
            <a:off x="6425220" y="1126374"/>
            <a:ext cx="2339904" cy="23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/>
          <p:nvPr/>
        </p:nvSpPr>
        <p:spPr>
          <a:xfrm rot="10800000">
            <a:off x="4756162" y="976004"/>
            <a:ext cx="2449433" cy="2449433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63"/>
          <p:cNvSpPr/>
          <p:nvPr/>
        </p:nvSpPr>
        <p:spPr>
          <a:xfrm flipH="1">
            <a:off x="1995067" y="1072150"/>
            <a:ext cx="2449433" cy="2449433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63"/>
          <p:cNvSpPr/>
          <p:nvPr/>
        </p:nvSpPr>
        <p:spPr>
          <a:xfrm rot="-4376525" flipH="1">
            <a:off x="5282853" y="2489944"/>
            <a:ext cx="4772728" cy="424129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3"/>
          <p:cNvSpPr txBox="1">
            <a:spLocks noGrp="1"/>
          </p:cNvSpPr>
          <p:nvPr>
            <p:ph type="title"/>
          </p:nvPr>
        </p:nvSpPr>
        <p:spPr>
          <a:xfrm flipH="1">
            <a:off x="3419872" y="438912"/>
            <a:ext cx="2304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Выводы</a:t>
            </a:r>
            <a:endParaRPr sz="3000"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9759" y="1178668"/>
            <a:ext cx="54225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Дано определение понятию «государство»</a:t>
            </a:r>
          </a:p>
          <a:p>
            <a:endParaRPr lang="ru-RU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Были рассмотрены признаки государства </a:t>
            </a:r>
          </a:p>
          <a:p>
            <a:pPr marL="285750" indent="-285750">
              <a:buFontTx/>
              <a:buChar char="-"/>
            </a:pPr>
            <a:endParaRPr lang="ru-RU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Были изучены различные теории возникновения государства, их </a:t>
            </a:r>
            <a:r>
              <a:rPr lang="ru-RU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основоположники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22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Спасибо за </a:t>
            </a:r>
            <a:r>
              <a:rPr lang="ru-RU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внимание!!!</a:t>
            </a:r>
            <a:endParaRPr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7614"/>
            <a:ext cx="4097884" cy="30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755576" y="267494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Цель </a:t>
            </a:r>
            <a:r>
              <a:rPr lang="ru-RU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и Задачи исследования</a:t>
            </a:r>
            <a:endParaRPr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aphicFrame>
        <p:nvGraphicFramePr>
          <p:cNvPr id="560" name="Google Shape;560;p58"/>
          <p:cNvGraphicFramePr/>
          <p:nvPr>
            <p:extLst>
              <p:ext uri="{D42A27DB-BD31-4B8C-83A1-F6EECF244321}">
                <p14:modId xmlns:p14="http://schemas.microsoft.com/office/powerpoint/2010/main" val="40699988"/>
              </p:ext>
            </p:extLst>
          </p:nvPr>
        </p:nvGraphicFramePr>
        <p:xfrm>
          <a:off x="683568" y="987574"/>
          <a:ext cx="7776864" cy="3235810"/>
        </p:xfrm>
        <a:graphic>
          <a:graphicData uri="http://schemas.openxmlformats.org/drawingml/2006/table">
            <a:tbl>
              <a:tblPr>
                <a:noFill/>
                <a:tableStyleId>{9B7BFBB5-25E6-4B22-BE96-6164DA960A1E}</a:tableStyleId>
              </a:tblPr>
              <a:tblGrid>
                <a:gridCol w="2370995"/>
                <a:gridCol w="5405869"/>
              </a:tblGrid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Цель исследования</a:t>
                      </a:r>
                      <a:r>
                        <a:rPr lang="en-US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раскрыть основные теории происхождения государства </a:t>
                      </a:r>
                      <a:endParaRPr sz="11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Manrope"/>
                        <a:cs typeface="Segoe UI Light" panose="020B0502040204020203" pitchFamily="34" charset="0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Задачи</a:t>
                      </a:r>
                      <a:r>
                        <a:rPr lang="ru-RU" sz="1100" b="1" baseline="0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</a:t>
                      </a:r>
                      <a:r>
                        <a:rPr lang="ru-RU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исследования</a:t>
                      </a:r>
                      <a:r>
                        <a:rPr lang="en-US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lang="ru-RU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i="0" u="none" strike="noStrike" cap="none" dirty="0" smtClean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– дать определение понятию государства и его признакам</a:t>
                      </a:r>
                      <a:endParaRPr lang="en-US" sz="1100" b="0" i="0" u="none" strike="noStrike" cap="none" dirty="0" smtClean="0">
                        <a:solidFill>
                          <a:srgbClr val="000000"/>
                        </a:solidFill>
                        <a:latin typeface="Segoe UI Light" panose="020B0502040204020203" pitchFamily="34" charset="0"/>
                        <a:ea typeface="Arial"/>
                        <a:cs typeface="Segoe UI Light" panose="020B0502040204020203" pitchFamily="34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- </a:t>
                      </a:r>
                      <a:r>
                        <a:rPr lang="ru-RU" sz="1100" b="0" i="0" u="none" strike="noStrike" cap="none" dirty="0" smtClean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изучить специальную литературу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i="0" u="none" strike="noStrike" cap="none" dirty="0" smtClean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– отразить основные теории происхождения государства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i="0" u="none" strike="noStrike" cap="none" dirty="0" smtClean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– выявить достоинства и недостатки теорий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i="0" u="none" strike="noStrike" cap="none" dirty="0" smtClean="0">
                          <a:solidFill>
                            <a:srgbClr val="000000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– сформулировать выводы по теме исследования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Объект</a:t>
                      </a:r>
                      <a:r>
                        <a:rPr lang="ru-RU" sz="1100" b="1" baseline="0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</a:t>
                      </a:r>
                      <a:r>
                        <a:rPr lang="ru-RU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исследования</a:t>
                      </a:r>
                      <a:r>
                        <a:rPr lang="en-US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lang="ru-RU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теории происхождения государства </a:t>
                      </a:r>
                      <a:endParaRPr sz="11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Manrope"/>
                        <a:cs typeface="Segoe UI Light" panose="020B0502040204020203" pitchFamily="34" charset="0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Предмет исследования</a:t>
                      </a:r>
                      <a:r>
                        <a:rPr lang="en-US" sz="11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lang="ru-RU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достоинства и недостатки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 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Arial"/>
                          <a:cs typeface="Segoe UI Light" panose="020B0502040204020203" pitchFamily="34" charset="0"/>
                          <a:sym typeface="Arial"/>
                        </a:rPr>
                        <a:t>теорий происхождения государства</a:t>
                      </a:r>
                      <a:endParaRPr lang="ru-RU" sz="1100" b="0" i="0" u="none" strike="noStrike" cap="none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Arial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 smtClean="0">
                          <a:solidFill>
                            <a:schemeClr val="tx1"/>
                          </a:solidFill>
                          <a:latin typeface="Manrope" panose="020B0604020202020204" charset="0"/>
                          <a:ea typeface="Manrope"/>
                          <a:cs typeface="Manrope"/>
                          <a:sym typeface="Manrope"/>
                        </a:rPr>
                        <a:t>Литература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Manrope" panose="020B0604020202020204" charset="0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lang="ru-RU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Малько А.В. – Правоведение М.: Инфра М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; 2018 – 334 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719925" y="195486"/>
            <a:ext cx="7704000" cy="1440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Государство – </a:t>
            </a:r>
            <a:r>
              <a:rPr lang="ru-RU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это аппарат </a:t>
            </a:r>
            <a:r>
              <a:rPr lang="ru-RU" dirty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публично-политического властвования внутри</a:t>
            </a:r>
            <a:br>
              <a:rPr lang="ru-RU" dirty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dirty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границ определённой </a:t>
            </a:r>
            <a:r>
              <a:rPr lang="ru-RU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территории</a:t>
            </a:r>
            <a:endParaRPr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45493"/>
            <a:ext cx="2568706" cy="28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45494"/>
            <a:ext cx="4283937" cy="28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7504" y="5147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[1, 13]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2078332" y="2091195"/>
            <a:ext cx="461487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Признаки </a:t>
            </a:r>
            <a:r>
              <a:rPr lang="ru-RU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Государства</a:t>
            </a:r>
            <a:endParaRPr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85" name="Google Shape;585;p60"/>
          <p:cNvSpPr/>
          <p:nvPr/>
        </p:nvSpPr>
        <p:spPr>
          <a:xfrm>
            <a:off x="3491880" y="520998"/>
            <a:ext cx="2051884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0"/>
          <p:cNvSpPr/>
          <p:nvPr/>
        </p:nvSpPr>
        <p:spPr>
          <a:xfrm flipH="1">
            <a:off x="5669435" y="3584457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0"/>
          <p:cNvSpPr/>
          <p:nvPr/>
        </p:nvSpPr>
        <p:spPr>
          <a:xfrm flipH="1">
            <a:off x="2915816" y="3872767"/>
            <a:ext cx="1886772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0"/>
          <p:cNvSpPr/>
          <p:nvPr/>
        </p:nvSpPr>
        <p:spPr>
          <a:xfrm>
            <a:off x="704600" y="3351763"/>
            <a:ext cx="1635152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0"/>
          <p:cNvSpPr txBox="1">
            <a:spLocks noGrp="1"/>
          </p:cNvSpPr>
          <p:nvPr>
            <p:ph type="title"/>
          </p:nvPr>
        </p:nvSpPr>
        <p:spPr>
          <a:xfrm>
            <a:off x="422532" y="1059582"/>
            <a:ext cx="1648221" cy="470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lt1"/>
                </a:solidFill>
                <a:latin typeface="Manrope" panose="020B0604020202020204" charset="0"/>
              </a:rPr>
              <a:t>Территория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597" name="Google Shape;597;p60"/>
          <p:cNvSpPr txBox="1">
            <a:spLocks noGrp="1"/>
          </p:cNvSpPr>
          <p:nvPr>
            <p:ph type="title" idx="5"/>
          </p:nvPr>
        </p:nvSpPr>
        <p:spPr>
          <a:xfrm>
            <a:off x="1014574" y="3576581"/>
            <a:ext cx="1015204" cy="470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anrope" panose="020B0604020202020204" charset="0"/>
              </a:rPr>
              <a:t>Народ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30" name="Google Shape;589;p60"/>
          <p:cNvSpPr txBox="1">
            <a:spLocks/>
          </p:cNvSpPr>
          <p:nvPr/>
        </p:nvSpPr>
        <p:spPr>
          <a:xfrm>
            <a:off x="6516216" y="1275606"/>
            <a:ext cx="1648221" cy="4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ru-RU" dirty="0" smtClean="0">
                <a:solidFill>
                  <a:schemeClr val="lt1"/>
                </a:solidFill>
                <a:latin typeface="Manrope" panose="020B0604020202020204" charset="0"/>
              </a:rPr>
              <a:t>Власть</a:t>
            </a:r>
            <a:endParaRPr lang="ru-RU" dirty="0">
              <a:latin typeface="Manrope" panose="020B0604020202020204" charset="0"/>
            </a:endParaRPr>
          </a:p>
        </p:txBody>
      </p:sp>
      <p:sp>
        <p:nvSpPr>
          <p:cNvPr id="31" name="Google Shape;597;p60"/>
          <p:cNvSpPr txBox="1">
            <a:spLocks noGrp="1"/>
          </p:cNvSpPr>
          <p:nvPr>
            <p:ph type="title" idx="5"/>
          </p:nvPr>
        </p:nvSpPr>
        <p:spPr>
          <a:xfrm>
            <a:off x="3684022" y="772407"/>
            <a:ext cx="1548167" cy="470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anrope" panose="020B0604020202020204" charset="0"/>
              </a:rPr>
              <a:t>Границы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33" name="Google Shape;589;p60"/>
          <p:cNvSpPr txBox="1">
            <a:spLocks/>
          </p:cNvSpPr>
          <p:nvPr/>
        </p:nvSpPr>
        <p:spPr>
          <a:xfrm>
            <a:off x="6012160" y="3835861"/>
            <a:ext cx="1008112" cy="4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ru-RU" dirty="0" smtClean="0">
                <a:solidFill>
                  <a:schemeClr val="lt1"/>
                </a:solidFill>
                <a:latin typeface="Manrope" panose="020B0604020202020204" charset="0"/>
              </a:rPr>
              <a:t>Закон</a:t>
            </a:r>
            <a:endParaRPr lang="ru-RU" dirty="0">
              <a:latin typeface="Manrope" panose="020B0604020202020204" charset="0"/>
            </a:endParaRPr>
          </a:p>
        </p:txBody>
      </p:sp>
      <p:sp>
        <p:nvSpPr>
          <p:cNvPr id="34" name="Google Shape;597;p60"/>
          <p:cNvSpPr txBox="1">
            <a:spLocks noGrp="1"/>
          </p:cNvSpPr>
          <p:nvPr>
            <p:ph type="title" idx="5"/>
          </p:nvPr>
        </p:nvSpPr>
        <p:spPr>
          <a:xfrm>
            <a:off x="2987824" y="4035923"/>
            <a:ext cx="2091790" cy="637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>
                <a:latin typeface="Manrope" panose="020B0604020202020204" charset="0"/>
              </a:rPr>
              <a:t>Суверенитет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37" name="Google Shape;586;p60"/>
          <p:cNvSpPr/>
          <p:nvPr/>
        </p:nvSpPr>
        <p:spPr>
          <a:xfrm flipH="1">
            <a:off x="6156175" y="1096417"/>
            <a:ext cx="1512168" cy="828716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92532" y="46599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[1, 23-26]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84;p60"/>
          <p:cNvSpPr txBox="1">
            <a:spLocks/>
          </p:cNvSpPr>
          <p:nvPr/>
        </p:nvSpPr>
        <p:spPr>
          <a:xfrm flipH="1">
            <a:off x="1965804" y="1851670"/>
            <a:ext cx="4614878" cy="1440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Основные </a:t>
            </a:r>
            <a:r>
              <a:rPr lang="ru-RU" sz="3000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теории </a:t>
            </a:r>
            <a:r>
              <a:rPr lang="ru-RU" sz="3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происхождения </a:t>
            </a:r>
            <a:r>
              <a:rPr lang="ru-RU" sz="3000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государства</a:t>
            </a:r>
            <a:endParaRPr lang="ru-RU" sz="3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3" name="Google Shape;589;p60"/>
          <p:cNvSpPr txBox="1">
            <a:spLocks noGrp="1"/>
          </p:cNvSpPr>
          <p:nvPr>
            <p:ph type="title"/>
          </p:nvPr>
        </p:nvSpPr>
        <p:spPr>
          <a:xfrm>
            <a:off x="3419872" y="4281692"/>
            <a:ext cx="2302646" cy="6829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000" dirty="0" smtClean="0">
                <a:solidFill>
                  <a:schemeClr val="lt1"/>
                </a:solidFill>
                <a:latin typeface="Manrope" panose="020B0604020202020204" charset="0"/>
              </a:rPr>
              <a:t>Патриархальная </a:t>
            </a:r>
            <a:r>
              <a:rPr lang="ru-RU" sz="2000" dirty="0" smtClean="0">
                <a:solidFill>
                  <a:schemeClr val="tx1"/>
                </a:solidFill>
                <a:latin typeface="Manrope" panose="020B0604020202020204" charset="0"/>
              </a:rPr>
              <a:t>теория </a:t>
            </a:r>
            <a:endParaRPr sz="2000" dirty="0">
              <a:solidFill>
                <a:schemeClr val="tx1"/>
              </a:solidFill>
              <a:latin typeface="Manrope" panose="020B0604020202020204" charset="0"/>
            </a:endParaRPr>
          </a:p>
        </p:txBody>
      </p:sp>
      <p:sp>
        <p:nvSpPr>
          <p:cNvPr id="14" name="Google Shape;589;p60"/>
          <p:cNvSpPr txBox="1">
            <a:spLocks/>
          </p:cNvSpPr>
          <p:nvPr/>
        </p:nvSpPr>
        <p:spPr>
          <a:xfrm>
            <a:off x="159499" y="1041598"/>
            <a:ext cx="2164295" cy="7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ru-RU" sz="2000" dirty="0" smtClean="0">
                <a:solidFill>
                  <a:schemeClr val="lt1"/>
                </a:solidFill>
                <a:latin typeface="Manrope" panose="020B0604020202020204" charset="0"/>
              </a:rPr>
              <a:t>Теологическая </a:t>
            </a:r>
            <a:r>
              <a:rPr lang="ru-RU" sz="2000" dirty="0" smtClean="0">
                <a:solidFill>
                  <a:schemeClr val="tx1"/>
                </a:solidFill>
                <a:latin typeface="Manrope" panose="020B0604020202020204" charset="0"/>
              </a:rPr>
              <a:t>теория </a:t>
            </a:r>
            <a:endParaRPr lang="ru-RU" sz="2000" dirty="0">
              <a:solidFill>
                <a:schemeClr val="tx1"/>
              </a:solidFill>
              <a:latin typeface="Manrope" panose="020B0604020202020204" charset="0"/>
            </a:endParaRPr>
          </a:p>
        </p:txBody>
      </p:sp>
      <p:sp>
        <p:nvSpPr>
          <p:cNvPr id="15" name="Google Shape;589;p60"/>
          <p:cNvSpPr txBox="1">
            <a:spLocks/>
          </p:cNvSpPr>
          <p:nvPr/>
        </p:nvSpPr>
        <p:spPr>
          <a:xfrm>
            <a:off x="2483768" y="267494"/>
            <a:ext cx="3578950" cy="4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ru-RU" sz="2000" dirty="0" smtClean="0">
                <a:solidFill>
                  <a:schemeClr val="lt1"/>
                </a:solidFill>
                <a:latin typeface="Manrope" panose="020B0604020202020204" charset="0"/>
              </a:rPr>
              <a:t>Психологическая </a:t>
            </a:r>
            <a:r>
              <a:rPr lang="ru-RU" sz="2000" dirty="0" smtClean="0">
                <a:solidFill>
                  <a:schemeClr val="tx1"/>
                </a:solidFill>
                <a:latin typeface="Manrope" panose="020B0604020202020204" charset="0"/>
              </a:rPr>
              <a:t>теория </a:t>
            </a:r>
            <a:endParaRPr lang="ru-RU" sz="2000" dirty="0">
              <a:solidFill>
                <a:schemeClr val="tx1"/>
              </a:solidFill>
              <a:latin typeface="Manrope" panose="020B0604020202020204" charset="0"/>
            </a:endParaRPr>
          </a:p>
        </p:txBody>
      </p:sp>
      <p:sp>
        <p:nvSpPr>
          <p:cNvPr id="16" name="Google Shape;589;p60"/>
          <p:cNvSpPr txBox="1">
            <a:spLocks/>
          </p:cNvSpPr>
          <p:nvPr/>
        </p:nvSpPr>
        <p:spPr>
          <a:xfrm>
            <a:off x="6444208" y="3682492"/>
            <a:ext cx="2232248" cy="4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ru-RU" sz="2000" dirty="0" smtClean="0">
                <a:solidFill>
                  <a:schemeClr val="tx1"/>
                </a:solidFill>
                <a:latin typeface="Manrope" panose="020B0604020202020204" charset="0"/>
              </a:rPr>
              <a:t>Теория</a:t>
            </a:r>
            <a:r>
              <a:rPr lang="ru-RU" sz="2000" dirty="0" smtClean="0">
                <a:solidFill>
                  <a:schemeClr val="lt1"/>
                </a:solidFill>
                <a:latin typeface="Manrope" panose="020B0604020202020204" charset="0"/>
              </a:rPr>
              <a:t> насилия</a:t>
            </a:r>
            <a:endParaRPr lang="ru-RU" sz="2000" dirty="0">
              <a:latin typeface="Manrope" panose="020B0604020202020204" charset="0"/>
            </a:endParaRPr>
          </a:p>
        </p:txBody>
      </p:sp>
      <p:sp>
        <p:nvSpPr>
          <p:cNvPr id="17" name="Google Shape;589;p60"/>
          <p:cNvSpPr txBox="1">
            <a:spLocks/>
          </p:cNvSpPr>
          <p:nvPr/>
        </p:nvSpPr>
        <p:spPr>
          <a:xfrm>
            <a:off x="5868144" y="1041598"/>
            <a:ext cx="2952328" cy="7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ru-RU" sz="2000" dirty="0">
                <a:solidFill>
                  <a:schemeClr val="lt1"/>
                </a:solidFill>
                <a:latin typeface="Manrope" panose="020B0604020202020204" charset="0"/>
              </a:rPr>
              <a:t>Материалистическая (Марксистская)</a:t>
            </a:r>
          </a:p>
        </p:txBody>
      </p:sp>
      <p:sp>
        <p:nvSpPr>
          <p:cNvPr id="18" name="Google Shape;589;p60"/>
          <p:cNvSpPr txBox="1">
            <a:spLocks/>
          </p:cNvSpPr>
          <p:nvPr/>
        </p:nvSpPr>
        <p:spPr>
          <a:xfrm>
            <a:off x="264586" y="3631177"/>
            <a:ext cx="2219182" cy="104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ru-RU" sz="2000" dirty="0" smtClean="0">
                <a:solidFill>
                  <a:schemeClr val="tx1"/>
                </a:solidFill>
                <a:latin typeface="Manrope" panose="020B0604020202020204" charset="0"/>
              </a:rPr>
              <a:t>Теория</a:t>
            </a:r>
            <a:r>
              <a:rPr lang="ru-RU" sz="2000" dirty="0" smtClean="0">
                <a:solidFill>
                  <a:schemeClr val="lt1"/>
                </a:solidFill>
                <a:latin typeface="Manrope" panose="020B0604020202020204" charset="0"/>
              </a:rPr>
              <a:t> </a:t>
            </a:r>
            <a:r>
              <a:rPr lang="ru-RU" sz="2000" dirty="0">
                <a:solidFill>
                  <a:schemeClr val="lt1"/>
                </a:solidFill>
                <a:latin typeface="Manrope" panose="020B0604020202020204" charset="0"/>
              </a:rPr>
              <a:t>общественного </a:t>
            </a:r>
            <a:r>
              <a:rPr lang="ru-RU" sz="2000" dirty="0" smtClean="0">
                <a:solidFill>
                  <a:schemeClr val="lt1"/>
                </a:solidFill>
                <a:latin typeface="Manrope" panose="020B0604020202020204" charset="0"/>
              </a:rPr>
              <a:t>договора</a:t>
            </a:r>
            <a:endParaRPr lang="ru-RU" sz="2000" dirty="0">
              <a:solidFill>
                <a:schemeClr val="lt1"/>
              </a:solidFill>
              <a:latin typeface="Manrope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995" y="1011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[1, </a:t>
            </a:r>
            <a:r>
              <a:rPr lang="ru-RU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15-19</a:t>
            </a:r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]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4;p60"/>
          <p:cNvSpPr txBox="1">
            <a:spLocks/>
          </p:cNvSpPr>
          <p:nvPr/>
        </p:nvSpPr>
        <p:spPr>
          <a:xfrm flipH="1">
            <a:off x="1835696" y="339502"/>
            <a:ext cx="461487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Теологическая </a:t>
            </a:r>
            <a:r>
              <a:rPr lang="ru-RU" sz="3000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теория</a:t>
            </a:r>
            <a:endParaRPr lang="ru-RU" sz="3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1121900"/>
            <a:ext cx="40388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Государство является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результатом божественного 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замысла</a:t>
            </a:r>
          </a:p>
          <a:p>
            <a:endParaRPr lang="ru-RU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Каждый должен подчиняться своему правителю во всем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Текущее социально-экономическое и правовое неравенство людей является следствием этой божественной воли, с чем следует смириться и не противостоять тем, кто осуществляет власть Бога на Земле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4" y="1121900"/>
            <a:ext cx="1737936" cy="22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284" y="3435846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Manrope" panose="020B0604020202020204" charset="0"/>
              </a:rPr>
              <a:t>Аврелий</a:t>
            </a:r>
            <a:r>
              <a:rPr lang="ru-RU" dirty="0" smtClean="0">
                <a:latin typeface="Manrope" panose="020B0604020202020204" charset="0"/>
              </a:rPr>
              <a:t> Августин</a:t>
            </a:r>
          </a:p>
          <a:p>
            <a:r>
              <a:rPr lang="ru-RU" dirty="0" smtClean="0">
                <a:latin typeface="Manrope" panose="020B0604020202020204" charset="0"/>
              </a:rPr>
              <a:t>(354-430)</a:t>
            </a:r>
            <a:endParaRPr lang="ru-RU" dirty="0">
              <a:latin typeface="Manrope" panose="020B0604020202020204" charset="0"/>
            </a:endParaRPr>
          </a:p>
        </p:txBody>
      </p:sp>
      <p:pic>
        <p:nvPicPr>
          <p:cNvPr id="5124" name="Picture 4" descr="Pictur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8" r="24565"/>
          <a:stretch/>
        </p:blipFill>
        <p:spPr bwMode="auto">
          <a:xfrm>
            <a:off x="6876256" y="1121900"/>
            <a:ext cx="1935449" cy="23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76256" y="3498628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anrope" panose="020B0604020202020204" charset="0"/>
              </a:rPr>
              <a:t>Фома Аквинский</a:t>
            </a:r>
          </a:p>
          <a:p>
            <a:r>
              <a:rPr lang="ru-RU" dirty="0" smtClean="0">
                <a:latin typeface="Manrope" panose="020B0604020202020204" charset="0"/>
              </a:rPr>
              <a:t>(1225-1274)</a:t>
            </a:r>
            <a:endParaRPr lang="ru-RU" dirty="0">
              <a:latin typeface="Manrope" panose="020B0604020202020204" charset="0"/>
            </a:endParaRPr>
          </a:p>
        </p:txBody>
      </p:sp>
      <p:sp>
        <p:nvSpPr>
          <p:cNvPr id="13" name="Google Shape;589;p60"/>
          <p:cNvSpPr txBox="1">
            <a:spLocks/>
          </p:cNvSpPr>
          <p:nvPr/>
        </p:nvSpPr>
        <p:spPr>
          <a:xfrm>
            <a:off x="827585" y="4155926"/>
            <a:ext cx="2016223" cy="6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en-US" sz="1400" dirty="0" smtClean="0">
                <a:solidFill>
                  <a:schemeClr val="lt1"/>
                </a:solidFill>
                <a:latin typeface="Manrope" panose="020B0604020202020204" charset="0"/>
              </a:rPr>
              <a:t>“</a:t>
            </a:r>
            <a:r>
              <a:rPr lang="ru-RU" sz="1400" dirty="0" smtClean="0">
                <a:solidFill>
                  <a:schemeClr val="lt1"/>
                </a:solidFill>
                <a:latin typeface="Manrope" panose="020B0604020202020204" charset="0"/>
              </a:rPr>
              <a:t>О граде Божьем</a:t>
            </a:r>
            <a:r>
              <a:rPr lang="en-US" sz="1400" dirty="0" smtClean="0">
                <a:solidFill>
                  <a:schemeClr val="lt1"/>
                </a:solidFill>
                <a:latin typeface="Manrope" panose="020B0604020202020204" charset="0"/>
              </a:rPr>
              <a:t>”</a:t>
            </a:r>
            <a:endParaRPr lang="ru-RU" sz="1400" dirty="0" smtClean="0">
              <a:solidFill>
                <a:schemeClr val="lt1"/>
              </a:solidFill>
              <a:latin typeface="Manrope" panose="020B0604020202020204" charset="0"/>
            </a:endParaRPr>
          </a:p>
          <a:p>
            <a:pPr algn="l"/>
            <a:r>
              <a:rPr lang="ru-RU" sz="1400" dirty="0" smtClean="0">
                <a:solidFill>
                  <a:schemeClr val="lt1"/>
                </a:solidFill>
                <a:latin typeface="Manrope" panose="020B0604020202020204" charset="0"/>
              </a:rPr>
              <a:t>(412-427)</a:t>
            </a:r>
            <a:endParaRPr lang="ru-RU" sz="1400" dirty="0">
              <a:solidFill>
                <a:schemeClr val="tx1"/>
              </a:solidFill>
              <a:latin typeface="Manrope" panose="020B0604020202020204" charset="0"/>
            </a:endParaRPr>
          </a:p>
        </p:txBody>
      </p:sp>
      <p:sp>
        <p:nvSpPr>
          <p:cNvPr id="14" name="Google Shape;589;p60"/>
          <p:cNvSpPr txBox="1">
            <a:spLocks/>
          </p:cNvSpPr>
          <p:nvPr/>
        </p:nvSpPr>
        <p:spPr>
          <a:xfrm>
            <a:off x="5724128" y="4322594"/>
            <a:ext cx="2016223" cy="6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en-US" sz="1400" dirty="0" smtClean="0">
                <a:solidFill>
                  <a:schemeClr val="lt1"/>
                </a:solidFill>
                <a:latin typeface="Manrope" panose="020B0604020202020204" charset="0"/>
              </a:rPr>
              <a:t>“</a:t>
            </a:r>
            <a:r>
              <a:rPr lang="ru-RU" sz="1400" dirty="0" smtClean="0">
                <a:solidFill>
                  <a:schemeClr val="lt1"/>
                </a:solidFill>
                <a:latin typeface="Manrope" panose="020B0604020202020204" charset="0"/>
              </a:rPr>
              <a:t>Сумма теологии</a:t>
            </a:r>
            <a:r>
              <a:rPr lang="en-US" sz="1400" dirty="0" smtClean="0">
                <a:solidFill>
                  <a:schemeClr val="lt1"/>
                </a:solidFill>
                <a:latin typeface="Manrope" panose="020B0604020202020204" charset="0"/>
              </a:rPr>
              <a:t>”</a:t>
            </a:r>
            <a:endParaRPr lang="ru-RU" sz="1400" dirty="0" smtClean="0">
              <a:solidFill>
                <a:schemeClr val="lt1"/>
              </a:solidFill>
              <a:latin typeface="Manrope" panose="020B0604020202020204" charset="0"/>
            </a:endParaRPr>
          </a:p>
          <a:p>
            <a:pPr algn="l"/>
            <a:r>
              <a:rPr lang="ru-RU" sz="1400" dirty="0" smtClean="0">
                <a:solidFill>
                  <a:schemeClr val="lt1"/>
                </a:solidFill>
                <a:latin typeface="Manrope" panose="020B0604020202020204" charset="0"/>
              </a:rPr>
              <a:t>(1265-1274</a:t>
            </a:r>
            <a:r>
              <a:rPr lang="ru-RU" sz="1400" dirty="0">
                <a:solidFill>
                  <a:schemeClr val="lt1"/>
                </a:solidFill>
                <a:latin typeface="Manrope" panose="020B0604020202020204" charset="0"/>
              </a:rPr>
              <a:t>)</a:t>
            </a:r>
            <a:endParaRPr lang="ru-RU" sz="1400" dirty="0">
              <a:solidFill>
                <a:schemeClr val="tx1"/>
              </a:solidFill>
              <a:latin typeface="Manrope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995" y="1011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[1, </a:t>
            </a:r>
            <a:r>
              <a:rPr lang="ru-RU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15-16</a:t>
            </a:r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]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4;p60"/>
          <p:cNvSpPr txBox="1">
            <a:spLocks/>
          </p:cNvSpPr>
          <p:nvPr/>
        </p:nvSpPr>
        <p:spPr>
          <a:xfrm flipH="1">
            <a:off x="1216584" y="335245"/>
            <a:ext cx="633033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Патриархальная </a:t>
            </a:r>
            <a:r>
              <a:rPr lang="ru-RU" sz="3000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теория</a:t>
            </a:r>
            <a:endParaRPr lang="ru-RU" sz="3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993145"/>
            <a:ext cx="40388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Люди </a:t>
            </a:r>
            <a:r>
              <a:rPr lang="ru-RU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коллективны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развиваются лучше всего в гармонии семьи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Государство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— это расширенная семья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Власть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государя — продолжение отцовской власти и абсолютна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Власть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патриарха божественна, поэтому подданные должны покорно подчиняться, сопротивление недопустимо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Монарх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как и отец в семье, не избирается и не смещается, подданные — его дети.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311" y="3516612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anrope" panose="020B0604020202020204" charset="0"/>
              </a:rPr>
              <a:t>Аристотель</a:t>
            </a:r>
          </a:p>
          <a:p>
            <a:r>
              <a:rPr lang="ru-RU" dirty="0">
                <a:latin typeface="Manrope" panose="020B0604020202020204" charset="0"/>
              </a:rPr>
              <a:t>(384 до н.э. – 322 до н.э.)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09722" y="3395672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anrope" panose="020B0604020202020204" charset="0"/>
              </a:rPr>
              <a:t>Николай Михайловский</a:t>
            </a:r>
            <a:br>
              <a:rPr lang="ru-RU" dirty="0">
                <a:latin typeface="Manrope" panose="020B0604020202020204" charset="0"/>
              </a:rPr>
            </a:br>
            <a:r>
              <a:rPr lang="ru-RU" dirty="0">
                <a:latin typeface="Manrope" panose="020B0604020202020204" charset="0"/>
              </a:rPr>
              <a:t>(1842-1904)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995" y="1011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[1, </a:t>
            </a:r>
            <a:r>
              <a:rPr lang="ru-RU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16</a:t>
            </a:r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]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42" name="Picture 2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8" r="8658"/>
          <a:stretch/>
        </p:blipFill>
        <p:spPr bwMode="auto">
          <a:xfrm>
            <a:off x="403532" y="1153136"/>
            <a:ext cx="1888870" cy="23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90" y="1136749"/>
            <a:ext cx="1734497" cy="225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4;p60"/>
          <p:cNvSpPr txBox="1">
            <a:spLocks/>
          </p:cNvSpPr>
          <p:nvPr/>
        </p:nvSpPr>
        <p:spPr>
          <a:xfrm flipH="1">
            <a:off x="1216584" y="335245"/>
            <a:ext cx="633033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Договорная </a:t>
            </a:r>
            <a:r>
              <a:rPr lang="ru-RU" sz="3000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теория</a:t>
            </a:r>
            <a:endParaRPr lang="ru-RU" sz="3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1136750"/>
            <a:ext cx="4038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Государство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создается по договору между людьми, которые передают ему часть своей свободы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Оно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получает право принимать законы и собирать налоги, но обязано защищать граждан и их права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Граждане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подчиняются законам, но могут свергнуть правителей при злоупотреблении властью.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333" y="3415308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Manrope" panose="020B0604020202020204" charset="0"/>
              </a:rPr>
              <a:t>Жан-Жак Руссо́</a:t>
            </a:r>
            <a:br>
              <a:rPr lang="vi-VN" dirty="0">
                <a:latin typeface="Manrope" panose="020B0604020202020204" charset="0"/>
              </a:rPr>
            </a:br>
            <a:r>
              <a:rPr lang="vi-VN" dirty="0">
                <a:latin typeface="Manrope" panose="020B0604020202020204" charset="0"/>
              </a:rPr>
              <a:t>(1712-1778)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1336" y="3416356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anrope" panose="020B0604020202020204" charset="0"/>
              </a:rPr>
              <a:t>Радищев А.Н.</a:t>
            </a:r>
            <a:r>
              <a:rPr lang="ru-RU" dirty="0">
                <a:latin typeface="Manrope" panose="020B0604020202020204" charset="0"/>
              </a:rPr>
              <a:t/>
            </a:r>
            <a:br>
              <a:rPr lang="ru-RU" dirty="0">
                <a:latin typeface="Manrope" panose="020B0604020202020204" charset="0"/>
              </a:rPr>
            </a:br>
            <a:r>
              <a:rPr lang="ru-RU" dirty="0">
                <a:latin typeface="Manrope" panose="020B0604020202020204" charset="0"/>
              </a:rPr>
              <a:t>(1749-1802)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995" y="1011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[1, </a:t>
            </a:r>
            <a:r>
              <a:rPr lang="ru-RU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16</a:t>
            </a:r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]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F214AF6-E778-7BA8-17F4-26C8C069C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2" y="1136750"/>
            <a:ext cx="1783785" cy="22785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2A8486B6-CF51-304E-323E-71F965BDD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36" y="1136750"/>
            <a:ext cx="1611663" cy="22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4;p60"/>
          <p:cNvSpPr txBox="1">
            <a:spLocks/>
          </p:cNvSpPr>
          <p:nvPr/>
        </p:nvSpPr>
        <p:spPr>
          <a:xfrm flipH="1">
            <a:off x="1216584" y="335245"/>
            <a:ext cx="633033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000" dirty="0" smtClean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Теория </a:t>
            </a:r>
            <a:r>
              <a:rPr lang="ru-RU" sz="3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насилия</a:t>
            </a:r>
            <a:endParaRPr lang="ru-RU" sz="3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1136750"/>
            <a:ext cx="40388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Государство возникает из военно-политических факторов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Оно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формируется через насилие и власть одного племени над другим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Экономическое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господство основывается на насилии и подчинении</a:t>
            </a: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Государство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— это внешняя сила, навязанная обществу, а не результат его внутреннего развития.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333" y="3415308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anrope" panose="020B0604020202020204" charset="0"/>
              </a:rPr>
              <a:t>Евгений Дюринг</a:t>
            </a:r>
            <a:br>
              <a:rPr lang="ru-RU" dirty="0">
                <a:latin typeface="Manrope" panose="020B0604020202020204" charset="0"/>
              </a:rPr>
            </a:br>
            <a:r>
              <a:rPr lang="ru-RU" dirty="0">
                <a:latin typeface="Manrope" panose="020B0604020202020204" charset="0"/>
              </a:rPr>
              <a:t>(1833-1921)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1336" y="3416356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anrope" panose="020B0604020202020204" charset="0"/>
              </a:rPr>
              <a:t>Карл Каутский</a:t>
            </a:r>
            <a:br>
              <a:rPr lang="ru-RU" dirty="0">
                <a:latin typeface="Manrope" panose="020B0604020202020204" charset="0"/>
              </a:rPr>
            </a:br>
            <a:r>
              <a:rPr lang="ru-RU" dirty="0">
                <a:latin typeface="Manrope" panose="020B0604020202020204" charset="0"/>
              </a:rPr>
              <a:t>(1854-1938)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995" y="1011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[1, </a:t>
            </a:r>
            <a:r>
              <a:rPr lang="ru-RU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17</a:t>
            </a:r>
            <a:r>
              <a:rPr lang="en-US" sz="2000" dirty="0" smtClean="0">
                <a:solidFill>
                  <a:schemeClr val="lt1"/>
                </a:solidFill>
                <a:latin typeface="Segoe UI Light" panose="020B0502040204020203" pitchFamily="34" charset="0"/>
                <a:ea typeface="Source Sans Pro Semibold" panose="020B0603030403020204" pitchFamily="34" charset="0"/>
                <a:cs typeface="Segoe UI Light" panose="020B0502040204020203" pitchFamily="34" charset="0"/>
              </a:rPr>
              <a:t>]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26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3" y="1136749"/>
            <a:ext cx="1708387" cy="227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459" y="1136749"/>
            <a:ext cx="1645855" cy="227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548</Words>
  <Application>Microsoft Office PowerPoint</Application>
  <PresentationFormat>Экран (16:9)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Kulim Park</vt:lpstr>
      <vt:lpstr>Source Sans Pro ExtraLight</vt:lpstr>
      <vt:lpstr>Kulim Park SemiBold</vt:lpstr>
      <vt:lpstr>Segoe UI Light</vt:lpstr>
      <vt:lpstr>Source Sans Pro Semibold</vt:lpstr>
      <vt:lpstr>Nunito Light</vt:lpstr>
      <vt:lpstr>Manrope</vt:lpstr>
      <vt:lpstr>Minimalist Korean Aesthetic Pitch Deck by Slidesgo</vt:lpstr>
      <vt:lpstr>Доклад по предмету Правоведение,  на тему:  Теории происхождения государства</vt:lpstr>
      <vt:lpstr>Цель и Задачи исследования</vt:lpstr>
      <vt:lpstr>Государство – это аппарат публично-политического властвования внутри границ определённой территории</vt:lpstr>
      <vt:lpstr>Признаки Государства</vt:lpstr>
      <vt:lpstr>Патриархальная теория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по предмету Правоведение,  на тему:  Теории происхождения государства</dc:title>
  <dc:creator>AMD</dc:creator>
  <cp:lastModifiedBy>AMD</cp:lastModifiedBy>
  <cp:revision>16</cp:revision>
  <dcterms:modified xsi:type="dcterms:W3CDTF">2024-09-23T19:32:08Z</dcterms:modified>
</cp:coreProperties>
</file>