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385" r:id="rId4"/>
    <p:sldId id="258" r:id="rId5"/>
    <p:sldId id="259" r:id="rId6"/>
    <p:sldId id="286" r:id="rId7"/>
    <p:sldId id="261" r:id="rId8"/>
    <p:sldId id="262" r:id="rId9"/>
    <p:sldId id="386" r:id="rId10"/>
    <p:sldId id="387" r:id="rId11"/>
    <p:sldId id="263" r:id="rId12"/>
  </p:sldIdLst>
  <p:sldSz cx="9144000" cy="5143500" type="screen16x9"/>
  <p:notesSz cx="6858000" cy="9144000"/>
  <p:embeddedFontLst>
    <p:embeddedFont>
      <p:font typeface="Manjari" panose="020B0604020202020204" charset="0"/>
      <p:regular r:id="rId14"/>
      <p:bold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Hammersmith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D7FDE62-2CC4-4C25-A70D-98E583967B82}">
  <a:tblStyle styleId="{3D7FDE62-2CC4-4C25-A70D-98E583967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326E16-62E4-436E-B261-261C652ECF8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C73E51-15B3-4437-A1BE-3F940901333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034729-245E-47AA-A557-85226B47487C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3FC874-2431-4117-AD61-DA06F01484A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462AAE-9FB7-47ED-8AC0-F761C7AEB4F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367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8" r:id="rId7"/>
    <p:sldLayoutId id="2147483669" r:id="rId8"/>
    <p:sldLayoutId id="2147483684" r:id="rId9"/>
    <p:sldLayoutId id="214748368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762427" y="-615470"/>
            <a:ext cx="6931262" cy="1656184"/>
          </a:xfrm>
          <a:custGeom>
            <a:avLst/>
            <a:gdLst>
              <a:gd name="connsiteX0" fmla="*/ 0 w 6984775"/>
              <a:gd name="connsiteY0" fmla="*/ 581000 h 1162000"/>
              <a:gd name="connsiteX1" fmla="*/ 3492388 w 6984775"/>
              <a:gd name="connsiteY1" fmla="*/ 0 h 1162000"/>
              <a:gd name="connsiteX2" fmla="*/ 6984776 w 6984775"/>
              <a:gd name="connsiteY2" fmla="*/ 581000 h 1162000"/>
              <a:gd name="connsiteX3" fmla="*/ 3492388 w 6984775"/>
              <a:gd name="connsiteY3" fmla="*/ 1162000 h 1162000"/>
              <a:gd name="connsiteX4" fmla="*/ 0 w 6984775"/>
              <a:gd name="connsiteY4" fmla="*/ 581000 h 1162000"/>
              <a:gd name="connsiteX0" fmla="*/ 0 w 7055882"/>
              <a:gd name="connsiteY0" fmla="*/ 581000 h 1169874"/>
              <a:gd name="connsiteX1" fmla="*/ 3492388 w 7055882"/>
              <a:gd name="connsiteY1" fmla="*/ 0 h 1169874"/>
              <a:gd name="connsiteX2" fmla="*/ 6984776 w 7055882"/>
              <a:gd name="connsiteY2" fmla="*/ 581000 h 1169874"/>
              <a:gd name="connsiteX3" fmla="*/ 5751975 w 7055882"/>
              <a:gd name="connsiteY3" fmla="*/ 895186 h 1169874"/>
              <a:gd name="connsiteX4" fmla="*/ 3492388 w 7055882"/>
              <a:gd name="connsiteY4" fmla="*/ 1162000 h 1169874"/>
              <a:gd name="connsiteX5" fmla="*/ 0 w 7055882"/>
              <a:gd name="connsiteY5" fmla="*/ 581000 h 1169874"/>
              <a:gd name="connsiteX0" fmla="*/ 1498 w 7057380"/>
              <a:gd name="connsiteY0" fmla="*/ 581000 h 1162532"/>
              <a:gd name="connsiteX1" fmla="*/ 3493886 w 7057380"/>
              <a:gd name="connsiteY1" fmla="*/ 0 h 1162532"/>
              <a:gd name="connsiteX2" fmla="*/ 6986274 w 7057380"/>
              <a:gd name="connsiteY2" fmla="*/ 581000 h 1162532"/>
              <a:gd name="connsiteX3" fmla="*/ 5753473 w 7057380"/>
              <a:gd name="connsiteY3" fmla="*/ 895186 h 1162532"/>
              <a:gd name="connsiteX4" fmla="*/ 3493886 w 7057380"/>
              <a:gd name="connsiteY4" fmla="*/ 1162000 h 1162532"/>
              <a:gd name="connsiteX5" fmla="*/ 3061428 w 7057380"/>
              <a:gd name="connsiteY5" fmla="*/ 952735 h 1162532"/>
              <a:gd name="connsiteX6" fmla="*/ 1498 w 7057380"/>
              <a:gd name="connsiteY6" fmla="*/ 581000 h 1162532"/>
              <a:gd name="connsiteX0" fmla="*/ 1498 w 7057380"/>
              <a:gd name="connsiteY0" fmla="*/ 581000 h 979362"/>
              <a:gd name="connsiteX1" fmla="*/ 3493886 w 7057380"/>
              <a:gd name="connsiteY1" fmla="*/ 0 h 979362"/>
              <a:gd name="connsiteX2" fmla="*/ 6986274 w 7057380"/>
              <a:gd name="connsiteY2" fmla="*/ 581000 h 979362"/>
              <a:gd name="connsiteX3" fmla="*/ 5753473 w 7057380"/>
              <a:gd name="connsiteY3" fmla="*/ 895186 h 979362"/>
              <a:gd name="connsiteX4" fmla="*/ 4497807 w 7057380"/>
              <a:gd name="connsiteY4" fmla="*/ 842280 h 979362"/>
              <a:gd name="connsiteX5" fmla="*/ 3061428 w 7057380"/>
              <a:gd name="connsiteY5" fmla="*/ 952735 h 979362"/>
              <a:gd name="connsiteX6" fmla="*/ 1498 w 7057380"/>
              <a:gd name="connsiteY6" fmla="*/ 581000 h 979362"/>
              <a:gd name="connsiteX0" fmla="*/ 1498 w 6931262"/>
              <a:gd name="connsiteY0" fmla="*/ 581095 h 979457"/>
              <a:gd name="connsiteX1" fmla="*/ 3493886 w 6931262"/>
              <a:gd name="connsiteY1" fmla="*/ 95 h 979457"/>
              <a:gd name="connsiteX2" fmla="*/ 6851992 w 6931262"/>
              <a:gd name="connsiteY2" fmla="*/ 625856 h 979457"/>
              <a:gd name="connsiteX3" fmla="*/ 5753473 w 6931262"/>
              <a:gd name="connsiteY3" fmla="*/ 895281 h 979457"/>
              <a:gd name="connsiteX4" fmla="*/ 4497807 w 6931262"/>
              <a:gd name="connsiteY4" fmla="*/ 842375 h 979457"/>
              <a:gd name="connsiteX5" fmla="*/ 3061428 w 6931262"/>
              <a:gd name="connsiteY5" fmla="*/ 952830 h 979457"/>
              <a:gd name="connsiteX6" fmla="*/ 1498 w 6931262"/>
              <a:gd name="connsiteY6" fmla="*/ 581095 h 97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1262" h="979457">
                <a:moveTo>
                  <a:pt x="1498" y="581095"/>
                </a:moveTo>
                <a:cubicBezTo>
                  <a:pt x="73574" y="422306"/>
                  <a:pt x="2352137" y="-7365"/>
                  <a:pt x="3493886" y="95"/>
                </a:cubicBezTo>
                <a:cubicBezTo>
                  <a:pt x="4635635" y="7555"/>
                  <a:pt x="6506300" y="451081"/>
                  <a:pt x="6851992" y="625856"/>
                </a:cubicBezTo>
                <a:cubicBezTo>
                  <a:pt x="7197684" y="800631"/>
                  <a:pt x="6335538" y="798448"/>
                  <a:pt x="5753473" y="895281"/>
                </a:cubicBezTo>
                <a:cubicBezTo>
                  <a:pt x="5171408" y="992114"/>
                  <a:pt x="4946481" y="832784"/>
                  <a:pt x="4497807" y="842375"/>
                </a:cubicBezTo>
                <a:cubicBezTo>
                  <a:pt x="4049133" y="851966"/>
                  <a:pt x="3643493" y="1049663"/>
                  <a:pt x="3061428" y="952830"/>
                </a:cubicBezTo>
                <a:cubicBezTo>
                  <a:pt x="2479363" y="855997"/>
                  <a:pt x="-70578" y="739884"/>
                  <a:pt x="1498" y="5810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1785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современного инструмента управления задачами для эффективного планирования и контроля рабочих процессов в командах и у отдельных пользователей. </a:t>
            </a: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5724128" y="3394624"/>
            <a:ext cx="3240360" cy="833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200" u="sng" dirty="0" err="1">
                <a:latin typeface="+mn-lt"/>
              </a:rPr>
              <a:t>Ст.преподаватель</a:t>
            </a:r>
            <a:r>
              <a:rPr lang="ru-RU" sz="1200" u="sng" dirty="0">
                <a:latin typeface="+mn-lt"/>
              </a:rPr>
              <a:t> </a:t>
            </a:r>
            <a:r>
              <a:rPr lang="ru-RU" sz="1200" u="sng" dirty="0" err="1" smtClean="0">
                <a:latin typeface="+mn-lt"/>
              </a:rPr>
              <a:t>каф.ПрИ</a:t>
            </a:r>
            <a:r>
              <a:rPr lang="ru-RU" sz="1200" u="sng" dirty="0" smtClean="0">
                <a:latin typeface="+mn-lt"/>
              </a:rPr>
              <a:t> </a:t>
            </a:r>
            <a:r>
              <a:rPr lang="ru-RU" sz="1200" u="sng" dirty="0" err="1">
                <a:latin typeface="+mn-lt"/>
              </a:rPr>
              <a:t>Расеева</a:t>
            </a:r>
            <a:r>
              <a:rPr lang="ru-RU" sz="1200" u="sng" dirty="0">
                <a:latin typeface="+mn-lt"/>
              </a:rPr>
              <a:t> Е.В</a:t>
            </a:r>
            <a:r>
              <a:rPr lang="ru-RU" sz="1200" u="sng" dirty="0" smtClean="0">
                <a:latin typeface="+mn-lt"/>
              </a:rPr>
              <a:t>.</a:t>
            </a:r>
            <a:endParaRPr lang="en-US" sz="1200" u="sng" dirty="0" smtClean="0">
              <a:latin typeface="+mn-lt"/>
            </a:endParaRPr>
          </a:p>
          <a:p>
            <a:pPr algn="l"/>
            <a:r>
              <a:rPr lang="ru-RU" sz="1200" u="sng" dirty="0" smtClean="0">
                <a:latin typeface="+mn-lt"/>
              </a:rPr>
              <a:t>Студент гр. ПрИ-21 Морзюков М.А.</a:t>
            </a:r>
          </a:p>
          <a:p>
            <a:pPr algn="l"/>
            <a:r>
              <a:rPr lang="ru-RU" sz="1200" u="sng" dirty="0">
                <a:latin typeface="+mn-lt"/>
              </a:rPr>
              <a:t>Студент гр. ПрИ-21 </a:t>
            </a:r>
            <a:r>
              <a:rPr lang="ru-RU" sz="1200" u="sng" dirty="0" smtClean="0">
                <a:latin typeface="+mn-lt"/>
              </a:rPr>
              <a:t>Левин А.В.</a:t>
            </a:r>
          </a:p>
          <a:p>
            <a:pPr algn="l"/>
            <a:r>
              <a:rPr lang="ru-RU" sz="1200" u="sng" dirty="0">
                <a:latin typeface="+mn-lt"/>
              </a:rPr>
              <a:t>Студент гр. ПрИ-21 </a:t>
            </a:r>
            <a:r>
              <a:rPr lang="ru-RU" sz="1200" u="sng" dirty="0" smtClean="0">
                <a:latin typeface="+mn-lt"/>
              </a:rPr>
              <a:t>Блинов И.А.</a:t>
            </a:r>
            <a:endParaRPr lang="ru-RU" sz="12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5721" y="267494"/>
            <a:ext cx="6899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Поволжский </a:t>
            </a:r>
            <a:r>
              <a:rPr lang="ru-RU" dirty="0">
                <a:solidFill>
                  <a:schemeClr val="accent2"/>
                </a:solidFill>
              </a:rPr>
              <a:t>государственный университет телекоммуникаций и </a:t>
            </a:r>
            <a:r>
              <a:rPr lang="ru-RU" dirty="0" smtClean="0">
                <a:solidFill>
                  <a:schemeClr val="accent2"/>
                </a:solidFill>
              </a:rPr>
              <a:t>информатики </a:t>
            </a:r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42;p86"/>
          <p:cNvSpPr txBox="1">
            <a:spLocks noGrp="1"/>
          </p:cNvSpPr>
          <p:nvPr>
            <p:ph type="title"/>
          </p:nvPr>
        </p:nvSpPr>
        <p:spPr>
          <a:xfrm>
            <a:off x="251520" y="523025"/>
            <a:ext cx="8712968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Продукт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53" y="1011311"/>
            <a:ext cx="3881929" cy="194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5534"/>
            <a:ext cx="3876606" cy="194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5" y="977279"/>
            <a:ext cx="3881929" cy="194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53" y="3003797"/>
            <a:ext cx="3881929" cy="194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611560" y="1152050"/>
            <a:ext cx="792088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79" name="Google Shape;2079;p90"/>
          <p:cNvSpPr/>
          <p:nvPr/>
        </p:nvSpPr>
        <p:spPr>
          <a:xfrm>
            <a:off x="3779912" y="2643758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55826"/>
            <a:ext cx="1452626" cy="14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86125"/>
            <a:ext cx="2020968" cy="159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1400" dirty="0" smtClean="0">
                <a:latin typeface="+mn-lt"/>
              </a:rPr>
              <a:t>Ограниченные </a:t>
            </a:r>
            <a:r>
              <a:rPr lang="ru-RU" sz="1400" dirty="0">
                <a:latin typeface="+mn-lt"/>
              </a:rPr>
              <a:t>возможности общения замедляют взаимодействие внутри команды</a:t>
            </a:r>
            <a:r>
              <a:rPr lang="ru-RU" sz="1400" dirty="0" smtClean="0">
                <a:latin typeface="+mn-lt"/>
              </a:rPr>
              <a:t>.</a:t>
            </a:r>
          </a:p>
          <a:p>
            <a:pPr algn="just"/>
            <a:endParaRPr lang="ru-RU" sz="1400" dirty="0">
              <a:latin typeface="+mn-lt"/>
            </a:endParaRPr>
          </a:p>
          <a:p>
            <a:pPr algn="just"/>
            <a:r>
              <a:rPr lang="ru-RU" sz="1400" dirty="0" smtClean="0">
                <a:latin typeface="+mn-lt"/>
              </a:rPr>
              <a:t>Отсутствие </a:t>
            </a:r>
            <a:r>
              <a:rPr lang="ru-RU" sz="1400" dirty="0">
                <a:latin typeface="+mn-lt"/>
              </a:rPr>
              <a:t>визуальных инструментов затрудняет </a:t>
            </a:r>
            <a:r>
              <a:rPr lang="ru-RU" sz="1400" dirty="0" err="1">
                <a:latin typeface="+mn-lt"/>
              </a:rPr>
              <a:t>приоритизацию</a:t>
            </a:r>
            <a:r>
              <a:rPr lang="ru-RU" sz="1400" dirty="0">
                <a:latin typeface="+mn-lt"/>
              </a:rPr>
              <a:t> задач</a:t>
            </a:r>
            <a:r>
              <a:rPr lang="ru-RU" sz="1400" dirty="0" smtClean="0">
                <a:latin typeface="+mn-lt"/>
              </a:rPr>
              <a:t>.</a:t>
            </a:r>
          </a:p>
          <a:p>
            <a:pPr algn="just"/>
            <a:endParaRPr lang="ru-RU" sz="1400" dirty="0">
              <a:latin typeface="+mn-lt"/>
            </a:endParaRPr>
          </a:p>
          <a:p>
            <a:pPr algn="just"/>
            <a:r>
              <a:rPr lang="ru-RU" sz="1400" dirty="0" smtClean="0">
                <a:latin typeface="+mn-lt"/>
              </a:rPr>
              <a:t>Данные </a:t>
            </a:r>
            <a:r>
              <a:rPr lang="ru-RU" sz="1400" dirty="0">
                <a:latin typeface="+mn-lt"/>
              </a:rPr>
              <a:t>разбросаны по разным платформам, что усложняет их поиск</a:t>
            </a:r>
            <a:r>
              <a:rPr lang="ru-RU" sz="1400" dirty="0" smtClean="0">
                <a:latin typeface="+mn-lt"/>
              </a:rPr>
              <a:t>.</a:t>
            </a:r>
            <a:endParaRPr lang="ru-RU" sz="1400" dirty="0">
              <a:latin typeface="+mn-lt"/>
            </a:endParaRP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Проблемы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06" y="2782226"/>
            <a:ext cx="2852638" cy="190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1400" dirty="0" smtClean="0">
                <a:latin typeface="+mn-lt"/>
              </a:rPr>
              <a:t>Пользователи </a:t>
            </a:r>
            <a:r>
              <a:rPr lang="ru-RU" sz="1400" dirty="0">
                <a:latin typeface="+mn-lt"/>
              </a:rPr>
              <a:t>хотят </a:t>
            </a:r>
            <a:r>
              <a:rPr lang="ru-RU" sz="1400" dirty="0" smtClean="0">
                <a:latin typeface="+mn-lt"/>
              </a:rPr>
              <a:t>чат </a:t>
            </a:r>
            <a:r>
              <a:rPr lang="ru-RU" sz="1400" dirty="0">
                <a:latin typeface="+mn-lt"/>
              </a:rPr>
              <a:t>в приложении, чтобы упростить обмен </a:t>
            </a:r>
            <a:r>
              <a:rPr lang="ru-RU" sz="1400" dirty="0" smtClean="0">
                <a:latin typeface="+mn-lt"/>
              </a:rPr>
              <a:t>сообщениями.</a:t>
            </a:r>
          </a:p>
          <a:p>
            <a:pPr algn="just"/>
            <a:endParaRPr lang="ru-RU" sz="1400" dirty="0" smtClean="0">
              <a:latin typeface="+mn-lt"/>
            </a:endParaRPr>
          </a:p>
          <a:p>
            <a:pPr algn="just"/>
            <a:r>
              <a:rPr lang="ru-RU" sz="1400" dirty="0" smtClean="0">
                <a:latin typeface="+mn-lt"/>
              </a:rPr>
              <a:t>Пользователи </a:t>
            </a:r>
            <a:r>
              <a:rPr lang="ru-RU" sz="1400" dirty="0">
                <a:latin typeface="+mn-lt"/>
              </a:rPr>
              <a:t>предпочли бы визуальные инструменты </a:t>
            </a:r>
            <a:r>
              <a:rPr lang="ru-RU" sz="1400" dirty="0" smtClean="0">
                <a:latin typeface="+mn-lt"/>
              </a:rPr>
              <a:t>для </a:t>
            </a:r>
            <a:r>
              <a:rPr lang="ru-RU" sz="1400" dirty="0">
                <a:latin typeface="+mn-lt"/>
              </a:rPr>
              <a:t>более интуитивного управления приоритетами задач</a:t>
            </a:r>
            <a:r>
              <a:rPr lang="ru-RU" sz="1400" dirty="0" smtClean="0">
                <a:latin typeface="+mn-lt"/>
              </a:rPr>
              <a:t>.</a:t>
            </a:r>
          </a:p>
          <a:p>
            <a:pPr algn="just"/>
            <a:endParaRPr lang="ru-RU" sz="1400" dirty="0" smtClean="0">
              <a:latin typeface="+mn-lt"/>
            </a:endParaRPr>
          </a:p>
          <a:p>
            <a:pPr algn="just"/>
            <a:r>
              <a:rPr lang="ru-RU" sz="1400" dirty="0" smtClean="0">
                <a:latin typeface="+mn-lt"/>
              </a:rPr>
              <a:t>Пользователи </a:t>
            </a:r>
            <a:r>
              <a:rPr lang="ru-RU" sz="1400" dirty="0">
                <a:latin typeface="+mn-lt"/>
              </a:rPr>
              <a:t>хотят централизованный доступ к </a:t>
            </a:r>
            <a:r>
              <a:rPr lang="ru-RU" sz="1400" dirty="0" smtClean="0">
                <a:latin typeface="+mn-lt"/>
              </a:rPr>
              <a:t>информации.</a:t>
            </a:r>
            <a:endParaRPr lang="ru-RU" sz="1400" dirty="0">
              <a:latin typeface="+mn-lt"/>
            </a:endParaRP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Решения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50" y="2787774"/>
            <a:ext cx="3423800" cy="205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0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Потребители и рынок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3688" y="1203598"/>
            <a:ext cx="5688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accent2"/>
                </a:solidFill>
              </a:rPr>
              <a:t>Потенциальными клиентами нашего продукта являются </a:t>
            </a:r>
            <a:r>
              <a:rPr lang="ru-RU" b="1" dirty="0">
                <a:solidFill>
                  <a:schemeClr val="accent2"/>
                </a:solidFill>
              </a:rPr>
              <a:t>команды</a:t>
            </a:r>
            <a:r>
              <a:rPr lang="ru-RU" dirty="0">
                <a:solidFill>
                  <a:schemeClr val="accent2"/>
                </a:solidFill>
              </a:rPr>
              <a:t> и </a:t>
            </a:r>
            <a:r>
              <a:rPr lang="ru-RU" b="1" dirty="0">
                <a:solidFill>
                  <a:schemeClr val="accent2"/>
                </a:solidFill>
              </a:rPr>
              <a:t>отдельные пользователи</a:t>
            </a:r>
            <a:r>
              <a:rPr lang="ru-RU" dirty="0">
                <a:solidFill>
                  <a:schemeClr val="accent2"/>
                </a:solidFill>
              </a:rPr>
              <a:t>, нуждающиеся в инструменте для эффективного управления задачами и коммуникации. Согласно исследованиям, рынок программного обеспечения для управления задачами и проектами активно растет, с прогнозируемым ежегодным ростом на 10-15% в течение следующих 3-5 лет.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59782"/>
            <a:ext cx="2835846" cy="18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3589838" y="3923666"/>
            <a:ext cx="3138602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	</a:t>
            </a:r>
            <a:r>
              <a:rPr lang="ru-RU" sz="1400" dirty="0" smtClean="0">
                <a:solidFill>
                  <a:schemeClr val="accent2"/>
                </a:solidFill>
                <a:latin typeface="+mj-lt"/>
              </a:rPr>
              <a:t>Визуальные </a:t>
            </a:r>
            <a:r>
              <a:rPr lang="ru-RU" sz="1400" dirty="0">
                <a:solidFill>
                  <a:schemeClr val="accent2"/>
                </a:solidFill>
                <a:latin typeface="+mj-lt"/>
              </a:rPr>
              <a:t>инструменты для удобного планирования и </a:t>
            </a:r>
            <a:r>
              <a:rPr lang="ru-RU" sz="1400" dirty="0" err="1">
                <a:solidFill>
                  <a:schemeClr val="accent2"/>
                </a:solidFill>
                <a:latin typeface="+mj-lt"/>
              </a:rPr>
              <a:t>приоритизации</a:t>
            </a:r>
            <a:r>
              <a:rPr lang="ru-RU" sz="1400" dirty="0">
                <a:solidFill>
                  <a:schemeClr val="accent2"/>
                </a:solidFill>
                <a:latin typeface="+mj-lt"/>
              </a:rPr>
              <a:t> задач.</a:t>
            </a:r>
          </a:p>
        </p:txBody>
      </p:sp>
      <p:sp>
        <p:nvSpPr>
          <p:cNvPr id="2041" name="Google Shape;2041;p86"/>
          <p:cNvSpPr txBox="1">
            <a:spLocks noGrp="1"/>
          </p:cNvSpPr>
          <p:nvPr>
            <p:ph type="subTitle" idx="2"/>
          </p:nvPr>
        </p:nvSpPr>
        <p:spPr>
          <a:xfrm>
            <a:off x="493494" y="3923666"/>
            <a:ext cx="3019282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	</a:t>
            </a:r>
            <a:r>
              <a:rPr lang="ru-RU" sz="1400" dirty="0" smtClean="0">
                <a:solidFill>
                  <a:schemeClr val="accent2"/>
                </a:solidFill>
                <a:latin typeface="+mj-lt"/>
              </a:rPr>
              <a:t>Обеспечение </a:t>
            </a:r>
            <a:r>
              <a:rPr lang="ru-RU" sz="1400" dirty="0">
                <a:solidFill>
                  <a:schemeClr val="accent2"/>
                </a:solidFill>
                <a:latin typeface="+mj-lt"/>
              </a:rPr>
              <a:t>целостного взаимодействия между участниками команды.</a:t>
            </a:r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251520" y="523025"/>
            <a:ext cx="8712968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технологических решений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67800" y="1435007"/>
            <a:ext cx="283806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ru-RU" sz="1800" dirty="0" smtClean="0"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</a:rPr>
              <a:t>Интеграция </a:t>
            </a:r>
            <a:r>
              <a:rPr lang="ru-RU" sz="1800" dirty="0">
                <a:uFill>
                  <a:noFill/>
                </a:uFill>
                <a:latin typeface="Verdana" panose="020B0604030504040204" pitchFamily="34" charset="0"/>
                <a:ea typeface="Verdana" panose="020B0604030504040204" pitchFamily="34" charset="0"/>
              </a:rPr>
              <a:t>функций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50150" y="1435007"/>
            <a:ext cx="256402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Сокращение времени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45" name="Google Shape;2045;p86"/>
          <p:cNvSpPr txBox="1">
            <a:spLocks noGrp="1"/>
          </p:cNvSpPr>
          <p:nvPr>
            <p:ph type="subTitle" idx="5"/>
          </p:nvPr>
        </p:nvSpPr>
        <p:spPr>
          <a:xfrm>
            <a:off x="997550" y="3275594"/>
            <a:ext cx="312609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Улучшенная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коммуникация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4079900" y="3275607"/>
            <a:ext cx="292406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Интуитивное планирование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925542" y="2123466"/>
            <a:ext cx="2938286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400" dirty="0">
                <a:solidFill>
                  <a:schemeClr val="accent2"/>
                </a:solidFill>
                <a:latin typeface="+mn-lt"/>
              </a:rPr>
              <a:t>Объединение управления задачами, чата и уведомлений в одном интерфейсе.</a:t>
            </a:r>
            <a:endParaRPr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48" name="Google Shape;2048;p86"/>
          <p:cNvSpPr txBox="1">
            <a:spLocks noGrp="1"/>
          </p:cNvSpPr>
          <p:nvPr>
            <p:ph type="subTitle" idx="8"/>
          </p:nvPr>
        </p:nvSpPr>
        <p:spPr>
          <a:xfrm>
            <a:off x="3589838" y="2123466"/>
            <a:ext cx="2952328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	</a:t>
            </a:r>
            <a:r>
              <a:rPr lang="ru-RU" sz="1400" dirty="0" smtClean="0">
                <a:solidFill>
                  <a:schemeClr val="accent2"/>
                </a:solidFill>
                <a:latin typeface="+mj-lt"/>
              </a:rPr>
              <a:t>Минимизация </a:t>
            </a:r>
            <a:r>
              <a:rPr lang="ru-RU" sz="1400" dirty="0">
                <a:solidFill>
                  <a:schemeClr val="accent2"/>
                </a:solidFill>
                <a:latin typeface="+mj-lt"/>
              </a:rPr>
              <a:t>времени </a:t>
            </a:r>
            <a:r>
              <a:rPr lang="ru-RU" sz="1400" dirty="0" smtClean="0">
                <a:solidFill>
                  <a:schemeClr val="accent2"/>
                </a:solidFill>
                <a:latin typeface="+mj-lt"/>
              </a:rPr>
              <a:t>на</a:t>
            </a:r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sz="1400" dirty="0" smtClean="0">
                <a:solidFill>
                  <a:schemeClr val="accent2"/>
                </a:solidFill>
                <a:latin typeface="+mj-lt"/>
              </a:rPr>
              <a:t>переключение </a:t>
            </a:r>
            <a:r>
              <a:rPr lang="ru-RU" sz="1400" dirty="0">
                <a:solidFill>
                  <a:schemeClr val="accent2"/>
                </a:solidFill>
                <a:latin typeface="+mj-lt"/>
              </a:rPr>
              <a:t>между разными инструментами.</a:t>
            </a:r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71600" y="1059582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01</a:t>
            </a:r>
            <a:endParaRPr dirty="0"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50150" y="1059582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1001350" y="289736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2052" name="Google Shape;2052;p86"/>
          <p:cNvSpPr txBox="1">
            <a:spLocks noGrp="1"/>
          </p:cNvSpPr>
          <p:nvPr>
            <p:ph type="title" idx="15"/>
          </p:nvPr>
        </p:nvSpPr>
        <p:spPr>
          <a:xfrm>
            <a:off x="4079900" y="289736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113"/>
          <p:cNvSpPr txBox="1">
            <a:spLocks noGrp="1"/>
          </p:cNvSpPr>
          <p:nvPr>
            <p:ph type="title"/>
          </p:nvPr>
        </p:nvSpPr>
        <p:spPr>
          <a:xfrm>
            <a:off x="1043605" y="677171"/>
            <a:ext cx="705678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Конкурентные преимущества и конкуренты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604" name="Google Shape;2604;p113"/>
          <p:cNvGraphicFramePr/>
          <p:nvPr>
            <p:extLst>
              <p:ext uri="{D42A27DB-BD31-4B8C-83A1-F6EECF244321}">
                <p14:modId xmlns:p14="http://schemas.microsoft.com/office/powerpoint/2010/main" val="3073711199"/>
              </p:ext>
            </p:extLst>
          </p:nvPr>
        </p:nvGraphicFramePr>
        <p:xfrm>
          <a:off x="827584" y="1419621"/>
          <a:ext cx="7416825" cy="3277340"/>
        </p:xfrm>
        <a:graphic>
          <a:graphicData uri="http://schemas.openxmlformats.org/drawingml/2006/table">
            <a:tbl>
              <a:tblPr>
                <a:noFill/>
                <a:tableStyleId>{3D7FDE62-2CC4-4C25-A70D-98E583967B82}</a:tableStyleId>
              </a:tblPr>
              <a:tblGrid>
                <a:gridCol w="2016224"/>
                <a:gridCol w="1944216"/>
                <a:gridCol w="1728193"/>
                <a:gridCol w="1728192"/>
              </a:tblGrid>
              <a:tr h="360041">
                <a:tc>
                  <a:txBody>
                    <a:bodyPr/>
                    <a:lstStyle/>
                    <a:p>
                      <a:pPr marL="1143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smtClean="0">
                          <a:solidFill>
                            <a:schemeClr val="lt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Характеристика</a:t>
                      </a:r>
                      <a:endParaRPr sz="1200" b="1" dirty="0">
                        <a:solidFill>
                          <a:schemeClr val="l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2D8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ru-RU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Наш продукт</a:t>
                      </a:r>
                      <a:endParaRPr sz="1200" b="1" dirty="0">
                        <a:solidFill>
                          <a:schemeClr val="accen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Trello</a:t>
                      </a:r>
                      <a:endParaRPr sz="1200" b="1" dirty="0">
                        <a:solidFill>
                          <a:schemeClr val="accen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Asana</a:t>
                      </a:r>
                      <a:endParaRPr sz="1200" b="1" dirty="0">
                        <a:solidFill>
                          <a:schemeClr val="accen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650762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smtClean="0">
                          <a:solidFill>
                            <a:schemeClr val="lt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Пользовательский интерфейс</a:t>
                      </a:r>
                      <a:endParaRPr sz="1200" b="1" dirty="0">
                        <a:solidFill>
                          <a:schemeClr val="l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2D8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Интуитивно понятный и дружелюбный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Средний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Сложный для новичков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61663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smtClean="0">
                          <a:solidFill>
                            <a:schemeClr val="lt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Интеграция функций</a:t>
                      </a:r>
                      <a:endParaRPr sz="1200" b="1" dirty="0">
                        <a:solidFill>
                          <a:schemeClr val="l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Объединение задач</a:t>
                      </a:r>
                      <a:r>
                        <a:rPr lang="ru-RU" sz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 и</a:t>
                      </a: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 общения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Отдельные приложения для каждой функции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Нужна интеграция с другими сервисами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61663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smtClean="0">
                          <a:solidFill>
                            <a:schemeClr val="lt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Ценовая политика</a:t>
                      </a:r>
                      <a:endParaRPr sz="1200" b="1" dirty="0">
                        <a:solidFill>
                          <a:schemeClr val="l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Конкурентоспособные низкие цены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Высокие цены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Средний уровень цен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7695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smtClean="0">
                          <a:solidFill>
                            <a:schemeClr val="lt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Hammersmith One"/>
                          <a:sym typeface="Hammersmith One"/>
                        </a:rPr>
                        <a:t>Себестоимость</a:t>
                      </a:r>
                      <a:endParaRPr sz="1200" b="1" dirty="0">
                        <a:solidFill>
                          <a:schemeClr val="lt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Низкая за счет современных технологий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accent2"/>
                          </a:solidFill>
                          <a:latin typeface="+mn-lt"/>
                        </a:rPr>
                        <a:t>Высокая из-за устаревших решений</a:t>
                      </a:r>
                    </a:p>
                  </a:txBody>
                  <a:tcPr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solidFill>
                            <a:schemeClr val="accent2"/>
                          </a:solidFill>
                          <a:latin typeface="+mn-lt"/>
                          <a:ea typeface="Manjari"/>
                          <a:cs typeface="Manjari"/>
                          <a:sym typeface="Manjari"/>
                        </a:rPr>
                        <a:t>Средняя</a:t>
                      </a:r>
                      <a:endParaRPr sz="1200" dirty="0">
                        <a:solidFill>
                          <a:schemeClr val="accent2"/>
                        </a:solidFill>
                        <a:latin typeface="+mn-lt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05" name="Google Shape;2605;p113"/>
          <p:cNvSpPr/>
          <p:nvPr/>
        </p:nvSpPr>
        <p:spPr>
          <a:xfrm>
            <a:off x="3059832" y="1161600"/>
            <a:ext cx="3024336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2241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>
              <a:lnSpc>
                <a:spcPct val="100000"/>
              </a:lnSpc>
            </a:pPr>
            <a:r>
              <a:rPr lang="ru-RU" sz="1400" b="1" dirty="0" smtClean="0">
                <a:solidFill>
                  <a:schemeClr val="accent2"/>
                </a:solidFill>
                <a:latin typeface="+mn-lt"/>
              </a:rPr>
              <a:t>Левин А.В. </a:t>
            </a:r>
            <a:r>
              <a:rPr lang="ru-RU" sz="1400" dirty="0">
                <a:solidFill>
                  <a:schemeClr val="accent2"/>
                </a:solidFill>
                <a:latin typeface="+mn-lt"/>
              </a:rPr>
              <a:t>— Руководитель проекта; отвечает за общую координацию, стратегическое планирование и управление командой</a:t>
            </a:r>
            <a:r>
              <a:rPr lang="ru-RU" sz="1400" dirty="0" smtClean="0">
                <a:solidFill>
                  <a:schemeClr val="accent2"/>
                </a:solidFill>
                <a:latin typeface="+mn-lt"/>
              </a:rPr>
              <a:t>.</a:t>
            </a:r>
          </a:p>
          <a:p>
            <a:pPr marL="342900" lvl="0" algn="just">
              <a:lnSpc>
                <a:spcPct val="100000"/>
              </a:lnSpc>
            </a:pPr>
            <a:endParaRPr lang="ru-RU" sz="1400" dirty="0">
              <a:solidFill>
                <a:schemeClr val="accent2"/>
              </a:solidFill>
              <a:latin typeface="+mn-lt"/>
            </a:endParaRPr>
          </a:p>
          <a:p>
            <a:pPr marL="342900" lvl="0" algn="just">
              <a:lnSpc>
                <a:spcPct val="100000"/>
              </a:lnSpc>
            </a:pPr>
            <a:r>
              <a:rPr lang="ru-RU" sz="1400" b="1" dirty="0">
                <a:solidFill>
                  <a:schemeClr val="accent2"/>
                </a:solidFill>
                <a:latin typeface="+mn-lt"/>
              </a:rPr>
              <a:t>Морзюков М. А.</a:t>
            </a:r>
            <a:r>
              <a:rPr lang="ru-RU" sz="1400" dirty="0">
                <a:solidFill>
                  <a:schemeClr val="accent2"/>
                </a:solidFill>
                <a:latin typeface="+mn-lt"/>
              </a:rPr>
              <a:t> — </a:t>
            </a:r>
            <a:r>
              <a:rPr lang="ru-RU" sz="1400" dirty="0" smtClean="0">
                <a:solidFill>
                  <a:schemeClr val="accent2"/>
                </a:solidFill>
                <a:latin typeface="+mn-lt"/>
              </a:rPr>
              <a:t>разработчик</a:t>
            </a:r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; </a:t>
            </a:r>
            <a:r>
              <a:rPr lang="ru-RU" sz="1400" dirty="0" smtClean="0">
                <a:solidFill>
                  <a:schemeClr val="accent2"/>
                </a:solidFill>
                <a:latin typeface="+mn-lt"/>
              </a:rPr>
              <a:t>который </a:t>
            </a:r>
            <a:r>
              <a:rPr lang="ru-RU" sz="1400" dirty="0">
                <a:solidFill>
                  <a:schemeClr val="accent2"/>
                </a:solidFill>
                <a:latin typeface="+mn-lt"/>
              </a:rPr>
              <a:t>создаёт функционал как на сервере, так и на клиентской части приложения, обеспечивая взаимодействие разных частей системы</a:t>
            </a:r>
            <a:r>
              <a:rPr lang="ru-RU" sz="1400" dirty="0" smtClean="0">
                <a:solidFill>
                  <a:schemeClr val="accent2"/>
                </a:solidFill>
                <a:latin typeface="+mn-lt"/>
              </a:rPr>
              <a:t>.</a:t>
            </a:r>
          </a:p>
          <a:p>
            <a:pPr marL="342900" lvl="0" algn="just">
              <a:lnSpc>
                <a:spcPct val="100000"/>
              </a:lnSpc>
            </a:pPr>
            <a:endParaRPr lang="ru-RU" sz="1400" dirty="0" smtClean="0">
              <a:solidFill>
                <a:schemeClr val="accent2"/>
              </a:solidFill>
              <a:latin typeface="+mn-lt"/>
            </a:endParaRPr>
          </a:p>
          <a:p>
            <a:pPr marL="342900" lvl="0" algn="just">
              <a:lnSpc>
                <a:spcPct val="100000"/>
              </a:lnSpc>
            </a:pPr>
            <a:r>
              <a:rPr lang="ru-RU" sz="1400" b="1" dirty="0" smtClean="0">
                <a:solidFill>
                  <a:schemeClr val="accent2"/>
                </a:solidFill>
                <a:latin typeface="+mn-lt"/>
              </a:rPr>
              <a:t>Блинов И.А.</a:t>
            </a:r>
            <a:r>
              <a:rPr lang="ru-RU" sz="1400" dirty="0">
                <a:solidFill>
                  <a:schemeClr val="accent2"/>
                </a:solidFill>
                <a:latin typeface="+mn-lt"/>
              </a:rPr>
              <a:t> — </a:t>
            </a:r>
            <a:r>
              <a:rPr lang="ru-RU" sz="1400" dirty="0" smtClean="0">
                <a:solidFill>
                  <a:schemeClr val="accent2"/>
                </a:solidFill>
                <a:latin typeface="+mn-lt"/>
              </a:rPr>
              <a:t>Дизайнер</a:t>
            </a:r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; </a:t>
            </a:r>
            <a:r>
              <a:rPr lang="ru-RU" sz="1400" dirty="0">
                <a:solidFill>
                  <a:schemeClr val="accent2"/>
                </a:solidFill>
                <a:latin typeface="+mn-lt"/>
              </a:rPr>
              <a:t>разрабатывает пользовательский интерфейс и обеспечивает удобство взаимодействия с приложением, создавая визуально привлекательный и интуитивно понятный дизайн.</a:t>
            </a:r>
            <a:endParaRPr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42;p86"/>
          <p:cNvSpPr txBox="1">
            <a:spLocks noGrp="1"/>
          </p:cNvSpPr>
          <p:nvPr>
            <p:ph type="title"/>
          </p:nvPr>
        </p:nvSpPr>
        <p:spPr>
          <a:xfrm>
            <a:off x="251520" y="523025"/>
            <a:ext cx="8712968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Команда проекта</a:t>
            </a:r>
            <a:endParaRPr dirty="0"/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0" y="123478"/>
            <a:ext cx="1615534" cy="9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11644"/>
            <a:ext cx="2087370" cy="12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171118" cy="2096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 algn="just">
              <a:buSzPts val="1600"/>
            </a:pPr>
            <a:r>
              <a:rPr lang="ru-RU" b="1" dirty="0">
                <a:latin typeface="+mn-lt"/>
              </a:rPr>
              <a:t>Требуемое финансирование:</a:t>
            </a:r>
            <a:r>
              <a:rPr lang="ru-RU" dirty="0">
                <a:latin typeface="+mn-lt"/>
              </a:rPr>
              <a:t> Ищем дополнительные источники для реализации проекта</a:t>
            </a:r>
            <a:r>
              <a:rPr lang="ru-RU" dirty="0" smtClean="0">
                <a:latin typeface="+mn-lt"/>
              </a:rPr>
              <a:t>.</a:t>
            </a:r>
          </a:p>
          <a:p>
            <a:pPr lvl="0" indent="-330200" algn="just">
              <a:buSzPts val="1600"/>
            </a:pPr>
            <a:r>
              <a:rPr lang="ru-RU" b="1" dirty="0" smtClean="0">
                <a:latin typeface="+mn-lt"/>
              </a:rPr>
              <a:t>Собственные </a:t>
            </a:r>
            <a:r>
              <a:rPr lang="ru-RU" b="1" dirty="0">
                <a:latin typeface="+mn-lt"/>
              </a:rPr>
              <a:t>средства:</a:t>
            </a:r>
            <a:r>
              <a:rPr lang="ru-RU" dirty="0">
                <a:latin typeface="+mn-lt"/>
              </a:rPr>
              <a:t> Проект полностью разрабатывается на средства команды, инвестиции не привлекались</a:t>
            </a:r>
            <a:r>
              <a:rPr lang="ru-RU" dirty="0" smtClean="0">
                <a:latin typeface="+mn-lt"/>
              </a:rPr>
              <a:t>.</a:t>
            </a:r>
          </a:p>
          <a:p>
            <a:pPr lvl="0" indent="-330200" algn="just">
              <a:buSzPts val="1600"/>
            </a:pPr>
            <a:r>
              <a:rPr lang="ru-RU" b="1" dirty="0" smtClean="0">
                <a:latin typeface="+mn-lt"/>
              </a:rPr>
              <a:t>Направления </a:t>
            </a:r>
            <a:r>
              <a:rPr lang="ru-RU" b="1" dirty="0">
                <a:latin typeface="+mn-lt"/>
              </a:rPr>
              <a:t>расходования:</a:t>
            </a:r>
            <a:r>
              <a:rPr lang="ru-RU" dirty="0">
                <a:latin typeface="+mn-lt"/>
              </a:rPr>
              <a:t> Финансирование необходимо на развитие функционала, маркетинг и серверные ресурсы</a:t>
            </a:r>
            <a:r>
              <a:rPr lang="ru-RU" dirty="0" smtClean="0">
                <a:latin typeface="+mn-lt"/>
              </a:rPr>
              <a:t>.</a:t>
            </a:r>
          </a:p>
          <a:p>
            <a:pPr lvl="0" indent="-330200" algn="just">
              <a:buSzPts val="1600"/>
            </a:pPr>
            <a:r>
              <a:rPr lang="ru-RU" b="1" dirty="0" smtClean="0">
                <a:latin typeface="+mn-lt"/>
              </a:rPr>
              <a:t>Форма </a:t>
            </a:r>
            <a:r>
              <a:rPr lang="ru-RU" b="1" dirty="0">
                <a:latin typeface="+mn-lt"/>
              </a:rPr>
              <a:t>партнерства:</a:t>
            </a:r>
            <a:r>
              <a:rPr lang="ru-RU" dirty="0">
                <a:latin typeface="+mn-lt"/>
              </a:rPr>
              <a:t> Открыты к обсуждению условий партнерства и возврата инвестиций.</a:t>
            </a:r>
            <a:endParaRPr dirty="0">
              <a:latin typeface="+mn-lt"/>
            </a:endParaRPr>
          </a:p>
        </p:txBody>
      </p:sp>
      <p:sp>
        <p:nvSpPr>
          <p:cNvPr id="5" name="Google Shape;2042;p86"/>
          <p:cNvSpPr txBox="1">
            <a:spLocks noGrp="1"/>
          </p:cNvSpPr>
          <p:nvPr>
            <p:ph type="title"/>
          </p:nvPr>
        </p:nvSpPr>
        <p:spPr>
          <a:xfrm>
            <a:off x="251520" y="523025"/>
            <a:ext cx="8712968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Предложения для инвестора</a:t>
            </a:r>
            <a:endParaRPr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19821"/>
            <a:ext cx="2912200" cy="18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42;p86"/>
          <p:cNvSpPr txBox="1">
            <a:spLocks noGrp="1"/>
          </p:cNvSpPr>
          <p:nvPr>
            <p:ph type="title"/>
          </p:nvPr>
        </p:nvSpPr>
        <p:spPr>
          <a:xfrm>
            <a:off x="251520" y="523025"/>
            <a:ext cx="8712968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8068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Продукт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0" y="1011311"/>
            <a:ext cx="3888432" cy="194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76" y="2995534"/>
            <a:ext cx="3893244" cy="195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88" y="1011311"/>
            <a:ext cx="388843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03" y="3021309"/>
            <a:ext cx="3881929" cy="194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5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372</Words>
  <Application>Microsoft Office PowerPoint</Application>
  <PresentationFormat>Экран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Manjari</vt:lpstr>
      <vt:lpstr>Verdana</vt:lpstr>
      <vt:lpstr>Hammersmith One</vt:lpstr>
      <vt:lpstr>Roboto Condensed Light</vt:lpstr>
      <vt:lpstr>Elegant Education Pack for Students XL by Slidesgo</vt:lpstr>
      <vt:lpstr>Разработка современного инструмента управления задачами для эффективного планирования и контроля рабочих процессов в командах и у отдельных пользователей. </vt:lpstr>
      <vt:lpstr>Проблемы</vt:lpstr>
      <vt:lpstr>Решения</vt:lpstr>
      <vt:lpstr>Потребители и рынок</vt:lpstr>
      <vt:lpstr>Анализ технологических решений</vt:lpstr>
      <vt:lpstr>Конкурентные преимущества и конкуренты</vt:lpstr>
      <vt:lpstr>Команда проекта</vt:lpstr>
      <vt:lpstr>Предложения для инвестора</vt:lpstr>
      <vt:lpstr>Продукт</vt:lpstr>
      <vt:lpstr>Продукт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современного инструмента управления задачами для эффективного планирования и контроля рабочих процессов в командах и у отдельных пользователей. </dc:title>
  <cp:lastModifiedBy>AMD</cp:lastModifiedBy>
  <cp:revision>16</cp:revision>
  <dcterms:modified xsi:type="dcterms:W3CDTF">2024-09-25T23:49:04Z</dcterms:modified>
</cp:coreProperties>
</file>