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6" r:id="rId6"/>
    <p:sldId id="268" r:id="rId7"/>
    <p:sldId id="258" r:id="rId8"/>
    <p:sldId id="267" r:id="rId9"/>
    <p:sldId id="269" r:id="rId10"/>
    <p:sldId id="264" r:id="rId11"/>
    <p:sldId id="265" r:id="rId12"/>
    <p:sldId id="270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7" Type="http://schemas.microsoft.com/office/2007/relationships/hdphoto" Target="../media/hdphoto1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hyperlink" Target="https://www.lib.tpu.ru/fulltext/m/2007/m26.pdf" TargetMode="External"/><Relationship Id="rId4" Type="http://schemas.openxmlformats.org/officeDocument/2006/relationships/hyperlink" Target="https://lms.kgeu.ru/pluginfile.php?file=/17519/mod_resource/content/0/&#1055;&#1088;&#1072;&#1074;&#1086;&#1074;&#1077;&#1076;&#1077;&#1085;&#1080;&#1077;_&#1055;&#1086;&#1076;%20&#1088;&#1077;&#1076;%20&#1050;&#1086;&#1079;&#1073;&#1072;&#1085;&#1077;&#1085;&#1082;&#1086;_&#1059;&#1095;&#1077;&#1073;&#1085;&#1080;&#1082;_2006%20%203-&#1077;%20&#1080;&#1079;&#1076;%20-1072&#1089;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7" Type="http://schemas.openxmlformats.org/officeDocument/2006/relationships/hyperlink" Target="https://vk.com/doc601791677_603972742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5.wdp"/><Relationship Id="rId5" Type="http://schemas.openxmlformats.org/officeDocument/2006/relationships/image" Target="../media/image18.png"/><Relationship Id="rId4" Type="http://schemas.openxmlformats.org/officeDocument/2006/relationships/hyperlink" Target="https://vk.com/doc14201860_22306406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x3.urait.ru/uploads/pdf_review/795339BD-0C1B-499E-A009-71583B5D0D1F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g.ru/2011/07/14/pravosoznanie-dok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s://mx3.urait.ru/uploads/pdf_review/795339BD-0C1B-499E-A009-71583B5D0D1F.pdf" TargetMode="External"/><Relationship Id="rId4" Type="http://schemas.openxmlformats.org/officeDocument/2006/relationships/hyperlink" Target="https://elar.rsvpu.ru/bitstream/123456789/32321/1/978-5-8050-0699-0_2020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://openedo.mrsu.ru/catalog/Gumanitarnie/2018/PDF/pravovedenie.pdf" TargetMode="External"/><Relationship Id="rId2" Type="http://schemas.openxmlformats.org/officeDocument/2006/relationships/hyperlink" Target="https://istina.msu.ru/download/108244513/1fagrz:14Lq3vpVp0uq2gAIyHp90nskqVc/" TargetMode="External"/><Relationship Id="rId1" Type="http://schemas.openxmlformats.org/officeDocument/2006/relationships/slideLayout" Target="../slideLayouts/slideLayout7.xml"/><Relationship Id="rId6" Type="http://schemas.microsoft.com/office/2007/relationships/hdphoto" Target="../media/hdphoto6.wdp"/><Relationship Id="rId5" Type="http://schemas.openxmlformats.org/officeDocument/2006/relationships/image" Target="../media/image9.png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7" Type="http://schemas.openxmlformats.org/officeDocument/2006/relationships/hyperlink" Target="https://pravovedenie.spbu.ru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ospravo-journal.ru/" TargetMode="External"/><Relationship Id="rId5" Type="http://schemas.microsoft.com/office/2007/relationships/hdphoto" Target="../media/hdphoto9.wdp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7" Type="http://schemas.openxmlformats.org/officeDocument/2006/relationships/hyperlink" Target="https://vk.com/doc226045728_609843227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1.wdp"/><Relationship Id="rId5" Type="http://schemas.openxmlformats.org/officeDocument/2006/relationships/image" Target="../media/image14.png"/><Relationship Id="rId4" Type="http://schemas.openxmlformats.org/officeDocument/2006/relationships/hyperlink" Target="https://elar.urfu.ru/bitstream/10995/40626/1/978-5-7996-1716-5_2016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er\Desktop\СТЕНДЫ_Август\ПГУТИ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1056"/>
            <a:ext cx="134873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СТЕНДЫ_Август\фемида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6277"/>
            <a:ext cx="2806976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706234" y="146277"/>
            <a:ext cx="65644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ФГБОУ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ВО «Поволжский </a:t>
            </a: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государственный университет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 телекоммуникаций и информатики»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14480" y="1007542"/>
            <a:ext cx="405226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  <a:prstDash val="sysDash"/>
          </a:ln>
        </p:spPr>
        <p:txBody>
          <a:bodyPr wrap="none">
            <a:spAutoFit/>
          </a:bodyPr>
          <a:lstStyle/>
          <a:p>
            <a:r>
              <a:rPr lang="ru-RU" b="1" dirty="0" smtClean="0"/>
              <a:t>кафедра </a:t>
            </a:r>
            <a:r>
              <a:rPr lang="ru-RU" b="1" dirty="0"/>
              <a:t>«Связей с общественностью»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47187" y="5013176"/>
            <a:ext cx="27767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Автор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r"/>
            <a:r>
              <a:rPr lang="ru-RU" b="1" i="1" dirty="0" smtClean="0">
                <a:solidFill>
                  <a:schemeClr val="tx2">
                    <a:lumMod val="50000"/>
                  </a:schemeClr>
                </a:solidFill>
                <a:latin typeface="Book Antiqua" pitchFamily="18" charset="0"/>
              </a:rPr>
              <a:t>канд. ист. наук</a:t>
            </a:r>
            <a:r>
              <a:rPr lang="ru-RU" b="1" i="1" dirty="0">
                <a:solidFill>
                  <a:schemeClr val="tx2">
                    <a:lumMod val="50000"/>
                  </a:schemeClr>
                </a:solidFill>
                <a:latin typeface="Book Antiqua" pitchFamily="18" charset="0"/>
              </a:rPr>
              <a:t>, </a:t>
            </a:r>
            <a:r>
              <a:rPr lang="ru-RU" b="1" i="1" dirty="0" smtClean="0">
                <a:solidFill>
                  <a:schemeClr val="tx2">
                    <a:lumMod val="50000"/>
                  </a:schemeClr>
                </a:solidFill>
                <a:latin typeface="Book Antiqua" pitchFamily="18" charset="0"/>
              </a:rPr>
              <a:t>доцент</a:t>
            </a:r>
          </a:p>
          <a:p>
            <a:pPr algn="ctr"/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Е.Е. ШЕРЕМЕЕВ</a:t>
            </a:r>
            <a:endParaRPr lang="ru-RU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52130" y="6256945"/>
            <a:ext cx="2476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Segoe Print" pitchFamily="2" charset="0"/>
              </a:rPr>
              <a:t>г. Самара, 2021 г.</a:t>
            </a:r>
            <a:endParaRPr lang="ru-RU" b="1" dirty="0">
              <a:latin typeface="Segoe Print" pitchFamily="2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35277" y="2132856"/>
            <a:ext cx="5688632" cy="2492990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4800" b="1" dirty="0" smtClean="0">
                <a:solidFill>
                  <a:srgbClr val="FF0000"/>
                </a:solidFill>
                <a:latin typeface="Arial Narrow" pitchFamily="34" charset="0"/>
              </a:rPr>
              <a:t>«ПРАВОВЕДЕНИЕ»</a:t>
            </a:r>
            <a:endParaRPr lang="ru-RU" sz="48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- как учебная дисциплина.</a:t>
            </a:r>
          </a:p>
          <a:p>
            <a:pPr algn="ctr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Цель. Задачи. Функции.</a:t>
            </a:r>
          </a:p>
          <a:p>
            <a:pPr algn="ctr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Методология. Литература.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6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516216" y="5373216"/>
            <a:ext cx="1966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М.: «Дело», 2002.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59733"/>
            <a:ext cx="3171724" cy="43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27446" y="53806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https://lms.kgeu.ru/pluginfile.php?file=%2F17519%2Fmod_resource%2Fcontent%2F0%2F</a:t>
            </a:r>
            <a:r>
              <a:rPr lang="ru-RU" dirty="0">
                <a:hlinkClick r:id="rId4"/>
              </a:rPr>
              <a:t>Правоведение_Под%20ред%20Козбаненко_Учебник_2006%20%203-е%20изд%20-1072с.</a:t>
            </a:r>
            <a:r>
              <a:rPr lang="en-US" dirty="0" err="1" smtClean="0">
                <a:hlinkClick r:id="rId4"/>
              </a:rPr>
              <a:t>pdf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48064" y="5965447"/>
            <a:ext cx="38884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hlinkClick r:id="rId5"/>
              </a:rPr>
              <a:t>https://</a:t>
            </a:r>
            <a:r>
              <a:rPr lang="en-US" sz="1400" b="1" dirty="0" smtClean="0">
                <a:hlinkClick r:id="rId5"/>
              </a:rPr>
              <a:t>www.lib.tpu.ru/fulltext/m/2007/m26.pdf</a:t>
            </a:r>
            <a:endParaRPr lang="ru-RU" sz="1400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17" y="736855"/>
            <a:ext cx="3187869" cy="50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216398" y="5090368"/>
            <a:ext cx="611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UrL</a:t>
            </a:r>
            <a:r>
              <a:rPr lang="ru-RU" b="1" dirty="0" smtClean="0">
                <a:solidFill>
                  <a:srgbClr val="FF0000"/>
                </a:solidFill>
              </a:rPr>
              <a:t>: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065377" y="5627000"/>
            <a:ext cx="611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UrL</a:t>
            </a:r>
            <a:r>
              <a:rPr lang="ru-RU" b="1" dirty="0" smtClean="0">
                <a:solidFill>
                  <a:srgbClr val="FF0000"/>
                </a:solidFill>
              </a:rPr>
              <a:t>: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1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9538"/>
            <a:ext cx="3877349" cy="57329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368445" y="6093296"/>
            <a:ext cx="32969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4"/>
              </a:rPr>
              <a:t>https://</a:t>
            </a:r>
            <a:r>
              <a:rPr lang="en-US" sz="1400" b="1" dirty="0" smtClean="0">
                <a:hlinkClick r:id="rId4"/>
              </a:rPr>
              <a:t>vk.com/doc14201860_223064064</a:t>
            </a:r>
            <a:endParaRPr lang="ru-RU" sz="1400" b="1" dirty="0" smtClean="0"/>
          </a:p>
          <a:p>
            <a:endParaRPr lang="ru-RU" sz="1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24976"/>
            <a:ext cx="3999485" cy="57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150738" y="6093296"/>
            <a:ext cx="33883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7"/>
              </a:rPr>
              <a:t>https://</a:t>
            </a:r>
            <a:r>
              <a:rPr lang="en-US" sz="1400" b="1" dirty="0" smtClean="0">
                <a:hlinkClick r:id="rId7"/>
              </a:rPr>
              <a:t>vk.com/doc601791677_603972742</a:t>
            </a:r>
            <a:endParaRPr lang="ru-RU" sz="1400" b="1" dirty="0" smtClean="0"/>
          </a:p>
          <a:p>
            <a:endParaRPr lang="ru-RU" sz="1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932040" y="6071997"/>
            <a:ext cx="576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UrL</a:t>
            </a:r>
            <a:r>
              <a:rPr lang="ru-RU" b="1" dirty="0" smtClean="0">
                <a:solidFill>
                  <a:srgbClr val="FF0000"/>
                </a:solidFill>
              </a:rPr>
              <a:t>: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3568" y="6078529"/>
            <a:ext cx="611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UrL</a:t>
            </a:r>
            <a:r>
              <a:rPr lang="ru-RU" b="1" dirty="0" smtClean="0">
                <a:solidFill>
                  <a:srgbClr val="FF0000"/>
                </a:solidFill>
              </a:rPr>
              <a:t>: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78926" y="5556278"/>
            <a:ext cx="1520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М.: «Дело», 2002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63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476672"/>
            <a:ext cx="8136904" cy="101566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indent="324000" algn="just"/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ПРАВОСОЗНАНИЕ </a:t>
            </a:r>
            <a:r>
              <a:rPr lang="ru-RU" sz="2000" b="1" dirty="0" smtClean="0">
                <a:solidFill>
                  <a:schemeClr val="tx2">
                    <a:lumMod val="75000"/>
                  </a:schemeClr>
                </a:solidFill>
              </a:rPr>
              <a:t>– это  «…сложившаяся на основе правовых    знаний … система идей, представлений и понятий о праве, осознанная потребность в праве…».</a:t>
            </a:r>
            <a:endParaRPr lang="ru-RU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39539" y="1492335"/>
            <a:ext cx="78649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dirty="0" smtClean="0"/>
              <a:t>Будрин В.Ф., Скорюков Н.М., Гессе С.В. Правоведение: </a:t>
            </a:r>
          </a:p>
          <a:p>
            <a:pPr algn="r"/>
            <a:r>
              <a:rPr lang="ru-RU" dirty="0" smtClean="0"/>
              <a:t>Курс лекций. – Архангельск: Северный (Арктический) федер. ун-т, 2011. </a:t>
            </a:r>
            <a:r>
              <a:rPr lang="ru-RU" dirty="0"/>
              <a:t>– </a:t>
            </a:r>
            <a:r>
              <a:rPr lang="ru-RU" dirty="0" smtClean="0"/>
              <a:t>С. 4.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19580" y="2677851"/>
            <a:ext cx="170482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ЗНАНИЕ ПРАВА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87624" y="3501008"/>
            <a:ext cx="256602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ПРАВОВАЯ ИДЕОЛОГИЯ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0112" y="3429000"/>
            <a:ext cx="269086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ПРАВОВАЯ ПСИХОЛОГИЯ</a:t>
            </a:r>
            <a:endParaRPr lang="ru-RU" dirty="0"/>
          </a:p>
        </p:txBody>
      </p:sp>
      <p:sp>
        <p:nvSpPr>
          <p:cNvPr id="7" name="Левая фигурная скобка 6"/>
          <p:cNvSpPr/>
          <p:nvPr/>
        </p:nvSpPr>
        <p:spPr>
          <a:xfrm rot="5400000" flipH="1">
            <a:off x="4531987" y="270259"/>
            <a:ext cx="368057" cy="7632849"/>
          </a:xfrm>
          <a:prstGeom prst="leftBrace">
            <a:avLst>
              <a:gd name="adj1" fmla="val 8333"/>
              <a:gd name="adj2" fmla="val 5035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2470635" y="2862517"/>
            <a:ext cx="1283012" cy="5664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5580112" y="2862517"/>
            <a:ext cx="1080120" cy="4944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3698970" y="4375024"/>
            <a:ext cx="194604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ПРАВОСОЗНАНИЕ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1" name="Стрелка вниз 20"/>
          <p:cNvSpPr/>
          <p:nvPr/>
        </p:nvSpPr>
        <p:spPr>
          <a:xfrm>
            <a:off x="4311953" y="3128592"/>
            <a:ext cx="720080" cy="859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Picture 2" descr="C:\Users\user\Desktop\СТЕНДЫ_Август\вопр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60752"/>
            <a:ext cx="194450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Прямоугольник 22"/>
          <p:cNvSpPr/>
          <p:nvPr/>
        </p:nvSpPr>
        <p:spPr>
          <a:xfrm>
            <a:off x="2662944" y="5102143"/>
            <a:ext cx="6264696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  <a:latin typeface="Arial Black" pitchFamily="34" charset="0"/>
              </a:rPr>
              <a:t>Д/з: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Подумайте КАКИЕ КОМПЕТЕНЦИИ в учебнике «Правоведение» (М., 2019), под ред. А.Я. Рыженкова,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указаны неправильно (стр. 10-13)?    ПОЧЕМУ?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535996" y="6237312"/>
            <a:ext cx="43916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hlinkClick r:id="rId4"/>
              </a:rPr>
              <a:t>https://</a:t>
            </a:r>
            <a:r>
              <a:rPr lang="en-US" sz="1400" b="1" dirty="0" smtClean="0">
                <a:hlinkClick r:id="rId4"/>
              </a:rPr>
              <a:t>mx3.urait.ru/uploads/pdf_review/795339BD-0C1B-499E-A009-71583B5D0D1F.pdf</a:t>
            </a:r>
            <a:endParaRPr lang="ru-RU" sz="1400" b="1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4246493" y="6224866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UrL</a:t>
            </a:r>
            <a:r>
              <a:rPr lang="ru-RU" b="1" dirty="0" smtClean="0">
                <a:solidFill>
                  <a:srgbClr val="FF0000"/>
                </a:solidFill>
              </a:rPr>
              <a:t>: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79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04664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4000" algn="just"/>
            <a:r>
              <a:rPr lang="ru-RU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ПРАВОВЕДЕНИЕ</a:t>
            </a:r>
            <a:r>
              <a:rPr lang="ru-RU" dirty="0" smtClean="0"/>
              <a:t> – это общественная наука, изучающая государственно-правовую действительность.</a:t>
            </a:r>
            <a:endParaRPr lang="ru-RU" b="1" dirty="0"/>
          </a:p>
        </p:txBody>
      </p:sp>
      <p:sp>
        <p:nvSpPr>
          <p:cNvPr id="3" name="Стрелка вниз 2"/>
          <p:cNvSpPr/>
          <p:nvPr/>
        </p:nvSpPr>
        <p:spPr>
          <a:xfrm>
            <a:off x="4355976" y="980728"/>
            <a:ext cx="504056" cy="43378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082761" y="1552637"/>
            <a:ext cx="5050485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ru-RU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</a:rPr>
              <a:t>Государство</a:t>
            </a:r>
            <a:r>
              <a:rPr lang="ru-RU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 + </a:t>
            </a:r>
            <a:r>
              <a:rPr lang="ru-RU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</a:rPr>
              <a:t>Право</a:t>
            </a:r>
            <a:r>
              <a:rPr lang="ru-RU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 = Правоведение</a:t>
            </a:r>
            <a:endParaRPr lang="ru-RU" sz="2400" dirty="0">
              <a:ln>
                <a:solidFill>
                  <a:schemeClr val="accent1">
                    <a:lumMod val="75000"/>
                  </a:schemeClr>
                </a:solidFill>
              </a:ln>
            </a:endParaRPr>
          </a:p>
        </p:txBody>
      </p:sp>
      <p:pic>
        <p:nvPicPr>
          <p:cNvPr id="2050" name="Picture 2" descr="C:\Users\user\Desktop\СТЕНДЫ_Август\вопр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24" y="4667765"/>
            <a:ext cx="194450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686131" y="5589240"/>
            <a:ext cx="5425716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  <a:latin typeface="Arial Black" pitchFamily="34" charset="0"/>
              </a:rPr>
              <a:t>Д/з: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Чем «Правоведение» отличается от: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«Философии», «Социологии», «Политологии»,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«Истории государства и права»?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55227" y="2276872"/>
            <a:ext cx="8568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4000" algn="just"/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Предмет изучения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indent="324000" algn="just"/>
            <a:endParaRPr lang="ru-RU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Tx/>
              <a:buChar char="-"/>
            </a:pPr>
            <a:r>
              <a:rPr lang="ru-RU" dirty="0" smtClean="0"/>
              <a:t>совокупность общеобязательных норм поведения, установленных государством;</a:t>
            </a:r>
          </a:p>
          <a:p>
            <a:pPr marL="285750" indent="-285750" algn="just">
              <a:buFontTx/>
              <a:buChar char="-"/>
            </a:pPr>
            <a:endParaRPr lang="ru-RU" dirty="0"/>
          </a:p>
          <a:p>
            <a:pPr marL="285750" indent="-285750" algn="just">
              <a:buFontTx/>
              <a:buChar char="-"/>
            </a:pPr>
            <a:r>
              <a:rPr lang="ru-RU" dirty="0" smtClean="0"/>
              <a:t>соотношение и взаимосвязь между государством и правом;</a:t>
            </a:r>
          </a:p>
          <a:p>
            <a:pPr marL="285750" indent="-285750" algn="just">
              <a:buFontTx/>
              <a:buChar char="-"/>
            </a:pPr>
            <a:endParaRPr lang="ru-RU" dirty="0"/>
          </a:p>
          <a:p>
            <a:pPr marL="285750" indent="-285750" algn="just">
              <a:buFontTx/>
              <a:buChar char="-"/>
            </a:pPr>
            <a:r>
              <a:rPr lang="ru-RU" dirty="0" smtClean="0"/>
              <a:t>нормативно-правовой словарь.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22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user\Desktop\СТЕНДЫ_Август\фм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4" y="2996952"/>
            <a:ext cx="309261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51520" y="5328452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4000" algn="just"/>
            <a:r>
              <a:rPr lang="ru-RU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предмета «Правоведение»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–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изучение основ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 правовой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системы 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России, формирование теоретических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понятий, связанных с научной терминологией, теорией и практикой правоотношений, представлений об источниках и историографии по данному предмету.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ru-RU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C:\Users\user\Desktop\СТЕНДЫ_Август\medvedev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57" y="116632"/>
            <a:ext cx="134902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06780" y="1916632"/>
            <a:ext cx="1843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200" dirty="0" smtClean="0">
                <a:latin typeface="Monotype Corsiva" pitchFamily="66" charset="0"/>
                <a:cs typeface="Browallia New" pitchFamily="34" charset="-34"/>
              </a:rPr>
              <a:t>Президент РФ 2008-2012 гг.</a:t>
            </a:r>
          </a:p>
          <a:p>
            <a:pPr algn="ctr"/>
            <a:r>
              <a:rPr lang="ru-RU" sz="1200" b="1" dirty="0" smtClean="0">
                <a:latin typeface="Monotype Corsiva" pitchFamily="66" charset="0"/>
                <a:cs typeface="Browallia New" pitchFamily="34" charset="-34"/>
              </a:rPr>
              <a:t>Д.А. МЕДВЕДЕВ</a:t>
            </a:r>
            <a:endParaRPr lang="ru-RU" sz="1200" b="1" dirty="0">
              <a:latin typeface="Monotype Corsiva" pitchFamily="66" charset="0"/>
              <a:cs typeface="Browallia New" pitchFamily="34" charset="-34"/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2051720" y="385074"/>
            <a:ext cx="736651" cy="122413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973473" y="239865"/>
            <a:ext cx="5976664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dirty="0"/>
              <a:t>«</a:t>
            </a:r>
            <a:r>
              <a:rPr lang="ru-RU" b="1" dirty="0">
                <a:solidFill>
                  <a:srgbClr val="FF0000"/>
                </a:solidFill>
              </a:rPr>
              <a:t>Основы государственной политики </a:t>
            </a:r>
            <a:endParaRPr lang="ru-RU" b="1" dirty="0" smtClean="0">
              <a:solidFill>
                <a:srgbClr val="FF0000"/>
              </a:solidFill>
            </a:endParaRPr>
          </a:p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Российской </a:t>
            </a:r>
            <a:r>
              <a:rPr lang="ru-RU" b="1" dirty="0">
                <a:solidFill>
                  <a:srgbClr val="FF0000"/>
                </a:solidFill>
              </a:rPr>
              <a:t>Федерации в сфере развития правовой грамотности и правосознания граждан</a:t>
            </a:r>
            <a:r>
              <a:rPr lang="ru-RU" dirty="0"/>
              <a:t>», </a:t>
            </a:r>
            <a:endParaRPr lang="ru-RU" dirty="0" smtClean="0"/>
          </a:p>
          <a:p>
            <a:pPr algn="ctr"/>
            <a:r>
              <a:rPr lang="ru-RU" dirty="0" smtClean="0"/>
              <a:t>утверждены </a:t>
            </a:r>
            <a:r>
              <a:rPr lang="ru-RU" dirty="0"/>
              <a:t>Президентом РФ 4 мая 2011 г</a:t>
            </a:r>
            <a:r>
              <a:rPr lang="ru-RU" dirty="0" smtClean="0"/>
              <a:t>.</a:t>
            </a:r>
          </a:p>
          <a:p>
            <a:pPr algn="ctr"/>
            <a:r>
              <a:rPr lang="ru-RU" dirty="0" smtClean="0"/>
              <a:t>// </a:t>
            </a:r>
            <a:r>
              <a:rPr lang="ru-RU" dirty="0"/>
              <a:t>«Российская газета». </a:t>
            </a:r>
            <a:r>
              <a:rPr lang="ru-RU" dirty="0" smtClean="0"/>
              <a:t>– </a:t>
            </a:r>
            <a:r>
              <a:rPr lang="ru-RU" dirty="0"/>
              <a:t>М., 2011. – № 5527. – 14 июля.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491880" y="3368537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UrL</a:t>
            </a:r>
            <a:r>
              <a:rPr lang="ru-RU" b="1" dirty="0" smtClean="0">
                <a:solidFill>
                  <a:srgbClr val="FF0000"/>
                </a:solidFill>
              </a:rPr>
              <a:t>: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32308" y="3356992"/>
            <a:ext cx="495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4"/>
              </a:rPr>
              <a:t>https://rg.ru/2011/07/14/pravosoznanie-dok.html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85890" y="2276872"/>
            <a:ext cx="67969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4000" algn="just">
              <a:buFontTx/>
              <a:buChar char="-"/>
            </a:pPr>
            <a:r>
              <a:rPr lang="ru-RU" dirty="0" smtClean="0"/>
              <a:t>развитие правовой культуры у населения РФ;</a:t>
            </a:r>
          </a:p>
          <a:p>
            <a:pPr indent="324000" algn="just">
              <a:buFontTx/>
              <a:buChar char="-"/>
            </a:pPr>
            <a:r>
              <a:rPr lang="ru-RU" dirty="0" smtClean="0"/>
              <a:t>Пункт 15 определил правовые курсы, как составную часть всех уровней образования, включая дошкольное обучение.</a:t>
            </a:r>
            <a:endParaRPr lang="ru-RU" dirty="0"/>
          </a:p>
        </p:txBody>
      </p:sp>
      <p:sp>
        <p:nvSpPr>
          <p:cNvPr id="9" name="Стрелка вниз 8"/>
          <p:cNvSpPr/>
          <p:nvPr/>
        </p:nvSpPr>
        <p:spPr>
          <a:xfrm>
            <a:off x="5205721" y="1844824"/>
            <a:ext cx="1512168" cy="43204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184358" y="3956622"/>
            <a:ext cx="5765779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indent="324000" algn="just"/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ПРАВОВОЕ ГОСУДАРСТВО</a:t>
            </a:r>
            <a:r>
              <a:rPr lang="ru-RU" dirty="0" smtClean="0"/>
              <a:t> – это  государство основанное на верховенстве закона, на основе принципов: разделения властей; прав и свобод человека и гражданина; равенстве всех перед законом.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92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4000" algn="just"/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КОМПЕТЕНЦИИ учебного курса «Правоведение»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indent="324000" algn="just">
              <a:buFontTx/>
              <a:buChar char="-"/>
            </a:pPr>
            <a:r>
              <a:rPr lang="ru-RU" dirty="0" smtClean="0"/>
              <a:t>формирование гражданско-правовой культуры и гражданской позиции;</a:t>
            </a:r>
            <a:endParaRPr lang="ru-RU" dirty="0"/>
          </a:p>
          <a:p>
            <a:pPr indent="324000" algn="just">
              <a:buFontTx/>
              <a:buChar char="-"/>
            </a:pPr>
            <a:r>
              <a:rPr lang="ru-RU" dirty="0" smtClean="0"/>
              <a:t>способность использовать основы правовых знаний в практической жизни;</a:t>
            </a:r>
          </a:p>
          <a:p>
            <a:pPr indent="324000" algn="just">
              <a:buFontTx/>
              <a:buChar char="-"/>
            </a:pPr>
            <a:r>
              <a:rPr lang="ru-RU" dirty="0" smtClean="0"/>
              <a:t>владеть понятийным/терминологическим аппаратом;</a:t>
            </a:r>
          </a:p>
          <a:p>
            <a:pPr indent="324000" algn="just">
              <a:buFontTx/>
              <a:buChar char="-"/>
            </a:pPr>
            <a:r>
              <a:rPr lang="ru-RU" dirty="0" smtClean="0"/>
              <a:t>знать теории происхождения государства и права;</a:t>
            </a:r>
          </a:p>
          <a:p>
            <a:pPr indent="324000" algn="just">
              <a:buFontTx/>
              <a:buChar char="-"/>
            </a:pPr>
            <a:r>
              <a:rPr lang="ru-RU" dirty="0" smtClean="0"/>
              <a:t>уметь проводить отличия между нормами права и морали;</a:t>
            </a:r>
          </a:p>
          <a:p>
            <a:pPr indent="324000" algn="just">
              <a:buFontTx/>
              <a:buChar char="-"/>
            </a:pPr>
            <a:r>
              <a:rPr lang="ru-RU" dirty="0" smtClean="0"/>
              <a:t>знать основы правового государства и его взаимосвязь с гражданским обществом;</a:t>
            </a:r>
          </a:p>
          <a:p>
            <a:pPr indent="324000" algn="just">
              <a:buFontTx/>
              <a:buChar char="-"/>
            </a:pPr>
            <a:r>
              <a:rPr lang="ru-RU" dirty="0" smtClean="0"/>
              <a:t>уметь находить нормативно-правовые акты и определять их юридическую силу;</a:t>
            </a:r>
          </a:p>
          <a:p>
            <a:pPr indent="324000" algn="just">
              <a:buFontTx/>
              <a:buChar char="-"/>
            </a:pPr>
            <a:r>
              <a:rPr lang="ru-RU" dirty="0" smtClean="0"/>
              <a:t>знать основные отрасли российского права (основы конституционного, гражданского, семейного, трудового, уголовного и процессуального права);</a:t>
            </a:r>
          </a:p>
          <a:p>
            <a:pPr indent="324000" algn="just">
              <a:buFontTx/>
              <a:buChar char="-"/>
            </a:pPr>
            <a:r>
              <a:rPr lang="ru-RU" dirty="0" smtClean="0"/>
              <a:t>ориентироваться в закономерностях становления и развития права в России;</a:t>
            </a:r>
          </a:p>
          <a:p>
            <a:pPr indent="324000" algn="just">
              <a:buFontTx/>
              <a:buChar char="-"/>
            </a:pPr>
            <a:r>
              <a:rPr lang="ru-RU" dirty="0" smtClean="0"/>
              <a:t>определять формы государственно-политического и территориально-административного устройства стран;</a:t>
            </a:r>
          </a:p>
          <a:p>
            <a:pPr indent="324000" algn="just">
              <a:buFontTx/>
              <a:buChar char="-"/>
            </a:pPr>
            <a:r>
              <a:rPr lang="ru-RU" dirty="0" smtClean="0"/>
              <a:t>знать предмет и систему международного права, его соотношение с национальным  правом.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4869160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4000" algn="just"/>
            <a:r>
              <a:rPr lang="ru-RU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МЕТОДОЛОГИЯ: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324000" algn="just">
              <a:buAutoNum type="arabicParenR"/>
            </a:pPr>
            <a:r>
              <a:rPr lang="ru-RU" b="1" u="sng" dirty="0" smtClean="0"/>
              <a:t>Системный подход</a:t>
            </a:r>
            <a:r>
              <a:rPr lang="ru-RU" dirty="0" smtClean="0"/>
              <a:t> – это рассмотрение объектов изучения, как целостность внешней и внутренней среды;</a:t>
            </a:r>
            <a:endParaRPr lang="ru-RU" dirty="0"/>
          </a:p>
          <a:p>
            <a:pPr indent="324000" algn="just">
              <a:buAutoNum type="arabicParenR"/>
            </a:pPr>
            <a:r>
              <a:rPr lang="ru-RU" b="1" u="sng" dirty="0" smtClean="0"/>
              <a:t>Сравнительный анализ</a:t>
            </a:r>
            <a:r>
              <a:rPr lang="ru-RU" dirty="0" smtClean="0"/>
              <a:t> – сопоставление одних социальных объектов с другими, с целью выявления их сходства и различия;</a:t>
            </a:r>
            <a:endParaRPr lang="ru-RU" dirty="0"/>
          </a:p>
          <a:p>
            <a:pPr indent="324000" algn="just">
              <a:buAutoNum type="arabicParenR"/>
            </a:pPr>
            <a:r>
              <a:rPr lang="ru-RU" b="1" u="sng" dirty="0" smtClean="0"/>
              <a:t>Диалектический метод познания</a:t>
            </a:r>
            <a:r>
              <a:rPr lang="ru-RU" dirty="0" smtClean="0"/>
              <a:t>, как изучение явлений в их развитии.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196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77537"/>
            <a:ext cx="8189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4000" algn="ctr"/>
            <a:r>
              <a:rPr lang="ru-RU" sz="3600" b="1" dirty="0" smtClean="0">
                <a:solidFill>
                  <a:srgbClr val="FF0000"/>
                </a:solidFill>
              </a:rPr>
              <a:t>Основная учебная литература:</a:t>
            </a:r>
            <a:endParaRPr lang="ru-RU" sz="3600" b="1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3559112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23528" y="6237312"/>
            <a:ext cx="4032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hlinkClick r:id="rId4"/>
              </a:rPr>
              <a:t>https://</a:t>
            </a:r>
            <a:r>
              <a:rPr lang="en-US" sz="1400" b="1" dirty="0" smtClean="0">
                <a:hlinkClick r:id="rId4"/>
              </a:rPr>
              <a:t>elar.rsvpu.ru/bitstream/123456789/32321/1/978-5-8050-0699-0_2020.pdf</a:t>
            </a:r>
            <a:endParaRPr lang="ru-RU" sz="1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7020" y="5949280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UrL</a:t>
            </a:r>
            <a:r>
              <a:rPr lang="ru-RU" b="1" dirty="0" smtClean="0">
                <a:solidFill>
                  <a:srgbClr val="FF0000"/>
                </a:solidFill>
              </a:rPr>
              <a:t>: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148064" y="6237312"/>
            <a:ext cx="3726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hlinkClick r:id="rId5"/>
              </a:rPr>
              <a:t>https://</a:t>
            </a:r>
            <a:r>
              <a:rPr lang="en-US" sz="1400" b="1" dirty="0" smtClean="0">
                <a:hlinkClick r:id="rId5"/>
              </a:rPr>
              <a:t>mx3.urait.ru/uploads/pdf_review/795339BD-0C1B-499E-A009-71583B5D0D1F.pdf</a:t>
            </a:r>
            <a:endParaRPr lang="ru-RU" sz="14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89" y="784617"/>
            <a:ext cx="3360000" cy="504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858561" y="5876712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UrL</a:t>
            </a:r>
            <a:r>
              <a:rPr lang="ru-RU" b="1" dirty="0" smtClean="0">
                <a:solidFill>
                  <a:srgbClr val="FF0000"/>
                </a:solidFill>
              </a:rPr>
              <a:t>: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68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4724" y="609982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hlinkClick r:id="rId2"/>
              </a:rPr>
              <a:t>https://istina.msu.ru/download/108244513/1fagrz:14Lq3vpVp0uq2gAIyHp90nskqVc</a:t>
            </a:r>
            <a:r>
              <a:rPr lang="en-US" sz="1400" b="1" dirty="0" smtClean="0">
                <a:hlinkClick r:id="rId2"/>
              </a:rPr>
              <a:t>/</a:t>
            </a:r>
            <a:endParaRPr lang="ru-RU" sz="1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24" y="739001"/>
            <a:ext cx="3514951" cy="504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7504" y="5779001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UrL</a:t>
            </a:r>
            <a:r>
              <a:rPr lang="ru-RU" b="1" dirty="0" smtClean="0">
                <a:solidFill>
                  <a:srgbClr val="FF0000"/>
                </a:solidFill>
              </a:rPr>
              <a:t>: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4" y="754134"/>
            <a:ext cx="3386604" cy="50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436094" y="6099828"/>
            <a:ext cx="35698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hlinkClick r:id="rId7"/>
              </a:rPr>
              <a:t>http://</a:t>
            </a:r>
            <a:r>
              <a:rPr lang="en-US" sz="1400" b="1" dirty="0" smtClean="0">
                <a:hlinkClick r:id="rId7"/>
              </a:rPr>
              <a:t>openedo.mrsu.ru/catalog/Gumanitarnie/2018/PDF/pravovedenie.pdf</a:t>
            </a:r>
            <a:endParaRPr lang="ru-RU" sz="14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146591" y="5805026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UrL</a:t>
            </a:r>
            <a:r>
              <a:rPr lang="ru-RU" b="1" dirty="0" smtClean="0">
                <a:solidFill>
                  <a:srgbClr val="FF0000"/>
                </a:solidFill>
              </a:rPr>
              <a:t>: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2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D:\ПравоВедение\18554826 (1)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85" y="1772816"/>
            <a:ext cx="805815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07504" y="259302"/>
            <a:ext cx="8856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Все учебные издания по «Правоведению», изданные до 2021 г.,</a:t>
            </a:r>
          </a:p>
          <a:p>
            <a:pPr algn="ctr"/>
            <a:r>
              <a:rPr lang="ru-RU" sz="2400" b="1" dirty="0" smtClean="0"/>
              <a:t>в определённой степени устарели, т.к. не учитывают</a:t>
            </a:r>
            <a:endParaRPr lang="ru-RU" sz="2400" b="1" dirty="0"/>
          </a:p>
        </p:txBody>
      </p:sp>
      <p:sp>
        <p:nvSpPr>
          <p:cNvPr id="7" name="Стрелка вниз 6"/>
          <p:cNvSpPr/>
          <p:nvPr/>
        </p:nvSpPr>
        <p:spPr>
          <a:xfrm>
            <a:off x="4067944" y="1090299"/>
            <a:ext cx="936104" cy="89854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:\ПравоВедение\gip7cov-21 (1)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1" y="882933"/>
            <a:ext cx="4132528" cy="5475600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:\ПравоВедение\cover_issue_552_ru_RU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882150"/>
            <a:ext cx="3810000" cy="547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900600" y="6363181"/>
            <a:ext cx="272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6"/>
              </a:rPr>
              <a:t>http://</a:t>
            </a:r>
            <a:r>
              <a:rPr lang="en-US" b="1" dirty="0" smtClean="0">
                <a:hlinkClick r:id="rId6"/>
              </a:rPr>
              <a:t>gospravo-journal.ru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65557" y="6355850"/>
            <a:ext cx="3025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hlinkClick r:id="rId7"/>
              </a:rPr>
              <a:t>https://</a:t>
            </a:r>
            <a:r>
              <a:rPr lang="en-US" b="1" u="sng" dirty="0" smtClean="0">
                <a:hlinkClick r:id="rId7"/>
              </a:rPr>
              <a:t>pravovedenie.spbu.ru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27143" y="6363181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UrL</a:t>
            </a:r>
            <a:r>
              <a:rPr lang="ru-RU" b="1" dirty="0" smtClean="0">
                <a:solidFill>
                  <a:srgbClr val="FF0000"/>
                </a:solidFill>
              </a:rPr>
              <a:t>: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48064" y="6353356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UrL</a:t>
            </a:r>
            <a:r>
              <a:rPr lang="ru-RU" b="1" dirty="0" smtClean="0">
                <a:solidFill>
                  <a:srgbClr val="FF0000"/>
                </a:solidFill>
              </a:rPr>
              <a:t>: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2536" y="77537"/>
            <a:ext cx="8189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4000" algn="ctr"/>
            <a:r>
              <a:rPr lang="ru-RU" sz="3600" b="1" dirty="0" smtClean="0">
                <a:solidFill>
                  <a:srgbClr val="FF0000"/>
                </a:solidFill>
              </a:rPr>
              <a:t>Специализированные журналы:</a:t>
            </a:r>
            <a:endParaRPr lang="ru-RU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25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2536" y="77537"/>
            <a:ext cx="8353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4000" algn="ctr"/>
            <a:r>
              <a:rPr lang="ru-RU" sz="3600" b="1" dirty="0" smtClean="0">
                <a:solidFill>
                  <a:srgbClr val="FF0000"/>
                </a:solidFill>
              </a:rPr>
              <a:t>Вспомогательная учебная литература:</a:t>
            </a:r>
            <a:endParaRPr lang="ru-RU" sz="3600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71" y="849686"/>
            <a:ext cx="3744000" cy="504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868144" y="5547769"/>
            <a:ext cx="1682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Екатеринбург, 2016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5539" y="6221606"/>
            <a:ext cx="4176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hlinkClick r:id="rId4"/>
              </a:rPr>
              <a:t>https://</a:t>
            </a:r>
            <a:r>
              <a:rPr lang="en-US" sz="1400" b="1" dirty="0" smtClean="0">
                <a:hlinkClick r:id="rId4"/>
              </a:rPr>
              <a:t>elar.urfu.ru/bitstream/10995/40626/1/978-5-7996-1716-5_2016.pdf</a:t>
            </a:r>
            <a:endParaRPr lang="ru-RU" sz="14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222" y="849686"/>
            <a:ext cx="3585638" cy="504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550865" y="6265102"/>
            <a:ext cx="3388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7"/>
              </a:rPr>
              <a:t>https://</a:t>
            </a:r>
            <a:r>
              <a:rPr lang="en-US" sz="1400" b="1" dirty="0" smtClean="0">
                <a:hlinkClick r:id="rId7"/>
              </a:rPr>
              <a:t>vk.com/doc226045728_609843227</a:t>
            </a:r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004048" y="6221606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UrL</a:t>
            </a:r>
            <a:r>
              <a:rPr lang="ru-RU" b="1" dirty="0" smtClean="0">
                <a:solidFill>
                  <a:srgbClr val="FF0000"/>
                </a:solidFill>
              </a:rPr>
              <a:t>: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2268" y="5917946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UrL</a:t>
            </a:r>
            <a:r>
              <a:rPr lang="ru-RU" b="1" dirty="0" smtClean="0">
                <a:solidFill>
                  <a:srgbClr val="FF0000"/>
                </a:solidFill>
              </a:rPr>
              <a:t>: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09627" y="5409269"/>
            <a:ext cx="14682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</a:rPr>
              <a:t>Екатеринбург, 2016</a:t>
            </a:r>
            <a:endParaRPr lang="ru-RU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134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625</Words>
  <Application>Microsoft Office PowerPoint</Application>
  <PresentationFormat>Экран (4:3)</PresentationFormat>
  <Paragraphs>94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ЕШер</dc:creator>
  <cp:lastModifiedBy>ЕШер</cp:lastModifiedBy>
  <cp:revision>45</cp:revision>
  <dcterms:created xsi:type="dcterms:W3CDTF">2021-08-28T15:45:30Z</dcterms:created>
  <dcterms:modified xsi:type="dcterms:W3CDTF">2022-08-31T17:50:10Z</dcterms:modified>
</cp:coreProperties>
</file>