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6858000" cx="9144000"/>
  <p:notesSz cx="6797675" cy="9929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8" roundtripDataSignature="AMtx7mi4cwkTox4IHcbwabM0qyeSMcJK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F6DAF1-53DE-402A-B151-905E3E86124E}">
  <a:tblStyle styleId="{7CF6DAF1-53DE-402A-B151-905E3E8612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customschemas.google.com/relationships/presentationmetadata" Target="meta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3063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0225"/>
            <a:ext cx="2913063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данном случае приведены 2 заголовка XML-документов и один для случая использования XSLT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ru-RU"/>
              <a:t>UTF-8 – кодировка по-умолчанию (и английские символы ASCII)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Про объявление типа документа мы поговорим чуть позже.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Сейчас поговорим о корневом элементе.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ru-RU"/>
              <a:t>Корневой тэг является точкой с которой начинается парсинг документа (XML процессором).</a:t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Каждый тэг (или Элемент) может содержать текст или под тэги  или и то и другое.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Кроме того, каждый элемент может описываться атрибутами.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При дизайне XML файла лучше отказаться от смешанного содержимого (что нарушает семантику) и использовать либо под тэги, либо атрибуты. </a:t>
            </a:r>
            <a:endParaRPr/>
          </a:p>
        </p:txBody>
      </p:sp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Ссылки на контент именованной сущности (например, текст или xml-структура).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General Entity Reference – сущности, используемые внутри документа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Parameter Entity Reference – «parsed» сущности, используются внутри DTD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Инструкции обработки в общем случае начинаются с открывающей угловой скобки и знака вопроса, затем следует имя приложения и последовательность разрешенных символов, представляющие собой нужную информацию или команды для приложения.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Разным приложениям, обрабатывающим один и тот же док можно передать свои инструкции.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Имя xml зарезервировано стандартом.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Tips: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- В качестве target лучше использовать полное имя (включая префиксы пакетов, например &lt;?com.netcraker.billing.gui.config.ConfigProcessor … ?&gt;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- Пробелов между &lt;?  и  target не должно быть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- За данные принимается весь текст, после первого пробела и до ?&gt;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Комментарии не должны распознаваться процессором, но могут (по желанию разработчика XML-процессора). Они не должны содержать двойной дефис внутри, и после начала и перед концом лучше оставить пробел (3 дефиса подряд могут привести к ошибке, но это зависит от XML-процессора)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В блоке CDATA вы можете расположить любой текст, включая разделители и символы разметки так как есть.</a:t>
            </a:r>
            <a:endParaRPr/>
          </a:p>
        </p:txBody>
      </p:sp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 стандарту, все XML процессоры должны поддерживать кодировки UTF-8 и 16. Указывается десятичный номер символа в таблице или 16-тиричный (с префиксом x).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В качестве разделителей используются пробелы, переходы на новую строку, символы горизонтальной табуляции.</a:t>
            </a:r>
            <a:endParaRPr/>
          </a:p>
        </p:txBody>
      </p:sp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Под структурой понимается какие вообще есть тэги в документе и какие у них есть атрибуты.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Имя – </a:t>
            </a:r>
            <a:r>
              <a:rPr b="1" lang="ru-RU"/>
              <a:t>обязательно</a:t>
            </a:r>
            <a:r>
              <a:rPr lang="ru-RU"/>
              <a:t> совпадает с именем корневого тега, описываемого DTD</a:t>
            </a:r>
            <a:endParaRPr/>
          </a:p>
        </p:txBody>
      </p:sp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Сущности могут быть обычным текстом или xml-структурой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Если сущность внешняя, используются литералы SYSTEM или PUBLIC</a:t>
            </a:r>
            <a:endParaRPr/>
          </a:p>
        </p:txBody>
      </p:sp>
      <p:sp>
        <p:nvSpPr>
          <p:cNvPr id="244" name="Google Shape;244;p20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 # используется для указания парсеру того, что в документе встретился специальный символ, а не обычный текст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Для обозначения смешанного наполнения используется именно такая запись (называется mixed-content model). При попытке описать смешанное наполнение через регулярные выражения другой формы, XML-процессор может сгенерировать ошибку.</a:t>
            </a:r>
            <a:endParaRPr/>
          </a:p>
        </p:txBody>
      </p:sp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NMTOKEN – строка, представляющая имя, записанное в соответствии со спецификацией XML, состоящее только из букв, цифр, знака подчеркивания, дефисов и двоеточий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– набор элементов, разделенных только whitespaces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NMTOKENS, IDREFS, ENTITIES - списки</a:t>
            </a:r>
            <a:endParaRPr/>
          </a:p>
        </p:txBody>
      </p:sp>
      <p:sp>
        <p:nvSpPr>
          <p:cNvPr id="281" name="Google Shape;281;p25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FIXED – если атрибут указывается, то значение должно быть равно A</a:t>
            </a:r>
            <a:endParaRPr/>
          </a:p>
        </p:txBody>
      </p:sp>
      <p:sp>
        <p:nvSpPr>
          <p:cNvPr id="289" name="Google Shape;289;p26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PCDATA говорит нам о том, что будет текст, но не сможет сказать, что текст состоит только из цифр, или только из букв, или из фиксированного набора символов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Невозможно определить иерархии. Например, если подтэг с одним и тем же именем, может появляться в разных тегах (и иметь разную структуру при этом).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Приходится использовать worckaround-ы: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	</a:t>
            </a: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hyphenation hierarchy. В</a:t>
            </a:r>
            <a:r>
              <a:rPr lang="ru-RU"/>
              <a:t> имя тега добавлять префиксы – имена его супертэгов, например, font-color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	определить тэг в разных пространствах имен (в каждом пространстве свое определение)</a:t>
            </a:r>
            <a:endParaRPr/>
          </a:p>
        </p:txBody>
      </p:sp>
      <p:sp>
        <p:nvSpPr>
          <p:cNvPr id="304" name="Google Shape;304;p28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SGML – сложный и комплексный язык описания документов, которые читаются и используются вычислительными системами (машинно-читаемые документы).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Использовался для описания большой проектной документации правительственных, аэрокосмических проектах, а так же в печатной и издательской сфере.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SGML, по-сути, описывает не структуру документа, а язык разметки, с помощью которого описывается структура документа.</a:t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Декларация – определяет наборы символов и ограничителей, особенности (например, чувствительность к регистру), ключевые слова. То есть, по-сути, определяет синтаксис документа.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DTD – содержит описание самой структуры документа – части, из которых он состоит (entities) и их элементы (elements) (тэги)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Корневой Элемент – полезная информация (содержимое документа)</a:t>
            </a:r>
            <a:endParaRPr/>
          </a:p>
        </p:txBody>
      </p:sp>
      <p:sp>
        <p:nvSpPr>
          <p:cNvPr id="102" name="Google Shape;102;p4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Язык SGML является отцом множества языков разметки, но нас интересуют 2 – HTML и XML</a:t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Элемент, или «Тэг»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Может иметь атрибуты и содержимое (текст или другие тэги)</a:t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ru-RU"/>
              <a:t>В XML    </a:t>
            </a:r>
            <a:r>
              <a:rPr lang="ru-RU" sz="1200"/>
              <a:t>теги определяются пользователем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ru-RU"/>
              <a:t>В HTML  </a:t>
            </a:r>
            <a:r>
              <a:rPr lang="ru-RU" sz="1200"/>
              <a:t>пользователь использует заранее предопределенный набор тэгов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ru-RU" sz="1200"/>
              <a:t>HTML5 (в отличие от предыдущих версий и XML) больше не совместим SGML, и каждый тэг несет определенную семантическую нагрузку, а отображение целиком определяют таблицы стилей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7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2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2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3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3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4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5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5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6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6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7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7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0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1" name="Google Shape;711;p80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0:notes"/>
          <p:cNvSpPr txBox="1"/>
          <p:nvPr>
            <p:ph idx="12" type="sldNum"/>
          </p:nvPr>
        </p:nvSpPr>
        <p:spPr>
          <a:xfrm>
            <a:off x="3884613" y="9420225"/>
            <a:ext cx="2913062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1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81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896938" y="4749800"/>
            <a:ext cx="5003800" cy="44291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876300" y="723900"/>
            <a:ext cx="5046663" cy="37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3"/>
          <p:cNvSpPr/>
          <p:nvPr/>
        </p:nvSpPr>
        <p:spPr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6184900"/>
            <a:ext cx="1344613" cy="33178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3"/>
          <p:cNvSpPr txBox="1"/>
          <p:nvPr>
            <p:ph type="ctrTitle"/>
          </p:nvPr>
        </p:nvSpPr>
        <p:spPr>
          <a:xfrm>
            <a:off x="250825" y="1363663"/>
            <a:ext cx="86423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" type="subTitle"/>
          </p:nvPr>
        </p:nvSpPr>
        <p:spPr>
          <a:xfrm>
            <a:off x="2916238" y="441325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9" name="Google Shape;59;p9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9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4"/>
          <p:cNvSpPr txBox="1"/>
          <p:nvPr>
            <p:ph idx="1" type="body"/>
          </p:nvPr>
        </p:nvSpPr>
        <p:spPr>
          <a:xfrm rot="5400000">
            <a:off x="2329657" y="-513555"/>
            <a:ext cx="4479925" cy="878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9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5"/>
          <p:cNvSpPr txBox="1"/>
          <p:nvPr>
            <p:ph type="title"/>
          </p:nvPr>
        </p:nvSpPr>
        <p:spPr>
          <a:xfrm rot="5400000">
            <a:off x="4804569" y="1961356"/>
            <a:ext cx="6116638" cy="219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5"/>
          <p:cNvSpPr txBox="1"/>
          <p:nvPr>
            <p:ph idx="1" type="body"/>
          </p:nvPr>
        </p:nvSpPr>
        <p:spPr>
          <a:xfrm rot="5400000">
            <a:off x="338138" y="-158750"/>
            <a:ext cx="6116638" cy="643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9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8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6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3" name="Google Shape;33;p86"/>
          <p:cNvSpPr txBox="1"/>
          <p:nvPr>
            <p:ph idx="2" type="body"/>
          </p:nvPr>
        </p:nvSpPr>
        <p:spPr>
          <a:xfrm>
            <a:off x="4645025" y="1636713"/>
            <a:ext cx="4314825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4" name="Google Shape;34;p8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7"/>
          <p:cNvSpPr txBox="1"/>
          <p:nvPr>
            <p:ph idx="1" type="body"/>
          </p:nvPr>
        </p:nvSpPr>
        <p:spPr>
          <a:xfrm>
            <a:off x="179388" y="1636713"/>
            <a:ext cx="8780462" cy="216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87"/>
          <p:cNvSpPr txBox="1"/>
          <p:nvPr>
            <p:ph idx="2" type="body"/>
          </p:nvPr>
        </p:nvSpPr>
        <p:spPr>
          <a:xfrm>
            <a:off x="179388" y="3952875"/>
            <a:ext cx="8780462" cy="216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8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8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8" name="Google Shape;48;p8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0" name="Google Shape;50;p8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/>
          <p:nvPr/>
        </p:nvSpPr>
        <p:spPr>
          <a:xfrm>
            <a:off x="0" y="1366838"/>
            <a:ext cx="9140825" cy="90487"/>
          </a:xfrm>
          <a:prstGeom prst="rect">
            <a:avLst/>
          </a:prstGeom>
          <a:gradFill>
            <a:gsLst>
              <a:gs pos="0">
                <a:srgbClr val="0078C3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" name="Google Shape;12;p8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2"/>
          <p:cNvSpPr/>
          <p:nvPr/>
        </p:nvSpPr>
        <p:spPr>
          <a:xfrm>
            <a:off x="0" y="6297613"/>
            <a:ext cx="9140825" cy="9048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78C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2"/>
          <p:cNvSpPr/>
          <p:nvPr/>
        </p:nvSpPr>
        <p:spPr>
          <a:xfrm>
            <a:off x="8961438" y="1320800"/>
            <a:ext cx="179387" cy="179388"/>
          </a:xfrm>
          <a:prstGeom prst="roundRect">
            <a:avLst>
              <a:gd fmla="val 31764" name="adj"/>
            </a:avLst>
          </a:prstGeom>
          <a:gradFill>
            <a:gsLst>
              <a:gs pos="0">
                <a:srgbClr val="0078C3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2"/>
          <p:cNvSpPr/>
          <p:nvPr/>
        </p:nvSpPr>
        <p:spPr>
          <a:xfrm>
            <a:off x="0" y="6253163"/>
            <a:ext cx="179388" cy="179387"/>
          </a:xfrm>
          <a:prstGeom prst="roundRect">
            <a:avLst>
              <a:gd fmla="val 31764" name="adj"/>
            </a:avLst>
          </a:prstGeom>
          <a:gradFill>
            <a:gsLst>
              <a:gs pos="0">
                <a:srgbClr val="0078C3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8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725" y="6483350"/>
            <a:ext cx="1344613" cy="3317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w3.org/XML/Schema" TargetMode="External"/><Relationship Id="rId4" Type="http://schemas.openxmlformats.org/officeDocument/2006/relationships/hyperlink" Target="http://www.w3schools.com/Schema/defaul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w3.org/Style/XSL/" TargetMode="External"/><Relationship Id="rId4" Type="http://schemas.openxmlformats.org/officeDocument/2006/relationships/hyperlink" Target="http://www.w3schools.com/xsl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w3.org/TR/xpath" TargetMode="External"/><Relationship Id="rId4" Type="http://schemas.openxmlformats.org/officeDocument/2006/relationships/hyperlink" Target="http://www.w3schools.com/Xpath/default.as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www.jdom.org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://www.w3.org/XML/" TargetMode="External"/><Relationship Id="rId4" Type="http://schemas.openxmlformats.org/officeDocument/2006/relationships/hyperlink" Target="http://www.w3schools.com/xml/" TargetMode="External"/><Relationship Id="rId5" Type="http://schemas.openxmlformats.org/officeDocument/2006/relationships/hyperlink" Target="http://www.codenet.ru/webmast/xml/" TargetMode="External"/><Relationship Id="rId6" Type="http://schemas.openxmlformats.org/officeDocument/2006/relationships/hyperlink" Target="http://download.oracle.com/javaee/1.4/tutorial/doc/JAXPIntro.html" TargetMode="External"/><Relationship Id="rId7" Type="http://schemas.openxmlformats.org/officeDocument/2006/relationships/hyperlink" Target="http://www.oracle.com/technetwork/articles/javase/index-140168.html" TargetMode="External"/><Relationship Id="rId8" Type="http://schemas.openxmlformats.org/officeDocument/2006/relationships/hyperlink" Target="http://jaxb.java.n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250825" y="1439863"/>
            <a:ext cx="864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XML</a:t>
            </a:r>
            <a:endParaRPr sz="3000"/>
          </a:p>
        </p:txBody>
      </p:sp>
      <p:sp>
        <p:nvSpPr>
          <p:cNvPr id="80" name="Google Shape;80;p1"/>
          <p:cNvSpPr txBox="1"/>
          <p:nvPr/>
        </p:nvSpPr>
        <p:spPr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Составление, Гаврилов А.В., Стефанов М.А., 2015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6207125" y="4078288"/>
            <a:ext cx="2519363" cy="7191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Лекция 14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207125" y="5734050"/>
            <a:ext cx="2519363" cy="71913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УНЦ «Инфоком»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Самара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227795" y="3990976"/>
            <a:ext cx="479837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Костанян Мамикон Каренович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t.me/makost96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p14:dur="1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XML-документа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Заголовок</a:t>
            </a:r>
            <a:endParaRPr/>
          </a:p>
          <a:p>
            <a:pPr indent="-242887" lvl="0" marL="342900" rtl="0" algn="l"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Объявления типа документа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Корневой элемент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179388" y="2174875"/>
            <a:ext cx="8785225" cy="925511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version="1.1" encoding="UTF-8"?&gt;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&lt;?xml-stylesheet type="text/xsl" href="ex01-1.xsl"?&gt;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179388" y="3789363"/>
            <a:ext cx="8785225" cy="966787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web-app PUBLIC "-//Sun Microsystems, Inc.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//DTD Web Application 2.2//EN“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"http://java.sun.com/j2ee/dtds/web-app_2_2.dtd"&gt;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79388" y="5445125"/>
            <a:ext cx="8785225" cy="69215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179390" y="2204830"/>
            <a:ext cx="8780462" cy="324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Для версии xml 1.0 не обязателен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Для версии xml 1.1 обязателен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Структура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179388" y="4653170"/>
            <a:ext cx="8785225" cy="402291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</a:t>
            </a:r>
            <a:r>
              <a:rPr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versionInfo encodingInfo</a:t>
            </a: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isStandalon</a:t>
            </a: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179390" y="1700760"/>
            <a:ext cx="8780462" cy="4536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Версия</a:t>
            </a:r>
            <a:endParaRPr sz="20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Кодировка (опционально)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ru-RU"/>
              <a:t>можно использовать только зарегистрированные имена наборов символов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http://www.iana.org/assignments/character-sets/character-sets.xhtml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179388" y="2348850"/>
            <a:ext cx="8785225" cy="3715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version=”1.X”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179388" y="3388485"/>
            <a:ext cx="8785225" cy="3715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encName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179390" y="1700760"/>
            <a:ext cx="8780462" cy="4536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Использование внешних, по отношению к данному документу, определений или элементов (опционально)</a:t>
            </a:r>
            <a:endParaRPr sz="20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80" name="Google Shape;180;p13"/>
          <p:cNvSpPr txBox="1"/>
          <p:nvPr/>
        </p:nvSpPr>
        <p:spPr>
          <a:xfrm>
            <a:off x="179388" y="3284558"/>
            <a:ext cx="8785225" cy="648512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standalone=”yes”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standalone=”no”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XML-документа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Заголовок</a:t>
            </a:r>
            <a:endParaRPr/>
          </a:p>
          <a:p>
            <a:pPr indent="-242887" lvl="0" marL="342900" rtl="0" algn="l">
              <a:spcBef>
                <a:spcPts val="420"/>
              </a:spcBef>
              <a:spcAft>
                <a:spcPts val="0"/>
              </a:spcAft>
              <a:buSzPts val="1575"/>
              <a:buNone/>
            </a:pPr>
            <a:r>
              <a:t/>
            </a:r>
            <a:endParaRPr sz="2100"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133350" lvl="4" marL="20574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Объявления типа документа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Корневой элемент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179388" y="2174875"/>
            <a:ext cx="8785225" cy="925511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version="1.1" encoding="UTF-8"?&gt;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&lt;?xml-stylesheet type="text/xsl" href="ex01-1.xsl"?&gt;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79388" y="3789363"/>
            <a:ext cx="8785225" cy="966787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web-app PUBLIC "-//Sun Microsystems, Inc.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//DTD Web Application 2.2//EN“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"http://java.sun.com/j2ee/dtds/web-app_2_2.dtd"&gt;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179388" y="5445125"/>
            <a:ext cx="8785225" cy="69215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XML-документа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Смешанное наполнение не рекомендуется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Существуют атрибуты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179388" y="2305050"/>
            <a:ext cx="8785225" cy="1241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Helvetica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&lt;size&gt;36&lt;/size&gt;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79388" y="4681538"/>
            <a:ext cx="8785225" cy="1241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&lt;name&gt;Helvetica&lt;/name&gt;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&lt;size unit="pt"&gt;36&lt;/size&gt;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6975475" y="6084732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Примитивы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179388" y="1412720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Ссылки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Инструкции обработки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Комментарии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Форматированный текст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179388" y="1916790"/>
            <a:ext cx="8785225" cy="710067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GeneralEntityReference</a:t>
            </a: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ParameterEntityReference</a:t>
            </a: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179388" y="3284980"/>
            <a:ext cx="8785225" cy="3715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i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instructions</a:t>
            </a: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179388" y="4437140"/>
            <a:ext cx="8785225" cy="417512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comment. --&gt;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179390" y="5589300"/>
            <a:ext cx="8785225" cy="3715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&lt;![CDATA[ Здесь располагается форматированный текст ]]&gt;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6975475" y="6084732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Стандартные ссылки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179388" y="1412720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Символы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Символы разметки:  &lt;  &gt;  &amp;  “  ‘ 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Разделители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пробел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переход на новую строку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символ горизонтальной табуляции 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179388" y="2121357"/>
            <a:ext cx="8785225" cy="3715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&amp;#233; &amp;#x2DF;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179388" y="3227518"/>
            <a:ext cx="8785225" cy="417512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&amp;lt; &amp;gt; &amp;amp; &amp;quot; &amp;apos;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Правильный документ</a:t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179388" y="1412720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Начинается с объявления типа документа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Содержит один уникальный корневой элемент</a:t>
            </a:r>
            <a:endParaRPr/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открытые теги закрываются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Учтена чувствительность к регистру</a:t>
            </a:r>
            <a:endParaRPr/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Теги корректно вложены друг в друга</a:t>
            </a:r>
            <a:endParaRPr/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Значения всех атрибутов заключены в кавычки</a:t>
            </a:r>
            <a:endParaRPr/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Специальные символы задаются с помощью инструкций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p14:dur="10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Document Type Definition</a:t>
            </a:r>
            <a:br>
              <a:rPr lang="ru-RU" sz="4000"/>
            </a:br>
            <a:r>
              <a:rPr lang="ru-RU" sz="4000"/>
              <a:t>(DTD)</a:t>
            </a:r>
            <a:endParaRPr sz="4000"/>
          </a:p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179388" y="1636713"/>
            <a:ext cx="8780462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Содержит правила, описывающие структуру документа</a:t>
            </a:r>
            <a:endParaRPr sz="2600"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Транслятор может автоматически проверять документ на соответствие этим правилам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Описывает дочерние элементы и атрибуты для каждого элемента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Включение в XML-документ:</a:t>
            </a:r>
            <a:endParaRPr sz="2400"/>
          </a:p>
        </p:txBody>
      </p:sp>
      <p:sp>
        <p:nvSpPr>
          <p:cNvPr id="240" name="Google Shape;240;p19"/>
          <p:cNvSpPr txBox="1"/>
          <p:nvPr/>
        </p:nvSpPr>
        <p:spPr>
          <a:xfrm>
            <a:off x="179388" y="4292600"/>
            <a:ext cx="8785225" cy="1756508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имя [правила]&gt;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configuration SYSTEM "config.dtd"&gt;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configuration PUBLIC "+//myserver inc//my app conf//en" "http://myserver.com/config.dtd"&gt;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лекции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Общие принципы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Document type definition</a:t>
            </a:r>
            <a:endParaRPr b="1" sz="2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SAX и DOM</a:t>
            </a:r>
            <a:endParaRPr sz="2800"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Работа с SAX и DOM в Java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Запись XML в Java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XML-сериализация в Java</a:t>
            </a:r>
            <a:endParaRPr sz="2800"/>
          </a:p>
        </p:txBody>
      </p:sp>
    </p:spTree>
  </p:cSld>
  <p:clrMapOvr>
    <a:masterClrMapping/>
  </p:clrMapOvr>
  <p:transition p14:dur="10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DTD – основные сведения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179388" y="1484730"/>
            <a:ext cx="8780462" cy="475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DTD – начинается с заголовка как XML-документ</a:t>
            </a:r>
            <a:endParaRPr/>
          </a:p>
          <a:p>
            <a:pPr indent="-219075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DTD содержит тэги  </a:t>
            </a:r>
            <a:r>
              <a:rPr b="1" lang="ru-RU" sz="2600"/>
              <a:t>&lt;!</a:t>
            </a:r>
            <a:r>
              <a:rPr i="1" lang="ru-RU" sz="2600"/>
              <a:t>dtdtagname …</a:t>
            </a:r>
            <a:r>
              <a:rPr lang="ru-RU" sz="2600"/>
              <a:t>  </a:t>
            </a:r>
            <a:r>
              <a:rPr b="1" lang="ru-RU" sz="2600"/>
              <a:t>&gt;</a:t>
            </a:r>
            <a:endParaRPr/>
          </a:p>
          <a:p>
            <a:pPr indent="-219075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1" sz="2600"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Описание тэга XML-документа 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1" lang="ru-RU" sz="2600"/>
              <a:t>&lt;!ELEMENT </a:t>
            </a:r>
            <a:r>
              <a:rPr i="1" lang="ru-RU" sz="2600"/>
              <a:t>xmltagname</a:t>
            </a:r>
            <a:r>
              <a:rPr b="1" lang="ru-RU" sz="2600"/>
              <a:t> (</a:t>
            </a:r>
            <a:r>
              <a:rPr i="1" lang="ru-RU" sz="2600"/>
              <a:t>tagspec</a:t>
            </a:r>
            <a:r>
              <a:rPr b="1" lang="ru-RU" sz="2600"/>
              <a:t>) </a:t>
            </a:r>
            <a:r>
              <a:rPr b="1" i="1" lang="ru-RU" sz="2600"/>
              <a:t>&gt;</a:t>
            </a:r>
            <a:endParaRPr b="1" i="1" sz="2600"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Описание списка тегов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b="1" lang="ru-RU" sz="2600"/>
              <a:t>&lt;!ATTLIST </a:t>
            </a:r>
            <a:r>
              <a:rPr i="1" lang="ru-RU" sz="2600"/>
              <a:t>xmltagname</a:t>
            </a:r>
            <a:r>
              <a:rPr lang="ru-RU" sz="260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lang="ru-RU" sz="2600"/>
              <a:t>		</a:t>
            </a:r>
            <a:r>
              <a:rPr i="1" lang="ru-RU" sz="2600"/>
              <a:t>att1name</a:t>
            </a:r>
            <a:r>
              <a:rPr lang="ru-RU" sz="2600"/>
              <a:t> </a:t>
            </a:r>
            <a:r>
              <a:rPr i="1" lang="ru-RU" sz="2600"/>
              <a:t>type</a:t>
            </a:r>
            <a:r>
              <a:rPr lang="ru-RU" sz="2600"/>
              <a:t> </a:t>
            </a:r>
            <a:r>
              <a:rPr i="1" lang="ru-RU" sz="2600"/>
              <a:t>modificator</a:t>
            </a:r>
            <a:endParaRPr i="1" sz="2600"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lang="ru-RU" sz="2600"/>
              <a:t>		</a:t>
            </a:r>
            <a:r>
              <a:rPr i="1" lang="ru-RU" sz="2600"/>
              <a:t>att2name</a:t>
            </a:r>
            <a:r>
              <a:rPr lang="ru-RU" sz="2600"/>
              <a:t> </a:t>
            </a:r>
            <a:r>
              <a:rPr i="1" lang="ru-RU" sz="2600"/>
              <a:t>type</a:t>
            </a:r>
            <a:r>
              <a:rPr lang="ru-RU" sz="2600"/>
              <a:t> </a:t>
            </a:r>
            <a:r>
              <a:rPr i="1" lang="ru-RU" sz="2600"/>
              <a:t>modificator</a:t>
            </a:r>
            <a:r>
              <a:rPr lang="ru-RU" sz="2600"/>
              <a:t> … </a:t>
            </a:r>
            <a:r>
              <a:rPr b="1" lang="ru-RU" sz="2600"/>
              <a:t>&gt;</a:t>
            </a:r>
            <a:endParaRPr b="1" sz="2600"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Описание сущности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rPr lang="ru-RU" sz="2600"/>
              <a:t>&lt;</a:t>
            </a:r>
            <a:r>
              <a:rPr b="1" lang="ru-RU" sz="2600"/>
              <a:t>!ENTITY</a:t>
            </a:r>
            <a:r>
              <a:rPr lang="ru-RU" sz="2600"/>
              <a:t> </a:t>
            </a:r>
            <a:r>
              <a:rPr i="1" lang="ru-RU" sz="2600"/>
              <a:t>entityname </a:t>
            </a:r>
            <a:r>
              <a:rPr lang="ru-RU" sz="2600"/>
              <a:t>[SYSTEM|PUBLIC] </a:t>
            </a:r>
            <a:r>
              <a:rPr i="1" lang="ru-RU" sz="2600"/>
              <a:t>entitydefinition</a:t>
            </a:r>
            <a:r>
              <a:rPr lang="ru-RU" sz="2600"/>
              <a:t> &gt;</a:t>
            </a:r>
            <a:endParaRPr/>
          </a:p>
          <a:p>
            <a:pPr indent="-219075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1" sz="2600"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p14:dur="10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Регулярные выражения</a:t>
            </a:r>
            <a:endParaRPr/>
          </a:p>
        </p:txBody>
      </p:sp>
      <p:graphicFrame>
        <p:nvGraphicFramePr>
          <p:cNvPr id="256" name="Google Shape;256;p21"/>
          <p:cNvGraphicFramePr/>
          <p:nvPr/>
        </p:nvGraphicFramePr>
        <p:xfrm>
          <a:off x="179388" y="1510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{7CF6DAF1-53DE-402A-B151-905E3E86124E}</a:tableStyleId>
              </a:tblPr>
              <a:tblGrid>
                <a:gridCol w="3384550"/>
                <a:gridCol w="5395900"/>
              </a:tblGrid>
              <a:tr h="49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Правило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Смысл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E*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или больше вхождений 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E+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или больше вхождений 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E?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или 1 вхождение 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E1|E2|…|En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Одно из Е1, Е2, …, Еn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E1, E2, …, En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Последовательность E1, E2, …, En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#PCDATA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Текст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Группировка элементов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(#PCDATA|E1|…|En)*</a:t>
                      </a:r>
                      <a:endParaRPr b="1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Смешанное наполнение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Произвольный дочерний тэг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EMPTY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 дочерних тэгов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p14:dur="10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выражений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179388" y="1773238"/>
            <a:ext cx="8785225" cy="4526496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Описание меню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menu (item*)&gt;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xml-документ, вариант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&lt;menu&gt;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&lt;/menu&gt;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xml-документ, вариант 2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&lt;menu&gt;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&lt;item&gt; … &lt;/item&gt;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&lt;item&gt; … &lt;/item&gt;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&lt;/menu&gt;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выражений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179388" y="1548310"/>
            <a:ext cx="8785225" cy="378783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Описание шрифта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font (name,size)&gt;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name (#PCDATA)&gt;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size (#PCDATA)&gt;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xml-документ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&lt;name&gt; Тру Шрифт 	 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&lt;size&gt; Очень большой &lt;/size&gt;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выражений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179388" y="1773238"/>
            <a:ext cx="8785225" cy="4526496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Описание главы в книге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chapter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(intro,(heading,(para|image|table|note)+)+)&gt;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xml-документ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&lt;chapter&gt;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&lt;intro&gt; ... &lt;/intro&gt;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&lt;heading&gt; ... &lt;/heading&gt;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&lt;para&gt; ... &lt;/para&gt;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&lt;heading&gt; ... &lt;/heading&gt;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&lt;note&gt; ... &lt;/note&gt;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&lt;/chapter&gt;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Описание атрибутов: типы</a:t>
            </a:r>
            <a:endParaRPr/>
          </a:p>
        </p:txBody>
      </p:sp>
      <p:graphicFrame>
        <p:nvGraphicFramePr>
          <p:cNvPr id="285" name="Google Shape;285;p25"/>
          <p:cNvGraphicFramePr/>
          <p:nvPr/>
        </p:nvGraphicFramePr>
        <p:xfrm>
          <a:off x="179388" y="163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{7CF6DAF1-53DE-402A-B151-905E3E86124E}</a:tableStyleId>
              </a:tblPr>
              <a:tblGrid>
                <a:gridCol w="3600450"/>
                <a:gridCol w="5180000"/>
              </a:tblGrid>
              <a:tr h="60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Смысл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CDATA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Произвольная строка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(A1|A2|…|An)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Один из строковых атрибутов A1, A2, …, An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NMTOKEN, NMTOKENS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Одна или более строк, записанных по правилам имен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Уникальный ID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IDREF, IDREFS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Одна или список ссылок на уникальный ID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ENTITY, ENTITIES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Ссылки на внешние сущности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p14:dur="100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Описание атрибутов: модификаторы</a:t>
            </a:r>
            <a:endParaRPr/>
          </a:p>
        </p:txBody>
      </p:sp>
      <p:graphicFrame>
        <p:nvGraphicFramePr>
          <p:cNvPr id="293" name="Google Shape;293;p26"/>
          <p:cNvGraphicFramePr/>
          <p:nvPr/>
        </p:nvGraphicFramePr>
        <p:xfrm>
          <a:off x="179388" y="163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{7CF6DAF1-53DE-402A-B151-905E3E86124E}</a:tableStyleId>
              </a:tblPr>
              <a:tblGrid>
                <a:gridCol w="3024175"/>
                <a:gridCol w="5756275"/>
              </a:tblGrid>
              <a:tr h="88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Смысл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#REQUIRED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Атрибут обязателен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#IMPLIED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Атрибут опционален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Атрибут опционален, если значение не указано, то принимается равным 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#FIXED 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Атрибут не указывается или равен 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p14:dur="100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выражений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-36640" y="1412720"/>
            <a:ext cx="9180640" cy="471116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&lt;!ATTLIST font style (plain|bold|italic|bold-italic) plain&gt;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&lt;!ATTLIST size unit CDATA #IMPLIED&gt;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gridbag (row)*&gt;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row (cell)*&gt;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&lt;!ATTLIST cell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gridwidth	CDATA 	"1"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gridheight	CDATA 	"1"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&lt;!ATTLIST cell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fill 	 (NONE|BOTH|HORIZONTAL|VERTICAL) "NONE"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anchor (CENTER|NORTH|NORTHEAST|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EAST|SOUTHEAST|SOUTH|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SOUTHWEST|WEST|NORTHWEST)	   "CENTER"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Основные недостатки DTD</a:t>
            </a:r>
            <a:endParaRPr sz="4000"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179390" y="1484730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Невозможно указать ограничения на текст (PCDATA)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Отсутствие иерархии</a:t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179390" y="3212970"/>
            <a:ext cx="8785225" cy="317228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&lt;background&gt;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&lt;color&gt;green&lt;/color&gt;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&lt;/background&gt;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&lt;font&gt;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&lt;color red="0" green="0" blue="0"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&lt;/font&gt;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XML Schema</a:t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179388" y="1636713"/>
            <a:ext cx="8780462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Предназначена для того же, что и DTD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Для описания правил используется непосредственно XML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Имеет более гибкие возможности, чем DTD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 sz="2000"/>
              <a:t>Расширяема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 sz="2000"/>
              <a:t>Есть понятие типа данных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 sz="2000"/>
              <a:t>Есть понятие пространства имен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Сложнее в восприятии и программировании средств, ее обрабатывающих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ru-RU" sz="2400" u="sng">
                <a:solidFill>
                  <a:schemeClr val="hlink"/>
                </a:solidFill>
                <a:hlinkClick r:id="rId3"/>
              </a:rPr>
              <a:t>www.w3.org/XML/Schema</a:t>
            </a:r>
            <a:br>
              <a:rPr lang="ru-RU" sz="2400"/>
            </a:br>
            <a:r>
              <a:rPr lang="ru-RU" sz="2400" u="sng">
                <a:solidFill>
                  <a:schemeClr val="hlink"/>
                </a:solidFill>
                <a:hlinkClick r:id="rId4"/>
              </a:rPr>
              <a:t>http://www.w3schools.com/Schema/default.asp</a:t>
            </a:r>
            <a:endParaRPr sz="2400"/>
          </a:p>
        </p:txBody>
      </p:sp>
    </p:spTree>
  </p:cSld>
  <p:clrMapOvr>
    <a:masterClrMapping/>
  </p:clrMapOvr>
  <p:transition p14:dur="1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Давным-давно, в далекой далекой галактике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>
                <a:solidFill>
                  <a:schemeClr val="accent1"/>
                </a:solidFill>
              </a:rPr>
              <a:t>Standard Generalized Markup Language (SGML)</a:t>
            </a:r>
            <a:endParaRPr>
              <a:solidFill>
                <a:schemeClr val="accen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Предназначался для описания структуры сложных документов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Стандартизирован в </a:t>
            </a:r>
            <a:r>
              <a:rPr lang="ru-RU">
                <a:solidFill>
                  <a:schemeClr val="accent1"/>
                </a:solidFill>
              </a:rPr>
              <a:t>1986</a:t>
            </a:r>
            <a:r>
              <a:rPr lang="ru-RU"/>
              <a:t> году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Основные цели: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ru-RU"/>
              <a:t>Определение единых правил описания документов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ru-RU"/>
              <a:t>Уменьшение количества документации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Поддержка типов данных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Проще описывать допустимое содержимое документа</a:t>
            </a:r>
            <a:endParaRPr/>
          </a:p>
          <a:p>
            <a:pPr indent="-342900" lvl="0" marL="342900" rtl="0" algn="l">
              <a:spcBef>
                <a:spcPts val="256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Проще проверять корректность данных</a:t>
            </a:r>
            <a:endParaRPr/>
          </a:p>
          <a:p>
            <a:pPr indent="-342900" lvl="0" marL="342900" rtl="0" algn="l">
              <a:spcBef>
                <a:spcPts val="256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Проще накладывать ограничения на данные</a:t>
            </a:r>
            <a:endParaRPr/>
          </a:p>
          <a:p>
            <a:pPr indent="-342900" lvl="0" marL="342900" rtl="0" algn="l">
              <a:spcBef>
                <a:spcPts val="256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Проще определять формат данных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XML Schema описывается на XML</a:t>
            </a:r>
            <a:endParaRPr sz="4000"/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Не требуется изучение еще одного языка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Вы можете использовать свой любимый XML-редактор для работы со схемой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Вы можете работать со схемой программно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Вы можете изменять свою схему с помощью XSLT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Документ и тип DTD</a:t>
            </a:r>
            <a:endParaRPr/>
          </a:p>
        </p:txBody>
      </p:sp>
      <p:sp>
        <p:nvSpPr>
          <p:cNvPr id="337" name="Google Shape;337;p32"/>
          <p:cNvSpPr txBox="1"/>
          <p:nvPr/>
        </p:nvSpPr>
        <p:spPr>
          <a:xfrm>
            <a:off x="179388" y="1628775"/>
            <a:ext cx="8785225" cy="24876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&lt;note&gt;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&lt;to&gt;Tome&lt;/to&gt;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&lt;from&gt;Jani&lt;/from&gt;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&lt;heading&gt;Reminder&lt;/heading&gt;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&lt;body&gt;Don't forget me this weekend!&lt;/body&gt;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&lt;/note&gt;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179388" y="4292600"/>
            <a:ext cx="8785225" cy="1817688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note (to, from, heading, body)&gt;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to (#PCDATA)&gt;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from (#PCDATA)&gt;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heading (#PCDATA)&gt;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&lt;!ELEMENT body (#PCDATA)&gt;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XML Schema для документа</a:t>
            </a: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179388" y="1595438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&lt;xs:schema xmlns:xs="http://www.w3.org/2001/XMLSchema"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targetNamespace="http://www.w3schools.com"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xmlns="http://www.w3schools.com"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elementFormDefault="qualified"&gt;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&lt;xs:element name="note"&gt;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&lt;xs:complexType&gt;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&lt;xs:sequence&gt;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&lt;xs:element name="to" type="xs:string"/&gt;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&lt;xs:element name="from" type="xs:string"/&gt;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&lt;xs:element name="heading" type="xs:string"/&gt;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&lt;xs:element name="body" type="xs:string"/&gt;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&lt;/xs:sequence&gt;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&lt;/xs:complexType&gt;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&lt;/xs:element&gt;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&lt;/xs:schema&gt;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Указание типа документа</a:t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179388" y="1690688"/>
            <a:ext cx="8785225" cy="1954212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note SYSTEM "http://www.w3schools.com/dtd/note.dtd"&gt;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&lt;note&gt;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Some content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&lt;/note&gt;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79388" y="3860800"/>
            <a:ext cx="8785225" cy="22129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xmlns="http://www.w3schools.com"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xmlns:xsi="http://www.w3.org/2001/XMLSchema-instance"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xsi:schemaLocation="http://www.w3schools.com note.xsd"&gt;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&lt;!-- Some content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&lt;/note&gt;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Extensible Stylesheet Language (XSL)</a:t>
            </a:r>
            <a:endParaRPr sz="4000"/>
          </a:p>
        </p:txBody>
      </p:sp>
      <p:sp>
        <p:nvSpPr>
          <p:cNvPr id="360" name="Google Shape;360;p3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Комплекс технологий, связанных с преобразованием и представлением XML-документов</a:t>
            </a:r>
            <a:endParaRPr sz="2600"/>
          </a:p>
          <a:p>
            <a:pPr indent="-342900" lvl="0" marL="342900" rtl="0" algn="l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Обычно используется для преобразования документов в XML, HTML, текст и PDF (XSL-FO)</a:t>
            </a:r>
            <a:endParaRPr sz="2600"/>
          </a:p>
          <a:p>
            <a:pPr indent="-342900" lvl="0" marL="342900" rtl="0" algn="l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XSL Transformations (XSLT) – язык, на котором описываются правила преобразования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XPath – язык, позволяющий формулировать используемые в процессе преобразования выражения, использующие различные фрагменты документа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40"/>
              </a:spcBef>
              <a:spcAft>
                <a:spcPts val="0"/>
              </a:spcAft>
              <a:buSzPts val="1950"/>
              <a:buChar char="■"/>
            </a:pPr>
            <a:r>
              <a:rPr lang="ru-RU" sz="2600" u="sng">
                <a:solidFill>
                  <a:schemeClr val="hlink"/>
                </a:solidFill>
                <a:hlinkClick r:id="rId3"/>
              </a:rPr>
              <a:t>http://www.w3.org/Style/XSL/</a:t>
            </a:r>
            <a:br>
              <a:rPr lang="ru-RU" sz="2600"/>
            </a:br>
            <a:r>
              <a:rPr lang="ru-RU" sz="2600" u="sng">
                <a:solidFill>
                  <a:schemeClr val="hlink"/>
                </a:solidFill>
                <a:hlinkClick r:id="rId4"/>
              </a:rPr>
              <a:t>http://www.w3schools.com/xsl/</a:t>
            </a:r>
            <a:endParaRPr sz="2600"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XPath</a:t>
            </a:r>
            <a:endParaRPr/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Вспомогательный язык, позволяющий обращаться к элементам документа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Имя элемента представляется в виде пути</a:t>
            </a:r>
            <a:br>
              <a:rPr lang="ru-RU"/>
            </a:b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/bookstore/book/title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Обращение может происходить и к атрибутам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http://www.w3.org/TR/xpath</a:t>
            </a:r>
            <a:br>
              <a:rPr lang="ru-RU"/>
            </a:br>
            <a:r>
              <a:rPr lang="ru-RU" u="sng">
                <a:solidFill>
                  <a:schemeClr val="hlink"/>
                </a:solidFill>
                <a:hlinkClick r:id="rId4"/>
              </a:rPr>
              <a:t>http://www.w3schools.com/Xpath/default.asp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выражений XPath</a:t>
            </a:r>
            <a:endParaRPr/>
          </a:p>
        </p:txBody>
      </p:sp>
      <p:graphicFrame>
        <p:nvGraphicFramePr>
          <p:cNvPr id="374" name="Google Shape;374;p37"/>
          <p:cNvGraphicFramePr/>
          <p:nvPr/>
        </p:nvGraphicFramePr>
        <p:xfrm>
          <a:off x="179388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{7CF6DAF1-53DE-402A-B151-905E3E86124E}</a:tableStyleId>
              </a:tblPr>
              <a:tblGrid>
                <a:gridCol w="2736850"/>
                <a:gridCol w="6043600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ru-RU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Выражение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ru-RU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Результат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bookstore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Все дочерние элементы для элемента bookstore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/bookstore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Корневой элемент bookstore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bookstore/book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Все элементы book, дочерние для bookstore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//book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Все элементы book в документе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bookstore//book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Все элементы book в рамках элемента bookstore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@lang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Атрибуты lang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Текущий элемент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ru-RU" sz="2200" u="none" cap="none" strike="noStrike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ru-RU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Родительский элемент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Принципы XSL</a:t>
            </a:r>
            <a:endParaRPr/>
          </a:p>
        </p:txBody>
      </p:sp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Контекстно-зависимый язык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8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Основные элементы – выводимый текст и шаблоны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1920"/>
              <a:buChar char="●"/>
            </a:pPr>
            <a:r>
              <a:rPr lang="ru-RU" sz="2400"/>
              <a:t>Текст просто выводится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1920"/>
              <a:buChar char="●"/>
            </a:pPr>
            <a:r>
              <a:rPr lang="ru-RU" sz="2400"/>
              <a:t>Шаблоны описывают некоторые действия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Char char="■"/>
            </a:pPr>
            <a:r>
              <a:rPr lang="ru-RU" sz="2000"/>
              <a:t>Могут быть вызваны явно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00"/>
              <a:buChar char="■"/>
            </a:pPr>
            <a:r>
              <a:rPr lang="ru-RU" sz="2000"/>
              <a:t>Могут быть вызваны неявно, по условию совпадения шаблона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8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Имеются средства управления ходом выполнения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8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Позволяет создавать и вызывать бибилиотеки с помощью тега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&lt;xsl:include href="..."/&gt;</a:t>
            </a:r>
            <a:endParaRPr sz="2800"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XSL</a:t>
            </a:r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179388" y="1657350"/>
            <a:ext cx="8785225" cy="45085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&lt;?xml version="1.0"?&gt;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&lt;xsl:stylesheet version="1.0" xmlns:xsl="http://www.w3.org/1999/XSL/Transform"&gt;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&lt;xsl:template match="/"&gt;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&lt;h2&gt;My CD Collection&lt;/h2&gt;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&lt;table border="1"&gt;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&lt;tr bgcolor="#9acd32"&gt;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&lt;th&gt;Title&lt;/th&gt;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&lt;th&gt;Artist&lt;/th&gt;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&lt;xsl:for-each select="catalog/cd"&gt;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&lt;td&gt;&lt;xsl:value-of select="title"/&gt;&lt;/td&gt;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&lt;td&gt;&lt;xsl:value-of select="artist"/&gt;&lt;/td&gt;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&lt;/xsl:for-each&gt;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&lt;/table&gt;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&lt;/xsl:template&gt;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&lt;/xsl:stylesheet&gt;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SGML-документа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Декларация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DTD (Document Type Definition)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Корневой элемент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Обработка XML</a:t>
            </a:r>
            <a:endParaRPr/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-RU"/>
              <a:t>Два подхода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b="1" lang="ru-RU">
                <a:solidFill>
                  <a:schemeClr val="accent1"/>
                </a:solidFill>
              </a:rPr>
              <a:t>Simple API for XML (SAX)</a:t>
            </a:r>
            <a:br>
              <a:rPr b="1" lang="ru-RU">
                <a:solidFill>
                  <a:schemeClr val="accent1"/>
                </a:solidFill>
              </a:rPr>
            </a:br>
            <a:r>
              <a:rPr lang="ru-RU"/>
              <a:t>Порождает события в процессе чтения XML документа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b="1" lang="ru-RU">
                <a:solidFill>
                  <a:schemeClr val="accent1"/>
                </a:solidFill>
              </a:rPr>
              <a:t>Document Object Model (DOM)</a:t>
            </a:r>
            <a:br>
              <a:rPr b="1" lang="ru-RU">
                <a:solidFill>
                  <a:schemeClr val="accent1"/>
                </a:solidFill>
              </a:rPr>
            </a:br>
            <a:r>
              <a:rPr lang="ru-RU"/>
              <a:t>Представляет XML документ в форме древовидной структуры элементов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Логика SAX</a:t>
            </a:r>
            <a:endParaRPr/>
          </a:p>
        </p:txBody>
      </p:sp>
      <p:grpSp>
        <p:nvGrpSpPr>
          <p:cNvPr id="402" name="Google Shape;402;p41"/>
          <p:cNvGrpSpPr/>
          <p:nvPr/>
        </p:nvGrpSpPr>
        <p:grpSpPr>
          <a:xfrm>
            <a:off x="595313" y="1628775"/>
            <a:ext cx="8008937" cy="4537075"/>
            <a:chOff x="375" y="1026"/>
            <a:chExt cx="5045" cy="2858"/>
          </a:xfrm>
        </p:grpSpPr>
        <p:sp>
          <p:nvSpPr>
            <p:cNvPr id="403" name="Google Shape;403;p41"/>
            <p:cNvSpPr/>
            <p:nvPr/>
          </p:nvSpPr>
          <p:spPr>
            <a:xfrm>
              <a:off x="1338" y="1026"/>
              <a:ext cx="1905" cy="2177"/>
            </a:xfrm>
            <a:prstGeom prst="rect">
              <a:avLst/>
            </a:prstGeom>
            <a:solidFill>
              <a:schemeClr val="accent1">
                <a:alpha val="24705"/>
              </a:schemeClr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SAX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Parser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 flipH="1" rot="10800000">
              <a:off x="385" y="1570"/>
              <a:ext cx="771" cy="1044"/>
            </a:xfrm>
            <a:prstGeom prst="foldedCorner">
              <a:avLst>
                <a:gd fmla="val 27370" name="adj"/>
              </a:avLst>
            </a:prstGeom>
            <a:solidFill>
              <a:schemeClr val="accent2">
                <a:alpha val="24705"/>
              </a:schemeClr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 txBox="1"/>
            <p:nvPr/>
          </p:nvSpPr>
          <p:spPr>
            <a:xfrm flipH="1">
              <a:off x="375" y="1761"/>
              <a:ext cx="771" cy="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XML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338" y="3385"/>
              <a:ext cx="1906" cy="49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SAX Parser Factory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2789" y="1648"/>
              <a:ext cx="953" cy="408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Error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Handler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2789" y="2704"/>
              <a:ext cx="953" cy="409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Resolver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515" y="1026"/>
              <a:ext cx="1905" cy="590"/>
            </a:xfrm>
            <a:prstGeom prst="rect">
              <a:avLst/>
            </a:prstGeom>
            <a:solidFill>
              <a:srgbClr val="FFFF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41"/>
            <p:cNvCxnSpPr/>
            <p:nvPr/>
          </p:nvCxnSpPr>
          <p:spPr>
            <a:xfrm>
              <a:off x="1156" y="2115"/>
              <a:ext cx="18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11" name="Google Shape;411;p41"/>
            <p:cNvCxnSpPr/>
            <p:nvPr/>
          </p:nvCxnSpPr>
          <p:spPr>
            <a:xfrm rot="10800000">
              <a:off x="2291" y="3203"/>
              <a:ext cx="0" cy="18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12" name="Google Shape;412;p41"/>
            <p:cNvSpPr/>
            <p:nvPr/>
          </p:nvSpPr>
          <p:spPr>
            <a:xfrm>
              <a:off x="2789" y="1117"/>
              <a:ext cx="953" cy="408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Handler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2789" y="2184"/>
              <a:ext cx="953" cy="408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Handler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2154" y="1326"/>
              <a:ext cx="635" cy="470"/>
            </a:xfrm>
            <a:custGeom>
              <a:rect b="b" l="l" r="r" t="t"/>
              <a:pathLst>
                <a:path extrusionOk="0" h="470" w="635">
                  <a:moveTo>
                    <a:pt x="0" y="426"/>
                  </a:moveTo>
                  <a:cubicBezTo>
                    <a:pt x="62" y="394"/>
                    <a:pt x="203" y="470"/>
                    <a:pt x="370" y="235"/>
                  </a:cubicBezTo>
                  <a:cubicBezTo>
                    <a:pt x="537" y="0"/>
                    <a:pt x="580" y="63"/>
                    <a:pt x="635" y="18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 txBox="1"/>
            <p:nvPr/>
          </p:nvSpPr>
          <p:spPr>
            <a:xfrm>
              <a:off x="1912" y="1389"/>
              <a:ext cx="60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Events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Логика DOM</a:t>
            </a:r>
            <a:endParaRPr/>
          </a:p>
        </p:txBody>
      </p:sp>
      <p:grpSp>
        <p:nvGrpSpPr>
          <p:cNvPr id="422" name="Google Shape;422;p42"/>
          <p:cNvGrpSpPr/>
          <p:nvPr/>
        </p:nvGrpSpPr>
        <p:grpSpPr>
          <a:xfrm>
            <a:off x="357188" y="1628775"/>
            <a:ext cx="8391525" cy="4537075"/>
            <a:chOff x="225" y="1026"/>
            <a:chExt cx="5286" cy="2858"/>
          </a:xfrm>
        </p:grpSpPr>
        <p:sp>
          <p:nvSpPr>
            <p:cNvPr id="423" name="Google Shape;423;p42"/>
            <p:cNvSpPr/>
            <p:nvPr/>
          </p:nvSpPr>
          <p:spPr>
            <a:xfrm>
              <a:off x="1202" y="1026"/>
              <a:ext cx="1905" cy="2177"/>
            </a:xfrm>
            <a:prstGeom prst="rect">
              <a:avLst/>
            </a:prstGeom>
            <a:solidFill>
              <a:schemeClr val="accent1">
                <a:alpha val="24705"/>
              </a:schemeClr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 flipH="1" rot="10800000">
              <a:off x="249" y="1570"/>
              <a:ext cx="771" cy="1044"/>
            </a:xfrm>
            <a:prstGeom prst="foldedCorner">
              <a:avLst>
                <a:gd fmla="val 27370" name="adj"/>
              </a:avLst>
            </a:prstGeom>
            <a:solidFill>
              <a:schemeClr val="accent2">
                <a:alpha val="24705"/>
              </a:schemeClr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 txBox="1"/>
            <p:nvPr/>
          </p:nvSpPr>
          <p:spPr>
            <a:xfrm flipH="1">
              <a:off x="225" y="1761"/>
              <a:ext cx="771" cy="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XML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201" y="3385"/>
              <a:ext cx="1906" cy="499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 Builder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Factory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2653" y="2206"/>
              <a:ext cx="953" cy="408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Error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Handler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2653" y="2704"/>
              <a:ext cx="953" cy="409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Resolver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3288" y="1026"/>
              <a:ext cx="726" cy="1043"/>
            </a:xfrm>
            <a:prstGeom prst="rect">
              <a:avLst/>
            </a:prstGeom>
            <a:solidFill>
              <a:srgbClr val="FFCC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4195" y="1026"/>
              <a:ext cx="1316" cy="1043"/>
            </a:xfrm>
            <a:prstGeom prst="rect">
              <a:avLst/>
            </a:prstGeom>
            <a:solidFill>
              <a:srgbClr val="FFFF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42"/>
            <p:cNvCxnSpPr/>
            <p:nvPr/>
          </p:nvCxnSpPr>
          <p:spPr>
            <a:xfrm>
              <a:off x="1020" y="2115"/>
              <a:ext cx="18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32" name="Google Shape;432;p42"/>
            <p:cNvCxnSpPr/>
            <p:nvPr/>
          </p:nvCxnSpPr>
          <p:spPr>
            <a:xfrm>
              <a:off x="3107" y="1570"/>
              <a:ext cx="18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33" name="Google Shape;433;p42"/>
            <p:cNvCxnSpPr/>
            <p:nvPr/>
          </p:nvCxnSpPr>
          <p:spPr>
            <a:xfrm>
              <a:off x="4014" y="1570"/>
              <a:ext cx="18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34" name="Google Shape;434;p42"/>
            <p:cNvCxnSpPr/>
            <p:nvPr/>
          </p:nvCxnSpPr>
          <p:spPr>
            <a:xfrm rot="10800000">
              <a:off x="2154" y="3203"/>
              <a:ext cx="0" cy="18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35" name="Google Shape;435;p42"/>
            <p:cNvSpPr/>
            <p:nvPr/>
          </p:nvSpPr>
          <p:spPr>
            <a:xfrm>
              <a:off x="3560" y="1480"/>
              <a:ext cx="182" cy="18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3424" y="1798"/>
              <a:ext cx="182" cy="18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3696" y="1798"/>
              <a:ext cx="182" cy="18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42"/>
            <p:cNvCxnSpPr>
              <a:stCxn id="435" idx="2"/>
              <a:endCxn id="436" idx="0"/>
            </p:cNvCxnSpPr>
            <p:nvPr/>
          </p:nvCxnSpPr>
          <p:spPr>
            <a:xfrm>
              <a:off x="3651" y="1661"/>
              <a:ext cx="0" cy="0"/>
            </a:xfrm>
            <a:prstGeom prst="bentConnector3">
              <a:avLst>
                <a:gd fmla="val -1378852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42"/>
            <p:cNvCxnSpPr>
              <a:stCxn id="435" idx="2"/>
              <a:endCxn id="437" idx="0"/>
            </p:cNvCxnSpPr>
            <p:nvPr/>
          </p:nvCxnSpPr>
          <p:spPr>
            <a:xfrm>
              <a:off x="3651" y="1661"/>
              <a:ext cx="0" cy="0"/>
            </a:xfrm>
            <a:prstGeom prst="bentConnector3">
              <a:avLst>
                <a:gd fmla="val -1378852" name="adj1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Особенности SAX и DOM</a:t>
            </a:r>
            <a:endParaRPr/>
          </a:p>
        </p:txBody>
      </p:sp>
      <p:graphicFrame>
        <p:nvGraphicFramePr>
          <p:cNvPr id="446" name="Google Shape;446;p43"/>
          <p:cNvGraphicFramePr/>
          <p:nvPr/>
        </p:nvGraphicFramePr>
        <p:xfrm>
          <a:off x="179388" y="177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{7CF6DAF1-53DE-402A-B151-905E3E86124E}</a:tableStyleId>
              </a:tblPr>
              <a:tblGrid>
                <a:gridCol w="4240200"/>
                <a:gridCol w="4540250"/>
              </a:tblGrid>
              <a:tr h="74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SAX</a:t>
                      </a:r>
                      <a:endParaRPr b="1" i="0" sz="28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1" i="0" lang="ru-RU" sz="28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DOM</a:t>
                      </a:r>
                      <a:endParaRPr b="1" i="0" sz="28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Модель обработки событий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Древовидная структура данных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Последовательный доступ (поток событий)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Произвольный доступ (структура данных в памяти)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Используется мало памяти (порождаются только события)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Используется много памяти (документ загружен полностью)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обработки частей документа (обработка релевантных событий)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Для редактирования документа (обработка данных в памяти)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однократной обработки документа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многократной обработки документа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XML в Java</a:t>
            </a:r>
            <a:endParaRPr/>
          </a:p>
        </p:txBody>
      </p:sp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Стандартные интерфейсы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В оригинале описаны на Interface Definition Language (OMG IDL)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Пакет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org.w3c.dom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Пакет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Реализующие классы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Предоставляются отдельно…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JAVA API for XML Processing (JAXP)</a:t>
            </a:r>
            <a:br>
              <a:rPr lang="ru-RU"/>
            </a:br>
            <a:r>
              <a:rPr lang="ru-RU"/>
              <a:t>Пакет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javax.xml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SAX</a:t>
            </a:r>
            <a:endParaRPr/>
          </a:p>
        </p:txBody>
      </p:sp>
      <p:sp>
        <p:nvSpPr>
          <p:cNvPr id="460" name="Google Shape;460;p4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Обработку документа производит транслятор, передающий информацию зарегистрировавшимся обработчикам событий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Обработчики должны реализовывать интерфейсы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org.xml.sax.ContentHandler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org.xml.sax.DTDHandler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org.xml.sax.EntityResolver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org.xml.sax.ErrorHandler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org.xml.sax.Locator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org.xml.sax.ext.DeclHandler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org.xml.sax.ext.EntityResolver2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org.xml.sax.ext.LexicalHandler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org.xml.sax.ext.Locator2</a:t>
            </a:r>
            <a:endParaRPr sz="2000">
              <a:solidFill>
                <a:schemeClr val="accent1"/>
              </a:solidFill>
            </a:endParaRPr>
          </a:p>
        </p:txBody>
      </p:sp>
      <p:grpSp>
        <p:nvGrpSpPr>
          <p:cNvPr id="461" name="Google Shape;461;p45"/>
          <p:cNvGrpSpPr/>
          <p:nvPr/>
        </p:nvGrpSpPr>
        <p:grpSpPr>
          <a:xfrm>
            <a:off x="6732588" y="3429000"/>
            <a:ext cx="1014412" cy="1368425"/>
            <a:chOff x="4422" y="2069"/>
            <a:chExt cx="639" cy="862"/>
          </a:xfrm>
        </p:grpSpPr>
        <p:sp>
          <p:nvSpPr>
            <p:cNvPr id="462" name="Google Shape;462;p45"/>
            <p:cNvSpPr/>
            <p:nvPr/>
          </p:nvSpPr>
          <p:spPr>
            <a:xfrm>
              <a:off x="4422" y="2069"/>
              <a:ext cx="136" cy="862"/>
            </a:xfrm>
            <a:prstGeom prst="rightBrace">
              <a:avLst>
                <a:gd fmla="val 52819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5"/>
            <p:cNvSpPr txBox="1"/>
            <p:nvPr/>
          </p:nvSpPr>
          <p:spPr>
            <a:xfrm>
              <a:off x="4649" y="2383"/>
              <a:ext cx="4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SAX</a:t>
              </a:r>
              <a:endPara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45"/>
          <p:cNvGrpSpPr/>
          <p:nvPr/>
        </p:nvGrpSpPr>
        <p:grpSpPr>
          <a:xfrm>
            <a:off x="6732588" y="4868863"/>
            <a:ext cx="1141412" cy="1152525"/>
            <a:chOff x="4422" y="2976"/>
            <a:chExt cx="719" cy="726"/>
          </a:xfrm>
        </p:grpSpPr>
        <p:sp>
          <p:nvSpPr>
            <p:cNvPr id="465" name="Google Shape;465;p45"/>
            <p:cNvSpPr/>
            <p:nvPr/>
          </p:nvSpPr>
          <p:spPr>
            <a:xfrm>
              <a:off x="4422" y="2976"/>
              <a:ext cx="136" cy="726"/>
            </a:xfrm>
            <a:prstGeom prst="rightBrace">
              <a:avLst>
                <a:gd fmla="val 44485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5"/>
            <p:cNvSpPr txBox="1"/>
            <p:nvPr/>
          </p:nvSpPr>
          <p:spPr>
            <a:xfrm>
              <a:off x="4649" y="3220"/>
              <a:ext cx="4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SAX2</a:t>
              </a:r>
              <a:endPara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Пакет javax.xml.parsers</a:t>
            </a:r>
            <a:endParaRPr/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Класс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SAXParserFactory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Образец проектирования Singleton, позволяет настроить и получить экземпляр фабрики для производства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SAXParser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Класс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SAXParser</a:t>
            </a:r>
            <a:br>
              <a:rPr lang="ru-RU"/>
            </a:br>
            <a:r>
              <a:rPr lang="ru-RU"/>
              <a:t>Непосредственно транслятор, экземпляры получаются от фабрики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SAXParserFactory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Семантика документа</a:t>
            </a:r>
            <a:endParaRPr/>
          </a:p>
        </p:txBody>
      </p:sp>
      <p:sp>
        <p:nvSpPr>
          <p:cNvPr id="480" name="Google Shape;480;p47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/>
              <a:t>Возникающие события</a:t>
            </a:r>
            <a:endParaRPr b="1">
              <a:solidFill>
                <a:srgbClr val="FFFF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startElement / endElement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Открывающий и закрывающий тэг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Символы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startDocument / endDocument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Начало и конец документа</a:t>
            </a:r>
            <a:endParaRPr/>
          </a:p>
        </p:txBody>
      </p:sp>
      <p:sp>
        <p:nvSpPr>
          <p:cNvPr id="481" name="Google Shape;481;p47"/>
          <p:cNvSpPr txBox="1"/>
          <p:nvPr>
            <p:ph idx="2" type="body"/>
          </p:nvPr>
        </p:nvSpPr>
        <p:spPr>
          <a:xfrm>
            <a:off x="4645025" y="1636713"/>
            <a:ext cx="4314825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/>
              <a:t>Интерфейс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ContentHandler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startElement()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endElement()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characters()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startDocument()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38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endDocument()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Создание обработчика событий</a:t>
            </a:r>
            <a:endParaRPr/>
          </a:p>
        </p:txBody>
      </p:sp>
      <p:sp>
        <p:nvSpPr>
          <p:cNvPr id="488" name="Google Shape;488;p48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Реализация нужного интерфейса, настройка на него используемого транслятора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Использование класса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org.xml.sax.helpers.DefaultHandler</a:t>
            </a:r>
            <a:r>
              <a:rPr b="1" lang="ru-RU" sz="28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/>
              <a:t>или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org.xml.sax.helpers.DefaultHandler2 </a:t>
            </a:r>
            <a:r>
              <a:rPr lang="ru-RU" sz="2800"/>
              <a:t>реализующих все интерфейсы обработки событий (все методы имеют пустые тела)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1</a:t>
            </a:r>
            <a:endParaRPr/>
          </a:p>
        </p:txBody>
      </p:sp>
      <p:sp>
        <p:nvSpPr>
          <p:cNvPr id="495" name="Google Shape;495;p49"/>
          <p:cNvSpPr txBox="1"/>
          <p:nvPr/>
        </p:nvSpPr>
        <p:spPr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org.xml.sax.*;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org.xml.sax.helpers.*;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org.xml.sax.SAXException;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org.xml.sax.SAXParseException;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javax.xml.parsers.*;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java.io.IOException;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SAXReader extends DefaultHandler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indent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final static int INDENT = 4;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startDocument()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("Начало документа");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endDocument()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("Конец документа");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Самые яркие наследники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>
                <a:solidFill>
                  <a:schemeClr val="accent1"/>
                </a:solidFill>
              </a:rPr>
              <a:t>Hypertext Markup Language (HTML)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Язык разметки гипертекста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99FFCC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>
                <a:solidFill>
                  <a:schemeClr val="accent1"/>
                </a:solidFill>
              </a:rPr>
              <a:t>Extensible Markup Language (XML)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Язык для описания иерархических данных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2</a:t>
            </a:r>
            <a:endParaRPr/>
          </a:p>
        </p:txBody>
      </p:sp>
      <p:sp>
        <p:nvSpPr>
          <p:cNvPr id="502" name="Google Shape;502;p50"/>
          <p:cNvSpPr txBox="1"/>
          <p:nvPr/>
        </p:nvSpPr>
        <p:spPr>
          <a:xfrm>
            <a:off x="179388" y="1895475"/>
            <a:ext cx="8785225" cy="40544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startElement (String uri, String localName,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String qName, Attributes attributes)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indent += INDENT;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("Элемент " + qName + ":");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endElement (String uri, String localName,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String qName)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("Конец элемента " + qName + ".");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indent -= INDENT;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warning (SAXParseException e)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 ("Предупреждение :" + e.getPublicId());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3</a:t>
            </a:r>
            <a:endParaRPr/>
          </a:p>
        </p:txBody>
      </p:sp>
      <p:sp>
        <p:nvSpPr>
          <p:cNvPr id="509" name="Google Shape;509;p51"/>
          <p:cNvSpPr txBox="1"/>
          <p:nvPr/>
        </p:nvSpPr>
        <p:spPr>
          <a:xfrm>
            <a:off x="179388" y="1895475"/>
            <a:ext cx="8785225" cy="38100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error (SAXParseException e)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 ("Ошибка :" + e.getPublicId());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fatalError (SAXParseException e)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 ("Фатальная ошибка :" + e.getPublicId());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characters (char[] ch, int start, int length)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throws SAXException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indent += INDENT;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 = new String (ch, start, length);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(str);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indent -= INDENT;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4</a:t>
            </a:r>
            <a:endParaRPr/>
          </a:p>
        </p:txBody>
      </p:sp>
      <p:sp>
        <p:nvSpPr>
          <p:cNvPr id="516" name="Google Shape;516;p52"/>
          <p:cNvSpPr txBox="1"/>
          <p:nvPr/>
        </p:nvSpPr>
        <p:spPr>
          <a:xfrm>
            <a:off x="179388" y="2268538"/>
            <a:ext cx="8785225" cy="30765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printString (String str)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ind_s;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(indent &gt;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char[] ind = new char[indent];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java.util.Arrays.fill(ind, ' ');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ind_s = new String (ind, 0, indent);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ind_s = "";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 (ind_s + str);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5</a:t>
            </a:r>
            <a:endParaRPr/>
          </a:p>
        </p:txBody>
      </p:sp>
      <p:sp>
        <p:nvSpPr>
          <p:cNvPr id="523" name="Google Shape;523;p53"/>
          <p:cNvSpPr txBox="1"/>
          <p:nvPr/>
        </p:nvSpPr>
        <p:spPr>
          <a:xfrm>
            <a:off x="179388" y="1844675"/>
            <a:ext cx="8785225" cy="40544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 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DefaultHandler handler = new SAXReader();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SAXParserFactory factory = SAXParserFactory.newInstance();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SAXParser parser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parser = factory.newSAXParser();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parser.parse ("test.xml", handler);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(ParserConfigurationException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(SAXException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DOM</a:t>
            </a:r>
            <a:endParaRPr/>
          </a:p>
        </p:txBody>
      </p:sp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Считывание документа, опять же, реализует транслятор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Результат считывания возвращается в виде дерева объектов, реализующих интерфейс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org.w3c.dom.Node</a:t>
            </a:r>
            <a:r>
              <a:rPr lang="ru-RU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Дальнейшая обработка ведется уже на уровне бизнес-логики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Пакет org.w3c.dom</a:t>
            </a:r>
            <a:endParaRPr/>
          </a:p>
        </p:txBody>
      </p:sp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Базовый интерфейс </a:t>
            </a:r>
            <a:r>
              <a:rPr b="1" lang="ru-RU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ru-RU" sz="2400"/>
              <a:t>, содержит основные методы работы с узлом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От него наследуют специфические интерфейсы для конкретных видов узлов: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SzPts val="1680"/>
              <a:buChar char="●"/>
            </a:pPr>
            <a:r>
              <a:rPr b="1" lang="ru-RU" sz="2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SzPts val="1680"/>
              <a:buChar char="●"/>
            </a:pPr>
            <a:r>
              <a:rPr b="1" lang="ru-RU" sz="2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SzPts val="1680"/>
              <a:buChar char="●"/>
            </a:pPr>
            <a:r>
              <a:rPr b="1" lang="ru-RU" sz="2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SzPts val="1680"/>
              <a:buChar char="●"/>
            </a:pPr>
            <a:r>
              <a:rPr b="1" lang="ru-RU" sz="2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SzPts val="1680"/>
              <a:buChar char="●"/>
            </a:pPr>
            <a:r>
              <a:rPr b="1" lang="ru-RU" sz="2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SzPts val="1680"/>
              <a:buChar char="●"/>
            </a:pPr>
            <a:r>
              <a:rPr lang="ru-RU" sz="2100"/>
              <a:t>и др.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SzPts val="1950"/>
              <a:buChar char="■"/>
            </a:pPr>
            <a:r>
              <a:rPr lang="ru-RU" sz="2600"/>
              <a:t>Каждый интерфейс добавляет новую функциональность (например </a:t>
            </a:r>
            <a:r>
              <a:rPr b="1" lang="ru-RU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-RU" sz="2600"/>
              <a:t>, является фабрикой для создания остальных узлов)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Пакет javax.xml.parsers</a:t>
            </a:r>
            <a:endParaRPr/>
          </a:p>
        </p:txBody>
      </p:sp>
      <p:sp>
        <p:nvSpPr>
          <p:cNvPr id="544" name="Google Shape;544;p5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Класс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DocumentBuilderFactory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Образец проектирования Singleton, позволяет настроить и получить экземпляр фабрики для производства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DocumentBuilder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Класс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DocumentBuilder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/>
              <a:t>Непосредственно транслятор, экземпляры получаются от фабрики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DocumentBuilderFactory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1</a:t>
            </a:r>
            <a:endParaRPr/>
          </a:p>
        </p:txBody>
      </p:sp>
      <p:sp>
        <p:nvSpPr>
          <p:cNvPr id="551" name="Google Shape;551;p57"/>
          <p:cNvSpPr txBox="1"/>
          <p:nvPr/>
        </p:nvSpPr>
        <p:spPr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org.w3c.dom.*;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org.xml.sax.SAXException;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javax.xml.parsers.*;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java.io.IOException;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ReaderDOM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indent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final static int INDENT =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final String[] TYPE_NAMES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"ELEMENT_NODE", "ATTRIBUTE_NODE", "TEXT_NODE",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"CDATA_SECTION_NODE", "ENTITY_REFERENCE_NODE",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"ENTITY_NODE", "PROCESSING_INSTRUCTION_NODE",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"COMMENT_NODE", "DOCUMENT_NODE", "DOCUMENT_TYPE_NODE",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"DOCUMENT_FRAGMENT_NODE", "NOTATION_NODE"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getTypeName (short nodeType)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TYPE_NAMES[nodeType - 1];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2</a:t>
            </a:r>
            <a:endParaRPr/>
          </a:p>
        </p:txBody>
      </p:sp>
      <p:sp>
        <p:nvSpPr>
          <p:cNvPr id="558" name="Google Shape;558;p58"/>
          <p:cNvSpPr txBox="1"/>
          <p:nvPr/>
        </p:nvSpPr>
        <p:spPr>
          <a:xfrm>
            <a:off x="179388" y="1895475"/>
            <a:ext cx="8785225" cy="40544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DocumentBuilderFactory factory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DocumentBuilderFactory.newInstance();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DocumentBuilder builder = factory.newDocumentBuilder();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 document = builder.parse("test.xml");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ReaderDOM obj = new ReaderDOM();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obj.myPrint (document);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(ParserConfigurationException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(SAXException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3</a:t>
            </a:r>
            <a:endParaRPr/>
          </a:p>
        </p:txBody>
      </p:sp>
      <p:sp>
        <p:nvSpPr>
          <p:cNvPr id="565" name="Google Shape;565;p59"/>
          <p:cNvSpPr txBox="1"/>
          <p:nvPr/>
        </p:nvSpPr>
        <p:spPr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myPrint (Document document)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printDocInfo (document);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printNodeInfo (document);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printDocInfo (Document document)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("Имя узла документа : " + document.getNodeName());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printElementInfo (Element element)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NamedNodeMap nnm = element.getAttributes();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nnm.getLength();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Attr attr = (Attr)nnm.item 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printString ("Attribute name = " + attr.getName()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", value = " + attr.getValue());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printTextInfo (Text text)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("Значение поля : " + text.getData());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«Тэг», КЭП!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&lt;tagName  attrib1Name=“attrib1Value” 				 	        attrib2Name=“attrib2Value” …&gt;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	Some text like tag content..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	&lt;emptySubTag /&gt;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	&lt;subTag1&gt;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		sub tag content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	&lt;/subTag1&gt;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	…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&lt;/tagName&gt;</a:t>
            </a:r>
            <a:endParaRPr sz="2400"/>
          </a:p>
        </p:txBody>
      </p:sp>
    </p:spTree>
  </p:cSld>
  <p:clrMapOvr>
    <a:masterClrMapping/>
  </p:clrMapOvr>
  <p:transition p14:dur="100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4</a:t>
            </a:r>
            <a:endParaRPr/>
          </a:p>
        </p:txBody>
      </p:sp>
      <p:sp>
        <p:nvSpPr>
          <p:cNvPr id="572" name="Google Shape;572;p60"/>
          <p:cNvSpPr txBox="1"/>
          <p:nvPr/>
        </p:nvSpPr>
        <p:spPr>
          <a:xfrm>
            <a:off x="179388" y="2066925"/>
            <a:ext cx="8785225" cy="38100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printNodeInfo (Node node)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indent += INDENT;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printString ("Node name = " + node.getNodeName()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", node type = " + getTypeName (node.getNodeType()));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(node instanceof Element)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printElementInfo ((Element)node);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if (node instanceof Text)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printTextInfo ((Text)node);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NodeList nl = node.getChildNodes();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nl.getLength(); i++)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printNodeInfo (nl.item (i));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indent -= INDENT;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5</a:t>
            </a:r>
            <a:endParaRPr/>
          </a:p>
        </p:txBody>
      </p:sp>
      <p:sp>
        <p:nvSpPr>
          <p:cNvPr id="579" name="Google Shape;579;p61"/>
          <p:cNvSpPr txBox="1"/>
          <p:nvPr/>
        </p:nvSpPr>
        <p:spPr>
          <a:xfrm>
            <a:off x="179388" y="2195513"/>
            <a:ext cx="8785225" cy="332105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printString (String str)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ind_s;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(indent &gt;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char[] ind = new char[indent];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java.util.Arrays.fiil(ind, ' ');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ind_s = new String (ind, 0, indent);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ind_s = "";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 (ind_s + str);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Запись XML</a:t>
            </a:r>
            <a:endParaRPr/>
          </a:p>
        </p:txBody>
      </p:sp>
      <p:sp>
        <p:nvSpPr>
          <p:cNvPr id="586" name="Google Shape;586;p6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ru-RU" sz="3600"/>
              <a:t>Средствами пакета</a:t>
            </a:r>
            <a:br>
              <a:rPr lang="ru-RU" sz="3600"/>
            </a:br>
            <a:r>
              <a:rPr b="1" lang="ru-RU" sz="3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javax.xml.transform</a:t>
            </a:r>
            <a:endParaRPr sz="3600">
              <a:solidFill>
                <a:schemeClr val="accent1"/>
              </a:solidFill>
            </a:endParaRPr>
          </a:p>
          <a:p>
            <a:pPr indent="-171450" lvl="0" marL="342900" rtl="0" algn="l">
              <a:spcBef>
                <a:spcPts val="72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700"/>
              <a:buChar char="■"/>
            </a:pPr>
            <a:r>
              <a:rPr lang="ru-RU" sz="3600"/>
              <a:t>Средствами API третьих фирм</a:t>
            </a:r>
            <a:br>
              <a:rPr lang="ru-RU" sz="3600"/>
            </a:br>
            <a:r>
              <a:rPr lang="ru-RU" sz="3600"/>
              <a:t>JDOM (</a:t>
            </a:r>
            <a:r>
              <a:rPr lang="ru-RU" sz="3600" u="sng">
                <a:solidFill>
                  <a:schemeClr val="hlink"/>
                </a:solidFill>
                <a:hlinkClick r:id="rId3"/>
              </a:rPr>
              <a:t>www.jdom.org</a:t>
            </a:r>
            <a:r>
              <a:rPr lang="ru-RU" sz="3600"/>
              <a:t>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Тот же DOM, но реализованный более дружелюбно для Java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Поддерживает XPath  и XSLT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1</a:t>
            </a:r>
            <a:endParaRPr/>
          </a:p>
        </p:txBody>
      </p:sp>
      <p:sp>
        <p:nvSpPr>
          <p:cNvPr id="593" name="Google Shape;593;p63"/>
          <p:cNvSpPr txBox="1"/>
          <p:nvPr/>
        </p:nvSpPr>
        <p:spPr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org.w3c.dom.*;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org.xml.sax.SAXException;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javax.xml.parsers.*;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javax.xml.transform.*;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javax.xml.transform.dom.*;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javax.xml.transform.stream.*;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java.io.IOException;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WriterDOM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DocumentBuilderFactory factory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DocumentBuilderFactory.newInstance();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DocumentBuilder builder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builder = factory.newDocumentBuilder();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 document = builder.parse("test.xml");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DOMSource dom_source = new DOMSource (document);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StreamResult out_stream = new StreamResult("test2.xml");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2</a:t>
            </a:r>
            <a:endParaRPr/>
          </a:p>
        </p:txBody>
      </p:sp>
      <p:sp>
        <p:nvSpPr>
          <p:cNvPr id="600" name="Google Shape;600;p64"/>
          <p:cNvSpPr txBox="1"/>
          <p:nvPr/>
        </p:nvSpPr>
        <p:spPr>
          <a:xfrm>
            <a:off x="179388" y="1995488"/>
            <a:ext cx="8785225" cy="38100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TransformerFactory tFactory = TransformerFactory.newInstance();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Transformer transformer = tFactory.newTransformer(/* !!!! */);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Вспомогательные действия, связанные с тем, что такая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элементарная трансформация не "копирует" директиву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!DOCTYPE. В зависимости от PUBLIC- или SYSTEM-описания DTD,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можно использовать разные свойства transformer'а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DocumentType docType = document.getDoctype();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systemID = docType.getSystemId();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publicID = docType.getPublicId();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res = publicID + "\" \"" + systemID;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 transformer.setOutputProperty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 (OutputKeys.DOCTYPE_SYSTEM, systemID);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transformer.setOutputProperty (OutputKeys.DOCTYPE_PUBLIC, res);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3</a:t>
            </a:r>
            <a:endParaRPr/>
          </a:p>
        </p:txBody>
      </p:sp>
      <p:sp>
        <p:nvSpPr>
          <p:cNvPr id="607" name="Google Shape;607;p65"/>
          <p:cNvSpPr txBox="1"/>
          <p:nvPr/>
        </p:nvSpPr>
        <p:spPr>
          <a:xfrm>
            <a:off x="179388" y="1844675"/>
            <a:ext cx="8785225" cy="4526497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Прочие настройки преобразователя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t.setOutputProperty(OutputKeys.INDENT, "yes");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t.setOutputProperty(OutputKeys.METHOD, "xml");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t.setOutputProperty("{http://xml.apache.org/xslt}indent-amount”,"2");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transformer.transform (dom_source, out_stream);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(ParserConfigurationException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(TransformerConfigurationException 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(TransformerException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(SAXException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Настройка преобразователя</a:t>
            </a:r>
            <a:endParaRPr/>
          </a:p>
        </p:txBody>
      </p:sp>
      <p:sp>
        <p:nvSpPr>
          <p:cNvPr id="614" name="Google Shape;614;p6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Метод создания объекта преобразователя 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TransformerFactory.newTransformer()</a:t>
            </a:r>
            <a:r>
              <a:rPr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800"/>
              <a:t>имеет 2 формы: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ru-RU" sz="2400"/>
              <a:t>без аргументов – будет создаваться «копия» исходного документа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ru-RU" sz="2400"/>
              <a:t>с аргументом типа </a:t>
            </a:r>
            <a:r>
              <a:rPr b="1" lang="ru-RU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ru-RU" sz="2400"/>
              <a:t> – ссылка на загруженный объект xml-документа, в котором описано XSL-преобразование</a:t>
            </a:r>
            <a:endParaRPr sz="2400"/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Метод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Transformer.setOutputProperty()</a:t>
            </a:r>
            <a:r>
              <a:rPr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800"/>
              <a:t>позволяет настроить некоторые параметры вывода (см. класс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OutputKeys</a:t>
            </a:r>
            <a:r>
              <a:rPr lang="ru-RU" sz="2800"/>
              <a:t>)</a:t>
            </a:r>
            <a:endParaRPr sz="2800"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Размышления на тему</a:t>
            </a:r>
            <a:endParaRPr/>
          </a:p>
        </p:txBody>
      </p:sp>
      <p:sp>
        <p:nvSpPr>
          <p:cNvPr id="621" name="Google Shape;621;p67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Итак, что мы научились делать: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Считывать информацию из XML-документов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1560"/>
              <a:buChar char="■"/>
            </a:pPr>
            <a:r>
              <a:rPr lang="ru-RU"/>
              <a:t>SAX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1560"/>
              <a:buChar char="■"/>
            </a:pPr>
            <a:r>
              <a:rPr lang="ru-RU"/>
              <a:t>DOM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240"/>
              <a:buChar char="●"/>
            </a:pPr>
            <a:r>
              <a:rPr lang="ru-RU"/>
              <a:t>Записывать информацию в XML-документы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Какой еще инструмент был бы удобен?..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А если бы мы умели записывать и считывать из XML непосредственно объекты Java?..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Шаг 1. Сохранение JavaBeans</a:t>
            </a:r>
            <a:endParaRPr/>
          </a:p>
        </p:txBody>
      </p:sp>
      <p:sp>
        <p:nvSpPr>
          <p:cNvPr id="628" name="Google Shape;628;p68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 версии JavaSE 1.4 для объектов JavaBeans появились механизмы, сходные с сериализацией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56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Реализовывали их классы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java.beans.XMLEncoder</a:t>
            </a:r>
            <a:r>
              <a:rPr lang="ru-RU"/>
              <a:t> и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java.beans.XMLDecoder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56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Недостаток: механизм основан на интроспекции, требует соблюдения правил именования и т.д.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1</a:t>
            </a:r>
            <a:endParaRPr/>
          </a:p>
        </p:txBody>
      </p:sp>
      <p:sp>
        <p:nvSpPr>
          <p:cNvPr id="635" name="Google Shape;635;p69"/>
          <p:cNvSpPr txBox="1"/>
          <p:nvPr/>
        </p:nvSpPr>
        <p:spPr>
          <a:xfrm>
            <a:off x="179388" y="1628775"/>
            <a:ext cx="8785225" cy="136525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XMLEncoder e = new XMLEncoder(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new BufferedOutputStream(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new FileOutputStream("Test.xml")));</a:t>
            </a:r>
            <a:b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e.writeObject(new JButton("Hello, world"));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e.close();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69"/>
          <p:cNvSpPr txBox="1"/>
          <p:nvPr/>
        </p:nvSpPr>
        <p:spPr>
          <a:xfrm>
            <a:off x="179388" y="3068638"/>
            <a:ext cx="8785225" cy="30765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&lt;java version="1.0" class="java.beans.XMLDecoder"&gt;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&lt;object class="javax.swing.JFrame"&gt;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&lt;void property="name"&gt;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&lt;string&gt;frame1&lt;/string&gt;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&lt;/void&gt;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&lt;void property="bounds"&gt;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&lt;object class="java.awt.Rectangle"&gt;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&lt;int&gt;0&lt;/int&gt; &lt;int&gt;0&lt;/int&gt;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&lt;int&gt;200&lt;/int&gt; &lt;int&gt;200&lt;/int&gt;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&lt;/object&gt;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&lt;/void&gt;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Отличия XML от HTML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XML определяет семантику данных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HTML определяет как данные будут отображаться 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HTML5 добавил «семантики» тэгам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Часть 2</a:t>
            </a:r>
            <a:endParaRPr/>
          </a:p>
        </p:txBody>
      </p:sp>
      <p:sp>
        <p:nvSpPr>
          <p:cNvPr id="643" name="Google Shape;643;p70"/>
          <p:cNvSpPr txBox="1"/>
          <p:nvPr/>
        </p:nvSpPr>
        <p:spPr>
          <a:xfrm>
            <a:off x="179388" y="2095500"/>
            <a:ext cx="8785225" cy="35655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&lt;void property="contentPane"&gt;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&lt;void method="add"&gt;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&lt;object class="javax.swing.JButton"&gt;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&lt;void property="label"&gt;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&lt;string&gt;Hello&lt;/string&gt;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&lt;/void&gt;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&lt;/object&gt;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&lt;/void&gt;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&lt;/void&gt;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&lt;void property="visible"&gt;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&lt;boolean&gt;true&lt;/boolean&gt;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&lt;/void&gt;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&lt;/object&gt;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&lt;/java&gt;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7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Шаг 2. Java Architecture for XML Binding (JAXB)</a:t>
            </a:r>
            <a:endParaRPr sz="4000"/>
          </a:p>
        </p:txBody>
      </p:sp>
      <p:sp>
        <p:nvSpPr>
          <p:cNvPr id="650" name="Google Shape;650;p71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В версии JavaSE 1.5 появились новые механизмы JAXB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Связанные с ними классы находятся в пакете </a:t>
            </a:r>
            <a:r>
              <a:rPr b="1" lang="ru-RU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javax.xml.bind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Позволяют производить «сериализацию» объектов и их структур в XML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Классы объектов должны быть специальным образом подготовлены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ru-RU"/>
              <a:t>Активно использует механизм аннотаций…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RootClass</a:t>
            </a:r>
            <a:endParaRPr/>
          </a:p>
        </p:txBody>
      </p:sp>
      <p:sp>
        <p:nvSpPr>
          <p:cNvPr id="657" name="Google Shape;657;p72"/>
          <p:cNvSpPr txBox="1"/>
          <p:nvPr/>
        </p:nvSpPr>
        <p:spPr>
          <a:xfrm>
            <a:off x="179388" y="1622425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javax.xml.bind.annotation.*;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@XmlRootElement</a:t>
            </a:r>
            <a:endParaRPr b="1"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RootClass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@XmlElement</a:t>
            </a:r>
            <a:endParaRPr b="1"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NodeClass name = new NodeClass();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RootClass()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name.setInnerValue("");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NodeClass getName() { return name;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getValue() { return value;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setValue(int newValue) { value = newValue;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NodeClass (1)</a:t>
            </a:r>
            <a:endParaRPr/>
          </a:p>
        </p:txBody>
      </p:sp>
      <p:sp>
        <p:nvSpPr>
          <p:cNvPr id="664" name="Google Shape;664;p73"/>
          <p:cNvSpPr txBox="1"/>
          <p:nvPr/>
        </p:nvSpPr>
        <p:spPr>
          <a:xfrm>
            <a:off x="179388" y="1844675"/>
            <a:ext cx="8785225" cy="40544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NodeClass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innerValue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double rval = Math.random();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getInnerValue()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innerValue;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setInnerValue(String newInnerValue)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innerValue = newInnerValue;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System.out.println(rval);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7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WriterJAXB</a:t>
            </a:r>
            <a:endParaRPr/>
          </a:p>
        </p:txBody>
      </p:sp>
      <p:sp>
        <p:nvSpPr>
          <p:cNvPr id="671" name="Google Shape;671;p74"/>
          <p:cNvSpPr txBox="1"/>
          <p:nvPr/>
        </p:nvSpPr>
        <p:spPr>
          <a:xfrm>
            <a:off x="179388" y="1522413"/>
            <a:ext cx="8785225" cy="47148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javax.xml.bind.*;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WriterJAXB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RootClass object1 = new RootClass();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object1.setValue(5);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object1.getName().setInnerValue("ABC");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JAXBContext jc = JAXBContext.newInstance(RootClass.class);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Marshaller m = jc.createMarshaller();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OutputStream os = new FileOutputStream("test.xml");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m.marshal(object1, os);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os.close();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(JAXBException e) {e.printStackTrace();}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(FileNotFoundException e) {e.printStackTrace();}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(IOException e) {e.printStackTrace();}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Содержимое файла после выполнения (1)</a:t>
            </a:r>
            <a:endParaRPr/>
          </a:p>
        </p:txBody>
      </p:sp>
      <p:sp>
        <p:nvSpPr>
          <p:cNvPr id="678" name="Google Shape;678;p75"/>
          <p:cNvSpPr txBox="1"/>
          <p:nvPr>
            <p:ph idx="2" type="body"/>
          </p:nvPr>
        </p:nvSpPr>
        <p:spPr>
          <a:xfrm>
            <a:off x="179388" y="3644900"/>
            <a:ext cx="8780462" cy="247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Что сохранено: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ru-RU" sz="2000"/>
              <a:t>значение </a:t>
            </a: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-RU" sz="2000"/>
              <a:t>, помеченное аннотацией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ru-RU" sz="1800"/>
              <a:t>значение </a:t>
            </a:r>
            <a:r>
              <a:rPr b="1" lang="ru-RU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innerValue</a:t>
            </a:r>
            <a:r>
              <a:rPr lang="ru-RU" sz="1800"/>
              <a:t>, не помеченное аннотацией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ru-RU" sz="1800"/>
              <a:t>значение </a:t>
            </a:r>
            <a:r>
              <a:rPr b="1" lang="ru-RU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rval</a:t>
            </a:r>
            <a:r>
              <a:rPr lang="ru-RU" sz="1800"/>
              <a:t> </a:t>
            </a:r>
            <a:r>
              <a:rPr lang="ru-RU" sz="1800">
                <a:solidFill>
                  <a:schemeClr val="accent2"/>
                </a:solidFill>
              </a:rPr>
              <a:t>не сохранено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ru-RU" sz="2000"/>
              <a:t>значение </a:t>
            </a:r>
            <a:r>
              <a:rPr b="1" lang="ru-RU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-RU" sz="2000"/>
              <a:t>, не помеченное аннотацией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ru-RU" sz="2400"/>
              <a:t>Сохранились элементы, являющиеся свойствами JavaBeans</a:t>
            </a:r>
            <a:endParaRPr sz="2400"/>
          </a:p>
        </p:txBody>
      </p:sp>
      <p:sp>
        <p:nvSpPr>
          <p:cNvPr id="679" name="Google Shape;679;p75"/>
          <p:cNvSpPr txBox="1"/>
          <p:nvPr/>
        </p:nvSpPr>
        <p:spPr>
          <a:xfrm>
            <a:off x="179388" y="1628775"/>
            <a:ext cx="8785225" cy="18542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 standalone="yes"?&gt;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&lt;rootClass&gt;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&lt;innerValue&gt;ABC&lt;/innerValue&gt;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&lt;value&gt;5&lt;/value&gt;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&lt;/rootClass&gt;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7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NodeClass (2)</a:t>
            </a:r>
            <a:endParaRPr/>
          </a:p>
        </p:txBody>
      </p:sp>
      <p:sp>
        <p:nvSpPr>
          <p:cNvPr id="686" name="Google Shape;686;p76"/>
          <p:cNvSpPr txBox="1"/>
          <p:nvPr/>
        </p:nvSpPr>
        <p:spPr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javax.xml.bind.annotation.*;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NodeClass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innerValue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@XmlElement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double rval = Math.random();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getInnerValue()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innerValue;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setInnerValue(String newInnerValue)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innerValue = newInnerValue;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System.out.println(rval);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Содержимое файла после выполнения (2)</a:t>
            </a:r>
            <a:endParaRPr/>
          </a:p>
        </p:txBody>
      </p:sp>
      <p:sp>
        <p:nvSpPr>
          <p:cNvPr id="693" name="Google Shape;693;p77"/>
          <p:cNvSpPr txBox="1"/>
          <p:nvPr>
            <p:ph idx="2" type="body"/>
          </p:nvPr>
        </p:nvSpPr>
        <p:spPr>
          <a:xfrm>
            <a:off x="179388" y="4005263"/>
            <a:ext cx="8780462" cy="211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Сохранились элементы, являющиеся свойствами JavaBeans</a:t>
            </a:r>
            <a:endParaRPr sz="2800"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Сохранились элементы, помеченные аннотациями</a:t>
            </a:r>
            <a:endParaRPr/>
          </a:p>
        </p:txBody>
      </p:sp>
      <p:sp>
        <p:nvSpPr>
          <p:cNvPr id="694" name="Google Shape;694;p77"/>
          <p:cNvSpPr txBox="1"/>
          <p:nvPr/>
        </p:nvSpPr>
        <p:spPr>
          <a:xfrm>
            <a:off x="179388" y="1628775"/>
            <a:ext cx="8785225" cy="20986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 standalone="yes"?&gt;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&lt;rootClass&gt;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&lt;rval&gt;0.9878295088863659&lt;/rval&gt;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&lt;innerValue&gt;ABC&lt;/innerValue&gt;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&lt;value&gt;5&lt;/value&gt;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&lt;/rootClass&gt;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Пакет javax.xml.bind.annotation</a:t>
            </a:r>
            <a:endParaRPr sz="4000"/>
          </a:p>
        </p:txBody>
      </p:sp>
      <p:sp>
        <p:nvSpPr>
          <p:cNvPr id="701" name="Google Shape;701;p78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Содержит разнообразнейшие аннотации, описывающие параметры маршалинга и анмаршалинга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</a:pP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@XmlRootElement</a:t>
            </a:r>
            <a:br>
              <a:rPr lang="ru-RU" sz="2800"/>
            </a:br>
            <a:r>
              <a:rPr lang="ru-RU" sz="2800"/>
              <a:t>Обозначает корневой элемент сохраняемой структуры</a:t>
            </a:r>
            <a:endParaRPr sz="2800"/>
          </a:p>
          <a:p>
            <a:pPr indent="-342900" lvl="0" marL="34290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</a:pP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@XmlElement</a:t>
            </a:r>
            <a:b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/>
              <a:t>Обозначает поля и свойства (для JavaBeans)</a:t>
            </a:r>
            <a:endParaRPr sz="2800"/>
          </a:p>
          <a:p>
            <a:pPr indent="-342900" lvl="0" marL="342900" rtl="0" algn="l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SzPts val="2100"/>
              <a:buChar char="■"/>
            </a:pP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@XmlTransient</a:t>
            </a:r>
            <a:b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2800"/>
              <a:t>Обозначает то, что поле не будет сохраняться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Пример. ReaderJAXB</a:t>
            </a:r>
            <a:endParaRPr/>
          </a:p>
        </p:txBody>
      </p:sp>
      <p:sp>
        <p:nvSpPr>
          <p:cNvPr id="708" name="Google Shape;708;p79"/>
          <p:cNvSpPr txBox="1"/>
          <p:nvPr/>
        </p:nvSpPr>
        <p:spPr>
          <a:xfrm>
            <a:off x="179388" y="1628775"/>
            <a:ext cx="8785225" cy="448627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javax.xml.bind.*;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ReaderJAXB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JAXBContext jc = JAXBContext.newInstance(RootClass.class);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InputStream is = new FileInputStream("test.xml");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Unmarshaller um = jc.createUnmarshaller();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RootClass object2 = (RootClass) um.unmarshal(is);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System.out.println(object2.getValue());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System.out.println(object2.getName().getInnerValue());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is.close();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(JAXBException e) {e.printStackTrace();}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(FileNotFoundException e) {e.printStackTrace();}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(IOException e) {e.printStackTrace();}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Отличия XML от HTML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179390" y="1484730"/>
            <a:ext cx="8964610" cy="503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XML чувствителен к регистру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В XML каждому тегу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должен</a:t>
            </a:r>
            <a:r>
              <a:rPr lang="ru-RU" sz="2800"/>
              <a:t> соответствовать закрывающий тэг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В XML часто встречаются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пустые</a:t>
            </a:r>
            <a:r>
              <a:rPr lang="ru-RU" sz="2800"/>
              <a:t> тэги, (одновременно открывающие и закрывающие)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src="coffeecup.png"/&gt;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В XML значения атрибутов должны быть заключены в кавычки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В XML все атрибуты должны иметь значения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ru-RU" sz="2800"/>
              <a:t>Разделитель атрибутов тега - </a:t>
            </a:r>
            <a:r>
              <a:rPr b="1" lang="ru-RU" sz="2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endParaRPr b="1" sz="2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p14:dur="100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0"/>
          <p:cNvSpPr txBox="1"/>
          <p:nvPr>
            <p:ph type="ctrTitle"/>
          </p:nvPr>
        </p:nvSpPr>
        <p:spPr>
          <a:xfrm>
            <a:off x="250825" y="1363663"/>
            <a:ext cx="86423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80"/>
          <p:cNvSpPr txBox="1"/>
          <p:nvPr>
            <p:ph idx="1" type="subTitle"/>
          </p:nvPr>
        </p:nvSpPr>
        <p:spPr>
          <a:xfrm>
            <a:off x="2916238" y="441325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50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Дополнительные источники</a:t>
            </a:r>
            <a:endParaRPr/>
          </a:p>
        </p:txBody>
      </p:sp>
      <p:sp>
        <p:nvSpPr>
          <p:cNvPr id="721" name="Google Shape;721;p81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Хорстманн, К.С. Java2. Библиотека профессионала. Том 2. Тонкости программирования [Текст] / Кей Хорстманн, Гари Корнелл. – М. : Издательский дом «Вильямс», 2010. – 816 с.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Extensible Markup Language [Электронный ресурс]. – Режим доступа: </a:t>
            </a:r>
            <a:r>
              <a:rPr lang="ru-RU" sz="1600" u="sng">
                <a:solidFill>
                  <a:schemeClr val="hlink"/>
                </a:solidFill>
                <a:hlinkClick r:id="rId3"/>
              </a:rPr>
              <a:t>http://www.w3.org/XML/</a:t>
            </a:r>
            <a:r>
              <a:rPr lang="ru-RU" sz="1600"/>
              <a:t>, дата доступа: 21.10.2011.</a:t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XML Tutorial [Электронный ресурс]. – Режим доступа: </a:t>
            </a:r>
            <a:r>
              <a:rPr lang="ru-RU" sz="1600" u="sng">
                <a:solidFill>
                  <a:schemeClr val="hlink"/>
                </a:solidFill>
                <a:hlinkClick r:id="rId4"/>
              </a:rPr>
              <a:t>http://www.w3schools.com/xml/</a:t>
            </a:r>
            <a:r>
              <a:rPr lang="ru-RU" sz="1600"/>
              <a:t>, дата доступа: 21.10.2011.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Язык XML – практическое введение [Электронный ресурс]. – Режим доступа: </a:t>
            </a:r>
            <a:r>
              <a:rPr lang="ru-RU" sz="1600" u="sng">
                <a:solidFill>
                  <a:schemeClr val="hlink"/>
                </a:solidFill>
                <a:hlinkClick r:id="rId5"/>
              </a:rPr>
              <a:t>http://www.codenet.ru/webmast/xml/</a:t>
            </a:r>
            <a:r>
              <a:rPr lang="ru-RU" sz="1600"/>
              <a:t>, доступ: 21.10.2011.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Java API for XML Processing [Электронный ресурс]. – Режим доступа: </a:t>
            </a:r>
            <a:r>
              <a:rPr lang="ru-RU" sz="1600" u="sng">
                <a:solidFill>
                  <a:schemeClr val="hlink"/>
                </a:solidFill>
                <a:hlinkClick r:id="rId6"/>
              </a:rPr>
              <a:t>http://download.oracle.com/javaee/1.4/tutorial/doc/JAXPIntro.html</a:t>
            </a:r>
            <a:r>
              <a:rPr lang="ru-RU" sz="1600"/>
              <a:t>, дата доступа: 21.10.2011.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Java Architecture for XML Binding (JAXB) [Электронный ресурс]. – Режим доступа: </a:t>
            </a:r>
            <a:r>
              <a:rPr lang="ru-RU" sz="1600" u="sng">
                <a:solidFill>
                  <a:schemeClr val="hlink"/>
                </a:solidFill>
                <a:hlinkClick r:id="rId7"/>
              </a:rPr>
              <a:t>http://www.oracle.com/technetwork/articles/javase/index-140168.html</a:t>
            </a:r>
            <a:r>
              <a:rPr lang="ru-RU" sz="1600"/>
              <a:t>, дата доступа: 21.10.2011.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200"/>
              <a:buChar char="■"/>
            </a:pPr>
            <a:r>
              <a:rPr lang="ru-RU" sz="1600"/>
              <a:t>JAXB Reference Implementation [Электронный ресурс]. – Режим доступа: </a:t>
            </a:r>
            <a:r>
              <a:rPr lang="ru-RU" sz="1600" u="sng">
                <a:solidFill>
                  <a:schemeClr val="hlink"/>
                </a:solidFill>
                <a:hlinkClick r:id="rId8"/>
              </a:rPr>
              <a:t>http://jaxb.java.net/</a:t>
            </a:r>
            <a:r>
              <a:rPr lang="ru-RU" sz="1600"/>
              <a:t>, дата доступа: 21.10.2011.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XML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179388" y="1628775"/>
            <a:ext cx="8785225" cy="4526497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&lt;window&gt;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&lt;width&gt;400&lt;/width&gt; &lt;height&gt;200&lt;/height&gt;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&lt;/window&gt;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&lt;font color="003fff"&gt;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&lt;name&gt;Helvetica&lt;/name&gt;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&lt;size&gt;36&lt;/size&gt;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&lt;/font&gt;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&lt;text&gt; Просмотр изображений &lt;/text&gt;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&lt;menu&gt;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&lt;item  action="handlers.menu.OpenItemHandler value="Open"/&gt;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&lt;item  action="handlers.menu.ExitItemHandler value=”Exit"/&gt;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&lt;/menu&gt;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2005-08-25T08:18:30Z</dcterms:created>
  <dc:creator>Гаврилов А.В.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