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6858000" cx="9144000"/>
  <p:notesSz cx="66690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7" roundtripDataSignature="AMtx7mi0S9g2PCGnZV0xiuR0oN8YGSAI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40833E-300E-43A4-92AE-712984A63634}">
  <a:tblStyle styleId="{D340833E-300E-43A4-92AE-712984A6363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4"/>
          </a:solidFill>
        </a:fill>
      </a:tcStyle>
    </a:wholeTbl>
    <a:band1H>
      <a:tcTxStyle/>
      <a:tcStyle>
        <a:fill>
          <a:solidFill>
            <a:srgbClr val="CAD5E9"/>
          </a:solidFill>
        </a:fill>
      </a:tcStyle>
    </a:band1H>
    <a:band2H>
      <a:tcTxStyle/>
    </a:band2H>
    <a:band1V>
      <a:tcTxStyle/>
      <a:tcStyle>
        <a:fill>
          <a:solidFill>
            <a:srgbClr val="CAD5E9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8575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1588" y="0"/>
            <a:ext cx="28575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18638"/>
            <a:ext cx="28575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1588" y="9418638"/>
            <a:ext cx="28575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2" type="sldNum"/>
          </p:nvPr>
        </p:nvSpPr>
        <p:spPr>
          <a:xfrm>
            <a:off x="3811588" y="9418638"/>
            <a:ext cx="28575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4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5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9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0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1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2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3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4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5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6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7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8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8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9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9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0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0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879475" y="4749800"/>
            <a:ext cx="4910138" cy="4427538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814388" y="723900"/>
            <a:ext cx="5041900" cy="378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2"/>
          <p:cNvSpPr/>
          <p:nvPr/>
        </p:nvSpPr>
        <p:spPr>
          <a:xfrm>
            <a:off x="0" y="0"/>
            <a:ext cx="9144000" cy="3598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2"/>
          <p:cNvSpPr txBox="1"/>
          <p:nvPr>
            <p:ph type="ctrTitle"/>
          </p:nvPr>
        </p:nvSpPr>
        <p:spPr>
          <a:xfrm>
            <a:off x="250825" y="1363663"/>
            <a:ext cx="864235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2"/>
          <p:cNvSpPr txBox="1"/>
          <p:nvPr>
            <p:ph idx="1" type="subTitle"/>
          </p:nvPr>
        </p:nvSpPr>
        <p:spPr>
          <a:xfrm>
            <a:off x="2916238" y="441325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>
                <a:solidFill>
                  <a:schemeClr val="accen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22" name="Google Shape;2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400" y="6184800"/>
            <a:ext cx="1345078" cy="3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1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1"/>
          <p:cNvSpPr txBox="1"/>
          <p:nvPr>
            <p:ph idx="1" type="body"/>
          </p:nvPr>
        </p:nvSpPr>
        <p:spPr>
          <a:xfrm rot="5400000">
            <a:off x="2329657" y="-513555"/>
            <a:ext cx="4479925" cy="878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" name="Google Shape;61;p61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2"/>
          <p:cNvSpPr txBox="1"/>
          <p:nvPr>
            <p:ph type="title"/>
          </p:nvPr>
        </p:nvSpPr>
        <p:spPr>
          <a:xfrm rot="5400000">
            <a:off x="4804569" y="1961356"/>
            <a:ext cx="6116638" cy="219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2"/>
          <p:cNvSpPr txBox="1"/>
          <p:nvPr>
            <p:ph idx="1" type="body"/>
          </p:nvPr>
        </p:nvSpPr>
        <p:spPr>
          <a:xfrm rot="5400000">
            <a:off x="338138" y="-158750"/>
            <a:ext cx="6116638" cy="643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5" name="Google Shape;65;p62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3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3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" name="Google Shape;26;p53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4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4"/>
          <p:cNvSpPr txBox="1"/>
          <p:nvPr>
            <p:ph idx="1" type="body"/>
          </p:nvPr>
        </p:nvSpPr>
        <p:spPr>
          <a:xfrm>
            <a:off x="179388" y="1636713"/>
            <a:ext cx="4313237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0" name="Google Shape;30;p54"/>
          <p:cNvSpPr txBox="1"/>
          <p:nvPr>
            <p:ph idx="2" type="body"/>
          </p:nvPr>
        </p:nvSpPr>
        <p:spPr>
          <a:xfrm>
            <a:off x="4645025" y="1636713"/>
            <a:ext cx="4314825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1" name="Google Shape;31;p54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5" name="Google Shape;35;p55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0" name="Google Shape;40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2" name="Google Shape;42;p56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7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7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8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51" name="Google Shape;51;p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59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6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" name="Google Shape;57;p60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/>
          <p:nvPr/>
        </p:nvSpPr>
        <p:spPr>
          <a:xfrm>
            <a:off x="0" y="1366838"/>
            <a:ext cx="9140825" cy="90487"/>
          </a:xfrm>
          <a:prstGeom prst="rect">
            <a:avLst/>
          </a:prstGeom>
          <a:gradFill>
            <a:gsLst>
              <a:gs pos="0">
                <a:srgbClr val="0078C3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1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51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1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1"/>
          <p:cNvSpPr/>
          <p:nvPr/>
        </p:nvSpPr>
        <p:spPr>
          <a:xfrm>
            <a:off x="0" y="6297613"/>
            <a:ext cx="9140825" cy="9048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78C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1"/>
          <p:cNvSpPr/>
          <p:nvPr/>
        </p:nvSpPr>
        <p:spPr>
          <a:xfrm>
            <a:off x="8961438" y="1320800"/>
            <a:ext cx="179387" cy="179388"/>
          </a:xfrm>
          <a:prstGeom prst="roundRect">
            <a:avLst>
              <a:gd fmla="val 31764" name="adj"/>
            </a:avLst>
          </a:prstGeom>
          <a:gradFill>
            <a:gsLst>
              <a:gs pos="0">
                <a:srgbClr val="0078C3"/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1"/>
          <p:cNvSpPr/>
          <p:nvPr/>
        </p:nvSpPr>
        <p:spPr>
          <a:xfrm>
            <a:off x="0" y="6253163"/>
            <a:ext cx="179388" cy="179387"/>
          </a:xfrm>
          <a:prstGeom prst="roundRect">
            <a:avLst>
              <a:gd fmla="val 31764" name="adj"/>
            </a:avLst>
          </a:prstGeom>
          <a:gradFill>
            <a:gsLst>
              <a:gs pos="0">
                <a:srgbClr val="0078C3"/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2400" y="6483600"/>
            <a:ext cx="1345078" cy="331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www.w3.org/standards/webdesign/htmlcss" TargetMode="External"/><Relationship Id="rId4" Type="http://schemas.openxmlformats.org/officeDocument/2006/relationships/hyperlink" Target="http://htmlbook.ru/" TargetMode="External"/><Relationship Id="rId5" Type="http://schemas.openxmlformats.org/officeDocument/2006/relationships/hyperlink" Target="http://html.manual.ru/" TargetMode="External"/><Relationship Id="rId6" Type="http://schemas.openxmlformats.org/officeDocument/2006/relationships/hyperlink" Target="http://www.html-info.ne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250825" y="1363663"/>
            <a:ext cx="864235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HyperText Markup Language</a:t>
            </a:r>
            <a:br>
              <a:rPr lang="en-US" sz="4800"/>
            </a:br>
            <a:r>
              <a:rPr lang="en-US" sz="4800"/>
              <a:t>Cascading Style Sheets</a:t>
            </a:r>
            <a:endParaRPr sz="4800"/>
          </a:p>
        </p:txBody>
      </p:sp>
      <p:sp>
        <p:nvSpPr>
          <p:cNvPr id="72" name="Google Shape;72;p1"/>
          <p:cNvSpPr txBox="1"/>
          <p:nvPr/>
        </p:nvSpPr>
        <p:spPr>
          <a:xfrm>
            <a:off x="250825" y="3644900"/>
            <a:ext cx="576103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Составление, Гаврилов А.В., 2016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6207125" y="4078288"/>
            <a:ext cx="2519363" cy="7191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Лекция 15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6207125" y="5734050"/>
            <a:ext cx="2519363" cy="71913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УНЦ «Инфоком»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Самара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Текст</a:t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Выводимый текст располагается в теле документа внутри тегов</a:t>
            </a:r>
            <a:endParaRPr/>
          </a:p>
          <a:p>
            <a:pPr indent="-149225" lvl="4" marL="2057400" rtl="0" algn="l">
              <a:spcBef>
                <a:spcPts val="25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Форматирование текста в документе игнорируется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Если он только не заключён в специальный тег, например &lt;pre&gt;</a:t>
            </a:r>
            <a:endParaRPr/>
          </a:p>
          <a:p>
            <a:pPr indent="-149225" lvl="5" marL="2514600" rtl="0" algn="l">
              <a:spcBef>
                <a:spcPts val="25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Реальное форматирование определяется тегами</a:t>
            </a:r>
            <a:endParaRPr/>
          </a:p>
          <a:p>
            <a:pPr indent="-149225" lvl="4" marL="2057400" rtl="0" algn="l">
              <a:spcBef>
                <a:spcPts val="25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Текст формируется в блоки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&lt;p&gt; – абзац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&lt;div&gt; – текстовый блок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&lt;pre&gt; – текстовый блок с предварительным форматированием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&lt;h1&gt;, …, &lt;h6&gt; – заголовки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&lt;ol&gt;, &lt;ul&gt;, &lt;dl&gt; – списки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&lt;table&gt; – таблицы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&lt;form&gt; – форма для обмена данными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…</a:t>
            </a:r>
            <a:endParaRPr/>
          </a:p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Символьные мнемоники</a:t>
            </a:r>
            <a:endParaRPr/>
          </a:p>
        </p:txBody>
      </p:sp>
      <p:graphicFrame>
        <p:nvGraphicFramePr>
          <p:cNvPr id="160" name="Google Shape;160;p11"/>
          <p:cNvGraphicFramePr/>
          <p:nvPr/>
        </p:nvGraphicFramePr>
        <p:xfrm>
          <a:off x="179388" y="1636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{D340833E-300E-43A4-92AE-712984A63634}</a:tableStyleId>
              </a:tblPr>
              <a:tblGrid>
                <a:gridCol w="1368200"/>
                <a:gridCol w="1656225"/>
                <a:gridCol w="1152150"/>
                <a:gridCol w="4603875"/>
              </a:tblGrid>
              <a:tr h="37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Числовая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Символьная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Символ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Описание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&amp;#034;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&amp;quot;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Кавычка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&amp;#038;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&amp;amp;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Амперсанд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&amp;#060;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&amp;lt;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Знак меньше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&amp;#062;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Знак больше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&amp;#160;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&amp;nbsp;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Неразрывный пробел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&amp;#162;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&amp;cent;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¢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Знак</a:t>
                      </a:r>
                      <a:r>
                        <a:rPr lang="en-US" sz="1800"/>
                        <a:t> цента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&amp;#169;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&amp;copy;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©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Знак копирайта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&amp;#171;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&amp;laquo;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«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Левая угловая кавычка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&amp;#174;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&amp;reg;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®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Зарегистрированная товарная марка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&amp;#177;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&amp;plusmn;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±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Плюс-минус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&amp;#187;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&amp;raquo;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»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Правая угловая</a:t>
                      </a:r>
                      <a:r>
                        <a:rPr lang="en-US" sz="1800"/>
                        <a:t> кавычка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1" name="Google Shape;161;p11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Объявления типа документа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chemeClr val="accent1"/>
                </a:solidFill>
              </a:rPr>
              <a:t>Строгий (Strict)</a:t>
            </a:r>
            <a:br>
              <a:rPr lang="en-US"/>
            </a:br>
            <a:r>
              <a:rPr lang="en-US"/>
              <a:t>Не содержит устаревших и нерекомендованных тегов</a:t>
            </a:r>
            <a:br>
              <a:rPr lang="en-US"/>
            </a:b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&lt;!DOCTYPE HTML PUBLIC "-//W3C//DTD HTML 4.01//EN" "http://www.w3.org/TR/html4/strict.dtd"&gt;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chemeClr val="accent1"/>
                </a:solidFill>
              </a:rPr>
              <a:t>Переходный (Transitional)</a:t>
            </a:r>
            <a:br>
              <a:rPr lang="en-US"/>
            </a:br>
            <a:r>
              <a:rPr lang="en-US"/>
              <a:t>Поддерживает старые теги в целях совместимости</a:t>
            </a:r>
            <a:br>
              <a:rPr lang="en-US"/>
            </a:b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&lt;!DOCTYPE HTML PUBLIC "-//W3C//DTD HTML 4.01 Transitional//EN" "http://www.w3.org/TR/html4/loose.dtd"&gt;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chemeClr val="accent1"/>
                </a:solidFill>
              </a:rPr>
              <a:t>С фреймами (Frameset)</a:t>
            </a:r>
            <a:br>
              <a:rPr lang="en-US"/>
            </a:br>
            <a:r>
              <a:rPr lang="en-US"/>
              <a:t>Переходный с добавлением тегов для фреймов</a:t>
            </a:r>
            <a:br>
              <a:rPr lang="en-US"/>
            </a:b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&lt;!DOCTYPE HTML PUBLIC "-//W3C//DTD HTML 4.01 Frameset//EN" "http://www.w3.org/TR/html4/frameset.dtd"&gt;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Заголовок документа</a:t>
            </a:r>
            <a:br>
              <a:rPr lang="en-US"/>
            </a:br>
            <a:r>
              <a:rPr lang="en-US" sz="3200"/>
              <a:t>&lt;title&gt;, &lt;base&gt;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Заголовок определяется тегом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-US"/>
              <a:t>, остальные теги располагаются внутри</a:t>
            </a:r>
            <a:endParaRPr/>
          </a:p>
          <a:p>
            <a:pPr indent="-130175" lvl="4" marL="205740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Позволяет указать заголовок документа, отображающийся в браузере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80000"/>
              <a:buChar char="●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&lt;title&gt;Заголовок&lt;/title&gt;</a:t>
            </a:r>
            <a:endParaRPr/>
          </a:p>
          <a:p>
            <a:pPr indent="-130175" lvl="5" marL="2514600" rtl="0" algn="l">
              <a:spcBef>
                <a:spcPts val="31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&lt;base&gt;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Указывает базовый адрес для относительных адресов и объект по умолчанию для открытия страниц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80000"/>
              <a:buChar char="●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&lt;base href="http://www.site.ru/folder/"/&gt;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80000"/>
              <a:buChar char="●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&lt;base target="_blank"/&gt; </a:t>
            </a:r>
            <a:endParaRPr/>
          </a:p>
        </p:txBody>
      </p:sp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Заголовок документа</a:t>
            </a:r>
            <a:br>
              <a:rPr lang="en-US"/>
            </a:br>
            <a:r>
              <a:rPr lang="en-US" sz="3200"/>
              <a:t>&lt;script&gt;, &lt;link&gt;</a:t>
            </a:r>
            <a:endParaRPr/>
          </a:p>
        </p:txBody>
      </p:sp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Описывает скрипт в документе или ссылку на внешний скрипт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Может быть не только в заголовке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В заголовке обычно размещают скрипты, которые должны выполняться в первую очередь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80000"/>
              <a:buChar char="●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type="text/javascript"&gt;…&lt;/script&gt;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80000"/>
              <a:buChar char="●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src="scriptfile.js"&gt;&lt;/script&gt;</a:t>
            </a:r>
            <a:endParaRPr/>
          </a:p>
          <a:p>
            <a:pPr indent="-175514" lvl="1" marL="742950" rtl="0" algn="l">
              <a:spcBef>
                <a:spcPts val="434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&lt;link&gt;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Устанавливает связь со внешним документом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80000"/>
              <a:buChar char="●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&lt;link rel="stylesheet" type="text/css" href="st.css"/&gt;</a:t>
            </a:r>
            <a:endParaRPr/>
          </a:p>
        </p:txBody>
      </p:sp>
      <p:sp>
        <p:nvSpPr>
          <p:cNvPr id="182" name="Google Shape;182;p14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Заголовок документа</a:t>
            </a:r>
            <a:br>
              <a:rPr lang="en-US"/>
            </a:br>
            <a:r>
              <a:rPr lang="en-US" sz="3200"/>
              <a:t>&lt;meta&gt;</a:t>
            </a:r>
            <a:endParaRPr/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b="1" lang="en-US" sz="3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&lt;meta&gt;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SzPct val="80000"/>
              <a:buChar char="●"/>
            </a:pPr>
            <a:r>
              <a:rPr lang="en-US" sz="3200"/>
              <a:t>Задаёт различного рода дополнительную информацию о документе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SzPct val="80000"/>
              <a:buChar char="●"/>
            </a:pPr>
            <a:r>
              <a:rPr lang="en-US" sz="3200"/>
              <a:t>Атрибуты</a:t>
            </a:r>
            <a:endParaRPr/>
          </a:p>
          <a:p>
            <a:pPr indent="-228600" lvl="2" marL="1143000" rtl="0" algn="l">
              <a:spcBef>
                <a:spcPts val="286"/>
              </a:spcBef>
              <a:spcAft>
                <a:spcPts val="0"/>
              </a:spcAft>
              <a:buSzPct val="64999"/>
              <a:buChar char="■"/>
            </a:pPr>
            <a:r>
              <a:rPr b="1"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600"/>
              <a:t> – имя метатега</a:t>
            </a:r>
            <a:endParaRPr sz="2600"/>
          </a:p>
          <a:p>
            <a:pPr indent="-228600" lvl="2" marL="1143000" rtl="0" algn="l">
              <a:spcBef>
                <a:spcPts val="286"/>
              </a:spcBef>
              <a:spcAft>
                <a:spcPts val="0"/>
              </a:spcAft>
              <a:buSzPct val="64999"/>
              <a:buChar char="■"/>
            </a:pPr>
            <a:r>
              <a:rPr b="1"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http-equiv</a:t>
            </a:r>
            <a:r>
              <a:rPr lang="en-US" sz="2600"/>
              <a:t> – конвертирует данные в заголовок HTTP</a:t>
            </a:r>
            <a:endParaRPr/>
          </a:p>
          <a:p>
            <a:pPr indent="-228600" lvl="2" marL="1143000" rtl="0" algn="l">
              <a:spcBef>
                <a:spcPts val="286"/>
              </a:spcBef>
              <a:spcAft>
                <a:spcPts val="0"/>
              </a:spcAft>
              <a:buSzPct val="64999"/>
              <a:buChar char="■"/>
            </a:pPr>
            <a:r>
              <a:rPr b="1"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2600"/>
              <a:t> – значение атрибута</a:t>
            </a:r>
            <a:endParaRPr/>
          </a:p>
          <a:p>
            <a:pPr indent="-228600" lvl="2" marL="1143000" rtl="0" algn="l">
              <a:spcBef>
                <a:spcPts val="286"/>
              </a:spcBef>
              <a:spcAft>
                <a:spcPts val="0"/>
              </a:spcAft>
              <a:buSzPct val="64999"/>
              <a:buChar char="■"/>
            </a:pPr>
            <a:r>
              <a:rPr b="1"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-US" sz="2600"/>
              <a:t> – кодировка документа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SzPct val="80000"/>
              <a:buChar char="●"/>
            </a:pPr>
            <a:r>
              <a:rPr b="1"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&lt;meta http-equiv="Content-Type" content="text/html; charset=utf-8"/&gt;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SzPct val="80000"/>
              <a:buChar char="●"/>
            </a:pPr>
            <a:r>
              <a:rPr b="1"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&lt;meta http-equiv="Cache-Control" content="no-cache"/&gt;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SzPct val="80000"/>
              <a:buChar char="●"/>
            </a:pPr>
            <a:r>
              <a:rPr b="1"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&lt;meta http-equiv="Refresh" content="1; url=new.htm"/&gt;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SzPct val="80000"/>
              <a:buChar char="●"/>
            </a:pPr>
            <a:r>
              <a:rPr b="1"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&lt;meta name="description" http-equiv="description" content="Курс технологий сетевого программирования, лекция по HTML и CSS."/&gt;</a:t>
            </a:r>
            <a:endParaRPr b="1" sz="32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SzPct val="80000"/>
              <a:buChar char="●"/>
            </a:pPr>
            <a:r>
              <a:rPr b="1"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&lt;meta name="keywords" http-equiv="keywords" content="HTML; CSS; JavaEE"/&gt;</a:t>
            </a:r>
            <a:endParaRPr/>
          </a:p>
        </p:txBody>
      </p:sp>
      <p:sp>
        <p:nvSpPr>
          <p:cNvPr id="189" name="Google Shape;189;p15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Тело документа</a:t>
            </a:r>
            <a:endParaRPr/>
          </a:p>
        </p:txBody>
      </p:sp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Тело документа располагается внутри тега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Абзацы располагаются внутри тега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Заголовки располагаются внутри тегов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US"/>
              <a:t>, …,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&lt;h6&gt;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Если необходимо использовать исходное форматирование, применяется тег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&lt;pre&gt;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Принудительный перевод каретки делается тегом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&lt;br/&gt;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Горизонтальное отчёркивание делается тегом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&lt;hr/&gt;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Комментарии располагаются внутри тега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&lt;!-- … --&gt;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16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Управление отображением символов</a:t>
            </a:r>
            <a:endParaRPr/>
          </a:p>
        </p:txBody>
      </p:sp>
      <p:graphicFrame>
        <p:nvGraphicFramePr>
          <p:cNvPr id="202" name="Google Shape;202;p17"/>
          <p:cNvGraphicFramePr/>
          <p:nvPr/>
        </p:nvGraphicFramePr>
        <p:xfrm>
          <a:off x="179388" y="2384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{D340833E-300E-43A4-92AE-712984A63634}</a:tableStyleId>
              </a:tblPr>
              <a:tblGrid>
                <a:gridCol w="1296175"/>
                <a:gridCol w="3017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Тег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Значение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&lt;i&gt;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Курсив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&lt;b&gt;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Полужирный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&lt;tt&gt;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Телетайп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&lt;u&gt;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Подчёркивание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&lt;s&gt;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Перечёркивание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&lt;big&gt;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Увеличенный</a:t>
                      </a:r>
                      <a:r>
                        <a:rPr lang="en-US" sz="1800"/>
                        <a:t> шрифт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&lt;small&gt;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Уменьшенный шрифт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&lt;sub&gt;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Подстрочные символы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&lt;sup&gt;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Надстрочные символы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3" name="Google Shape;203;p17"/>
          <p:cNvGraphicFramePr/>
          <p:nvPr/>
        </p:nvGraphicFramePr>
        <p:xfrm>
          <a:off x="4645025" y="2384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{D340833E-300E-43A4-92AE-712984A63634}</a:tableStyleId>
              </a:tblPr>
              <a:tblGrid>
                <a:gridCol w="1439175"/>
                <a:gridCol w="2875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Тег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Значение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&lt;em&gt;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Смысловое выделение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&lt;cite&gt;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Цитирование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&lt;strong&gt;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Смысловое усиление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&lt;code&gt;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Код программы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&lt;samp&gt;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Вывод программы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&lt;kdb&gt;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Ввод с клавиатуры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&lt;var&gt;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Переменная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&lt;dfn&gt;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Определение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&lt;q&gt;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Короткая цитата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4" name="Google Shape;204;p17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684213" y="1517650"/>
            <a:ext cx="329723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Теги, управляющие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формой отображения</a:t>
            </a: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4991100" y="1517650"/>
            <a:ext cx="3640138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Теги, характеризующие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 информации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Использование текстовых тегов</a:t>
            </a:r>
            <a:endParaRPr/>
          </a:p>
        </p:txBody>
      </p:sp>
      <p:sp>
        <p:nvSpPr>
          <p:cNvPr id="212" name="Google Shape;212;p18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8"/>
          <p:cNvSpPr txBox="1"/>
          <p:nvPr>
            <p:ph idx="1" type="body"/>
          </p:nvPr>
        </p:nvSpPr>
        <p:spPr>
          <a:xfrm>
            <a:off x="179388" y="1700213"/>
            <a:ext cx="8780462" cy="424180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&lt;!DOCTYPE HTML PUBLIC "-//W3C//DTD HTML 4.01 Transitional//EN" "http://www.w3.org/TR/html4/loose.dtd"&gt;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&lt;html&gt; 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&lt;head&gt; 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&lt;title&gt;Hello HTML&lt;/title&gt;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&lt;/head&gt;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&lt;body&gt;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&lt;!-- Демонстрация тегов --&gt;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&lt;h1&gt;Управление отображением&lt;/h1&gt;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&lt;hr/&gt;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&lt;h2&gt;Форма отображения&lt;/h2&gt;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&lt;p&gt;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&lt;i&gt;italic&lt;/i&gt; &lt;b&gt;bold&lt;/b&gt; &lt;tt&gt;teletype&lt;/tt&gt; &lt;u&gt;underline&lt;/u&gt; &lt;s&gt;strike&lt;/s&gt; &lt;br/&gt;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&lt;big&gt;big&lt;/big&gt; &lt;small&gt;small&lt;/small&gt; &lt;sup&gt;sup&lt;/sup&gt; &lt;sub&gt;sub&lt;/sub&gt;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&lt;/p&gt;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&lt;hr/&gt;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&lt;h2&gt;Тип информации&lt;/h2&gt;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&lt;p&gt;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&lt;em&gt;emphasis&lt;/em&gt; &lt;cite&gt;cite&lt;/cite&gt; &lt;strong&gt;strong&lt;/strong&gt; &lt;code&gt;code&lt;/code&gt; &lt;br/&gt;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&lt;samp&gt;samp&lt;/samp&gt; &lt;kbd&gt;kbd&lt;/kbd&gt; &lt;var&gt;var&lt;/var&gt; &lt;dfn&gt;dfn&lt;/dfn&gt; &lt;q&gt;quote&lt;/q&gt;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&lt;/p&gt; 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&lt;/body&gt; 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Результат</a:t>
            </a:r>
            <a:endParaRPr/>
          </a:p>
        </p:txBody>
      </p:sp>
      <p:sp>
        <p:nvSpPr>
          <p:cNvPr id="219" name="Google Shape;219;p19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 tags.png" id="220" name="Google Shape;220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513" y="1636713"/>
            <a:ext cx="6780212" cy="44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План занятия</a:t>
            </a:r>
            <a:endParaRPr/>
          </a:p>
        </p:txBody>
      </p:sp>
      <p:sp>
        <p:nvSpPr>
          <p:cNvPr id="81" name="Google Shape;81;p2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Общие сведения об HTML</a:t>
            </a:r>
            <a:endParaRPr/>
          </a:p>
          <a:p>
            <a:pPr indent="-190500" lvl="0" marL="342900" rtl="0" algn="l">
              <a:spcBef>
                <a:spcPts val="9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Структура документа, основные теги</a:t>
            </a:r>
            <a:endParaRPr/>
          </a:p>
          <a:p>
            <a:pPr indent="-190500" lvl="0" marL="342900" rtl="0" algn="l">
              <a:spcBef>
                <a:spcPts val="9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Взаимодействие с сервером</a:t>
            </a:r>
            <a:endParaRPr/>
          </a:p>
          <a:p>
            <a:pPr indent="-190500" lvl="0" marL="342900" rtl="0" algn="l">
              <a:spcBef>
                <a:spcPts val="9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Основные принципы CSS</a:t>
            </a:r>
            <a:endParaRPr/>
          </a:p>
          <a:p>
            <a:pPr indent="-190500" lvl="0" marL="342900" rtl="0" algn="l">
              <a:spcBef>
                <a:spcPts val="9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Оформление списков</a:t>
            </a:r>
            <a:endParaRPr/>
          </a:p>
        </p:txBody>
      </p:sp>
      <p:sp>
        <p:nvSpPr>
          <p:cNvPr id="226" name="Google Shape;226;p20"/>
          <p:cNvSpPr txBox="1"/>
          <p:nvPr>
            <p:ph idx="1" type="body"/>
          </p:nvPr>
        </p:nvSpPr>
        <p:spPr>
          <a:xfrm>
            <a:off x="179388" y="1636713"/>
            <a:ext cx="4313237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Неупорядоченные списки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476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Упорядоченные списки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76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Заголовок списка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&lt;lh&gt;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76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Элемент списка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76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Список определений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&lt;dl&gt;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8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Термин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&lt;dt&gt;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8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Определение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&lt;dd&gt;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76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Списки могут быть вложенными</a:t>
            </a:r>
            <a:endParaRPr/>
          </a:p>
        </p:txBody>
      </p:sp>
      <p:sp>
        <p:nvSpPr>
          <p:cNvPr id="227" name="Google Shape;227;p20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0"/>
          <p:cNvSpPr txBox="1"/>
          <p:nvPr>
            <p:ph idx="2" type="body"/>
          </p:nvPr>
        </p:nvSpPr>
        <p:spPr>
          <a:xfrm>
            <a:off x="4645025" y="1636713"/>
            <a:ext cx="4314825" cy="447992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&lt;ol type="I"&gt;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&lt;lh&gt;List examples&lt;/lh&gt;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&lt;li&gt;Ordered list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&lt;ol&gt;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&lt;li&gt;One&lt;/li&gt;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&lt;li&gt;Two&lt;/li&gt;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&lt;/ol&gt;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&lt;/li&gt;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&lt;li&gt;Unordered list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&lt;ul type="square"&gt;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&lt;li&gt;Something&lt;/li&gt;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&lt;li&gt;More&lt;/li&gt;</a:t>
            </a:r>
            <a:b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&lt;/li&gt;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&lt;li&gt;Definition list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&lt;dl&gt;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&lt;dt&gt;HTML&lt;/dt&gt;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&lt;dd&gt;HyperText Markup Language&lt;/dd&gt;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&lt;dt&gt;CSS&lt;/dt&gt;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&lt;dd&gt;Cascading Style Sheets&lt;/dd&gt;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&lt;/dl&gt;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&lt;/li&gt;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Результат</a:t>
            </a:r>
            <a:endParaRPr/>
          </a:p>
        </p:txBody>
      </p:sp>
      <p:pic>
        <p:nvPicPr>
          <p:cNvPr descr="lists.png" id="234" name="Google Shape;234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4513" y="1636713"/>
            <a:ext cx="6502400" cy="44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1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Ссылки</a:t>
            </a:r>
            <a:endParaRPr/>
          </a:p>
        </p:txBody>
      </p:sp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&lt;a&gt;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Ссылки на внешние ресурсы 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ct val="6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href="URL"&gt;reference object&lt;/a&gt;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Определение внутренних якорей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ct val="6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&lt;a name="AncorName"&gt;object&lt;/a&gt;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Ссылки на внутренние якоря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ct val="6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href="#AncorName"&gt;reference object&lt;/a&gt;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Атрибут target определяет место, в котором откроется ссылка: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ct val="6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_blank</a:t>
            </a:r>
            <a:r>
              <a:rPr lang="en-US"/>
              <a:t> – новое окно (вкладка)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ct val="6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_self</a:t>
            </a:r>
            <a:r>
              <a:rPr lang="en-US"/>
              <a:t> – текущее окно (фрейм)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ct val="6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_parent</a:t>
            </a:r>
            <a:r>
              <a:rPr lang="en-US"/>
              <a:t> – родительский фрейм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ct val="6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_top</a:t>
            </a:r>
            <a:r>
              <a:rPr lang="en-US"/>
              <a:t> – окно браузера (поверх всех фреймов)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ct val="65000"/>
              <a:buChar char="■"/>
            </a:pPr>
            <a:r>
              <a:rPr lang="en-US"/>
              <a:t>имя фрейма – указанный по имени фрейм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Ссылки могут быть абсолютными, по полному URL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Ссылки могут быть относительными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Отсчитываются от текущего адреса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Отсчитываются от адреса, заданного тегом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&lt;base&gt;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850" lvl="1" marL="742950" rtl="0" algn="l">
              <a:spcBef>
                <a:spcPts val="35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Использование ссылок</a:t>
            </a:r>
            <a:endParaRPr/>
          </a:p>
        </p:txBody>
      </p:sp>
      <p:sp>
        <p:nvSpPr>
          <p:cNvPr id="248" name="Google Shape;248;p23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3"/>
          <p:cNvSpPr txBox="1"/>
          <p:nvPr>
            <p:ph idx="1" type="body"/>
          </p:nvPr>
        </p:nvSpPr>
        <p:spPr>
          <a:xfrm>
            <a:off x="179388" y="1700213"/>
            <a:ext cx="8780462" cy="424180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&lt;!DOCTYPE HTML PUBLIC "-//W3C//DTD HTML 4.01 Transitional//EN" "http://www.w3.org/TR/html4/loose.dtd"&gt;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&lt;html&gt; 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&lt;head&gt; 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&lt;title&gt;References&lt;/title&gt;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&lt;/head&gt;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&lt;body&gt;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&lt;a name="top"&gt;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&lt;h1&gt;Демонстрация ссылок&lt;/h1&gt;</a:t>
            </a: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&lt;hr/&gt;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&lt;p&gt;</a:t>
            </a: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href="local.html"&gt;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Ссылка</a:t>
            </a: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на страницу, расположенную в этом же каталоге.&lt;/p&gt;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&lt;p&gt;</a:t>
            </a: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href="http://ru.wikipedia.org/" target=_blank&gt;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Ссылка</a:t>
            </a: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на внешний ресурс.&lt;/p&gt;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&lt;p&gt;</a:t>
            </a: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href="http://www.docbook.org/tdg51/en/html/ch00.html#pref-whyread"&gt;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Ссылка</a:t>
            </a: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на внешний ресурс с указанием якоря.&lt;/p&gt;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&lt;p&gt;</a:t>
            </a: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href="#top"&gt;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Ссылка</a:t>
            </a: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на внутренний якорь.&lt;/p&gt;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&lt;/body&gt; 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Результат</a:t>
            </a:r>
            <a:endParaRPr/>
          </a:p>
        </p:txBody>
      </p:sp>
      <p:pic>
        <p:nvPicPr>
          <p:cNvPr descr="references.png" id="255" name="Google Shape;255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763" y="1636713"/>
            <a:ext cx="7097712" cy="44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Вывод изображений</a:t>
            </a:r>
            <a:endParaRPr/>
          </a:p>
        </p:txBody>
      </p:sp>
      <p:sp>
        <p:nvSpPr>
          <p:cNvPr id="262" name="Google Shape;262;p25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&lt;img&gt;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Обязательный атрибут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/>
              <a:t> задаёт URL изображения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Атрибут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-US"/>
              <a:t> задаёт текст, выводимый вместо изображения, если его нельзя отобразить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Атрибуты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US"/>
              <a:t> и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US"/>
              <a:t> задают ширину и высоту области, куда будет вставлено изображение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Атрибут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usemap</a:t>
            </a:r>
            <a:r>
              <a:rPr lang="en-US"/>
              <a:t> вместе с дополнительными тегами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&lt;map&gt;</a:t>
            </a:r>
            <a:r>
              <a:rPr lang="en-US"/>
              <a:t> и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&lt;area&gt;</a:t>
            </a:r>
            <a:r>
              <a:rPr lang="en-US"/>
              <a:t> позволяет задать на изображении области разной формы, являющиеся ссылками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Атрибут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ismap</a:t>
            </a:r>
            <a:r>
              <a:rPr lang="en-US"/>
              <a:t> делает изображение ссылкой, при нажатии на которую на сервер будут отправлены координаты нажатия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Изображения могут быть ссылками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Изображения могут быть вставлены в текст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Параметрами вывода изображений можно управлять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Атрибуты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US"/>
              <a:t> и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US"/>
              <a:t> лучше указывать</a:t>
            </a:r>
            <a:endParaRPr/>
          </a:p>
        </p:txBody>
      </p:sp>
      <p:sp>
        <p:nvSpPr>
          <p:cNvPr id="263" name="Google Shape;263;p25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Вывод изображений</a:t>
            </a:r>
            <a:endParaRPr/>
          </a:p>
        </p:txBody>
      </p:sp>
      <p:sp>
        <p:nvSpPr>
          <p:cNvPr id="269" name="Google Shape;269;p26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6"/>
          <p:cNvSpPr txBox="1"/>
          <p:nvPr>
            <p:ph idx="1" type="body"/>
          </p:nvPr>
        </p:nvSpPr>
        <p:spPr>
          <a:xfrm>
            <a:off x="179388" y="1700213"/>
            <a:ext cx="8780462" cy="424180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&lt;p&gt; Это слон: </a:t>
            </a: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src="elephant.jpg" width="600px" height="450px" alt="Слон, стоящий на хоботе"/&gt;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&lt;a href="http://www.sagradafamilia.cat/index.php"&gt;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src="http://students.cis.uab.edu/kmvaughn/sagradafamiliawhole.jpg" width="100px" height="100px" alt="Sagrada Familia"/&gt;</a:t>
            </a:r>
            <a:endParaRPr b="1" sz="14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&lt;/a&gt; &amp;nbsp;&amp;nbsp;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&lt;a href="http://www.casabatllo.es/"&gt;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src="http://www.reedconsulting.com/ctdc/199912es/casa-batllo.jpg" width="75px" height="100px" alt="Casa Batllo"/&gt;</a:t>
            </a:r>
            <a:endParaRPr b="1" sz="14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&lt;/a&gt; &amp;nbsp;&amp;nbsp;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&lt;a href="http://www.parkguell.es/"&gt;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src="http://www.barcelona4all.com/Pics/ParkGuell4.jpg" width="134px" height="100px" alt="Guell Park"/&gt;</a:t>
            </a:r>
            <a:endParaRPr b="1" sz="14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&lt;/a&gt;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Результат</a:t>
            </a:r>
            <a:endParaRPr/>
          </a:p>
        </p:txBody>
      </p:sp>
      <p:pic>
        <p:nvPicPr>
          <p:cNvPr descr="images.png" id="276" name="Google Shape;276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1513" y="1636713"/>
            <a:ext cx="5256212" cy="44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Таблицы</a:t>
            </a:r>
            <a:endParaRPr/>
          </a:p>
        </p:txBody>
      </p:sp>
      <p:sp>
        <p:nvSpPr>
          <p:cNvPr id="283" name="Google Shape;283;p28"/>
          <p:cNvSpPr txBox="1"/>
          <p:nvPr>
            <p:ph idx="1" type="body"/>
          </p:nvPr>
        </p:nvSpPr>
        <p:spPr>
          <a:xfrm>
            <a:off x="179388" y="1636713"/>
            <a:ext cx="4313237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/>
          </a:p>
          <a:p>
            <a:pPr indent="-285750" lvl="1" marL="742950" rtl="0" algn="l">
              <a:spcBef>
                <a:spcPts val="336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Определяет таблицу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336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Определяет строку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336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Определяет ячейку в строке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36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С помощью атрибутов colspan и rowspan ячейка может «захватывать» соседние ячейки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&lt;caption&gt;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336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Заголовок таблицы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endParaRPr/>
          </a:p>
          <a:p>
            <a:pPr indent="-285750" lvl="1" marL="742950" rtl="0" algn="l">
              <a:spcBef>
                <a:spcPts val="336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Ячейка с заголовком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…</a:t>
            </a:r>
            <a:endParaRPr/>
          </a:p>
        </p:txBody>
      </p:sp>
      <p:sp>
        <p:nvSpPr>
          <p:cNvPr id="284" name="Google Shape;284;p28"/>
          <p:cNvSpPr txBox="1"/>
          <p:nvPr>
            <p:ph idx="2" type="body"/>
          </p:nvPr>
        </p:nvSpPr>
        <p:spPr>
          <a:xfrm>
            <a:off x="4645025" y="1636713"/>
            <a:ext cx="4314825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В ячейках могут содержаться другие объекты: текст, таблицы, рисунки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Для элементов таблицы можно указывать параметры:</a:t>
            </a:r>
            <a:endParaRPr/>
          </a:p>
          <a:p>
            <a:pPr indent="-285750" lvl="1" marL="742950" rtl="0" algn="l">
              <a:spcBef>
                <a:spcPts val="336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Границы</a:t>
            </a:r>
            <a:endParaRPr/>
          </a:p>
          <a:p>
            <a:pPr indent="-285750" lvl="1" marL="742950" rtl="0" algn="l">
              <a:spcBef>
                <a:spcPts val="336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Ширина</a:t>
            </a:r>
            <a:endParaRPr/>
          </a:p>
          <a:p>
            <a:pPr indent="-285750" lvl="1" marL="742950" rtl="0" algn="l">
              <a:spcBef>
                <a:spcPts val="336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Отступы от краёв ячеек</a:t>
            </a:r>
            <a:endParaRPr/>
          </a:p>
          <a:p>
            <a:pPr indent="-285750" lvl="1" marL="742950" rtl="0" algn="l">
              <a:spcBef>
                <a:spcPts val="336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Расстояния между ячейками</a:t>
            </a:r>
            <a:endParaRPr/>
          </a:p>
          <a:p>
            <a:pPr indent="-285750" lvl="1" marL="742950" rtl="0" algn="l">
              <a:spcBef>
                <a:spcPts val="336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Выравнивания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В пустых ячейках лучше писать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&amp;nbsp;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Таблицы можно использовать не только как таблицы данных, но и как средство вёрстки</a:t>
            </a:r>
            <a:endParaRPr/>
          </a:p>
        </p:txBody>
      </p:sp>
      <p:sp>
        <p:nvSpPr>
          <p:cNvPr id="285" name="Google Shape;285;p28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Таблицы</a:t>
            </a:r>
            <a:endParaRPr/>
          </a:p>
        </p:txBody>
      </p:sp>
      <p:sp>
        <p:nvSpPr>
          <p:cNvPr id="291" name="Google Shape;291;p29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179388" y="1781175"/>
            <a:ext cx="8780462" cy="4240213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&lt;table width="90%" border="1px" cellspacing="0px" cellpadding="4px" align="center"&gt;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&lt;caption&gt;Таблица 1. Демонстрация возможностей таблиц&lt;/caption&gt;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&lt;tr&gt;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&lt;th colspan="4"&gt;Заголовок таблицы&lt;/th&gt;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&lt;/tr&gt;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&lt;tr&gt;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&lt;th width="15%"&gt;Строка 1&lt;/th&gt;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&lt;td align="left" width="15%"&gt;left&lt;/td&gt;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&lt;td align="center" width="20%"&gt;center&lt;/td&gt;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&lt;td align="right" width="*"&gt;right&lt;/td&gt;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&lt;/tr&gt;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&lt;tr&gt;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&lt;th&gt;Строка 2&lt;/th&gt;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&lt;td rowspan="2" valign="bottom" align="right"&gt;bottom&lt;/td&gt;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&lt;td rowspan="2" colspan="2" align="center" valign="middle"&gt;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&lt;a href="http://ru.wikipedia.org/wiki/%D0%9A%D0%BE%D0%BC%D0%BF%D0%B0%D0%BA%D1%82-%D0%B4%D0%B8%D1%81%D0%BA"&gt;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&lt;img src="http://sparccd.spb.ru/images_index/cd_small.png"/&gt;&lt;/a&gt;&lt;/td&gt;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&lt;/tr&gt;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&lt;tr height="400px"&gt;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&lt;th&gt;Строка 3&lt;/th&gt;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&lt;/tr&gt;</a:t>
            </a:r>
            <a:endParaRPr/>
          </a:p>
          <a:p>
            <a:pPr indent="-342900" lvl="0" marL="342900" rtl="0" algn="l"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Давным-давно в одной далёкой галактике…</a:t>
            </a:r>
            <a:endParaRPr/>
          </a:p>
        </p:txBody>
      </p:sp>
      <p:sp>
        <p:nvSpPr>
          <p:cNvPr id="87" name="Google Shape;87;p3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2000"/>
              <a:t>Generalized Markup Language (GML)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440"/>
              <a:buChar char="●"/>
            </a:pPr>
            <a:r>
              <a:rPr lang="en-US" sz="1800"/>
              <a:t>Charles Goldfarb, Edward Mosher ,Raymond Lorie (IBM, 1969)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440"/>
              <a:buChar char="●"/>
            </a:pPr>
            <a:r>
              <a:rPr lang="en-US" sz="1800"/>
              <a:t>В тексте размещаются т.н. теги, которые определяют структуру текста в терминах абзацев, заголовков, списков и т.д.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440"/>
              <a:buChar char="●"/>
            </a:pPr>
            <a:r>
              <a:rPr lang="en-US" sz="1800"/>
              <a:t>Форматирование документа может производиться автоматически для конкретного устройства с применением конкретного профиля</a:t>
            </a:r>
            <a:endParaRPr/>
          </a:p>
        </p:txBody>
      </p:sp>
      <p:sp>
        <p:nvSpPr>
          <p:cNvPr id="88" name="Google Shape;88;p3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285750" y="3789363"/>
            <a:ext cx="8572500" cy="223202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:h1.Chapter 1: Introduction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:p.GML supported hierarchical containers, such as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:ol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:li.Ordered lists (like this one),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:li.Unordered lists, and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:li.Definition lists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:eol.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 well as simple structures.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:p.Markup minimization (later generalized and formalized in SGML), allowed the end-tags to be omitted for the "h1" and "p" elements.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Результат</a:t>
            </a:r>
            <a:endParaRPr/>
          </a:p>
        </p:txBody>
      </p:sp>
      <p:pic>
        <p:nvPicPr>
          <p:cNvPr descr="table.png" id="298" name="Google Shape;298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988" y="1636713"/>
            <a:ext cx="6799262" cy="44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305" name="Google Shape;305;p31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n-US">
                <a:solidFill>
                  <a:schemeClr val="accent1"/>
                </a:solidFill>
              </a:rPr>
              <a:t>HTTP</a:t>
            </a:r>
            <a:r>
              <a:rPr lang="en-US"/>
              <a:t>  (Словарь: Компьютерный англ.) </a:t>
            </a:r>
            <a:br>
              <a:rPr lang="en-US"/>
            </a:br>
            <a:r>
              <a:rPr lang="en-US"/>
              <a:t>сокр. от </a:t>
            </a:r>
            <a:r>
              <a:rPr lang="en-US">
                <a:solidFill>
                  <a:schemeClr val="accent1"/>
                </a:solidFill>
              </a:rPr>
              <a:t>Hypertext Transfer Protocol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2400"/>
              <a:buChar char="■"/>
            </a:pPr>
            <a:r>
              <a:rPr lang="en-US">
                <a:solidFill>
                  <a:schemeClr val="accent1"/>
                </a:solidFill>
              </a:rPr>
              <a:t>Протокол передачи гипертекстовых файлов</a:t>
            </a:r>
            <a:r>
              <a:rPr lang="en-US"/>
              <a:t> протокол уровня приложений для распределенных информационных систем гипермедиа, позволяющий общаться системам с различной архитектурой; используется при передаче HTML-файлов по сети WWW</a:t>
            </a:r>
            <a:endParaRPr/>
          </a:p>
        </p:txBody>
      </p:sp>
      <p:sp>
        <p:nvSpPr>
          <p:cNvPr id="306" name="Google Shape;306;p31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312" name="Google Shape;312;p32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Протокол для получения информации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Протокол, работающий без установления сессии (в отличии от, например, FTP)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Документы, которые получает пользователь, могут содержать ссылки на другие документы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Документы, которые получает пользователь, могут быть отформатированы с использованием шрифтов, таблиц, графики, видео и музыки</a:t>
            </a:r>
            <a:endParaRPr/>
          </a:p>
        </p:txBody>
      </p:sp>
      <p:sp>
        <p:nvSpPr>
          <p:cNvPr id="313" name="Google Shape;313;p32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 – Get</a:t>
            </a:r>
            <a:endParaRPr/>
          </a:p>
        </p:txBody>
      </p:sp>
      <p:sp>
        <p:nvSpPr>
          <p:cNvPr id="319" name="Google Shape;319;p33"/>
          <p:cNvSpPr txBox="1"/>
          <p:nvPr>
            <p:ph idx="1" type="body"/>
          </p:nvPr>
        </p:nvSpPr>
        <p:spPr>
          <a:xfrm>
            <a:off x="179388" y="1636713"/>
            <a:ext cx="8780462" cy="172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Основная команда для получения документов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				</a:t>
            </a:r>
            <a:r>
              <a:rPr b="1" lang="en-US">
                <a:solidFill>
                  <a:schemeClr val="accent1"/>
                </a:solidFill>
              </a:rPr>
              <a:t>GET </a:t>
            </a:r>
            <a:r>
              <a:rPr b="1" i="1" lang="en-US">
                <a:solidFill>
                  <a:schemeClr val="accent1"/>
                </a:solidFill>
              </a:rPr>
              <a:t>адрес</a:t>
            </a:r>
            <a:endParaRPr b="1">
              <a:solidFill>
                <a:schemeClr val="accent1"/>
              </a:solidFill>
            </a:endParaRPr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20" name="Google Shape;320;p33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0195384" id="321" name="Google Shape;3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42938" y="3978275"/>
            <a:ext cx="1795462" cy="1833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4041590000[1]" id="322" name="Google Shape;32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3113" y="4049713"/>
            <a:ext cx="1363662" cy="1368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Google Shape;323;p33"/>
          <p:cNvGrpSpPr/>
          <p:nvPr/>
        </p:nvGrpSpPr>
        <p:grpSpPr>
          <a:xfrm>
            <a:off x="3087688" y="3978275"/>
            <a:ext cx="2997200" cy="366713"/>
            <a:chOff x="1973" y="2160"/>
            <a:chExt cx="1888" cy="231"/>
          </a:xfrm>
        </p:grpSpPr>
        <p:cxnSp>
          <p:nvCxnSpPr>
            <p:cNvPr id="324" name="Google Shape;324;p33"/>
            <p:cNvCxnSpPr/>
            <p:nvPr/>
          </p:nvCxnSpPr>
          <p:spPr>
            <a:xfrm>
              <a:off x="1982" y="2387"/>
              <a:ext cx="187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5" name="Google Shape;325;p33"/>
            <p:cNvSpPr txBox="1"/>
            <p:nvPr/>
          </p:nvSpPr>
          <p:spPr>
            <a:xfrm>
              <a:off x="1973" y="2160"/>
              <a:ext cx="18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 http://www.yandex.ru/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2987675" y="4410075"/>
            <a:ext cx="3241675" cy="369888"/>
            <a:chOff x="1411" y="1480"/>
            <a:chExt cx="2042" cy="233"/>
          </a:xfrm>
        </p:grpSpPr>
        <p:cxnSp>
          <p:nvCxnSpPr>
            <p:cNvPr id="327" name="Google Shape;327;p33"/>
            <p:cNvCxnSpPr/>
            <p:nvPr/>
          </p:nvCxnSpPr>
          <p:spPr>
            <a:xfrm rot="10800000">
              <a:off x="1474" y="1706"/>
              <a:ext cx="1905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8" name="Google Shape;328;p33"/>
            <p:cNvSpPr txBox="1"/>
            <p:nvPr/>
          </p:nvSpPr>
          <p:spPr>
            <a:xfrm>
              <a:off x="1411" y="1480"/>
              <a:ext cx="204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Возвращает HTML документ</a:t>
              </a:r>
              <a:endParaRPr/>
            </a:p>
          </p:txBody>
        </p:sp>
      </p:grpSp>
      <p:grpSp>
        <p:nvGrpSpPr>
          <p:cNvPr id="329" name="Google Shape;329;p33"/>
          <p:cNvGrpSpPr/>
          <p:nvPr/>
        </p:nvGrpSpPr>
        <p:grpSpPr>
          <a:xfrm>
            <a:off x="2582863" y="4986338"/>
            <a:ext cx="4337050" cy="431800"/>
            <a:chOff x="1655" y="2795"/>
            <a:chExt cx="2732" cy="272"/>
          </a:xfrm>
        </p:grpSpPr>
        <p:cxnSp>
          <p:nvCxnSpPr>
            <p:cNvPr id="330" name="Google Shape;330;p33"/>
            <p:cNvCxnSpPr/>
            <p:nvPr/>
          </p:nvCxnSpPr>
          <p:spPr>
            <a:xfrm>
              <a:off x="1664" y="3067"/>
              <a:ext cx="26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1" name="Google Shape;331;p33"/>
            <p:cNvSpPr txBox="1"/>
            <p:nvPr/>
          </p:nvSpPr>
          <p:spPr>
            <a:xfrm>
              <a:off x="1655" y="2795"/>
              <a:ext cx="27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 http://img.yandex.ru/i/logo-big-txt.gif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33"/>
          <p:cNvGrpSpPr/>
          <p:nvPr/>
        </p:nvGrpSpPr>
        <p:grpSpPr>
          <a:xfrm>
            <a:off x="2582863" y="5491163"/>
            <a:ext cx="4392612" cy="366712"/>
            <a:chOff x="1655" y="3113"/>
            <a:chExt cx="2767" cy="231"/>
          </a:xfrm>
        </p:grpSpPr>
        <p:cxnSp>
          <p:nvCxnSpPr>
            <p:cNvPr id="333" name="Google Shape;333;p33"/>
            <p:cNvCxnSpPr/>
            <p:nvPr/>
          </p:nvCxnSpPr>
          <p:spPr>
            <a:xfrm flipH="1">
              <a:off x="1655" y="3339"/>
              <a:ext cx="2767" cy="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4" name="Google Shape;334;p33"/>
            <p:cNvSpPr txBox="1"/>
            <p:nvPr/>
          </p:nvSpPr>
          <p:spPr>
            <a:xfrm>
              <a:off x="1655" y="3113"/>
              <a:ext cx="26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Возвращает бинарный GIF-файл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 – Get</a:t>
            </a:r>
            <a:endParaRPr/>
          </a:p>
        </p:txBody>
      </p:sp>
      <p:sp>
        <p:nvSpPr>
          <p:cNvPr id="340" name="Google Shape;340;p34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accent1"/>
                </a:solidFill>
              </a:rPr>
              <a:t>Сервер может </a:t>
            </a:r>
            <a:r>
              <a:rPr lang="en-US"/>
              <a:t>вернуть не только уже сохранённый на его диске документ, но и </a:t>
            </a:r>
            <a:r>
              <a:rPr lang="en-US">
                <a:solidFill>
                  <a:schemeClr val="accent1"/>
                </a:solidFill>
              </a:rPr>
              <a:t>сгенерировать</a:t>
            </a:r>
            <a:r>
              <a:rPr lang="en-US"/>
              <a:t> специально для Вас личный уникальный неповторимый </a:t>
            </a:r>
            <a:r>
              <a:rPr lang="en-US">
                <a:solidFill>
                  <a:schemeClr val="accent1"/>
                </a:solidFill>
              </a:rPr>
              <a:t>HTML-документ</a:t>
            </a:r>
            <a:endParaRPr/>
          </a:p>
          <a:p>
            <a:pPr indent="-111125" lvl="4" marL="20574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Но для этого ему надо знать, какие именно данные мы хотим от него получить</a:t>
            </a:r>
            <a:endParaRPr/>
          </a:p>
          <a:p>
            <a:pPr indent="-111125" lvl="4" marL="20574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Для этого можно в URL (в адресе документа) указать дополнительные параметры: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73"/>
              </a:spcBef>
              <a:spcAft>
                <a:spcPts val="0"/>
              </a:spcAft>
              <a:buSzPct val="75000"/>
              <a:buFont typeface="Arial"/>
              <a:buNone/>
            </a:pPr>
            <a:r>
              <a:rPr lang="en-US" sz="3100"/>
              <a:t>	</a:t>
            </a:r>
            <a:r>
              <a:rPr lang="en-US" sz="3100" u="sng">
                <a:solidFill>
                  <a:schemeClr val="accent1"/>
                </a:solidFill>
              </a:rPr>
              <a:t>http://www.yandex.ru/yandsearch?</a:t>
            </a:r>
            <a:r>
              <a:rPr lang="en-US" sz="3100" u="sng"/>
              <a:t>text=something</a:t>
            </a:r>
            <a:endParaRPr sz="3100"/>
          </a:p>
          <a:p>
            <a:pPr indent="-201930" lvl="0" marL="342900" rtl="0" algn="l">
              <a:spcBef>
                <a:spcPts val="592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</p:txBody>
      </p:sp>
      <p:sp>
        <p:nvSpPr>
          <p:cNvPr id="341" name="Google Shape;341;p34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 – Post</a:t>
            </a:r>
            <a:endParaRPr/>
          </a:p>
        </p:txBody>
      </p:sp>
      <p:sp>
        <p:nvSpPr>
          <p:cNvPr id="347" name="Google Shape;347;p35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А если размер данных слишком большой?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Тогда используется вторая команда: POST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Данные включаются в тело запроса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POST http://www.yandex.ru/yandsearch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text=somebigdocumenttext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otherparam=otherbigcontent</a:t>
            </a:r>
            <a:endParaRPr/>
          </a:p>
        </p:txBody>
      </p:sp>
      <p:sp>
        <p:nvSpPr>
          <p:cNvPr id="348" name="Google Shape;348;p35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Взаимодействие с сервером</a:t>
            </a:r>
            <a:endParaRPr/>
          </a:p>
        </p:txBody>
      </p:sp>
      <p:sp>
        <p:nvSpPr>
          <p:cNvPr id="354" name="Google Shape;354;p36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&lt;form&gt;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Определяет форму с экранными компонентами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Атрибут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n-US"/>
              <a:t> определяет команду HTTP (get, post) и способ передачи параметров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Атрибут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-US"/>
              <a:t> определяет адрес документа для обработки формы</a:t>
            </a:r>
            <a:endParaRPr/>
          </a:p>
          <a:p>
            <a:pPr indent="-149225" lvl="4" marL="2057400" rtl="0" algn="l">
              <a:spcBef>
                <a:spcPts val="25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Введенные в форме значения становятся значениями параметров запроса, имена которых определяются именами компонентов формы</a:t>
            </a:r>
            <a:endParaRPr/>
          </a:p>
          <a:p>
            <a:pPr indent="-173037" lvl="3" marL="1600200" rtl="0" algn="l">
              <a:spcBef>
                <a:spcPts val="25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&lt;fieldset&gt;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Группирует компоненты в форме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&lt;legend&gt; </a:t>
            </a:r>
            <a:r>
              <a:rPr lang="en-US"/>
              <a:t>определяет название группы</a:t>
            </a:r>
            <a:endParaRPr/>
          </a:p>
          <a:p>
            <a:pPr indent="-173037" lvl="3" marL="1600200" rtl="0" algn="l">
              <a:spcBef>
                <a:spcPts val="25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&lt;input&gt;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Определяет элемент формы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Тип элемента формы указывается с помощью атрибута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</p:txBody>
      </p:sp>
      <p:sp>
        <p:nvSpPr>
          <p:cNvPr id="355" name="Google Shape;355;p36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Элементы форм</a:t>
            </a:r>
            <a:endParaRPr/>
          </a:p>
        </p:txBody>
      </p:sp>
      <p:graphicFrame>
        <p:nvGraphicFramePr>
          <p:cNvPr id="361" name="Google Shape;361;p37"/>
          <p:cNvGraphicFramePr/>
          <p:nvPr/>
        </p:nvGraphicFramePr>
        <p:xfrm>
          <a:off x="179388" y="18272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{D340833E-300E-43A4-92AE-712984A63634}</a:tableStyleId>
              </a:tblPr>
              <a:tblGrid>
                <a:gridCol w="1296175"/>
                <a:gridCol w="7484275"/>
              </a:tblGrid>
              <a:tr h="37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Тип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Вид элемента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Текстовый</a:t>
                      </a:r>
                      <a:r>
                        <a:rPr lang="en-US" sz="1800"/>
                        <a:t> редактор, можно указать размеры и выравнивание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checkbox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Флажок, можно указать, выбран ли он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radio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Переключатель, можно указать, выбран ли он; переключатели в одной группе должны иметь одинаковые имена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image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Кнопка с изображением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password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Текстовый редактор со скрытием символов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Средство</a:t>
                      </a:r>
                      <a:r>
                        <a:rPr lang="en-US" sz="1800"/>
                        <a:t> загрузки файлов на сервер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reset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Кнопка для очистки формы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submit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Кнопка подтверждения и отправки формы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2" name="Google Shape;362;p37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Пример формы</a:t>
            </a:r>
            <a:endParaRPr/>
          </a:p>
        </p:txBody>
      </p:sp>
      <p:sp>
        <p:nvSpPr>
          <p:cNvPr id="368" name="Google Shape;368;p38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8"/>
          <p:cNvSpPr txBox="1"/>
          <p:nvPr>
            <p:ph idx="1" type="body"/>
          </p:nvPr>
        </p:nvSpPr>
        <p:spPr>
          <a:xfrm>
            <a:off x="179388" y="1700213"/>
            <a:ext cx="8780462" cy="424180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rmAutofit fontScale="85000" lnSpcReduction="20000"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&lt;form name="input" action="HtmlFormAction.jsp" method="post"&gt;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&lt;table bgcolor="ltgreen"&gt;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&lt;th colspan="2" align="center"&gt;Регистрация в системе&lt;/th&gt;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&lt;/tr&gt;   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&lt;td align="right"&gt;Имя:&lt;/td&gt;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&lt;td align="left"&gt;</a:t>
            </a: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type="text" name="name"/&gt;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&lt;td align="right"&gt;Пароль:&lt;/td&gt;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&lt;td align="left"&gt;</a:t>
            </a: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type="password" name="password"/&gt;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&lt;td colspan="2" align="center"&gt;</a:t>
            </a: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type="checkbox"/&gt;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Запомнить пароль&lt;/td&gt;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&lt;td colspan="2" align="center"&gt;</a:t>
            </a: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type="submit" value="Вход"/&gt;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&lt;/td&gt;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&lt;/table&gt;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Результат</a:t>
            </a:r>
            <a:endParaRPr/>
          </a:p>
        </p:txBody>
      </p:sp>
      <p:pic>
        <p:nvPicPr>
          <p:cNvPr descr="form.png" id="375" name="Google Shape;375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063" y="1773238"/>
            <a:ext cx="6869112" cy="42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9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SGML</a:t>
            </a:r>
            <a:endParaRPr/>
          </a:p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179388" y="1636713"/>
            <a:ext cx="374491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Standard Generalized Markup Language, 1970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Разметка носит декларативный характер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Разметка должна регламентироваться строгими правилами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Document Type Definition</a:t>
            </a:r>
            <a:endParaRPr sz="2400"/>
          </a:p>
        </p:txBody>
      </p:sp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4140200" y="1773238"/>
            <a:ext cx="4824413" cy="4176712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&lt;anthology&gt;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&lt;poem&gt;&lt;title&gt;The SICK ROSE&lt;/title&gt;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&lt;stanza&gt;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&lt;line&gt;O Rose thou art sick.&lt;/line&gt;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&lt;line&gt;The invisible worm,&lt;/line&gt;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&lt;line&gt;That flies in the night&lt;/line&gt;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&lt;line&gt;In the howling storm:&lt;/line&gt;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&lt;/stanza&gt;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&lt;stanza&gt;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&lt;line&gt;Has found out thy bed&lt;/line&gt;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&lt;line&gt;Of crimson joy:&lt;/line&gt;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&lt;line&gt;And his dark secret love&lt;/line&gt;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&lt;line&gt;Does thy life destroy.&lt;/line&gt;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&lt;/stanza&gt;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&lt;/poem&gt;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more poems go here --&gt;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&lt;/anthology&gt;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Форматирование элементов</a:t>
            </a:r>
            <a:endParaRPr/>
          </a:p>
        </p:txBody>
      </p:sp>
      <p:sp>
        <p:nvSpPr>
          <p:cNvPr id="382" name="Google Shape;382;p40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Оригинально форматирование определялось браузером</a:t>
            </a:r>
            <a:endParaRPr/>
          </a:p>
          <a:p>
            <a:pPr indent="-120650" lvl="4" marL="2057400" rtl="0" algn="l">
              <a:spcBef>
                <a:spcPts val="34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Часть тегов имеет атрибуты, определяющие форматирование</a:t>
            </a:r>
            <a:endParaRPr/>
          </a:p>
          <a:p>
            <a:pPr indent="-120650" lvl="4" marL="2057400" rtl="0" algn="l">
              <a:spcBef>
                <a:spcPts val="34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Даже придумывались новые теги, обеспечивающие только форматирование</a:t>
            </a:r>
            <a:endParaRPr/>
          </a:p>
          <a:p>
            <a:pPr indent="-153035" lvl="3" marL="1600200" rtl="0" algn="l">
              <a:spcBef>
                <a:spcPts val="34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Всё это – нарушение первоначальной идеи: </a:t>
            </a:r>
            <a:r>
              <a:rPr b="1" lang="en-US">
                <a:solidFill>
                  <a:schemeClr val="accent1"/>
                </a:solidFill>
              </a:rPr>
              <a:t>структура и формат должны быть разделены!!!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83" name="Google Shape;383;p40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Cascading Style Sheets</a:t>
            </a:r>
            <a:endParaRPr/>
          </a:p>
        </p:txBody>
      </p:sp>
      <p:sp>
        <p:nvSpPr>
          <p:cNvPr id="389" name="Google Shape;389;p41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Отображение определяется стилями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Стили могут задаваться различными образами для различных элементов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При наложении на одном элементе нескольких стилей приоритеты однозначно определяют отображение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Возможности форматирования значительно шире, чем в HTML</a:t>
            </a:r>
            <a:endParaRPr/>
          </a:p>
        </p:txBody>
      </p:sp>
      <p:sp>
        <p:nvSpPr>
          <p:cNvPr id="390" name="Google Shape;390;p41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Возможности CSS</a:t>
            </a:r>
            <a:endParaRPr/>
          </a:p>
        </p:txBody>
      </p:sp>
      <p:sp>
        <p:nvSpPr>
          <p:cNvPr id="396" name="Google Shape;396;p42"/>
          <p:cNvSpPr txBox="1"/>
          <p:nvPr>
            <p:ph idx="1" type="body"/>
          </p:nvPr>
        </p:nvSpPr>
        <p:spPr>
          <a:xfrm>
            <a:off x="179388" y="1636713"/>
            <a:ext cx="4313237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/>
              <a:t>CSS1, 1996 г./1999 г.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Параметры шрифтов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Цвета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Границы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Атрибуты текста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Выравнивание элементов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Свойства блоков и отступы</a:t>
            </a:r>
            <a:endParaRPr/>
          </a:p>
        </p:txBody>
      </p:sp>
      <p:sp>
        <p:nvSpPr>
          <p:cNvPr id="397" name="Google Shape;397;p42"/>
          <p:cNvSpPr txBox="1"/>
          <p:nvPr>
            <p:ph idx="2" type="body"/>
          </p:nvPr>
        </p:nvSpPr>
        <p:spPr>
          <a:xfrm>
            <a:off x="4645025" y="1636713"/>
            <a:ext cx="4314825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/>
              <a:t>CSS2, 1998 г./2011 г.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Блочная вёрстка</a:t>
            </a:r>
            <a:endParaRPr/>
          </a:p>
          <a:p>
            <a:pPr indent="-163830" lvl="1" marL="74295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Типы носителей</a:t>
            </a:r>
            <a:endParaRPr/>
          </a:p>
          <a:p>
            <a:pPr indent="-163830" lvl="1" marL="74295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Расширенный механизм селекторов</a:t>
            </a:r>
            <a:endParaRPr/>
          </a:p>
          <a:p>
            <a:pPr indent="-163830" lvl="1" marL="74295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…</a:t>
            </a:r>
            <a:endParaRPr/>
          </a:p>
        </p:txBody>
      </p:sp>
      <p:sp>
        <p:nvSpPr>
          <p:cNvPr id="398" name="Google Shape;398;p42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Селекторы CSS</a:t>
            </a:r>
            <a:endParaRPr/>
          </a:p>
        </p:txBody>
      </p:sp>
      <p:sp>
        <p:nvSpPr>
          <p:cNvPr id="404" name="Google Shape;404;p43"/>
          <p:cNvSpPr txBox="1"/>
          <p:nvPr>
            <p:ph idx="1" type="body"/>
          </p:nvPr>
        </p:nvSpPr>
        <p:spPr>
          <a:xfrm>
            <a:off x="179388" y="1636713"/>
            <a:ext cx="4313237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Селектор определяет: 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условие срабатывания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устанавливаемые свойства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значения свойств</a:t>
            </a:r>
            <a:endParaRPr/>
          </a:p>
          <a:p>
            <a:pPr indent="-182118" lvl="1" marL="742950" rtl="0" algn="l">
              <a:spcBef>
                <a:spcPts val="408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Различные свойства принято писать в различных строках</a:t>
            </a:r>
            <a:endParaRPr/>
          </a:p>
          <a:p>
            <a:pPr indent="-182118" lvl="1" marL="742950" rtl="0" algn="l">
              <a:spcBef>
                <a:spcPts val="408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Свойства: 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простые, принимающие единственное значение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составные, принимающие наборы значений</a:t>
            </a:r>
            <a:endParaRPr/>
          </a:p>
        </p:txBody>
      </p:sp>
      <p:sp>
        <p:nvSpPr>
          <p:cNvPr id="405" name="Google Shape;405;p43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3"/>
          <p:cNvSpPr txBox="1"/>
          <p:nvPr>
            <p:ph idx="2" type="body"/>
          </p:nvPr>
        </p:nvSpPr>
        <p:spPr>
          <a:xfrm>
            <a:off x="4645025" y="2357438"/>
            <a:ext cx="4314825" cy="2655887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селектор, селектор {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свойство: значение;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свойство: значение;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свойство: значение;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Базовые селекторы</a:t>
            </a:r>
            <a:endParaRPr/>
          </a:p>
        </p:txBody>
      </p:sp>
      <p:sp>
        <p:nvSpPr>
          <p:cNvPr id="412" name="Google Shape;412;p44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Элементов</a:t>
            </a:r>
            <a:br>
              <a:rPr lang="en-US"/>
            </a:b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 {font-family: Garamond, serif;}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Классов</a:t>
            </a:r>
            <a:br>
              <a:rPr lang="en-US"/>
            </a:b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.note {color: red; background: yellow; font-weight: bold;}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Идентификаторов</a:t>
            </a:r>
            <a:br>
              <a:rPr lang="en-US"/>
            </a:b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#paragraph1 {margin: 0;}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Псевдоклассов</a:t>
            </a:r>
            <a:br>
              <a:rPr lang="en-US"/>
            </a:b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a:hover {color:yellow;}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Псевдоэлементов</a:t>
            </a:r>
            <a:br>
              <a:rPr lang="en-US"/>
            </a:b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p:first-letter {font-size: 32pc;}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44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5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Способы указания стиля</a:t>
            </a:r>
            <a:endParaRPr/>
          </a:p>
        </p:txBody>
      </p:sp>
      <p:sp>
        <p:nvSpPr>
          <p:cNvPr id="419" name="Google Shape;419;p45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Внешняя таблица стилей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&lt;link rel="stylesheet" type="text/css" href="st.css"/&gt;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Таблица стилей документа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Определяется в заголовке документа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 … &lt;/style&gt;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Атрибут стиля элемента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&lt;p style="color:red; font-family: courier"&gt;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45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6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Пример использования стилей</a:t>
            </a:r>
            <a:endParaRPr/>
          </a:p>
        </p:txBody>
      </p:sp>
      <p:sp>
        <p:nvSpPr>
          <p:cNvPr id="426" name="Google Shape;426;p46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6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rmAutofit fontScale="85000" lnSpcReduction="10000"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&lt;!DOCTYPE HTML PUBLIC "-//W3C//DTD HTML 4.01//EN" "http://www.w3.org/TR/html4/strict.dtd"&gt;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&lt;head&gt;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&lt;title&gt;Styles&lt;/title&gt;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&lt;style type="text/css"&gt;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.myclass {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width: 200px; background: #E1E1E1; padding: 5px; padding-right: 20px; border: solid 1px black; float: left;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#myid {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width: 200px; background: #00A0A0; padding: 5px; border: solid 1px black; float: left;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position: relative; top: 40px; left: -70px;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p { font-family: arial; font-size: 200%; }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&lt;/style&gt;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&lt;/head&gt;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&lt;body&gt;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&lt;div class="myclass"&gt;Я пришёл к тебе с приветом&lt;br/&gt; Рассказать, что солнце встало,&lt;/div&gt;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&lt;div id="myid"&gt;Что оно горячим светом &lt;p&gt;По листам затрепетало&lt;/p&gt;&lt;/div&gt; 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&lt;/body&gt;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238"/>
              </a:spcBef>
              <a:spcAft>
                <a:spcPts val="0"/>
              </a:spcAft>
              <a:buSzPct val="7500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Результат</a:t>
            </a:r>
            <a:endParaRPr/>
          </a:p>
        </p:txBody>
      </p:sp>
      <p:pic>
        <p:nvPicPr>
          <p:cNvPr descr="css.png" id="433" name="Google Shape;433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438" y="1636713"/>
            <a:ext cx="7726362" cy="44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7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Приоритеты стилей</a:t>
            </a:r>
            <a:endParaRPr/>
          </a:p>
        </p:txBody>
      </p:sp>
      <p:sp>
        <p:nvSpPr>
          <p:cNvPr id="440" name="Google Shape;440;p48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Стили браузера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Стили в настройках браузера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/>
              <a:t>Стили документа: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Подключенные к документу стили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Стили в заголовке документа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Атрибуты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-US"/>
              <a:t> тега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Стили, помеченные словом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!important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48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8"/>
          <p:cNvSpPr/>
          <p:nvPr/>
        </p:nvSpPr>
        <p:spPr>
          <a:xfrm>
            <a:off x="8028480" y="1916790"/>
            <a:ext cx="648090" cy="396055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57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8"/>
          <p:cNvSpPr txBox="1"/>
          <p:nvPr/>
        </p:nvSpPr>
        <p:spPr>
          <a:xfrm rot="-5400000">
            <a:off x="6453256" y="3654016"/>
            <a:ext cx="3798528" cy="324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Рост приоритета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9"/>
          <p:cNvSpPr txBox="1"/>
          <p:nvPr>
            <p:ph type="ctrTitle"/>
          </p:nvPr>
        </p:nvSpPr>
        <p:spPr>
          <a:xfrm>
            <a:off x="250825" y="1363663"/>
            <a:ext cx="864235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9"/>
          <p:cNvSpPr txBox="1"/>
          <p:nvPr>
            <p:ph idx="1" type="subTitle"/>
          </p:nvPr>
        </p:nvSpPr>
        <p:spPr>
          <a:xfrm>
            <a:off x="2916238" y="441325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50"/>
              <a:buNone/>
            </a:pPr>
            <a:r>
              <a:rPr lang="en-US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HyperText Markup Language – </a:t>
            </a:r>
            <a:br>
              <a:rPr lang="en-US" sz="2400"/>
            </a:br>
            <a:r>
              <a:rPr lang="en-US" sz="2400"/>
              <a:t>язык разметки для web-документов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История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HTML – Tim Berners-Lee, 1991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HTML 2.0 – IETF,1995 г.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HTML 3.0 – W3C, 1995 г.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HTML 3.2 – W3C, 1997 г.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HTML 4.0 – W3C, 1997 г.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HTML 4.1 – W3C, 1999 г.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HTML 5 – WHATWG, W3C???</a:t>
            </a:r>
            <a:endParaRPr sz="2000"/>
          </a:p>
        </p:txBody>
      </p:sp>
      <p:sp>
        <p:nvSpPr>
          <p:cNvPr id="104" name="Google Shape;104;p5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4608513" y="4494213"/>
            <a:ext cx="4427537" cy="181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XHTML 1.0 – W3C, 1998 г.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XHTML 1.1 – W3C, 2000 г.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XHTML 2.0 – W3C,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закрыт в 2009 г.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XHTML5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0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Дополнительные источники</a:t>
            </a:r>
            <a:endParaRPr/>
          </a:p>
        </p:txBody>
      </p:sp>
      <p:sp>
        <p:nvSpPr>
          <p:cNvPr id="455" name="Google Shape;455;p50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1600"/>
              <a:t>Дакетт, Дж. Основы веб-программирования с использованием HTML, XHTML и CSS [Текст] / Джон Дакетт. – М. : Эксмо, 2011. – 768 с.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■"/>
            </a:pPr>
            <a:r>
              <a:rPr lang="en-US" sz="1600"/>
              <a:t>Шафер, С. HTML, XHTML и CSS. Библия пользователя [Текст] / Стивен Шафер. – М. : Издательский дом «Вильямс», 2011. – 656 с.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■"/>
            </a:pPr>
            <a:r>
              <a:rPr lang="en-US" sz="1600"/>
              <a:t>Хеник, Б. HTML и CSS. Путь к совершенству [Текст] / Бен Хеник. – СПб. : Питер, 2011. – 336 с.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■"/>
            </a:pPr>
            <a:r>
              <a:rPr lang="en-US" sz="1600"/>
              <a:t>HTML &amp; CSS [Электронный ресурс]. – Режим доступа: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http://www.w3.org/standards/webdesign/htmlcss</a:t>
            </a:r>
            <a:r>
              <a:rPr lang="en-US" sz="1600"/>
              <a:t>, дата доступа: 26.11.2016.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■"/>
            </a:pPr>
            <a:r>
              <a:rPr lang="en-US" sz="1600"/>
              <a:t>Htmlbook.ru [Электронный ресурс]. – Режим доступа: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http://htmlbook.ru/</a:t>
            </a:r>
            <a:r>
              <a:rPr lang="en-US" sz="1600"/>
              <a:t>, дата доступа: 26.11.2016.</a:t>
            </a:r>
            <a:endParaRPr sz="16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■"/>
            </a:pPr>
            <a:r>
              <a:rPr lang="en-US" sz="1600"/>
              <a:t>HTML справочник [Электронный ресурс]. – Режим доступа: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http://html.manual.ru/</a:t>
            </a:r>
            <a:r>
              <a:rPr lang="en-US" sz="1600"/>
              <a:t>, дата доступа: 26.11.2016.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■"/>
            </a:pPr>
            <a:r>
              <a:rPr lang="en-US" sz="1600"/>
              <a:t>HTML справочник [Электронный ресурс]. – Режим доступа: </a:t>
            </a:r>
            <a:r>
              <a:rPr lang="en-US" sz="1600" u="sng">
                <a:solidFill>
                  <a:schemeClr val="hlink"/>
                </a:solidFill>
                <a:hlinkClick r:id="rId6"/>
              </a:rPr>
              <a:t>http://www.html-info.net/</a:t>
            </a:r>
            <a:r>
              <a:rPr lang="en-US" sz="1600"/>
              <a:t>, дата доступа: 26.11.2016.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6"/>
          <p:cNvGrpSpPr/>
          <p:nvPr/>
        </p:nvGrpSpPr>
        <p:grpSpPr>
          <a:xfrm>
            <a:off x="323850" y="3046413"/>
            <a:ext cx="8496300" cy="2543175"/>
            <a:chOff x="323410" y="3046090"/>
            <a:chExt cx="8497180" cy="2543210"/>
          </a:xfrm>
        </p:grpSpPr>
        <p:sp>
          <p:nvSpPr>
            <p:cNvPr id="111" name="Google Shape;111;p6"/>
            <p:cNvSpPr/>
            <p:nvPr/>
          </p:nvSpPr>
          <p:spPr>
            <a:xfrm>
              <a:off x="323410" y="3046090"/>
              <a:ext cx="8497180" cy="2543210"/>
            </a:xfrm>
            <a:prstGeom prst="roundRect">
              <a:avLst>
                <a:gd fmla="val 4982" name="adj"/>
              </a:avLst>
            </a:prstGeom>
            <a:solidFill>
              <a:schemeClr val="accent1">
                <a:alpha val="14901"/>
              </a:schemeClr>
            </a:solidFill>
            <a:ln cap="flat" cmpd="sng" w="25400">
              <a:solidFill>
                <a:srgbClr val="00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 txBox="1"/>
            <p:nvPr/>
          </p:nvSpPr>
          <p:spPr>
            <a:xfrm>
              <a:off x="8121809" y="3059668"/>
              <a:ext cx="6987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Тело</a:t>
              </a:r>
              <a:endParaRPr/>
            </a:p>
          </p:txBody>
        </p:sp>
      </p:grpSp>
      <p:grpSp>
        <p:nvGrpSpPr>
          <p:cNvPr id="113" name="Google Shape;113;p6"/>
          <p:cNvGrpSpPr/>
          <p:nvPr/>
        </p:nvGrpSpPr>
        <p:grpSpPr>
          <a:xfrm>
            <a:off x="323850" y="2339975"/>
            <a:ext cx="8496300" cy="657225"/>
            <a:chOff x="323410" y="2339568"/>
            <a:chExt cx="8497180" cy="657372"/>
          </a:xfrm>
        </p:grpSpPr>
        <p:sp>
          <p:nvSpPr>
            <p:cNvPr id="114" name="Google Shape;114;p6"/>
            <p:cNvSpPr/>
            <p:nvPr/>
          </p:nvSpPr>
          <p:spPr>
            <a:xfrm>
              <a:off x="323410" y="2349095"/>
              <a:ext cx="8497180" cy="647845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14901"/>
              </a:schemeClr>
            </a:solidFill>
            <a:ln cap="flat" cmpd="sng" w="25400">
              <a:solidFill>
                <a:srgbClr val="00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 txBox="1"/>
            <p:nvPr/>
          </p:nvSpPr>
          <p:spPr>
            <a:xfrm>
              <a:off x="7524410" y="2339568"/>
              <a:ext cx="1270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Заголовок</a:t>
              </a:r>
              <a:endParaRPr/>
            </a:p>
          </p:txBody>
        </p:sp>
      </p:grp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&lt;!DOCTYPE HTML PUBLIC "-//W3C//DTD HTML 4.01 Transitional//EN" "http://www.w3.org/TR/html4/loose.dtd"&gt;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&lt;html&gt;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&lt;head&gt;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&lt;title&gt;Hello HTML&lt;/title&gt;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&lt;body&gt;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&lt;h1&gt;Hello World!&lt;/h1&gt;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&lt;p&gt;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This is a paragraph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with a line break, isn't it?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&lt;/p&gt;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&lt;p&gt;No, it isn't. This is a paragraph &lt;br/&gt; with a line break.&lt;/p&gt;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&lt;a href="http://www.w3.org/standards/webdesign/htmlcss"&gt;Read more&lt;/a&gt;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&lt;br/&gt;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&lt;img </a:t>
            </a:r>
            <a:r>
              <a:rPr b="1" lang="en-US" sz="1400">
                <a:solidFill>
                  <a:srgbClr val="B7E2FF"/>
                </a:solidFill>
                <a:latin typeface="Courier New"/>
                <a:ea typeface="Courier New"/>
                <a:cs typeface="Courier New"/>
                <a:sym typeface="Courier New"/>
              </a:rPr>
              <a:t>src="http://www.w3.org/html/logo/img/html5-display.png"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&lt;/body&gt;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6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HTML-файлы</a:t>
            </a:r>
            <a:endParaRPr/>
          </a:p>
        </p:txBody>
      </p:sp>
      <p:sp>
        <p:nvSpPr>
          <p:cNvPr id="118" name="Google Shape;118;p6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1062038" y="3508375"/>
            <a:ext cx="1638300" cy="2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Открывающий тег</a:t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1187450" y="4221163"/>
            <a:ext cx="1638300" cy="2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Закрывающий тег</a:t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4787900" y="1860550"/>
            <a:ext cx="2447925" cy="2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Объявление типа документа</a:t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7956550" y="4868863"/>
            <a:ext cx="792163" cy="2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Ссылка</a:t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3924300" y="3860800"/>
            <a:ext cx="792163" cy="2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Текст</a:t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1258888" y="4903788"/>
            <a:ext cx="1728787" cy="2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Тег без наполнения</a:t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3708400" y="5335588"/>
            <a:ext cx="935038" cy="2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Атрибут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1138238" y="5095875"/>
            <a:ext cx="60912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src="http://www.w3.org/html/logo/img/html5-display.png"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Результат</a:t>
            </a:r>
            <a:endParaRPr/>
          </a:p>
        </p:txBody>
      </p:sp>
      <p:pic>
        <p:nvPicPr>
          <p:cNvPr descr="simple.png" id="132" name="Google Shape;13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388" y="1636713"/>
            <a:ext cx="3954462" cy="44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Теги</a:t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Открывающий тег (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&lt;tagname&gt;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Закрывающий тег (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&lt;/tagname&gt;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Есть теги, традиционно не требующие закрытия (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-US"/>
              <a:t>,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  <a:r>
              <a:rPr lang="en-US"/>
              <a:t>, 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&lt;img&gt;</a:t>
            </a:r>
            <a:r>
              <a:rPr lang="en-US"/>
              <a:t>, …)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Лучше их всё равно явно закрывать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Для тегов без наполнения лучше использовать сокращённую форму (</a:t>
            </a: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&lt;hr/&gt;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Теги вкладываются друг в друга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Желательно образуя древовидную структуру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HTML не чувствителен к регистру тегов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Рекомендуется писать в нижнем регистре</a:t>
            </a:r>
            <a:endParaRPr/>
          </a:p>
        </p:txBody>
      </p:sp>
      <p:sp>
        <p:nvSpPr>
          <p:cNvPr id="140" name="Google Shape;140;p8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Атрибуты тегов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Атрибут добавляет тегу информацию, не включая её во внутренности тега</a:t>
            </a:r>
            <a:br>
              <a:rPr lang="en-US"/>
            </a:br>
            <a:r>
              <a:rPr b="1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&lt;tagname attrname="attrvalue"&gt;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Атрибуты бывают обязательными и необязательными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Значения атрибутов можно не заключать в кавычки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Лучше всё-таки заключать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В ряде случаев у значений атрибутов можно не указывать единицы измерения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ct val="80000"/>
              <a:buChar char="●"/>
            </a:pPr>
            <a:r>
              <a:rPr lang="en-US"/>
              <a:t>Лучше всё-таки указывать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Существуют атрибуты-маркеры, не требующие значения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Существуют атрибуты событий, обычно используются со скриптами</a:t>
            </a:r>
            <a:endParaRPr/>
          </a:p>
        </p:txBody>
      </p:sp>
      <p:sp>
        <p:nvSpPr>
          <p:cNvPr id="147" name="Google Shape;147;p9"/>
          <p:cNvSpPr txBox="1"/>
          <p:nvPr>
            <p:ph idx="12" type="sldNum"/>
          </p:nvPr>
        </p:nvSpPr>
        <p:spPr>
          <a:xfrm>
            <a:off x="6975475" y="6308725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xel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005D96"/>
      </a:lt2>
      <a:accent1>
        <a:srgbClr val="0078C3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0078C3"/>
      </a:hlink>
      <a:folHlink>
        <a:srgbClr val="005D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2005-08-25T08:18:30Z</dcterms:created>
  <dc:creator>Гаврилов А.В.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1049</vt:i4>
  </property>
</Properties>
</file>