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59"/>
  </p:notesMasterIdLst>
  <p:handoutMasterIdLst>
    <p:handoutMasterId r:id="rId60"/>
  </p:handoutMasterIdLst>
  <p:sldIdLst>
    <p:sldId id="256" r:id="rId2"/>
    <p:sldId id="398" r:id="rId3"/>
    <p:sldId id="445" r:id="rId4"/>
    <p:sldId id="448" r:id="rId5"/>
    <p:sldId id="446" r:id="rId6"/>
    <p:sldId id="449" r:id="rId7"/>
    <p:sldId id="450" r:id="rId8"/>
    <p:sldId id="452" r:id="rId9"/>
    <p:sldId id="453" r:id="rId10"/>
    <p:sldId id="454" r:id="rId11"/>
    <p:sldId id="455" r:id="rId12"/>
    <p:sldId id="456" r:id="rId13"/>
    <p:sldId id="457" r:id="rId14"/>
    <p:sldId id="462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80" r:id="rId25"/>
    <p:sldId id="481" r:id="rId26"/>
    <p:sldId id="482" r:id="rId27"/>
    <p:sldId id="483" r:id="rId28"/>
    <p:sldId id="484" r:id="rId29"/>
    <p:sldId id="495" r:id="rId30"/>
    <p:sldId id="485" r:id="rId31"/>
    <p:sldId id="486" r:id="rId32"/>
    <p:sldId id="487" r:id="rId33"/>
    <p:sldId id="489" r:id="rId34"/>
    <p:sldId id="490" r:id="rId35"/>
    <p:sldId id="491" r:id="rId36"/>
    <p:sldId id="492" r:id="rId37"/>
    <p:sldId id="493" r:id="rId38"/>
    <p:sldId id="494" r:id="rId39"/>
    <p:sldId id="488" r:id="rId40"/>
    <p:sldId id="496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397" r:id="rId58"/>
  </p:sldIdLst>
  <p:sldSz cx="9144000" cy="6858000" type="screen4x3"/>
  <p:notesSz cx="6669088" cy="9928225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007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3" autoAdjust="0"/>
    <p:restoredTop sz="87912" autoAdjust="0"/>
  </p:normalViewPr>
  <p:slideViewPr>
    <p:cSldViewPr>
      <p:cViewPr>
        <p:scale>
          <a:sx n="57" d="100"/>
          <a:sy n="57" d="100"/>
        </p:scale>
        <p:origin x="-221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575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8575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8638"/>
            <a:ext cx="28575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418638"/>
            <a:ext cx="28575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B31E72A-C0B7-4C89-AE3A-E4B011C3DF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820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57500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857500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723900"/>
            <a:ext cx="5041900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9475" y="4749800"/>
            <a:ext cx="4910138" cy="4427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857500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9418638"/>
            <a:ext cx="2857500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4AFEEB3-28AD-4450-9A5B-91FF3D0FBD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1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E71378C-77F6-477D-A398-0879C615B8F6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8B1B4-14BB-4536-A2A8-E8AF9F392F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D2408-17D1-47A3-81E2-56286DE63D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5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483D9-07E7-4443-A453-0B507B85AD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7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EFAC8-1DE7-408E-8B39-D30F84C5B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51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4BD99-71DE-4A93-9586-9042DD737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4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8A63C-1EF6-40FE-B052-708743375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B1FF5-3A81-43D9-A1D5-8E76650DEE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5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082B3-0DFE-4C2F-A0DB-8C27E61F18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8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0B726-3998-427A-BD62-FCD513288B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57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B4417-1603-4990-9F25-E96B4AEBDD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5E51D1F7-A6D6-43D0-BA46-59A97B76F5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031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78C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3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itforum.ru/internet/javascript/" TargetMode="External"/><Relationship Id="rId2" Type="http://schemas.openxmlformats.org/officeDocument/2006/relationships/hyperlink" Target="http://learn.javascript.r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default.asp" TargetMode="External"/><Relationship Id="rId4" Type="http://schemas.openxmlformats.org/officeDocument/2006/relationships/hyperlink" Target="https://developer.mozilla.org/en/JavaScript/Reference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4800" smtClean="0"/>
              <a:t>Введение в </a:t>
            </a:r>
            <a:r>
              <a:rPr lang="en-US" sz="4800" smtClean="0"/>
              <a:t>JavaScript</a:t>
            </a:r>
            <a:endParaRPr lang="ru-RU" sz="4800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5761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А.В.</a:t>
            </a:r>
            <a:r>
              <a:rPr kumimoji="1" lang="en-US" sz="1200" b="1" dirty="0">
                <a:solidFill>
                  <a:schemeClr val="accent1"/>
                </a:solidFill>
              </a:rPr>
              <a:t>,</a:t>
            </a:r>
            <a:r>
              <a:rPr kumimoji="1" lang="ru-RU" sz="1200" b="1" dirty="0">
                <a:solidFill>
                  <a:schemeClr val="accent1"/>
                </a:solidFill>
              </a:rPr>
              <a:t>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</a:t>
            </a:r>
            <a:r>
              <a:rPr kumimoji="1" lang="ru-RU" sz="1200" b="1" dirty="0" smtClean="0">
                <a:solidFill>
                  <a:schemeClr val="accent1"/>
                </a:solidFill>
              </a:rPr>
              <a:t>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16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smtClean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Собственно,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JavaScript </a:t>
            </a:r>
            <a:r>
              <a:rPr lang="ru-RU" sz="2400" smtClean="0"/>
              <a:t>чувствителен к регистру!</a:t>
            </a:r>
          </a:p>
          <a:p>
            <a:pPr lvl="1"/>
            <a:r>
              <a:rPr lang="en-US" sz="2000" smtClean="0"/>
              <a:t>HTML – </a:t>
            </a:r>
            <a:r>
              <a:rPr lang="ru-RU" sz="2000" smtClean="0"/>
              <a:t>нечувствителен к регистру (хотя есть рекомендации)</a:t>
            </a:r>
          </a:p>
          <a:p>
            <a:pPr lvl="1"/>
            <a:r>
              <a:rPr lang="ru-RU" sz="2000" smtClean="0"/>
              <a:t>Соседство атрибутов </a:t>
            </a:r>
            <a:r>
              <a:rPr lang="en-US" sz="2000" smtClean="0"/>
              <a:t>HTML </a:t>
            </a:r>
            <a:r>
              <a:rPr lang="ru-RU" sz="2000" smtClean="0"/>
              <a:t>и событий/методов </a:t>
            </a:r>
            <a:r>
              <a:rPr lang="en-US" sz="2000" smtClean="0"/>
              <a:t>JavaScript </a:t>
            </a:r>
            <a:r>
              <a:rPr lang="ru-RU" sz="2000" smtClean="0"/>
              <a:t>может фрустрировать (например,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smtClean="0"/>
              <a:t> </a:t>
            </a:r>
            <a:r>
              <a:rPr lang="ru-RU" sz="2000" smtClean="0"/>
              <a:t>и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000" smtClean="0"/>
              <a:t>)</a:t>
            </a:r>
            <a:endParaRPr lang="ru-RU" sz="2000" smtClean="0"/>
          </a:p>
          <a:p>
            <a:pPr lvl="1"/>
            <a:endParaRPr lang="en-US" sz="2000" smtClean="0"/>
          </a:p>
          <a:p>
            <a:r>
              <a:rPr lang="ru-RU" sz="2400" smtClean="0"/>
              <a:t>Выполнение кода</a:t>
            </a:r>
          </a:p>
          <a:p>
            <a:pPr lvl="1"/>
            <a:r>
              <a:rPr lang="ru-RU" sz="2000" smtClean="0"/>
              <a:t>Функции выполняются при явном вызове</a:t>
            </a:r>
          </a:p>
          <a:p>
            <a:pPr lvl="1"/>
            <a:r>
              <a:rPr lang="ru-RU" sz="2000" smtClean="0"/>
              <a:t>Просто код в теге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&lt;script&gt;</a:t>
            </a:r>
            <a:r>
              <a:rPr lang="en-US" sz="2000" smtClean="0"/>
              <a:t> </a:t>
            </a:r>
            <a:r>
              <a:rPr lang="ru-RU" sz="2000" smtClean="0"/>
              <a:t>выполняется по мере обнаружения</a:t>
            </a:r>
          </a:p>
          <a:p>
            <a:pPr lvl="1"/>
            <a:r>
              <a:rPr lang="ru-RU" sz="2000" smtClean="0"/>
              <a:t>Код, указанный в атрибутах тегов как обработка событий, выполняется при возникновении событий</a:t>
            </a:r>
          </a:p>
          <a:p>
            <a:pPr lvl="1"/>
            <a:r>
              <a:rPr lang="ru-RU" sz="2000" smtClean="0"/>
              <a:t>Код, указанный в ссылках, выполняется при срабатывании ссылки</a:t>
            </a:r>
          </a:p>
          <a:p>
            <a:endParaRPr lang="ru-RU" sz="2400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3C64A-41AF-426A-BF13-8435E30B32A2}" type="slidenum">
              <a:rPr lang="ru-RU" smtClean="0"/>
              <a:pPr eaLnBrk="1" hangingPunct="1"/>
              <a:t>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Комментарии</a:t>
            </a:r>
          </a:p>
        </p:txBody>
      </p:sp>
      <p:sp>
        <p:nvSpPr>
          <p:cNvPr id="1331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7A8F4A-C852-479B-9A07-C0E6CFB6BEFD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5" name="Text Box 8"/>
          <p:cNvSpPr txBox="1"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</a:ln>
        </p:spPr>
        <p:txBody>
          <a:bodyPr lIns="90000" tIns="46800" rIns="90000" bIns="46800"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5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5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50" b="1" dirty="0">
                <a:latin typeface="Courier New" pitchFamily="49" charset="0"/>
                <a:cs typeface="Courier New" pitchFamily="49" charset="0"/>
              </a:rPr>
              <a:t>Это будет 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выведено.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85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sz="185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5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50" b="1" dirty="0">
                <a:latin typeface="Courier New" pitchFamily="49" charset="0"/>
                <a:cs typeface="Courier New" pitchFamily="49" charset="0"/>
              </a:rPr>
              <a:t>А это не будет выведено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85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  /* </a:t>
            </a:r>
            <a:endParaRPr lang="ru-RU" sz="18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18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50" b="1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5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50" b="1" dirty="0">
                <a:latin typeface="Courier New" pitchFamily="49" charset="0"/>
                <a:cs typeface="Courier New" pitchFamily="49" charset="0"/>
              </a:rPr>
              <a:t>И это не будет 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выведено!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85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5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5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50" b="1" dirty="0">
                <a:latin typeface="Courier New" pitchFamily="49" charset="0"/>
                <a:cs typeface="Courier New" pitchFamily="49" charset="0"/>
              </a:rPr>
              <a:t>И это тоже не будет, надо же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ru-RU" sz="185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ru-RU" sz="18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185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  &lt;!-- </a:t>
            </a:r>
            <a:r>
              <a:rPr lang="en-US" sz="1850" b="1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85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850" b="1" dirty="0">
                <a:latin typeface="Courier New" pitchFamily="49" charset="0"/>
                <a:cs typeface="Courier New" pitchFamily="49" charset="0"/>
              </a:rPr>
              <a:t>И это не будет</a:t>
            </a:r>
            <a:r>
              <a:rPr lang="ru-RU" sz="1850" b="1" dirty="0" smtClean="0">
                <a:latin typeface="Courier New" pitchFamily="49" charset="0"/>
                <a:cs typeface="Courier New" pitchFamily="49" charset="0"/>
              </a:rPr>
              <a:t>?!!</a:t>
            </a:r>
            <a:r>
              <a:rPr lang="en-US" sz="1850" b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185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5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8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Комментарии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ru-RU" sz="2400" smtClean="0"/>
              <a:t>Однострочные</a:t>
            </a:r>
          </a:p>
          <a:p>
            <a:pPr lvl="1">
              <a:lnSpc>
                <a:spcPct val="95000"/>
              </a:lnSpc>
            </a:pPr>
            <a:r>
              <a:rPr lang="ru-RU" sz="2000" smtClean="0"/>
              <a:t>От символов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smtClean="0"/>
              <a:t> до конца строки</a:t>
            </a:r>
          </a:p>
          <a:p>
            <a:pPr lvl="1">
              <a:lnSpc>
                <a:spcPct val="95000"/>
              </a:lnSpc>
            </a:pPr>
            <a:r>
              <a:rPr lang="ru-RU" sz="2000" smtClean="0"/>
              <a:t>От символов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ru-RU" sz="2000" smtClean="0"/>
              <a:t> до конца строки</a:t>
            </a:r>
          </a:p>
          <a:p>
            <a:pPr lvl="1">
              <a:lnSpc>
                <a:spcPct val="95000"/>
              </a:lnSpc>
            </a:pPr>
            <a:endParaRPr lang="ru-RU" sz="2000" smtClean="0"/>
          </a:p>
          <a:p>
            <a:pPr lvl="1">
              <a:lnSpc>
                <a:spcPct val="95000"/>
              </a:lnSpc>
            </a:pPr>
            <a:endParaRPr lang="ru-RU" sz="2000" smtClean="0"/>
          </a:p>
          <a:p>
            <a:pPr lvl="1">
              <a:lnSpc>
                <a:spcPct val="95000"/>
              </a:lnSpc>
            </a:pPr>
            <a:endParaRPr lang="en-US" sz="2000" smtClean="0"/>
          </a:p>
          <a:p>
            <a:pPr lvl="1">
              <a:lnSpc>
                <a:spcPct val="95000"/>
              </a:lnSpc>
            </a:pPr>
            <a:endParaRPr lang="en-US" sz="2000" smtClean="0"/>
          </a:p>
          <a:p>
            <a:pPr lvl="1">
              <a:lnSpc>
                <a:spcPct val="95000"/>
              </a:lnSpc>
            </a:pPr>
            <a:endParaRPr lang="ru-RU" sz="2000" smtClean="0"/>
          </a:p>
          <a:p>
            <a:pPr>
              <a:lnSpc>
                <a:spcPct val="95000"/>
              </a:lnSpc>
            </a:pPr>
            <a:r>
              <a:rPr lang="ru-RU" sz="2400" smtClean="0"/>
              <a:t>Многострочные</a:t>
            </a:r>
          </a:p>
          <a:p>
            <a:pPr lvl="1">
              <a:lnSpc>
                <a:spcPct val="95000"/>
              </a:lnSpc>
            </a:pPr>
            <a:r>
              <a:rPr lang="ru-RU" sz="2000" smtClean="0"/>
              <a:t>Начало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pPr lvl="1">
              <a:lnSpc>
                <a:spcPct val="95000"/>
              </a:lnSpc>
            </a:pPr>
            <a:r>
              <a:rPr lang="ru-RU" sz="2000" smtClean="0"/>
              <a:t>Конец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>
              <a:lnSpc>
                <a:spcPct val="95000"/>
              </a:lnSpc>
            </a:pPr>
            <a:r>
              <a:rPr lang="ru-RU" sz="2000" smtClean="0"/>
              <a:t>Не могут быть вложенными</a:t>
            </a: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5675B9-A089-4F89-8EF0-C7459EB15FFE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781300"/>
            <a:ext cx="8572500" cy="15843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&lt;script type="text/javascript"&gt;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document.write("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Вы не увидите никаких следов кода,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document.write("</a:t>
            </a:r>
            <a:r>
              <a:rPr lang="ru-RU" sz="1600" b="1">
                <a:latin typeface="Courier New" pitchFamily="49" charset="0"/>
                <a:cs typeface="Courier New" pitchFamily="49" charset="0"/>
              </a:rPr>
              <a:t>если ваш браузер не поддерживает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JavaScript!!!");</a:t>
            </a:r>
          </a:p>
          <a:p>
            <a:pPr eaLnBrk="1" hangingPunct="1"/>
            <a:r>
              <a:rPr lang="en-US" sz="16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//--&gt;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Литералы и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000" smtClean="0"/>
              <a:t>Литералы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Числовые</a:t>
            </a:r>
            <a:br>
              <a:rPr lang="ru-RU" sz="1800" smtClean="0"/>
            </a:b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10  010 0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x10 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1.1 .1 1. 1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Строковые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Строка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 '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Строка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' "I'm a string" '\'' "\""</a:t>
            </a:r>
            <a:endParaRPr lang="ru-RU" sz="1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smtClean="0"/>
              <a:t>Переменные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ru-RU" sz="1800" smtClean="0"/>
              <a:t>Могут объявляться с помощью ключевого слова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2">
              <a:lnSpc>
                <a:spcPct val="90000"/>
              </a:lnSpc>
            </a:pPr>
            <a:r>
              <a:rPr lang="en-US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 a = 5, b = "</a:t>
            </a:r>
            <a:r>
              <a:rPr lang="ru-RU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лет</a:t>
            </a:r>
            <a:r>
              <a:rPr lang="en-US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2">
              <a:lnSpc>
                <a:spcPct val="90000"/>
              </a:lnSpc>
            </a:pPr>
            <a:r>
              <a:rPr lang="ru-RU" sz="1400" smtClean="0"/>
              <a:t>Если объявление вне функции – переменная глобальная, иначе – локальная</a:t>
            </a:r>
            <a:endParaRPr lang="en-US" sz="1400" smtClean="0"/>
          </a:p>
          <a:p>
            <a:pPr lvl="1">
              <a:lnSpc>
                <a:spcPct val="90000"/>
              </a:lnSpc>
            </a:pPr>
            <a:r>
              <a:rPr lang="ru-RU" sz="1800" smtClean="0"/>
              <a:t>Могут объявляться и без ключевого слова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lvl="2">
              <a:lnSpc>
                <a:spcPct val="90000"/>
              </a:lnSpc>
            </a:pPr>
            <a:r>
              <a:rPr lang="en-US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 = "</a:t>
            </a:r>
            <a:r>
              <a:rPr lang="ru-RU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 так тоже можно</a:t>
            </a:r>
            <a:r>
              <a:rPr lang="en-US" sz="1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1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ru-RU" sz="1400" smtClean="0"/>
              <a:t>Переменная всегда глобальная…</a:t>
            </a:r>
            <a:endParaRPr lang="en-US" sz="1400" smtClean="0"/>
          </a:p>
          <a:p>
            <a:pPr lvl="1">
              <a:lnSpc>
                <a:spcPct val="90000"/>
              </a:lnSpc>
            </a:pPr>
            <a:r>
              <a:rPr lang="ru-RU" sz="1800" smtClean="0"/>
              <a:t>Объявление переменных «на лету» + их глобальность + чувствительность к регистру = отличный способ выстрелить себе в ногу</a:t>
            </a:r>
            <a:endParaRPr lang="en-US" sz="1800" smtClean="0"/>
          </a:p>
          <a:p>
            <a:pPr lvl="1">
              <a:lnSpc>
                <a:spcPct val="90000"/>
              </a:lnSpc>
            </a:pPr>
            <a:r>
              <a:rPr lang="ru-RU" sz="1800" smtClean="0"/>
              <a:t>Тип переменной определяется её содержимым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Приведение типов автоматическое</a:t>
            </a:r>
          </a:p>
          <a:p>
            <a:pPr lvl="1">
              <a:lnSpc>
                <a:spcPct val="90000"/>
              </a:lnSpc>
            </a:pPr>
            <a:endParaRPr lang="ru-RU" sz="180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957725-A6B3-4E34-92DC-562564CD5480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</p:nvPr>
        </p:nvGraphicFramePr>
        <p:xfrm>
          <a:off x="179388" y="1700213"/>
          <a:ext cx="8780462" cy="435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2"/>
                <a:gridCol w="4896679"/>
                <a:gridCol w="2299561"/>
              </a:tblGrid>
              <a:tr h="33532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Приоритет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Оператор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 marT="45727" marB="45727"/>
                </a:tc>
              </a:tr>
              <a:tr h="3353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ru-RU" sz="16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Доступ</a:t>
                      </a:r>
                      <a:r>
                        <a:rPr lang="ru-RU" sz="1600" baseline="0" dirty="0" smtClean="0"/>
                        <a:t> к элементу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ru-RU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Создание объекта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ru-RU" sz="16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Вызов функции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ru-RU" sz="16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Инкремент (две формы)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Декремент (две формы)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rowSpan="7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Логическое отрицание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Побитовое отрицание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Унарный плюс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Унарный</a:t>
                      </a:r>
                      <a:r>
                        <a:rPr lang="ru-RU" sz="1600" baseline="0" dirty="0" smtClean="0"/>
                        <a:t> минус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объекта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Вычисление выражения без возврата значения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  <a:tr h="335329">
                <a:tc v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Удаление свойства объекта</a:t>
                      </a:r>
                      <a:endParaRPr lang="ru-RU" sz="16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delete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1643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9B370E-D3A4-4A8A-A7CB-2E59E2C03461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</p:nvPr>
        </p:nvGraphicFramePr>
        <p:xfrm>
          <a:off x="179388" y="2044700"/>
          <a:ext cx="8780462" cy="368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2"/>
                <a:gridCol w="4896679"/>
                <a:gridCol w="2299561"/>
              </a:tblGrid>
              <a:tr h="3353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Приоритет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Оператор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 marT="45736" marB="45736"/>
                </a:tc>
              </a:tr>
              <a:tr h="3353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marT="45736" marB="45736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Умножение 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Деление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Остаток от деления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 marT="45736" marB="45736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Сложение, конкатенация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Вычитание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</a:t>
                      </a:r>
                      <a:endParaRPr lang="ru-RU" sz="1600" dirty="0"/>
                    </a:p>
                  </a:txBody>
                  <a:tcPr marT="45736" marB="45736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Побитовые</a:t>
                      </a:r>
                      <a:r>
                        <a:rPr lang="ru-RU" sz="1600" baseline="0" dirty="0" smtClean="0"/>
                        <a:t> сдвиги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&gt;&gt; &gt;&gt;&gt;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ru-RU" sz="1600" dirty="0"/>
                    </a:p>
                  </a:txBody>
                  <a:tcPr marT="45736" marB="45736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Сравнение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 &lt;= &gt; &gt;=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Проверка</a:t>
                      </a:r>
                      <a:r>
                        <a:rPr lang="ru-RU" sz="1600" baseline="0" dirty="0" smtClean="0"/>
                        <a:t> наличия свойства в объекте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in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 v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Проверка «типа» объекта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instanceof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  <a:tr h="33539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</a:t>
                      </a:r>
                      <a:endParaRPr lang="ru-RU" sz="1600" dirty="0"/>
                    </a:p>
                  </a:txBody>
                  <a:tcPr marT="45736" marB="45736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Равенство и строгое (с типом) равенство</a:t>
                      </a:r>
                      <a:endParaRPr lang="ru-RU" sz="1600" dirty="0"/>
                    </a:p>
                  </a:txBody>
                  <a:tcPr marT="45736" marB="45736"/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latin typeface="Courier New" pitchFamily="49" charset="0"/>
                          <a:cs typeface="Courier New" pitchFamily="49" charset="0"/>
                        </a:rPr>
                        <a:t>== != === !===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6" marB="45736"/>
                </a:tc>
              </a:tr>
            </a:tbl>
          </a:graphicData>
        </a:graphic>
      </p:graphicFrame>
      <p:sp>
        <p:nvSpPr>
          <p:cNvPr id="174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96A18F-E9C6-4F50-A90C-FD43B58C7D1B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Операторы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</p:nvPr>
        </p:nvGraphicFramePr>
        <p:xfrm>
          <a:off x="179388" y="2084388"/>
          <a:ext cx="878046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2"/>
                <a:gridCol w="4896679"/>
                <a:gridCol w="229956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Приоритет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Оператор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Побитовое</a:t>
                      </a:r>
                      <a:r>
                        <a:rPr lang="ru-RU" sz="1600" baseline="0" dirty="0" smtClean="0"/>
                        <a:t> 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11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Побитовое исключающее ИЛИ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12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Побитовое ИЛИ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Логическое 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Логическое ИЛИ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15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Тернарный условный оператор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16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Присваивания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= += -= *= /= %=</a:t>
                      </a:r>
                      <a:b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&lt;&lt;= &gt;&gt;= &gt;&gt;&gt;=</a:t>
                      </a:r>
                      <a:b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&amp;=</a:t>
                      </a:r>
                      <a:r>
                        <a:rPr lang="en-US" sz="16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^= |=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Разделитель последовательности выражений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endParaRPr lang="ru-RU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7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CFA5C66-05C8-43BD-84BB-CE0B0B7C9ED3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порядком выполнения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Операторные скобки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r>
              <a:rPr lang="ru-RU" smtClean="0"/>
              <a:t>Ветвление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(условие) инструкция;</a:t>
            </a:r>
          </a:p>
          <a:p>
            <a:pPr lvl="1"/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(условие) инструкция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else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инструкция;</a:t>
            </a:r>
          </a:p>
          <a:p>
            <a:pPr lvl="1"/>
            <a:r>
              <a:rPr lang="ru-RU" smtClean="0"/>
              <a:t>Нелогические значения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ru-RU" smtClean="0"/>
              <a:t>,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mtClean="0"/>
              <a:t>,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smtClean="0"/>
              <a:t>,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mtClean="0"/>
              <a:t> </a:t>
            </a:r>
            <a:r>
              <a:rPr lang="ru-RU" smtClean="0"/>
              <a:t>считаются ложью, всё остальное – истиной</a:t>
            </a: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0CFAF2-A832-4A28-B167-360695D63888}" type="slidenum">
              <a:rPr lang="ru-RU" smtClean="0"/>
              <a:pPr eaLnBrk="1" hangingPunct="1"/>
              <a:t>16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порядком выполнения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Цикл с предусловием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условие) инструкция;</a:t>
            </a:r>
          </a:p>
          <a:p>
            <a:r>
              <a:rPr lang="ru-RU" sz="2800" smtClean="0"/>
              <a:t>Цикл с постусловием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 { ... } while(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800" smtClean="0"/>
              <a:t>Итерационный цикл</a:t>
            </a:r>
            <a:endParaRPr lang="en-US" sz="2800" smtClean="0"/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инициализация; условие; действие) инструкция;</a:t>
            </a:r>
          </a:p>
          <a:p>
            <a:r>
              <a:rPr lang="ru-RU" sz="2800" smtClean="0"/>
              <a:t>Цикл по элементам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переменная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объект) инструкция;</a:t>
            </a:r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45FA76-5A0F-47BF-8949-D921C6A5E5F8}" type="slidenum">
              <a:rPr lang="ru-RU" smtClean="0"/>
              <a:pPr eaLnBrk="1" hangingPunct="1"/>
              <a:t>17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порядком выполнения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ru-RU" smtClean="0"/>
              <a:t>Прерывание блока</a:t>
            </a:r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имяМетки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</a:pPr>
            <a:r>
              <a:rPr lang="ru-RU" smtClean="0"/>
              <a:t>Переход на следующую итерацию</a:t>
            </a:r>
            <a:endParaRPr lang="en-US" smtClean="0"/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continue;</a:t>
            </a:r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continue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имяМетки;</a:t>
            </a:r>
          </a:p>
          <a:p>
            <a:pPr>
              <a:spcBef>
                <a:spcPts val="500"/>
              </a:spcBef>
            </a:pPr>
            <a:r>
              <a:rPr lang="ru-RU" smtClean="0"/>
              <a:t>Возврат из метода или обработчика</a:t>
            </a:r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 lvl="1">
              <a:spcBef>
                <a:spcPts val="500"/>
              </a:spcBef>
            </a:pP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50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2423D8-22E0-40F9-95EF-787DD433E215}" type="slidenum">
              <a:rPr lang="ru-RU" smtClean="0"/>
              <a:pPr eaLnBrk="1" hangingPunct="1"/>
              <a:t>18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8673AB-574A-438F-A76F-592271E94AA4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занятия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ru-RU" smtClean="0"/>
              <a:t>Общие сведения о </a:t>
            </a:r>
            <a:r>
              <a:rPr lang="en-US" smtClean="0"/>
              <a:t>JavaScript</a:t>
            </a:r>
            <a:endParaRPr lang="ru-RU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Основы синтаксиса</a:t>
            </a:r>
            <a:endParaRPr lang="en-US" smtClean="0"/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Основы работы с объектами</a:t>
            </a:r>
          </a:p>
          <a:p>
            <a:pPr>
              <a:spcAft>
                <a:spcPts val="300"/>
              </a:spcAft>
            </a:pPr>
            <a:endParaRPr lang="ru-RU" smtClean="0"/>
          </a:p>
          <a:p>
            <a:pPr>
              <a:spcAft>
                <a:spcPts val="300"/>
              </a:spcAft>
            </a:pPr>
            <a:r>
              <a:rPr lang="ru-RU" smtClean="0"/>
              <a:t>Основы работы с документом и браузером</a:t>
            </a:r>
          </a:p>
          <a:p>
            <a:pPr>
              <a:spcAft>
                <a:spcPts val="300"/>
              </a:spcAft>
            </a:pPr>
            <a:endParaRPr lang="ru-R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порядком выполнения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Блок переключателей</a:t>
            </a:r>
          </a:p>
          <a:p>
            <a:pPr lvl="1"/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 (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выражение)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case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инструкции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...</a:t>
            </a:r>
            <a:b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default: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инструкции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2400" smtClean="0"/>
              <a:t>Для сравнения используется строгое равенство</a:t>
            </a:r>
          </a:p>
          <a:p>
            <a:pPr lvl="1"/>
            <a:r>
              <a:rPr lang="ru-RU" sz="2400" smtClean="0"/>
              <a:t>Можно работать со строками</a:t>
            </a:r>
            <a:endParaRPr lang="en-US" sz="2400" smtClean="0"/>
          </a:p>
          <a:p>
            <a:pPr lvl="1"/>
            <a:r>
              <a:rPr lang="ru-RU" sz="2400" smtClean="0"/>
              <a:t>Предложений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400" smtClean="0"/>
              <a:t> </a:t>
            </a:r>
            <a:r>
              <a:rPr lang="ru-RU" sz="2400" smtClean="0"/>
              <a:t>может быть много</a:t>
            </a:r>
          </a:p>
          <a:p>
            <a:pPr lvl="1"/>
            <a:r>
              <a:rPr lang="ru-RU" sz="2400" smtClean="0"/>
              <a:t>Для прерывания используется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 lvl="1"/>
            <a:r>
              <a:rPr lang="ru-RU" sz="2400" smtClean="0"/>
              <a:t>Есть предложение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2400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C4F565-7AF3-410A-A4C6-854750BA745B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ru-RU" sz="2000" dirty="0" smtClean="0">
                <a:cs typeface="Courier New" pitchFamily="49" charset="0"/>
              </a:rPr>
              <a:t>Объявление функции (</a:t>
            </a:r>
            <a:r>
              <a:rPr lang="en-US" sz="2000" dirty="0" smtClean="0">
                <a:cs typeface="Courier New" pitchFamily="49" charset="0"/>
              </a:rPr>
              <a:t>function declaration)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имя(параметр1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... параметр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N) {</a:t>
            </a:r>
            <a:b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тело функции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Формальные и фактические параметры различаются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Внутри функции объявление переменных с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/>
              <a:t> </a:t>
            </a:r>
            <a:r>
              <a:rPr lang="ru-RU" sz="2000" dirty="0" smtClean="0"/>
              <a:t>даёт локальные переменные</a:t>
            </a:r>
            <a:endParaRPr lang="en-US" sz="2000" dirty="0" smtClean="0"/>
          </a:p>
          <a:p>
            <a:pPr>
              <a:spcBef>
                <a:spcPts val="400"/>
              </a:spcBef>
            </a:pPr>
            <a:r>
              <a:rPr lang="ru-RU" sz="2000" dirty="0" smtClean="0"/>
              <a:t>Функции создаются предварительно, до выполнения кода</a:t>
            </a: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C8C71C-8C38-4E9D-A5F4-79750561D55C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365625"/>
            <a:ext cx="8572500" cy="17272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writeLine("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Итого:");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writeLine(745);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function writeLine(line)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document.write(line);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– это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ru-RU" sz="2000" smtClean="0"/>
              <a:t>Функции – это объекты, у которых есть имя и значение, и которые можно передавать в функции</a:t>
            </a:r>
            <a:endParaRPr lang="en-US" sz="2000" smtClean="0"/>
          </a:p>
          <a:p>
            <a:pPr>
              <a:spcBef>
                <a:spcPts val="400"/>
              </a:spcBef>
            </a:pPr>
            <a:endParaRPr lang="en-US" sz="2000" smtClean="0"/>
          </a:p>
          <a:p>
            <a:pPr>
              <a:spcBef>
                <a:spcPts val="400"/>
              </a:spcBef>
            </a:pPr>
            <a:endParaRPr lang="en-US" sz="2000" smtClean="0"/>
          </a:p>
          <a:p>
            <a:pPr>
              <a:spcBef>
                <a:spcPts val="400"/>
              </a:spcBef>
            </a:pPr>
            <a:endParaRPr lang="en-US" sz="2000" smtClean="0"/>
          </a:p>
          <a:p>
            <a:pPr>
              <a:spcBef>
                <a:spcPts val="400"/>
              </a:spcBef>
            </a:pPr>
            <a:r>
              <a:rPr lang="ru-RU" sz="2000" smtClean="0"/>
              <a:t>Функция-выражение (</a:t>
            </a:r>
            <a:r>
              <a:rPr lang="en-US" sz="2000" smtClean="0"/>
              <a:t>function expression)</a:t>
            </a:r>
            <a:br>
              <a:rPr lang="en-US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function(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параметр1, ..., параметр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N) {</a:t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тело функции</a:t>
            </a:r>
            <a:b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400"/>
              </a:spcBef>
            </a:pPr>
            <a:r>
              <a:rPr lang="ru-RU" sz="1800" smtClean="0"/>
              <a:t>Полученную функцию можно присвоить в переменную</a:t>
            </a:r>
          </a:p>
          <a:p>
            <a:pPr lvl="1">
              <a:spcBef>
                <a:spcPts val="400"/>
              </a:spcBef>
            </a:pPr>
            <a:r>
              <a:rPr lang="ru-RU" sz="1800" smtClean="0"/>
              <a:t>Функции создаются не заранее, а когда до них доходит выполнение</a:t>
            </a:r>
          </a:p>
          <a:p>
            <a:pPr lvl="1">
              <a:spcBef>
                <a:spcPts val="400"/>
              </a:spcBef>
            </a:pPr>
            <a:r>
              <a:rPr lang="ru-RU" sz="1800" smtClean="0"/>
              <a:t>Условное объявление функций (переменная объявляется заранее, реализация – потом)</a:t>
            </a:r>
          </a:p>
          <a:p>
            <a:pPr lvl="1">
              <a:spcBef>
                <a:spcPts val="400"/>
              </a:spcBef>
            </a:pPr>
            <a:r>
              <a:rPr lang="ru-RU" sz="1800" smtClean="0"/>
              <a:t>Лучше такой формой не злоупотреблять</a:t>
            </a:r>
          </a:p>
          <a:p>
            <a:pPr lvl="1">
              <a:spcBef>
                <a:spcPts val="400"/>
              </a:spcBef>
            </a:pPr>
            <a:endParaRPr lang="ru-RU" sz="1400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617596-48E3-42A3-B599-DD9C145A35B0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349500"/>
            <a:ext cx="8572500" cy="93503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writeLine(writeLine);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Будет выведено следующее: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function writeLine(line) { document.write(line); document.write("&lt;br/&gt;"); }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b="1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/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– это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вызывать функции, полученные в качестве объектов, и передавать им параметры</a:t>
            </a:r>
          </a:p>
          <a:p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73C1C8-2FB1-4695-8798-8A60845F6281}" type="slidenum">
              <a:rPr lang="ru-RU" smtClean="0"/>
              <a:pPr eaLnBrk="1" hangingPunct="1"/>
              <a:t>22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0513" y="3213100"/>
            <a:ext cx="8572500" cy="28082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function showResult(a, b, calculator)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document.write("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Операнд 1: " +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document.write("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Операнд 2: " +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document.write("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Результат: " +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calculator(a, b)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function sum(a, b)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return a + b;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showResult(5, 7, sum);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//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showResult(8, 3, function (a, b) { return a - b; });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800" dirty="0" smtClean="0"/>
              <a:t>Являются по сути ассоциированными массивами (картами, </a:t>
            </a:r>
            <a:r>
              <a:rPr lang="en-US" sz="2800" dirty="0" smtClean="0"/>
              <a:t>map)</a:t>
            </a:r>
            <a:endParaRPr lang="ru-RU" sz="2800" dirty="0" smtClean="0"/>
          </a:p>
          <a:p>
            <a:pPr lvl="1"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400" dirty="0" smtClean="0"/>
              <a:t>ключи – имена свойств (только строки)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400" dirty="0" smtClean="0"/>
              <a:t>значения – значения свойств (любые типы, </a:t>
            </a:r>
            <a:r>
              <a:rPr lang="ru-RU" sz="2400" b="1" dirty="0" smtClean="0">
                <a:solidFill>
                  <a:schemeClr val="accent1"/>
                </a:solidFill>
              </a:rPr>
              <a:t>включая функции</a:t>
            </a:r>
            <a:r>
              <a:rPr lang="ru-RU" sz="2400" dirty="0" smtClean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800" dirty="0" smtClean="0"/>
              <a:t>Доступ к свойствам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ссылка.имяСвойства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ссылка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24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имяСвойства</a:t>
            </a:r>
            <a:r>
              <a:rPr lang="en-US" sz="2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"]</a:t>
            </a:r>
            <a:endParaRPr lang="ru-RU" sz="2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800" dirty="0" smtClean="0"/>
              <a:t>Свойства добавляются и исключаются динамически</a:t>
            </a:r>
            <a:endParaRPr lang="en-US" sz="2800" dirty="0" smtClean="0"/>
          </a:p>
          <a:p>
            <a:pPr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800" dirty="0" smtClean="0"/>
              <a:t>Переменные хранят ссылки на объекты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/>
            </a:pPr>
            <a:r>
              <a:rPr lang="ru-RU" sz="2800" dirty="0" smtClean="0"/>
              <a:t>Свойства объектов являются переменными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Font typeface="Wingdings" pitchFamily="2" charset="2"/>
              <a:buNone/>
              <a:defRPr/>
            </a:pPr>
            <a:endParaRPr lang="ru-RU" sz="2800" dirty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A8B032-473E-4824-903B-04D9447FD095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Операции со свойствами</a:t>
            </a:r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96022A-4F6C-44FE-8F64-AD770733897A}" type="slidenum">
              <a:rPr lang="ru-RU" smtClean="0"/>
              <a:pPr eaLnBrk="1" hangingPunct="1"/>
              <a:t>24</a:t>
            </a:fld>
            <a:endParaRPr lang="ru-RU" smtClean="0"/>
          </a:p>
        </p:txBody>
      </p:sp>
      <p:sp>
        <p:nvSpPr>
          <p:cNvPr id="5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var employee = {};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// Создание пустого объекта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employee.name = "King"; 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Добавление свойств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employee.salary = 5000;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document.write(employee.name + ": " + employee.salary); 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Чтение свойств</a:t>
            </a: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delete employee.salary 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Удаление свойства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for (p in employee) { 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Ещё одно чтение свойств</a:t>
            </a: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  document.write(typeof(p) +  " " + p + " " + employee[p]);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Будет выведено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King: 5000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string name King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/*</a:t>
            </a:r>
            <a:endParaRPr lang="ru-RU" sz="15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Операции со свойствами</a:t>
            </a:r>
          </a:p>
        </p:txBody>
      </p:sp>
      <p:sp>
        <p:nvSpPr>
          <p:cNvPr id="2867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8164CA-3E18-4B36-8F3B-CB6D63991A64}" type="slidenum">
              <a:rPr lang="ru-RU" smtClean="0"/>
              <a:pPr eaLnBrk="1" hangingPunct="1"/>
              <a:t>25</a:t>
            </a:fld>
            <a:endParaRPr lang="ru-RU" smtClean="0"/>
          </a:p>
        </p:txBody>
      </p:sp>
      <p:sp>
        <p:nvSpPr>
          <p:cNvPr id="5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// Литеральное создание объекта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var rectangle =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  width: 200,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  height: 300,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  getArea: function() {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return this.width * this.height;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};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// this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в методах при обращении к свойствам обязателен!!!</a:t>
            </a: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Изменение свойств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rectangle.width = rectangle.height = 5;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rectangle.getPerimeter = function() {</a:t>
            </a:r>
            <a:endParaRPr lang="ru-RU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 return 2 * (this.width + this.height);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5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500" b="1" smtClean="0">
                <a:latin typeface="Courier New" pitchFamily="49" charset="0"/>
                <a:cs typeface="Courier New" pitchFamily="49" charset="0"/>
              </a:rPr>
              <a:t>Проверка работы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document.write(rectangle.getArea() + "&lt;br/&gt;");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  <a:cs typeface="Courier New" pitchFamily="49" charset="0"/>
              </a:rPr>
              <a:t>document.write(rectangle.getPerimeter() + "&lt;br/&gt;");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15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Функции-конструкторы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ru-RU" sz="2800" smtClean="0"/>
              <a:t>Конструкторами объектов являются функции</a:t>
            </a:r>
          </a:p>
          <a:p>
            <a:pPr lvl="1">
              <a:spcBef>
                <a:spcPts val="200"/>
              </a:spcBef>
            </a:pPr>
            <a:r>
              <a:rPr lang="ru-RU" sz="2400" smtClean="0"/>
              <a:t>Их принято называть с большой буквы</a:t>
            </a:r>
          </a:p>
          <a:p>
            <a:pPr lvl="1">
              <a:spcBef>
                <a:spcPts val="200"/>
              </a:spcBef>
            </a:pPr>
            <a:r>
              <a:rPr lang="ru-RU" sz="2400" smtClean="0"/>
              <a:t>Вызываются с помощью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1">
              <a:spcBef>
                <a:spcPts val="200"/>
              </a:spcBef>
            </a:pPr>
            <a:r>
              <a:rPr lang="ru-RU" sz="2400" smtClean="0"/>
              <a:t>Могут иметь параметры</a:t>
            </a:r>
          </a:p>
          <a:p>
            <a:pPr lvl="1">
              <a:spcBef>
                <a:spcPts val="200"/>
              </a:spcBef>
            </a:pPr>
            <a:r>
              <a:rPr lang="ru-RU" sz="2400" smtClean="0"/>
              <a:t>Формируют объект, используя слово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this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ru-RU" sz="2400" smtClean="0"/>
              <a:t>Возвращают ссылку на созданный объект</a:t>
            </a:r>
            <a:endParaRPr lang="en-US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FB22B2-A44E-4A89-9E1E-1641DB9562BD}" type="slidenum">
              <a:rPr lang="ru-RU" smtClean="0"/>
              <a:pPr eaLnBrk="1" hangingPunct="1"/>
              <a:t>26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4292600"/>
            <a:ext cx="8572500" cy="17287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function Employee(name, salary)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this.name = name;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this.salary = salary;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this.fired = false;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var king = new Employee("King", "5000");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Встроенные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3600" smtClean="0"/>
              <a:t>Конструкторы</a:t>
            </a:r>
          </a:p>
          <a:p>
            <a:pPr lvl="1"/>
            <a:r>
              <a:rPr lang="en-US" sz="3200" smtClean="0"/>
              <a:t>Math</a:t>
            </a:r>
          </a:p>
          <a:p>
            <a:pPr lvl="1"/>
            <a:r>
              <a:rPr lang="en-US" sz="3200" smtClean="0"/>
              <a:t>Date</a:t>
            </a:r>
          </a:p>
          <a:p>
            <a:pPr lvl="1"/>
            <a:r>
              <a:rPr lang="en-US" sz="3200" smtClean="0"/>
              <a:t>RegExp</a:t>
            </a:r>
          </a:p>
          <a:p>
            <a:pPr lvl="1"/>
            <a:r>
              <a:rPr lang="en-US" sz="3200" smtClean="0"/>
              <a:t>Function</a:t>
            </a:r>
          </a:p>
          <a:p>
            <a:pPr lvl="1"/>
            <a:r>
              <a:rPr lang="en-US" sz="3200" smtClean="0"/>
              <a:t>Array</a:t>
            </a:r>
          </a:p>
          <a:p>
            <a:pPr lvl="1"/>
            <a:r>
              <a:rPr lang="en-US" sz="3200" smtClean="0"/>
              <a:t>...</a:t>
            </a:r>
            <a:endParaRPr lang="ru-RU" sz="320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3600" smtClean="0"/>
              <a:t>«Обёртки»</a:t>
            </a:r>
          </a:p>
          <a:p>
            <a:pPr lvl="1"/>
            <a:r>
              <a:rPr lang="en-US" sz="3200" smtClean="0"/>
              <a:t>String</a:t>
            </a:r>
          </a:p>
          <a:p>
            <a:pPr lvl="1"/>
            <a:r>
              <a:rPr lang="en-US" sz="3200" smtClean="0"/>
              <a:t>Number</a:t>
            </a:r>
          </a:p>
          <a:p>
            <a:pPr lvl="1"/>
            <a:r>
              <a:rPr lang="en-US" sz="3200" smtClean="0"/>
              <a:t>Boolean</a:t>
            </a:r>
            <a:endParaRPr lang="ru-RU" sz="3200" smtClean="0"/>
          </a:p>
        </p:txBody>
      </p:sp>
      <p:sp>
        <p:nvSpPr>
          <p:cNvPr id="3072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2BDC40-55FF-4EBA-ADC5-8EA8BA9F769D}" type="slidenum">
              <a:rPr lang="ru-RU" smtClean="0"/>
              <a:pPr eaLnBrk="1" hangingPunct="1"/>
              <a:t>27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Наследование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ru-RU" sz="2800" smtClean="0"/>
              <a:t>Базовым является не наследование классов, а наследование объектов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ru-RU" sz="2800" smtClean="0"/>
              <a:t>Родительский объект называется прототипом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ru-RU" sz="2800" smtClean="0"/>
              <a:t>Механизмы наследования заметно отличаются от классического ООП с классами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ru-RU" sz="2800" smtClean="0"/>
              <a:t>Можно эмулировать почти что классические классы со всеми их возможностями и проблемами</a:t>
            </a:r>
          </a:p>
        </p:txBody>
      </p:sp>
      <p:sp>
        <p:nvSpPr>
          <p:cNvPr id="31748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D821BC-E398-4D5B-B7E1-4410BBC968B9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JavaScript – </a:t>
            </a:r>
            <a:r>
              <a:rPr lang="ru-RU" smtClean="0"/>
              <a:t>это язык программирования</a:t>
            </a:r>
          </a:p>
          <a:p>
            <a:pPr lvl="1"/>
            <a:r>
              <a:rPr lang="ru-RU" smtClean="0"/>
              <a:t>Интерпретируемый</a:t>
            </a:r>
          </a:p>
          <a:p>
            <a:pPr lvl="1"/>
            <a:r>
              <a:rPr lang="ru-RU" smtClean="0"/>
              <a:t>Объектно-ориентированный</a:t>
            </a:r>
          </a:p>
          <a:p>
            <a:pPr lvl="1"/>
            <a:r>
              <a:rPr lang="ru-RU" smtClean="0"/>
              <a:t>Со слабой типизацией</a:t>
            </a:r>
          </a:p>
          <a:p>
            <a:pPr lvl="1"/>
            <a:r>
              <a:rPr lang="ru-RU" smtClean="0"/>
              <a:t>С динамической типизацией</a:t>
            </a:r>
          </a:p>
          <a:p>
            <a:pPr lvl="1"/>
            <a:r>
              <a:rPr lang="ru-RU" smtClean="0"/>
              <a:t>С автоматическим управлением памятью</a:t>
            </a:r>
          </a:p>
          <a:p>
            <a:pPr lvl="1"/>
            <a:r>
              <a:rPr lang="ru-RU" smtClean="0"/>
              <a:t>Вместо наследования классов используются прототипы объектов</a:t>
            </a:r>
          </a:p>
          <a:p>
            <a:pPr lvl="1"/>
            <a:r>
              <a:rPr lang="ru-RU" smtClean="0"/>
              <a:t>Функции являются объектами</a:t>
            </a:r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735491-9768-487A-AC7A-811C2628CA36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ru-RU" sz="2000" smtClean="0"/>
              <a:t>Обработка исключений</a:t>
            </a:r>
            <a:br>
              <a:rPr lang="ru-RU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try {</a:t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код, потенциально выбрасывающий исключения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catch (e) {</a:t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код обработки ошибки</a:t>
            </a:r>
            <a:b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finally {</a:t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код, всегда выполняющийся в конце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ru-RU" sz="2000" smtClean="0"/>
              <a:t>Блока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smtClean="0"/>
              <a:t> </a:t>
            </a:r>
            <a:r>
              <a:rPr lang="ru-RU" sz="2000" smtClean="0"/>
              <a:t>или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smtClean="0"/>
              <a:t> </a:t>
            </a:r>
            <a:r>
              <a:rPr lang="ru-RU" sz="2000" smtClean="0"/>
              <a:t>может не быть</a:t>
            </a:r>
          </a:p>
          <a:p>
            <a:pPr>
              <a:spcBef>
                <a:spcPts val="800"/>
              </a:spcBef>
            </a:pPr>
            <a:r>
              <a:rPr lang="ru-RU" sz="2000" smtClean="0"/>
              <a:t>Для непользовательских методов ошибка обычно «имеет тип»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2000" smtClean="0"/>
              <a:t>, </a:t>
            </a:r>
            <a:r>
              <a:rPr lang="ru-RU" sz="2000" smtClean="0"/>
              <a:t>свойства которого могут отличаться в зависимости от браузера</a:t>
            </a:r>
            <a:endParaRPr lang="en-US" sz="2000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4E5763-BED6-4C47-B379-B88CD5BF10D7}" type="slidenum">
              <a:rPr lang="ru-RU" smtClean="0"/>
              <a:pPr eaLnBrk="1" hangingPunct="1"/>
              <a:t>29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Выбрасывание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Метод вправе выбросить своё исключение</a:t>
            </a:r>
            <a:br>
              <a:rPr lang="ru-RU" sz="28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 </a:t>
            </a:r>
            <a:r>
              <a:rPr lang="ru-RU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ссылкаНаОбъектИсключения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sz="2400" smtClean="0"/>
          </a:p>
          <a:p>
            <a:r>
              <a:rPr lang="ru-RU" sz="2800" smtClean="0"/>
              <a:t>Можно выбросить вообще любой объект</a:t>
            </a:r>
            <a:br>
              <a:rPr lang="ru-RU" sz="28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 12345;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400" smtClean="0"/>
          </a:p>
          <a:p>
            <a:r>
              <a:rPr lang="ru-RU" sz="2800" smtClean="0"/>
              <a:t>Но лучше выбрасывать что-нибудь вразумительное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 {name: "OhShit!", message: "Ohhhh"}</a:t>
            </a:r>
            <a:b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throw new Error("Oooops!");</a:t>
            </a:r>
            <a:endParaRPr lang="ru-RU" sz="2800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A40865-DA55-438B-B554-2E7A578D7D5E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Смена контекста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Смена текущего объекта</a:t>
            </a:r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Смена контекста </a:t>
            </a:r>
            <a:r>
              <a:rPr lang="en-US" smtClean="0"/>
              <a:t>this </a:t>
            </a:r>
            <a:r>
              <a:rPr lang="ru-RU" smtClean="0"/>
              <a:t>у функции/метода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51CACF-04A1-472F-BC06-16A05B689ED7}" type="slidenum">
              <a:rPr lang="ru-RU" smtClean="0"/>
              <a:pPr eaLnBrk="1" hangingPunct="1"/>
              <a:t>31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76475"/>
            <a:ext cx="8572500" cy="1081088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var employee = {name: "King", salary: 5000};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with (employee) {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document.write(name + ": " + salary);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0513" y="4005263"/>
            <a:ext cx="8572500" cy="1944687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function raiseSalary(addition, factor) {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  this.salary = addition + this.salary * factor;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var petrov = {position: "Salesman", salary: 1000};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var president = {name: "King", salary: 5000};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raiseSalary.call(petrov, 100, 1.1);</a:t>
            </a:r>
          </a:p>
          <a:p>
            <a:pPr eaLnBrk="1" hangingPunct="1"/>
            <a:r>
              <a:rPr lang="en-US" sz="1600" b="1">
                <a:latin typeface="Courier New" pitchFamily="49" charset="0"/>
                <a:cs typeface="Courier New" pitchFamily="49" charset="0"/>
              </a:rPr>
              <a:t>raiseSalary.apply(president, [0, 1.2]);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ru-RU" sz="2400" smtClean="0"/>
              <a:t>Одномерные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Но можно создать массив массивов, в т.ч. непрямоугольный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Обращение по индексу с помощью оператора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Нумерация элементов с 0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Есть поле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smtClean="0"/>
              <a:t>, </a:t>
            </a:r>
            <a:r>
              <a:rPr lang="ru-RU" sz="2000" smtClean="0"/>
              <a:t>хранящее количество элементов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ru-RU" sz="2400" smtClean="0"/>
              <a:t>Способы создания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Пустой массив</a:t>
            </a:r>
            <a:br>
              <a:rPr lang="ru-RU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 a1 = new Array();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Массив с заданным количеством элементов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 a2 = new Array(10);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Массив с заданными элементами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 a3 = new Array(10, "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 это не длина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5.5, '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ru-RU" sz="2000" smtClean="0"/>
              <a:t>Литеральная форма с заданными элементами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var a4 = [10, "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и это не длина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5.5, '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'];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899F0A-7601-454F-B579-4D73239FFD44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массивы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Динамические</a:t>
            </a:r>
          </a:p>
          <a:p>
            <a:pPr lvl="1"/>
            <a:r>
              <a:rPr lang="ru-RU" sz="2000" smtClean="0"/>
              <a:t>Изменение значения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length</a:t>
            </a:r>
          </a:p>
          <a:p>
            <a:pPr lvl="1"/>
            <a:r>
              <a:rPr lang="ru-RU" sz="2000" smtClean="0"/>
              <a:t>Добавление новых элементов</a:t>
            </a:r>
          </a:p>
          <a:p>
            <a:pPr lvl="1"/>
            <a:r>
              <a:rPr lang="ru-RU" sz="2000" smtClean="0"/>
              <a:t>Явно не указанные элементы получают значение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undefined</a:t>
            </a:r>
          </a:p>
          <a:p>
            <a:pPr lvl="1"/>
            <a:endParaRPr lang="ru-RU" sz="2000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89372A-4E9E-489F-843A-8089D790B5CA}" type="slidenum">
              <a:rPr lang="ru-RU" smtClean="0"/>
              <a:pPr eaLnBrk="1" hangingPunct="1"/>
              <a:t>33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284538"/>
            <a:ext cx="8572500" cy="28813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var a = [1, 2];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a[5] = 5;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document.write(a[4]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document.write(a[5]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a.length = 2;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a.length = 5;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document.write(a[4]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document.write(a[5] + "&lt;br/&gt;");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Сортировка пользовательских массивов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Выполняется с помощью метода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sort()</a:t>
            </a:r>
            <a:r>
              <a:rPr lang="en-US" sz="2000" smtClean="0"/>
              <a:t> </a:t>
            </a:r>
            <a:r>
              <a:rPr lang="ru-RU" sz="2000" smtClean="0"/>
              <a:t>массива</a:t>
            </a:r>
          </a:p>
          <a:p>
            <a:r>
              <a:rPr lang="ru-RU" sz="2000" smtClean="0"/>
              <a:t>По умолчанию – это сортировка в лексикографическом порядке</a:t>
            </a:r>
          </a:p>
          <a:p>
            <a:r>
              <a:rPr lang="ru-RU" sz="2000" smtClean="0"/>
              <a:t>Если требуется другой порядок, то следует задать свой критерий сравнения в виде функции</a:t>
            </a: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CEFD2F-5785-4DF9-A245-BCC5A8971B3D}" type="slidenum">
              <a:rPr lang="ru-RU" smtClean="0"/>
              <a:pPr eaLnBrk="1" hangingPunct="1"/>
              <a:t>34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141663"/>
            <a:ext cx="8572500" cy="29511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var a = [1, 2, 15, 23];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a.sort();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document.write(a + "&lt;br/&gt;"); // 1,15,2,23</a:t>
            </a: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function compareNumeric(a, b) {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  return a - b;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a.sort(compareNumeric);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document.write(a + "&lt;br/&gt;"); // 1,2,15,23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методы пользовательских массивов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79388" y="1636713"/>
          <a:ext cx="8780462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231"/>
                <a:gridCol w="439023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Инвертирование порядка элементов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reverse()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Добавление элемента в конец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push(element)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Удаление элемента из конца</a:t>
                      </a:r>
                      <a:r>
                        <a:rPr lang="en-US" sz="2100" dirty="0" smtClean="0"/>
                        <a:t>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pop()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Добавление элемента в начало</a:t>
                      </a:r>
                      <a:r>
                        <a:rPr lang="en-US" sz="2100" dirty="0" smtClean="0"/>
                        <a:t>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err="1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unshift</a:t>
                      </a:r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(element)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Удаление элемента из начала</a:t>
                      </a:r>
                      <a:r>
                        <a:rPr lang="en-US" sz="2100" dirty="0" smtClean="0"/>
                        <a:t>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shift()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Объединение в строку с указанием разделителя</a:t>
                      </a:r>
                      <a:r>
                        <a:rPr lang="en-US" sz="2100" dirty="0" smtClean="0"/>
                        <a:t>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join(separator)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Удаление и вставка элементов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splice(start, [</a:t>
                      </a:r>
                      <a:r>
                        <a:rPr lang="en-US" sz="2100" b="1" dirty="0" err="1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deleteCount</a:t>
                      </a:r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add1, ..., </a:t>
                      </a:r>
                      <a:r>
                        <a:rPr lang="en-US" sz="2100" b="1" dirty="0" err="1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addN</a:t>
                      </a:r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dirty="0" smtClean="0"/>
                        <a:t>Копирование части массива</a:t>
                      </a:r>
                      <a:r>
                        <a:rPr lang="en-US" sz="2100" dirty="0" smtClean="0"/>
                        <a:t> </a:t>
                      </a:r>
                      <a:endParaRPr lang="ru-RU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 smtClean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slice(begin, end)</a:t>
                      </a:r>
                      <a:endParaRPr lang="ru-RU" sz="2100" b="1" dirty="0" smtClean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9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BE16CB-7422-44A9-B810-BA8129C3A1A4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методы пользовательских массивов</a:t>
            </a:r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304925-D1AE-4680-AC03-A36C04951518}" type="slidenum">
              <a:rPr lang="ru-RU" smtClean="0"/>
              <a:pPr eaLnBrk="1" hangingPunct="1"/>
              <a:t>36</a:t>
            </a:fld>
            <a:endParaRPr lang="ru-RU" smtClean="0"/>
          </a:p>
        </p:txBody>
      </p:sp>
      <p:sp>
        <p:nvSpPr>
          <p:cNvPr id="6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var a = [1, 2, 15, 23];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a.reverse();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document.write(a + "&lt;br/&gt;"); // 23,15,2,1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a.push("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добавка 1");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document.write(a + "&lt;br/&gt;"); // 23,15,2,1,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добавка 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a.pop();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document.write(a + "&lt;br/&gt;"); // 23,15,2,1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a.unshift("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добавка 2");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document.write(a + "&lt;br/&gt;"); //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добавка 2,23,15,2,1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a.shift();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document.write(a + "&lt;br/&gt;"); // 23,15,2,1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//...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методы пользовательских массивов</a:t>
            </a:r>
          </a:p>
        </p:txBody>
      </p:sp>
      <p:sp>
        <p:nvSpPr>
          <p:cNvPr id="4096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65D091-7D1B-4B43-AE75-ED3E201080A0}" type="slidenum">
              <a:rPr lang="ru-RU" smtClean="0"/>
              <a:pPr eaLnBrk="1" hangingPunct="1"/>
              <a:t>37</a:t>
            </a:fld>
            <a:endParaRPr lang="ru-RU" smtClean="0"/>
          </a:p>
        </p:txBody>
      </p:sp>
      <p:sp>
        <p:nvSpPr>
          <p:cNvPr id="6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// ...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var str = a.join("; 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document.write(str + "&lt;br/&gt;"); // 23; 15; 2; 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var b = str.split("; 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document.write(b + "&lt;br/&gt;"); // 23,15,2,1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a.splice(2, 1, "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Замена");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document.write(a + "&lt;br/&gt;"); // 23,15,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Замена,1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var c = a.slice(1, a.length);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c[0] = "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 что будет?";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document.write(a + "&lt;br/&gt;"); // 23,15,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Замена,1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document.write(c + "&lt;br/&gt;"); //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 что будет?,Замена,1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Встроенные</a:t>
            </a:r>
          </a:p>
          <a:p>
            <a:pPr lvl="1"/>
            <a:r>
              <a:rPr lang="ru-RU" sz="2400" smtClean="0"/>
              <a:t>По сути – библиотеки и базовые объекты</a:t>
            </a:r>
          </a:p>
          <a:p>
            <a:r>
              <a:rPr lang="ru-RU" sz="2800" smtClean="0"/>
              <a:t>Пользовательские</a:t>
            </a:r>
          </a:p>
          <a:p>
            <a:pPr lvl="1"/>
            <a:r>
              <a:rPr lang="ru-RU" sz="2400" smtClean="0"/>
              <a:t>Всё, что создаёт пользователь-программист</a:t>
            </a:r>
          </a:p>
          <a:p>
            <a:r>
              <a:rPr lang="ru-RU" sz="2800" smtClean="0"/>
              <a:t>Серверные</a:t>
            </a:r>
          </a:p>
          <a:p>
            <a:pPr lvl="1"/>
            <a:r>
              <a:rPr lang="ru-RU" sz="2400" smtClean="0"/>
              <a:t>Определяют и предоставляют взаимодействие с сервером</a:t>
            </a:r>
          </a:p>
          <a:p>
            <a:r>
              <a:rPr lang="ru-RU" sz="2800" smtClean="0"/>
              <a:t>Клиентские</a:t>
            </a:r>
          </a:p>
          <a:p>
            <a:pPr lvl="1"/>
            <a:r>
              <a:rPr lang="ru-RU" sz="2400" smtClean="0"/>
              <a:t>Определяют и предоставляют взаимодействие с браузером и документом</a:t>
            </a: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07B493-1F9F-4277-B088-E6E655B7F34E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u-RU" smtClean="0"/>
              <a:t>Скриптовые фрагменты серверных приложений</a:t>
            </a:r>
          </a:p>
          <a:p>
            <a:pPr>
              <a:spcBef>
                <a:spcPts val="1800"/>
              </a:spcBef>
            </a:pPr>
            <a:r>
              <a:rPr lang="ru-RU" smtClean="0"/>
              <a:t>Виджеты</a:t>
            </a:r>
          </a:p>
          <a:p>
            <a:pPr>
              <a:spcBef>
                <a:spcPts val="1800"/>
              </a:spcBef>
            </a:pPr>
            <a:r>
              <a:rPr lang="ru-RU" smtClean="0"/>
              <a:t>Прикладное программное обеспечение</a:t>
            </a:r>
          </a:p>
          <a:p>
            <a:pPr>
              <a:spcBef>
                <a:spcPts val="1800"/>
              </a:spcBef>
            </a:pPr>
            <a:r>
              <a:rPr lang="ru-RU" smtClean="0"/>
              <a:t>Букмарклеты (небольшие приложения, размещаемые в закладках браузера)</a:t>
            </a:r>
          </a:p>
          <a:p>
            <a:pPr>
              <a:spcBef>
                <a:spcPts val="1800"/>
              </a:spcBef>
            </a:pPr>
            <a:r>
              <a:rPr lang="ru-RU" smtClean="0"/>
              <a:t>Пользовательские скрипты в браузерах</a:t>
            </a:r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75BB9E-61B3-4613-89CA-3FFCA7F8AA4E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Клоуны </a:t>
            </a:r>
            <a:r>
              <a:rPr lang="en-US" smtClean="0"/>
              <a:t>BOM </a:t>
            </a:r>
            <a:r>
              <a:rPr lang="ru-RU" smtClean="0"/>
              <a:t>и </a:t>
            </a:r>
            <a:r>
              <a:rPr lang="en-US" smtClean="0"/>
              <a:t>DOM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smtClean="0"/>
              <a:t>Browser Object Model</a:t>
            </a:r>
          </a:p>
          <a:p>
            <a:pPr lvl="1"/>
            <a:r>
              <a:rPr lang="ru-RU" sz="2400" smtClean="0"/>
              <a:t>Объектная модель для взаимодействия с браузером</a:t>
            </a:r>
          </a:p>
          <a:p>
            <a:pPr lvl="1"/>
            <a:r>
              <a:rPr lang="ru-RU" sz="2400" smtClean="0"/>
              <a:t>В настоящий момент не стандартизована</a:t>
            </a:r>
            <a:endParaRPr lang="en-US" sz="2400" smtClean="0"/>
          </a:p>
          <a:p>
            <a:pPr lvl="1"/>
            <a:r>
              <a:rPr lang="ru-RU" sz="2400" smtClean="0"/>
              <a:t>Базовый объект –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window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800" smtClean="0"/>
          </a:p>
          <a:p>
            <a:r>
              <a:rPr lang="en-US" sz="2800" smtClean="0"/>
              <a:t>Document Object Model</a:t>
            </a:r>
            <a:endParaRPr lang="ru-RU" sz="2800" smtClean="0"/>
          </a:p>
          <a:p>
            <a:pPr lvl="1"/>
            <a:r>
              <a:rPr lang="ru-RU" sz="2400" smtClean="0"/>
              <a:t>Объектная модель для взаимодействия с документом</a:t>
            </a:r>
          </a:p>
          <a:p>
            <a:pPr lvl="1"/>
            <a:r>
              <a:rPr lang="ru-RU" sz="2400" smtClean="0"/>
              <a:t>В целом стандартизирована</a:t>
            </a:r>
          </a:p>
          <a:p>
            <a:pPr lvl="1"/>
            <a:r>
              <a:rPr lang="ru-RU" sz="2400" smtClean="0"/>
              <a:t>Базовый объект – </a:t>
            </a: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F1306A-0E6E-440D-BFDB-BA91F04A6964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</a:t>
            </a:r>
            <a:r>
              <a:rPr lang="en-US" smtClean="0"/>
              <a:t>window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spcBef>
                <a:spcPts val="1500"/>
              </a:spcBef>
            </a:pPr>
            <a:r>
              <a:rPr lang="ru-RU" smtClean="0"/>
              <a:t>Глобальный объект</a:t>
            </a:r>
          </a:p>
          <a:p>
            <a:pPr>
              <a:spcBef>
                <a:spcPts val="1500"/>
              </a:spcBef>
            </a:pPr>
            <a:r>
              <a:rPr lang="ru-RU" smtClean="0"/>
              <a:t>Все объявляемые переменные и объекты становятся его свойствами</a:t>
            </a:r>
          </a:p>
          <a:p>
            <a:pPr>
              <a:spcBef>
                <a:spcPts val="1500"/>
              </a:spcBef>
            </a:pPr>
            <a:r>
              <a:rPr lang="ru-RU" smtClean="0"/>
              <a:t>Содержит либо напрямую информацию о документе, либо ассоциированный массив (карт, </a:t>
            </a:r>
            <a:r>
              <a:rPr lang="en-US" smtClean="0"/>
              <a:t>map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фреймов (</a:t>
            </a:r>
            <a:r>
              <a:rPr lang="en-US" smtClean="0"/>
              <a:t>frames)</a:t>
            </a:r>
            <a:endParaRPr lang="ru-RU" smtClean="0"/>
          </a:p>
          <a:p>
            <a:pPr>
              <a:spcBef>
                <a:spcPts val="1500"/>
              </a:spcBef>
            </a:pPr>
            <a:r>
              <a:rPr lang="ru-RU" smtClean="0"/>
              <a:t>Имеет свои свойства, методы и события </a:t>
            </a: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7063AC-AD4C-4CB5-A0AB-1AB7089662D0}" type="slidenum">
              <a:rPr lang="ru-RU" smtClean="0"/>
              <a:pPr eaLnBrk="1" hangingPunct="1"/>
              <a:t>40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Взаимодействие с пользователем</a:t>
            </a:r>
          </a:p>
        </p:txBody>
      </p:sp>
      <p:sp>
        <p:nvSpPr>
          <p:cNvPr id="4505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206A8A-2DF8-4BD8-A426-D26B03DAC18C}" type="slidenum">
              <a:rPr lang="ru-RU" smtClean="0"/>
              <a:pPr eaLnBrk="1" hangingPunct="1"/>
              <a:t>41</a:t>
            </a:fld>
            <a:endParaRPr lang="ru-RU" smtClean="0"/>
          </a:p>
        </p:txBody>
      </p:sp>
      <p:sp>
        <p:nvSpPr>
          <p:cNvPr id="6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// Окно с сообщением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alert("Случилось страшное!!!");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24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// Окно с запросом на подтверждение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// Возвращает true или false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confirm("Хотите поговорить об этом?..");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24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// Окно со вводом строки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// Возвращает введённую строку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400" b="1" smtClean="0">
                <a:latin typeface="Courier New" pitchFamily="49" charset="0"/>
                <a:cs typeface="Courier New" pitchFamily="49" charset="0"/>
              </a:rPr>
              <a:t>prompt("Вам слово!", "говорите сюда");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и закрытие</a:t>
            </a:r>
            <a:br>
              <a:rPr lang="ru-RU" smtClean="0"/>
            </a:br>
            <a:r>
              <a:rPr lang="ru-RU" smtClean="0"/>
              <a:t>новых окон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Создание</a:t>
            </a:r>
          </a:p>
          <a:p>
            <a:pPr lvl="1"/>
            <a:r>
              <a:rPr lang="ru-RU" sz="2400" smtClean="0"/>
              <a:t>Параметры задаются строкой</a:t>
            </a:r>
          </a:p>
          <a:p>
            <a:pPr lvl="1"/>
            <a:r>
              <a:rPr lang="ru-RU" sz="2400" smtClean="0"/>
              <a:t>Поведение зависит от браузера</a:t>
            </a:r>
          </a:p>
          <a:p>
            <a:pPr lvl="1"/>
            <a:r>
              <a:rPr lang="ru-RU" sz="2400" smtClean="0"/>
              <a:t>Возвращается ссылка на объект окна</a:t>
            </a:r>
          </a:p>
          <a:p>
            <a:pPr lvl="1"/>
            <a:endParaRPr lang="ru-RU" sz="2400" smtClean="0"/>
          </a:p>
          <a:p>
            <a:pPr lvl="1"/>
            <a:endParaRPr lang="ru-RU" sz="2400" smtClean="0"/>
          </a:p>
          <a:p>
            <a:endParaRPr lang="ru-RU" sz="2800" smtClean="0"/>
          </a:p>
          <a:p>
            <a:r>
              <a:rPr lang="ru-RU" sz="2800" smtClean="0"/>
              <a:t>Закрытие</a:t>
            </a: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84A8B-90BC-452A-BE75-69FB1CFD19A8}" type="slidenum">
              <a:rPr lang="ru-RU" smtClean="0"/>
              <a:pPr eaLnBrk="1" hangingPunct="1"/>
              <a:t>42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3500438"/>
            <a:ext cx="8572500" cy="122396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var ncwin = window.open('http://www.netcracker.com',</a:t>
            </a:r>
            <a:endParaRPr lang="ru-RU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'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Сайт компании', '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directories=no,height=300,location=no,'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'menubar=no,resizable=yes,scrollbars=yes,'</a:t>
            </a:r>
            <a:r>
              <a:rPr lang="ru-RU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  'status=no,toolbar=no,width=300');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77813" y="5446713"/>
            <a:ext cx="8572500" cy="4302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ncwin.close();</a:t>
            </a:r>
            <a:endParaRPr lang="ru-RU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Запуск новых потоков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sz="2400" smtClean="0"/>
              <a:t>Запуск нового потока</a:t>
            </a:r>
          </a:p>
          <a:p>
            <a:pPr lvl="1">
              <a:spcBef>
                <a:spcPts val="1000"/>
              </a:spcBef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setTimeout("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код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времяВМиллисекундах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000"/>
              </a:spcBef>
            </a:pPr>
            <a:r>
              <a:rPr lang="ru-RU" sz="2000" smtClean="0"/>
              <a:t>Возвращает ссылку на поток</a:t>
            </a:r>
          </a:p>
          <a:p>
            <a:pPr>
              <a:spcBef>
                <a:spcPts val="1000"/>
              </a:spcBef>
            </a:pPr>
            <a:r>
              <a:rPr lang="ru-RU" sz="2400" smtClean="0"/>
              <a:t>Остановка запущенного разового потока</a:t>
            </a:r>
          </a:p>
          <a:p>
            <a:pPr lvl="1">
              <a:spcBef>
                <a:spcPts val="1000"/>
              </a:spcBef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clearTimeOut(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ссылкаНаПоток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ru-RU" sz="2400" smtClean="0"/>
              <a:t>Периодический запуск нового потока</a:t>
            </a:r>
          </a:p>
          <a:p>
            <a:pPr lvl="1">
              <a:spcBef>
                <a:spcPts val="1000"/>
              </a:spcBef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setInterval("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код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времяВМиллисекундах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000"/>
              </a:spcBef>
            </a:pPr>
            <a:r>
              <a:rPr lang="ru-RU" sz="2000" smtClean="0"/>
              <a:t>Возвращает ссылку на поток</a:t>
            </a:r>
            <a:endParaRPr lang="en-US" sz="2000" smtClean="0"/>
          </a:p>
          <a:p>
            <a:pPr>
              <a:spcBef>
                <a:spcPts val="1000"/>
              </a:spcBef>
            </a:pPr>
            <a:r>
              <a:rPr lang="ru-RU" sz="2400" smtClean="0"/>
              <a:t>Остановка запущенного периодического потока</a:t>
            </a:r>
          </a:p>
          <a:p>
            <a:pPr lvl="1">
              <a:spcBef>
                <a:spcPts val="1000"/>
              </a:spcBef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clearInterval(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ссылкаНаПоток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C4B4D44-38DF-4AB2-94D8-622D8DD8EE6C}" type="slidenum">
              <a:rPr lang="ru-RU" smtClean="0"/>
              <a:pPr eaLnBrk="1" hangingPunct="1"/>
              <a:t>43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</a:t>
            </a:r>
            <a:r>
              <a:rPr lang="en-US" smtClean="0"/>
              <a:t>window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ru-RU" sz="2400" smtClean="0"/>
              <a:t> – объект «типа»</a:t>
            </a:r>
            <a:r>
              <a:rPr lang="en-US" sz="2400" smtClean="0"/>
              <a:t> URL, </a:t>
            </a:r>
            <a:r>
              <a:rPr lang="ru-RU" sz="2400" smtClean="0"/>
              <a:t>текущий адрес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smtClean="0"/>
              <a:t> – </a:t>
            </a:r>
            <a:r>
              <a:rPr lang="ru-RU" sz="2000" smtClean="0"/>
              <a:t>собственно </a:t>
            </a:r>
            <a:r>
              <a:rPr lang="en-US" sz="2000" smtClean="0"/>
              <a:t>URL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Набор свойств, соответствующих фрагментам </a:t>
            </a:r>
            <a:r>
              <a:rPr lang="en-US" sz="2000" smtClean="0"/>
              <a:t>URL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Методы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replace()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reload()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history</a:t>
            </a:r>
            <a:r>
              <a:rPr lang="en-US" sz="2400" smtClean="0"/>
              <a:t> – </a:t>
            </a:r>
            <a:r>
              <a:rPr lang="ru-RU" sz="2400" smtClean="0"/>
              <a:t>объект, хранящий историю переходов по страницам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forward()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back()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go(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количествоСтраниц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navigator</a:t>
            </a:r>
            <a:r>
              <a:rPr lang="ru-RU" sz="2400" smtClean="0"/>
              <a:t> – объект, хранящий данные о браузере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opener</a:t>
            </a:r>
            <a:r>
              <a:rPr lang="en-US" sz="2400" smtClean="0"/>
              <a:t> – </a:t>
            </a:r>
            <a:r>
              <a:rPr lang="ru-RU" sz="2400" smtClean="0"/>
              <a:t>ссылка на родительское окно</a:t>
            </a: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C71856-7E44-43B9-9BC2-FBA17AB3CDAC}" type="slidenum">
              <a:rPr lang="ru-RU" smtClean="0"/>
              <a:pPr eaLnBrk="1" hangingPunct="1"/>
              <a:t>44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Объект </a:t>
            </a:r>
            <a:r>
              <a:rPr lang="en-US" smtClean="0"/>
              <a:t>document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2000" smtClean="0"/>
              <a:t>В нём и живёт </a:t>
            </a:r>
            <a:r>
              <a:rPr lang="en-US" sz="2000" smtClean="0"/>
              <a:t>DOM</a:t>
            </a:r>
            <a:endParaRPr lang="ru-RU" sz="2000" smtClean="0"/>
          </a:p>
          <a:p>
            <a:pPr>
              <a:spcBef>
                <a:spcPts val="900"/>
              </a:spcBef>
            </a:pPr>
            <a:r>
              <a:rPr lang="ru-RU" sz="2000" smtClean="0"/>
              <a:t>Это тоже ассоциированный массив специфического вида</a:t>
            </a:r>
          </a:p>
          <a:p>
            <a:pPr>
              <a:spcBef>
                <a:spcPts val="900"/>
              </a:spcBef>
            </a:pPr>
            <a:r>
              <a:rPr lang="ru-RU" sz="2000" smtClean="0"/>
              <a:t>Все теги получают в соответствие объект</a:t>
            </a:r>
          </a:p>
          <a:p>
            <a:pPr lvl="1">
              <a:spcBef>
                <a:spcPts val="900"/>
              </a:spcBef>
            </a:pPr>
            <a:r>
              <a:rPr lang="ru-RU" sz="1800" smtClean="0"/>
              <a:t>Имя объекта определяется значением атрибута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800" smtClean="0"/>
              <a:t> </a:t>
            </a:r>
            <a:r>
              <a:rPr lang="ru-RU" sz="1800" smtClean="0"/>
              <a:t>тега</a:t>
            </a:r>
          </a:p>
          <a:p>
            <a:pPr lvl="1">
              <a:spcBef>
                <a:spcPts val="900"/>
              </a:spcBef>
            </a:pPr>
            <a:r>
              <a:rPr lang="ru-RU" sz="1800" smtClean="0"/>
              <a:t>Атрибуты тегов становятся свойствами соответствующих объектов</a:t>
            </a:r>
            <a:endParaRPr lang="en-US" sz="1800" smtClean="0"/>
          </a:p>
          <a:p>
            <a:pPr lvl="1">
              <a:spcBef>
                <a:spcPts val="900"/>
              </a:spcBef>
            </a:pPr>
            <a:r>
              <a:rPr lang="ru-RU" sz="1800" smtClean="0"/>
              <a:t>Не все свойства объектов соответствуют атрибутам тегов</a:t>
            </a:r>
          </a:p>
          <a:p>
            <a:pPr>
              <a:spcBef>
                <a:spcPts val="900"/>
              </a:spcBef>
            </a:pPr>
            <a:r>
              <a:rPr lang="ru-RU" sz="2000" smtClean="0"/>
              <a:t>Объекты формируются по ходу чтения документа браузером</a:t>
            </a:r>
          </a:p>
          <a:p>
            <a:pPr>
              <a:spcBef>
                <a:spcPts val="900"/>
              </a:spcBef>
            </a:pPr>
            <a:r>
              <a:rPr lang="ru-RU" sz="2000" smtClean="0"/>
              <a:t>Некоторые виды объектов объединяются в дополнительные массивы (формы, ссылки и т.д.)</a:t>
            </a:r>
          </a:p>
          <a:p>
            <a:pPr>
              <a:spcBef>
                <a:spcPts val="900"/>
              </a:spcBef>
            </a:pPr>
            <a:r>
              <a:rPr lang="ru-RU" sz="2000" smtClean="0"/>
              <a:t>У объектов могут быть события</a:t>
            </a:r>
          </a:p>
          <a:p>
            <a:pPr>
              <a:spcBef>
                <a:spcPts val="900"/>
              </a:spcBef>
            </a:pPr>
            <a:r>
              <a:rPr lang="ru-RU" sz="2000" smtClean="0"/>
              <a:t>У объектов могут быть дополнительные методы</a:t>
            </a:r>
          </a:p>
          <a:p>
            <a:pPr>
              <a:spcBef>
                <a:spcPts val="900"/>
              </a:spcBef>
            </a:pPr>
            <a:endParaRPr lang="ru-RU" sz="2000" smtClean="0"/>
          </a:p>
        </p:txBody>
      </p:sp>
      <p:sp>
        <p:nvSpPr>
          <p:cNvPr id="4915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E31CC1-FCB4-4FEE-9D49-07875EBF7B3C}" type="slidenum">
              <a:rPr lang="ru-RU" smtClean="0"/>
              <a:pPr eaLnBrk="1" hangingPunct="1"/>
              <a:t>45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Прямая запись в документ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Методы</a:t>
            </a:r>
          </a:p>
          <a:p>
            <a:pPr lvl="1"/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document.write(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document.writeln(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значение)</a:t>
            </a:r>
          </a:p>
          <a:p>
            <a:r>
              <a:rPr lang="ru-RU" sz="2400" smtClean="0"/>
              <a:t>Используются для генерирования (в т.ч. условного) содержимого документа</a:t>
            </a:r>
          </a:p>
          <a:p>
            <a:r>
              <a:rPr lang="ru-RU" sz="2400" smtClean="0"/>
              <a:t>Можно использовать только если документ ещё «открыт»</a:t>
            </a:r>
          </a:p>
          <a:p>
            <a:pPr lvl="1"/>
            <a:r>
              <a:rPr lang="ru-RU" sz="2000" smtClean="0"/>
              <a:t>Для загружаемых документов – документ ещё не до конца прочитан браузером</a:t>
            </a:r>
          </a:p>
          <a:p>
            <a:pPr lvl="1"/>
            <a:r>
              <a:rPr lang="ru-RU" sz="2000" smtClean="0"/>
              <a:t>Для документов в динамически открытых окнах – после вызова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document.open()</a:t>
            </a:r>
            <a:r>
              <a:rPr lang="en-US" sz="2000" smtClean="0"/>
              <a:t> </a:t>
            </a:r>
            <a:r>
              <a:rPr lang="ru-RU" sz="2000" smtClean="0"/>
              <a:t>и до вызова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document.close()</a:t>
            </a:r>
          </a:p>
          <a:p>
            <a:r>
              <a:rPr lang="ru-RU" sz="2400" smtClean="0"/>
              <a:t>Если документ уже закрыт, то его можно изменять только через объекты и управление ими</a:t>
            </a:r>
            <a:endParaRPr lang="ru-RU" sz="24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BE0515-F41D-48BD-8F98-EDD20EE9A07B}" type="slidenum">
              <a:rPr lang="ru-RU" smtClean="0"/>
              <a:pPr eaLnBrk="1" hangingPunct="1"/>
              <a:t>46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События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1800" smtClean="0"/>
              <a:t>Обычно именуются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</a:t>
            </a:r>
            <a:r>
              <a:rPr lang="ru-RU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что-нибудь</a:t>
            </a:r>
          </a:p>
          <a:p>
            <a:pPr>
              <a:lnSpc>
                <a:spcPct val="80000"/>
              </a:lnSpc>
            </a:pPr>
            <a:r>
              <a:rPr lang="ru-RU" sz="1800" smtClean="0"/>
              <a:t>Обработчик можно указать прямо в </a:t>
            </a:r>
            <a:r>
              <a:rPr lang="en-US" sz="1800" smtClean="0"/>
              <a:t>HTML-</a:t>
            </a:r>
            <a:r>
              <a:rPr lang="ru-RU" sz="1800" smtClean="0"/>
              <a:t>коде</a:t>
            </a:r>
          </a:p>
          <a:p>
            <a:pPr>
              <a:lnSpc>
                <a:spcPct val="80000"/>
              </a:lnSpc>
            </a:pPr>
            <a:r>
              <a:rPr lang="ru-RU" sz="1800" smtClean="0"/>
              <a:t>Обработчик можно задать программно</a:t>
            </a:r>
            <a:endParaRPr lang="en-US" sz="1800" smtClean="0"/>
          </a:p>
          <a:p>
            <a:pPr>
              <a:lnSpc>
                <a:spcPct val="80000"/>
              </a:lnSpc>
            </a:pPr>
            <a:r>
              <a:rPr lang="ru-RU" sz="1800" smtClean="0"/>
              <a:t>Возврат из некоторых обработчиков </a:t>
            </a:r>
            <a:r>
              <a:rPr lang="en-US" sz="1800" smtClean="0"/>
              <a:t>null </a:t>
            </a:r>
            <a:r>
              <a:rPr lang="ru-RU" sz="1800" smtClean="0"/>
              <a:t>означает прекращение обработки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F51BEE-63A2-4C9D-95AB-0B706587E973}" type="slidenum">
              <a:rPr lang="ru-RU" smtClean="0"/>
              <a:pPr eaLnBrk="1" hangingPunct="1"/>
              <a:t>47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852738"/>
            <a:ext cx="8572500" cy="3313112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&lt;body&gt;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&lt;p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onMouseOver="document.getElementById('addition').innerHTML = '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А он есть...'"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onMouseOut="document.getElementById('addition').innerHTML = ''"&gt;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Видишь суслика?..&lt;/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&lt;p id="addition"&gt;&lt;/p&gt;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&lt;img id="picture" src="http://turbo-suslik.ru/images/suslik.jpg" 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 width="150px" height="150px"/&gt;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&lt;script&gt;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document.getElementById("picture").onclick = function() {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alert("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Вот же он, суслик!")};</a:t>
            </a:r>
          </a:p>
          <a:p>
            <a:pPr eaLnBrk="1" hangingPunct="1"/>
            <a:r>
              <a:rPr lang="ru-RU" sz="1400" b="1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&lt;/body&gt;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Динамическое изменение </a:t>
            </a:r>
            <a:r>
              <a:rPr lang="en-US" smtClean="0"/>
              <a:t>DOM</a:t>
            </a:r>
            <a:endParaRPr lang="ru-RU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6F3416-D54E-4203-B32B-DED4D695E652}" type="slidenum">
              <a:rPr lang="ru-RU" smtClean="0"/>
              <a:pPr eaLnBrk="1" hangingPunct="1"/>
              <a:t>48</a:t>
            </a:fld>
            <a:endParaRPr lang="ru-RU" smtClean="0"/>
          </a:p>
        </p:txBody>
      </p:sp>
      <p:sp>
        <p:nvSpPr>
          <p:cNvPr id="5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&lt;table border="1px" id="table"&gt;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&lt;head id="head"&gt;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Фамилия&lt;/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Имя&lt;/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&lt;/head&gt;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&lt;tr&gt;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Иван&lt;/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&lt;/tr&gt;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&lt;/table&gt;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&lt;form name="mainform"&gt;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Фамилия: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input type="text" name="sname"/&gt;&lt;br/&gt;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Имя: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input type="text" name="fname"/&gt;&lt;br/&gt;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&lt;input type="submit" name="addition" value="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Добавить"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onClick="appendToTable(document.mainform.fname.value, document.mainform.sname.value); return false;"/&gt;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Области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smtClean="0"/>
              <a:t>Программы на стороне клиента в </a:t>
            </a:r>
            <a:r>
              <a:rPr lang="en-US" sz="2800" smtClean="0"/>
              <a:t>web-</a:t>
            </a:r>
            <a:r>
              <a:rPr lang="ru-RU" sz="2800" smtClean="0"/>
              <a:t>приложениях</a:t>
            </a:r>
          </a:p>
          <a:p>
            <a:pPr lvl="1">
              <a:lnSpc>
                <a:spcPct val="90000"/>
              </a:lnSpc>
            </a:pPr>
            <a:r>
              <a:rPr lang="ru-RU" sz="2400" smtClean="0"/>
              <a:t>Код встраивается в </a:t>
            </a:r>
            <a:r>
              <a:rPr lang="en-US" sz="2400" smtClean="0"/>
              <a:t>HTML-</a:t>
            </a:r>
            <a:r>
              <a:rPr lang="ru-RU" sz="2400" smtClean="0"/>
              <a:t>страницу</a:t>
            </a:r>
          </a:p>
          <a:p>
            <a:pPr lvl="1">
              <a:lnSpc>
                <a:spcPct val="90000"/>
              </a:lnSpc>
            </a:pPr>
            <a:r>
              <a:rPr lang="ru-RU" sz="2400" smtClean="0"/>
              <a:t>Код выполняется браузером</a:t>
            </a:r>
          </a:p>
          <a:p>
            <a:pPr lvl="1">
              <a:lnSpc>
                <a:spcPct val="90000"/>
              </a:lnSpc>
            </a:pPr>
            <a:r>
              <a:rPr lang="ru-RU" sz="2400" smtClean="0"/>
              <a:t>Возможно изменение структуры страницы, её элементов и их параметров</a:t>
            </a:r>
          </a:p>
          <a:p>
            <a:pPr lvl="1">
              <a:lnSpc>
                <a:spcPct val="90000"/>
              </a:lnSpc>
            </a:pPr>
            <a:r>
              <a:rPr lang="ru-RU" sz="2400" smtClean="0"/>
              <a:t>Изменения могут происходить без перезагрузки страницы</a:t>
            </a:r>
          </a:p>
          <a:p>
            <a:pPr lvl="1">
              <a:lnSpc>
                <a:spcPct val="90000"/>
              </a:lnSpc>
            </a:pPr>
            <a:r>
              <a:rPr lang="ru-RU" sz="2400" smtClean="0"/>
              <a:t>Могут выполняться дополнительные действия</a:t>
            </a:r>
          </a:p>
          <a:p>
            <a:pPr lvl="2">
              <a:lnSpc>
                <a:spcPct val="90000"/>
              </a:lnSpc>
            </a:pPr>
            <a:r>
              <a:rPr lang="ru-RU" sz="2000" smtClean="0"/>
              <a:t>Взаимодействие с браузером</a:t>
            </a:r>
          </a:p>
          <a:p>
            <a:pPr lvl="2">
              <a:lnSpc>
                <a:spcPct val="90000"/>
              </a:lnSpc>
            </a:pPr>
            <a:r>
              <a:rPr lang="ru-RU" sz="2000" smtClean="0"/>
              <a:t>Взаимодействие с сервером</a:t>
            </a:r>
          </a:p>
          <a:p>
            <a:pPr lvl="2">
              <a:lnSpc>
                <a:spcPct val="90000"/>
              </a:lnSpc>
            </a:pPr>
            <a:r>
              <a:rPr lang="ru-RU" sz="2000" smtClean="0"/>
              <a:t>Бизнес-логика в целом</a:t>
            </a:r>
            <a:endParaRPr lang="ru-RU" smtClean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562C2E-1E3F-4D90-9FCE-261D5DE5BBE9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Динамическое изменение </a:t>
            </a:r>
            <a:r>
              <a:rPr lang="en-US" smtClean="0"/>
              <a:t>DOM</a:t>
            </a:r>
            <a:endParaRPr lang="ru-RU" smtClean="0"/>
          </a:p>
        </p:txBody>
      </p:sp>
      <p:sp>
        <p:nvSpPr>
          <p:cNvPr id="5325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21A074-88D8-4FEC-9509-8D41EB8E3834}" type="slidenum">
              <a:rPr lang="ru-RU" smtClean="0"/>
              <a:pPr eaLnBrk="1" hangingPunct="1"/>
              <a:t>49</a:t>
            </a:fld>
            <a:endParaRPr lang="ru-RU" smtClean="0"/>
          </a:p>
        </p:txBody>
      </p:sp>
      <p:sp>
        <p:nvSpPr>
          <p:cNvPr id="5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function appendToTable(fname, sname)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var table = document.getElementById("table");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var row = document.createElement("tr");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var surname = document.createElement("td");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var firstname = document.createElement("td");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surname.innerHTML = sname;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firstname.innerHTML = fname;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row.appendChild(surname);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row.appendChild(firstname);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table.appendChild(row);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формами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000" smtClean="0"/>
              <a:t>Доступ к форме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По имени как к свойству документа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В массиве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document.forms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Доступ к элементам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По имени как к свойству формы</a:t>
            </a:r>
          </a:p>
          <a:p>
            <a:pPr lvl="1">
              <a:lnSpc>
                <a:spcPct val="90000"/>
              </a:lnSpc>
            </a:pPr>
            <a:r>
              <a:rPr lang="ru-RU" sz="1800" smtClean="0"/>
              <a:t>В массиве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elements</a:t>
            </a:r>
            <a:r>
              <a:rPr lang="en-US" sz="1800" smtClean="0"/>
              <a:t> </a:t>
            </a:r>
            <a:r>
              <a:rPr lang="ru-RU" sz="1800" smtClean="0"/>
              <a:t>формы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Атрибуты тегов элементов формы и самой формы – свойства соответствующих объектов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События формы</a:t>
            </a:r>
          </a:p>
          <a:p>
            <a:pPr lvl="1">
              <a:lnSpc>
                <a:spcPct val="90000"/>
              </a:lnSpc>
            </a:pP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onsubmit</a:t>
            </a:r>
          </a:p>
          <a:p>
            <a:pPr lvl="1">
              <a:lnSpc>
                <a:spcPct val="90000"/>
              </a:lnSpc>
            </a:pP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onreset</a:t>
            </a:r>
          </a:p>
          <a:p>
            <a:pPr>
              <a:lnSpc>
                <a:spcPct val="90000"/>
              </a:lnSpc>
            </a:pPr>
            <a:r>
              <a:rPr lang="ru-RU" sz="2000" smtClean="0"/>
              <a:t>Методы формы</a:t>
            </a:r>
          </a:p>
          <a:p>
            <a:pPr lvl="1">
              <a:lnSpc>
                <a:spcPct val="90000"/>
              </a:lnSpc>
            </a:pP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submit()</a:t>
            </a:r>
          </a:p>
          <a:p>
            <a:pPr lvl="1">
              <a:lnSpc>
                <a:spcPct val="90000"/>
              </a:lnSpc>
            </a:pP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reset()</a:t>
            </a:r>
            <a:endParaRPr lang="ru-RU" sz="1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818462-E1F5-4A4D-B219-83350D78FA2D}" type="slidenum">
              <a:rPr lang="ru-RU" smtClean="0"/>
              <a:pPr eaLnBrk="1" hangingPunct="1"/>
              <a:t>50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Программирование гиперссылок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Доступ к гиперссылкам</a:t>
            </a:r>
          </a:p>
          <a:p>
            <a:pPr lvl="1"/>
            <a:r>
              <a:rPr lang="ru-RU" sz="2000" smtClean="0"/>
              <a:t>По имени/идентификатору</a:t>
            </a:r>
          </a:p>
          <a:p>
            <a:pPr lvl="1"/>
            <a:r>
              <a:rPr lang="ru-RU" sz="2000" smtClean="0"/>
              <a:t>В массиве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document.links[]</a:t>
            </a:r>
          </a:p>
          <a:p>
            <a:pPr lvl="1"/>
            <a:r>
              <a:rPr lang="ru-RU" sz="2000" smtClean="0"/>
              <a:t>Объект имеет «тип» </a:t>
            </a:r>
            <a:r>
              <a:rPr lang="en-US" sz="2000" smtClean="0"/>
              <a:t>URL</a:t>
            </a:r>
            <a:endParaRPr lang="ru-RU" sz="2000" smtClean="0"/>
          </a:p>
          <a:p>
            <a:r>
              <a:rPr lang="ru-RU" sz="2400" smtClean="0"/>
              <a:t>Объект ссылки имеет свойства и события</a:t>
            </a:r>
            <a:endParaRPr lang="en-US" sz="2400" smtClean="0"/>
          </a:p>
          <a:p>
            <a:r>
              <a:rPr lang="ru-RU" sz="2400" smtClean="0"/>
              <a:t>Ссылка может иметь программный вид</a:t>
            </a:r>
          </a:p>
          <a:p>
            <a:pPr lvl="1"/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javascript:</a:t>
            </a:r>
            <a:r>
              <a:rPr lang="ru-RU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код</a:t>
            </a:r>
          </a:p>
          <a:p>
            <a:pPr lvl="1"/>
            <a:r>
              <a:rPr lang="ru-RU" sz="2000" smtClean="0"/>
              <a:t>результат работы кода может быть показан в браузере</a:t>
            </a:r>
          </a:p>
          <a:p>
            <a:pPr lvl="1"/>
            <a:r>
              <a:rPr lang="ru-RU" sz="2000" smtClean="0"/>
              <a:t>Результатом считается результат последнего выражения</a:t>
            </a:r>
          </a:p>
          <a:p>
            <a:pPr lvl="1"/>
            <a:r>
              <a:rPr lang="ru-RU" sz="2000" smtClean="0"/>
              <a:t>Приём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void(0);</a:t>
            </a:r>
          </a:p>
          <a:p>
            <a:pPr lvl="1"/>
            <a:r>
              <a:rPr lang="ru-RU" sz="2000" smtClean="0"/>
              <a:t>Так можно не только в ссылке, но и в </a:t>
            </a:r>
            <a:r>
              <a:rPr lang="en-US" sz="20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2000" smtClean="0"/>
              <a:t> </a:t>
            </a:r>
            <a:r>
              <a:rPr lang="ru-RU" sz="2000" smtClean="0"/>
              <a:t>у форм</a:t>
            </a:r>
            <a:endParaRPr lang="ru-RU" sz="20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DA6E21-47E4-45DB-A8D0-9C020D92EE6F}" type="slidenum">
              <a:rPr lang="ru-RU" smtClean="0"/>
              <a:pPr eaLnBrk="1" hangingPunct="1"/>
              <a:t>51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ссылок</a:t>
            </a:r>
          </a:p>
        </p:txBody>
      </p:sp>
      <p:sp>
        <p:nvSpPr>
          <p:cNvPr id="5632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5A6FEA-9291-4F07-974F-4469AE5E27D5}" type="slidenum">
              <a:rPr lang="ru-RU" smtClean="0"/>
              <a:pPr eaLnBrk="1" hangingPunct="1"/>
              <a:t>52</a:t>
            </a:fld>
            <a:endParaRPr lang="ru-RU" smtClean="0"/>
          </a:p>
        </p:txBody>
      </p:sp>
      <p:sp>
        <p:nvSpPr>
          <p:cNvPr id="5" name="Text Box 8"/>
          <p:cNvSpPr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&lt;table border="1px" id="table"&gt;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&lt;head id="head"&gt;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Фамилия&lt;/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Имя&lt;/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&lt;/head&gt;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&lt;tr&gt;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&lt;td&gt;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Иван&lt;/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td&gt; &lt;/tr&gt;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&lt;/table&gt;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&lt;form name="mainform"&gt;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Фамилия: &lt;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input type="text" name="sname"/&gt;&lt;br/&gt;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Имя: &lt;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input type="text" name="fname"/&gt;&lt;br/&gt;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&lt;/form&gt;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&lt;a href="javascript:appendToTable(document.mainform.fname.value,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document.mainform.sname.value);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void(0);"&gt;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Добавить&lt;/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&lt;a href="javascript:document.mainform.submit();"&gt;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  Отправить данные&lt;/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Некоторые замечания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Часто </a:t>
            </a:r>
            <a:r>
              <a:rPr lang="en-US" smtClean="0"/>
              <a:t>JavaScript </a:t>
            </a:r>
            <a:r>
              <a:rPr lang="ru-RU" smtClean="0"/>
              <a:t>воспринимается как набор приёмов по программированию клиентской части</a:t>
            </a:r>
          </a:p>
          <a:p>
            <a:pPr>
              <a:lnSpc>
                <a:spcPct val="90000"/>
              </a:lnSpc>
            </a:pPr>
            <a:r>
              <a:rPr lang="ru-RU" smtClean="0"/>
              <a:t>Это не так</a:t>
            </a:r>
          </a:p>
          <a:p>
            <a:pPr>
              <a:lnSpc>
                <a:spcPct val="90000"/>
              </a:lnSpc>
            </a:pPr>
            <a:r>
              <a:rPr lang="en-US" smtClean="0"/>
              <a:t>JavaScript – </a:t>
            </a:r>
            <a:r>
              <a:rPr lang="ru-RU" smtClean="0"/>
              <a:t>интересный и богатый язык с широкими возможностями</a:t>
            </a:r>
          </a:p>
          <a:p>
            <a:pPr>
              <a:lnSpc>
                <a:spcPct val="90000"/>
              </a:lnSpc>
            </a:pPr>
            <a:r>
              <a:rPr lang="ru-RU" smtClean="0"/>
              <a:t>Он просто недооценён сообществом</a:t>
            </a:r>
          </a:p>
          <a:p>
            <a:pPr>
              <a:lnSpc>
                <a:spcPct val="90000"/>
              </a:lnSpc>
            </a:pPr>
            <a:r>
              <a:rPr lang="ru-RU" smtClean="0"/>
              <a:t>И детальное его изучение требует значительного времени… </a:t>
            </a:r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0B8200-B7EC-4043-9230-50DDE037300E}" type="slidenum">
              <a:rPr lang="ru-RU" smtClean="0"/>
              <a:pPr eaLnBrk="1" hangingPunct="1"/>
              <a:t>53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осталось за бортом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ru-RU" sz="2400" smtClean="0"/>
              <a:t>Объектная модель, наследование, паттерны и т.д.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Детали работы с </a:t>
            </a:r>
            <a:r>
              <a:rPr lang="en-US" sz="2400" smtClean="0"/>
              <a:t>DOM </a:t>
            </a:r>
            <a:r>
              <a:rPr lang="ru-RU" sz="2400" smtClean="0"/>
              <a:t>и </a:t>
            </a:r>
            <a:r>
              <a:rPr lang="en-US" sz="2400" smtClean="0"/>
              <a:t>BOM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Свойства, методы и события объектов, соответствующих </a:t>
            </a:r>
            <a:r>
              <a:rPr lang="en-US" sz="2400" smtClean="0"/>
              <a:t>HTML-</a:t>
            </a:r>
            <a:r>
              <a:rPr lang="ru-RU" sz="2400" smtClean="0"/>
              <a:t>тегам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Встроенные объекты и их возможности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Регулярные выражения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Работа с графикой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Работа с анимацией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Возможности в сочетании с </a:t>
            </a:r>
            <a:r>
              <a:rPr lang="en-US" sz="2400" smtClean="0"/>
              <a:t>CSS</a:t>
            </a:r>
          </a:p>
          <a:p>
            <a:pPr>
              <a:spcBef>
                <a:spcPts val="400"/>
              </a:spcBef>
            </a:pPr>
            <a:r>
              <a:rPr lang="ru-RU" sz="2400" smtClean="0"/>
              <a:t>Работа с </a:t>
            </a:r>
            <a:r>
              <a:rPr lang="en-US" sz="2400" smtClean="0"/>
              <a:t>Cookie</a:t>
            </a:r>
          </a:p>
          <a:p>
            <a:pPr>
              <a:spcBef>
                <a:spcPts val="400"/>
              </a:spcBef>
            </a:pPr>
            <a:r>
              <a:rPr lang="en-US" sz="2400" smtClean="0"/>
              <a:t>…</a:t>
            </a:r>
            <a:endParaRPr lang="ru-RU" sz="2400" smtClean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5130B9-4F6E-4F4B-A8AF-0D56659827EC}" type="slidenum">
              <a:rPr lang="ru-RU" smtClean="0"/>
              <a:pPr eaLnBrk="1" hangingPunct="1"/>
              <a:t>54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Где почитать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mtClean="0">
                <a:hlinkClick r:id="rId2"/>
              </a:rPr>
              <a:t>http://learn.javascript.ru/</a:t>
            </a:r>
            <a:endParaRPr lang="ru-RU" smtClean="0"/>
          </a:p>
          <a:p>
            <a:pPr>
              <a:spcBef>
                <a:spcPts val="1200"/>
              </a:spcBef>
            </a:pPr>
            <a:r>
              <a:rPr lang="en-US" smtClean="0">
                <a:hlinkClick r:id="rId3"/>
              </a:rPr>
              <a:t>http://citforum.ru/internet/javascript/</a:t>
            </a:r>
            <a:endParaRPr lang="ru-RU" smtClean="0"/>
          </a:p>
          <a:p>
            <a:pPr>
              <a:spcBef>
                <a:spcPts val="1200"/>
              </a:spcBef>
            </a:pPr>
            <a:r>
              <a:rPr lang="en-US" smtClean="0">
                <a:hlinkClick r:id="rId4"/>
              </a:rPr>
              <a:t>https://developer.mozilla.org/en/JavaScript/Reference/</a:t>
            </a:r>
            <a:endParaRPr lang="ru-RU" smtClean="0"/>
          </a:p>
          <a:p>
            <a:pPr>
              <a:spcBef>
                <a:spcPts val="1200"/>
              </a:spcBef>
            </a:pPr>
            <a:r>
              <a:rPr lang="en-US" smtClean="0">
                <a:hlinkClick r:id="rId5"/>
              </a:rPr>
              <a:t>http://www.w3schools.com/js/default.asp</a:t>
            </a:r>
            <a:endParaRPr lang="ru-RU" smtClean="0"/>
          </a:p>
          <a:p>
            <a:pPr>
              <a:spcBef>
                <a:spcPts val="1200"/>
              </a:spcBef>
            </a:pPr>
            <a:r>
              <a:rPr lang="ru-RU" smtClean="0"/>
              <a:t>…</a:t>
            </a:r>
          </a:p>
          <a:p>
            <a:pPr>
              <a:spcBef>
                <a:spcPts val="1200"/>
              </a:spcBef>
            </a:pPr>
            <a:r>
              <a:rPr lang="ru-RU" smtClean="0"/>
              <a:t>Несть им числа!</a:t>
            </a:r>
          </a:p>
        </p:txBody>
      </p:sp>
      <p:sp>
        <p:nvSpPr>
          <p:cNvPr id="593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0CD348-0ACB-4D19-897D-BAC041160E65}" type="slidenum">
              <a:rPr lang="ru-RU" smtClean="0"/>
              <a:pPr eaLnBrk="1" hangingPunct="1"/>
              <a:t>55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Здравствуй, мир!!!</a:t>
            </a:r>
          </a:p>
        </p:txBody>
      </p:sp>
      <p:sp>
        <p:nvSpPr>
          <p:cNvPr id="819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5A7F2C-4055-4F8D-A67D-F0E67C99DFF6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5" name="Text Box 8"/>
          <p:cNvSpPr txBox="1">
            <a:spLocks noGrp="1" noChangeArrowheads="1"/>
          </p:cNvSpPr>
          <p:nvPr>
            <p:ph idx="1"/>
          </p:nvPr>
        </p:nvSpPr>
        <p:spPr>
          <a:solidFill>
            <a:schemeClr val="accent1">
              <a:alpha val="14999"/>
            </a:schemeClr>
          </a:solidFill>
          <a:ln w="50800">
            <a:solidFill>
              <a:schemeClr val="accent1"/>
            </a:solidFill>
          </a:ln>
        </p:spPr>
        <p:txBody>
          <a:bodyPr lIns="90000" tIns="46800" rIns="90000" bIns="46800">
            <a:no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&lt;!DOCTYPE HTML PUBLIC "-//W3C//DTD HTML 4.01 Transitional//EN" "http://www.w3.org/TR/html4/loose.dtd"&gt;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  &lt;title&gt;</a:t>
            </a:r>
            <a:r>
              <a:rPr lang="ru-RU" sz="1750" b="1" dirty="0">
                <a:latin typeface="Courier New" pitchFamily="49" charset="0"/>
                <a:cs typeface="Courier New" pitchFamily="49" charset="0"/>
              </a:rPr>
              <a:t>Проверка </a:t>
            </a:r>
            <a:r>
              <a:rPr lang="en-US" sz="1750" b="1" dirty="0">
                <a:latin typeface="Courier New" pitchFamily="49" charset="0"/>
                <a:cs typeface="Courier New" pitchFamily="49" charset="0"/>
              </a:rPr>
              <a:t>JS&lt;/title&gt;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  &lt;h1&gt;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&lt;script&gt;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5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75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5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world!!!");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&lt;/script&gt;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  &lt;/h1&gt;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750" b="1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Размещение </a:t>
            </a:r>
            <a:br>
              <a:rPr lang="ru-RU" smtClean="0"/>
            </a:br>
            <a:r>
              <a:rPr lang="ru-RU" smtClean="0"/>
              <a:t>в </a:t>
            </a:r>
            <a:r>
              <a:rPr lang="en-US" smtClean="0"/>
              <a:t>HTML-</a:t>
            </a:r>
            <a:r>
              <a:rPr lang="ru-RU" smtClean="0"/>
              <a:t>документе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Тег </a:t>
            </a:r>
            <a:r>
              <a:rPr lang="en-US" smtClean="0"/>
              <a:t>&lt;script&gt;</a:t>
            </a:r>
            <a:endParaRPr lang="ru-RU" smtClean="0"/>
          </a:p>
          <a:p>
            <a:pPr lvl="4"/>
            <a:endParaRPr lang="ru-RU" smtClean="0"/>
          </a:p>
          <a:p>
            <a:pPr lvl="4"/>
            <a:endParaRPr lang="en-US" smtClean="0"/>
          </a:p>
          <a:p>
            <a:pPr lvl="1"/>
            <a:endParaRPr lang="ru-RU" smtClean="0"/>
          </a:p>
          <a:p>
            <a:endParaRPr lang="en-US" smtClean="0"/>
          </a:p>
          <a:p>
            <a:r>
              <a:rPr lang="ru-RU" smtClean="0"/>
              <a:t>Атрибуты тегов (обработка событий)</a:t>
            </a:r>
          </a:p>
          <a:p>
            <a:pPr lvl="1"/>
            <a:endParaRPr lang="ru-RU" smtClean="0"/>
          </a:p>
          <a:p>
            <a:r>
              <a:rPr lang="ru-RU" smtClean="0"/>
              <a:t>Гипертекстовые ссылки</a:t>
            </a:r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4642442-1988-47C7-AF18-1FA6BB995A49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750" y="2205038"/>
            <a:ext cx="8572500" cy="180022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&lt;p id="demo"&gt;This is a paragraph.&lt;/p&gt;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&lt;script type="text/javascript"&gt;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  document.getElementById("demo").innerHTML=Date();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&lt;/html&gt;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85750" y="4581525"/>
            <a:ext cx="8572500" cy="360363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&lt;a href="delete.jsp" onclick="return confirm('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Вы уверены?');"&gt;Удалить&lt;/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a&gt;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85750" y="5734050"/>
            <a:ext cx="8572500" cy="358775"/>
          </a:xfrm>
          <a:prstGeom prst="rect">
            <a:avLst/>
          </a:prstGeom>
          <a:solidFill>
            <a:schemeClr val="accent1">
              <a:alpha val="14902"/>
            </a:schemeClr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atin typeface="Courier New" pitchFamily="49" charset="0"/>
                <a:cs typeface="Courier New" pitchFamily="49" charset="0"/>
              </a:rPr>
              <a:t>&lt;a href="javascript:document.mainform.submit();"&gt;</a:t>
            </a:r>
            <a:r>
              <a:rPr lang="ru-RU" sz="1400" b="1">
                <a:latin typeface="Courier New" pitchFamily="49" charset="0"/>
                <a:cs typeface="Courier New" pitchFamily="49" charset="0"/>
              </a:rPr>
              <a:t>Отправить&lt;/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a&gt;</a:t>
            </a:r>
            <a:endParaRPr lang="ru-RU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Тег </a:t>
            </a:r>
            <a:r>
              <a:rPr lang="en-US" smtClean="0"/>
              <a:t>&lt;script&gt;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ru-RU" sz="2000" smtClean="0"/>
              <a:t>Указание языка</a:t>
            </a:r>
          </a:p>
          <a:p>
            <a:pPr lvl="1">
              <a:spcBef>
                <a:spcPts val="300"/>
              </a:spcBef>
            </a:pPr>
            <a:r>
              <a:rPr lang="ru-RU" sz="1800" smtClean="0"/>
              <a:t>По умолчанию – именно </a:t>
            </a:r>
            <a:r>
              <a:rPr lang="en-US" sz="1800" smtClean="0"/>
              <a:t>JavaScript</a:t>
            </a:r>
          </a:p>
          <a:p>
            <a:pPr lvl="1">
              <a:spcBef>
                <a:spcPts val="300"/>
              </a:spcBef>
            </a:pPr>
            <a:r>
              <a:rPr lang="ru-RU" sz="1800" smtClean="0"/>
              <a:t>В явном виде – с помощью атрибута</a:t>
            </a:r>
          </a:p>
          <a:p>
            <a:pPr lvl="2">
              <a:spcBef>
                <a:spcPts val="300"/>
              </a:spcBef>
            </a:pPr>
            <a:r>
              <a:rPr lang="ru-RU" sz="1600" smtClean="0"/>
              <a:t>Устаревший вариант</a:t>
            </a:r>
            <a:br>
              <a:rPr lang="ru-RU" sz="1600" smtClean="0"/>
            </a:br>
            <a:r>
              <a:rPr lang="en-US" sz="16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language="JavaScript"</a:t>
            </a:r>
            <a:endParaRPr lang="ru-RU" sz="16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300"/>
              </a:spcBef>
            </a:pPr>
            <a:r>
              <a:rPr lang="ru-RU" sz="1600" smtClean="0"/>
              <a:t>Современный вариант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type="text/javascript"</a:t>
            </a:r>
            <a:endParaRPr lang="ru-RU" sz="16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ru-RU" sz="2000" smtClean="0"/>
              <a:t>Две формы кода</a:t>
            </a:r>
            <a:endParaRPr lang="en-US" sz="2000" smtClean="0"/>
          </a:p>
          <a:p>
            <a:pPr lvl="1">
              <a:spcBef>
                <a:spcPts val="300"/>
              </a:spcBef>
            </a:pPr>
            <a:r>
              <a:rPr lang="ru-RU" sz="1800" smtClean="0"/>
              <a:t>Код размещается внутри тега</a:t>
            </a:r>
          </a:p>
          <a:p>
            <a:pPr lvl="1">
              <a:spcBef>
                <a:spcPts val="300"/>
              </a:spcBef>
            </a:pPr>
            <a:r>
              <a:rPr lang="ru-RU" sz="1800" smtClean="0"/>
              <a:t>Код размещается в отдельном файле (обычно с расширением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smtClean="0"/>
              <a:t>), </a:t>
            </a:r>
            <a:r>
              <a:rPr lang="ru-RU" sz="1800" smtClean="0"/>
              <a:t>файл указывается с помощью атрибута </a:t>
            </a:r>
            <a:r>
              <a:rPr lang="en-US" sz="1800" b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ru-RU" sz="1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300"/>
              </a:spcBef>
            </a:pPr>
            <a:r>
              <a:rPr lang="ru-RU" sz="1800" smtClean="0"/>
              <a:t>Второй способ «перекрывает» первый</a:t>
            </a:r>
            <a:endParaRPr lang="ru-RU" sz="1800" b="1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ru-RU" sz="2000" smtClean="0"/>
              <a:t>Типичное использование</a:t>
            </a:r>
            <a:endParaRPr lang="en-US" sz="2000" smtClean="0"/>
          </a:p>
          <a:p>
            <a:pPr lvl="1">
              <a:spcBef>
                <a:spcPts val="300"/>
              </a:spcBef>
            </a:pPr>
            <a:r>
              <a:rPr lang="ru-RU" sz="1600" smtClean="0"/>
              <a:t>В заголовке документа – для описания функций и предварительных действий</a:t>
            </a:r>
          </a:p>
          <a:p>
            <a:pPr lvl="1">
              <a:spcBef>
                <a:spcPts val="300"/>
              </a:spcBef>
            </a:pPr>
            <a:r>
              <a:rPr lang="ru-RU" sz="1600" smtClean="0"/>
              <a:t>В теле документа – для условной генерации документа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2DE75-6B8F-4925-B085-1CFDDD58B7A2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браузером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Обычно код интерпретируется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Возможны </a:t>
            </a:r>
            <a:r>
              <a:rPr lang="en-US" sz="2000" smtClean="0"/>
              <a:t>Just-In-Time </a:t>
            </a:r>
            <a:r>
              <a:rPr lang="ru-RU" sz="2000" smtClean="0"/>
              <a:t>решения</a:t>
            </a:r>
            <a:endParaRPr lang="en-US" sz="2000" smtClean="0"/>
          </a:p>
          <a:p>
            <a:pPr lvl="1">
              <a:lnSpc>
                <a:spcPct val="90000"/>
              </a:lnSpc>
            </a:pPr>
            <a:endParaRPr lang="ru-RU" sz="2000" smtClean="0"/>
          </a:p>
          <a:p>
            <a:pPr>
              <a:lnSpc>
                <a:spcPct val="90000"/>
              </a:lnSpc>
            </a:pPr>
            <a:r>
              <a:rPr lang="ru-RU" sz="2400" smtClean="0"/>
              <a:t>Код выполняется по мере обнаружения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Обращаться к элементам документа, описанным в документе позднее – не лучшая мысль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Однако обращаться к позднее описанным сущностям из функций можно, если сущности уже будут существовать на момент выполнения функции</a:t>
            </a:r>
            <a:endParaRPr lang="en-US" sz="2000" smtClean="0"/>
          </a:p>
          <a:p>
            <a:pPr lvl="1">
              <a:lnSpc>
                <a:spcPct val="90000"/>
              </a:lnSpc>
            </a:pPr>
            <a:endParaRPr lang="ru-RU" sz="2000" smtClean="0"/>
          </a:p>
          <a:p>
            <a:pPr>
              <a:lnSpc>
                <a:spcPct val="90000"/>
              </a:lnSpc>
            </a:pPr>
            <a:r>
              <a:rPr lang="ru-RU" sz="2400" smtClean="0"/>
              <a:t>Возможно возникновение ошибок в ходе выполнения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Блок скрипта не завершит работу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В консоли браузера появится сообщение об ошибке</a:t>
            </a:r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19EE7B-F63E-466E-A695-73BB9C38608E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5141</TotalTime>
  <Words>3137</Words>
  <Application>Microsoft Office PowerPoint</Application>
  <PresentationFormat>On-screen Show (4:3)</PresentationFormat>
  <Paragraphs>768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Pixel</vt:lpstr>
      <vt:lpstr>Введение в JavaScript</vt:lpstr>
      <vt:lpstr>План занятия</vt:lpstr>
      <vt:lpstr>JavaScript</vt:lpstr>
      <vt:lpstr>Области применения</vt:lpstr>
      <vt:lpstr>Области применения</vt:lpstr>
      <vt:lpstr>Здравствуй, мир!!!</vt:lpstr>
      <vt:lpstr>Размещение  в HTML-документе</vt:lpstr>
      <vt:lpstr>Тег &lt;script&gt;</vt:lpstr>
      <vt:lpstr>Обработка браузером</vt:lpstr>
      <vt:lpstr>Собственно, код</vt:lpstr>
      <vt:lpstr>Комментарии</vt:lpstr>
      <vt:lpstr>Комментарии</vt:lpstr>
      <vt:lpstr>Литералы и переменные</vt:lpstr>
      <vt:lpstr>Операторы</vt:lpstr>
      <vt:lpstr>Операторы</vt:lpstr>
      <vt:lpstr>Операторы</vt:lpstr>
      <vt:lpstr>Управление порядком выполнения</vt:lpstr>
      <vt:lpstr>Управление порядком выполнения</vt:lpstr>
      <vt:lpstr>Управление порядком выполнения</vt:lpstr>
      <vt:lpstr>Управление порядком выполнения</vt:lpstr>
      <vt:lpstr>Функции</vt:lpstr>
      <vt:lpstr>Функции – это объекты</vt:lpstr>
      <vt:lpstr>Функции – это объекты</vt:lpstr>
      <vt:lpstr>Объекты</vt:lpstr>
      <vt:lpstr>Операции со свойствами</vt:lpstr>
      <vt:lpstr>Операции со свойствами</vt:lpstr>
      <vt:lpstr>Функции-конструкторы</vt:lpstr>
      <vt:lpstr>Встроенные объекты</vt:lpstr>
      <vt:lpstr>Наследование</vt:lpstr>
      <vt:lpstr>Обработка исключений</vt:lpstr>
      <vt:lpstr>Выбрасывание исключений</vt:lpstr>
      <vt:lpstr>Смена контекста</vt:lpstr>
      <vt:lpstr>Пользовательские массивы</vt:lpstr>
      <vt:lpstr>Пользовательские массивы</vt:lpstr>
      <vt:lpstr>Сортировка пользовательских массивов</vt:lpstr>
      <vt:lpstr>Дополнительные методы пользовательских массивов</vt:lpstr>
      <vt:lpstr>Дополнительные методы пользовательских массивов</vt:lpstr>
      <vt:lpstr>Дополнительные методы пользовательских массивов</vt:lpstr>
      <vt:lpstr>Виды объектов</vt:lpstr>
      <vt:lpstr>Клоуны BOM и DOM</vt:lpstr>
      <vt:lpstr>Объект window</vt:lpstr>
      <vt:lpstr>Взаимодействие с пользователем</vt:lpstr>
      <vt:lpstr>Создание и закрытие новых окон</vt:lpstr>
      <vt:lpstr>Запуск новых потоков</vt:lpstr>
      <vt:lpstr>Свойства window</vt:lpstr>
      <vt:lpstr>Объект document</vt:lpstr>
      <vt:lpstr>Прямая запись в документ</vt:lpstr>
      <vt:lpstr>События объектов</vt:lpstr>
      <vt:lpstr>Динамическое изменение DOM</vt:lpstr>
      <vt:lpstr>Динамическое изменение DOM</vt:lpstr>
      <vt:lpstr>Работа с формами</vt:lpstr>
      <vt:lpstr>Программирование гиперссылок</vt:lpstr>
      <vt:lpstr>Использование ссылок</vt:lpstr>
      <vt:lpstr>Некоторые замечания</vt:lpstr>
      <vt:lpstr>Что осталось за бортом</vt:lpstr>
      <vt:lpstr>Где почитать</vt:lpstr>
      <vt:lpstr>PowerPoint Presentation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Гаврилов А.В.</dc:creator>
  <cp:lastModifiedBy>Student</cp:lastModifiedBy>
  <cp:revision>341</cp:revision>
  <cp:lastPrinted>1601-01-01T00:00:00Z</cp:lastPrinted>
  <dcterms:created xsi:type="dcterms:W3CDTF">2005-08-25T08:18:30Z</dcterms:created>
  <dcterms:modified xsi:type="dcterms:W3CDTF">2018-03-14T13:36:01Z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