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43"/>
  </p:notesMasterIdLst>
  <p:handoutMasterIdLst>
    <p:handoutMasterId r:id="rId44"/>
  </p:handoutMasterIdLst>
  <p:sldIdLst>
    <p:sldId id="256" r:id="rId2"/>
    <p:sldId id="774" r:id="rId3"/>
    <p:sldId id="775" r:id="rId4"/>
    <p:sldId id="776" r:id="rId5"/>
    <p:sldId id="777" r:id="rId6"/>
    <p:sldId id="778" r:id="rId7"/>
    <p:sldId id="779" r:id="rId8"/>
    <p:sldId id="780" r:id="rId9"/>
    <p:sldId id="781" r:id="rId10"/>
    <p:sldId id="782" r:id="rId11"/>
    <p:sldId id="783" r:id="rId12"/>
    <p:sldId id="784" r:id="rId13"/>
    <p:sldId id="785" r:id="rId14"/>
    <p:sldId id="786" r:id="rId15"/>
    <p:sldId id="787" r:id="rId16"/>
    <p:sldId id="788" r:id="rId17"/>
    <p:sldId id="789" r:id="rId18"/>
    <p:sldId id="790" r:id="rId19"/>
    <p:sldId id="791" r:id="rId20"/>
    <p:sldId id="792" r:id="rId21"/>
    <p:sldId id="793" r:id="rId22"/>
    <p:sldId id="794" r:id="rId23"/>
    <p:sldId id="795" r:id="rId24"/>
    <p:sldId id="796" r:id="rId25"/>
    <p:sldId id="797" r:id="rId26"/>
    <p:sldId id="798" r:id="rId27"/>
    <p:sldId id="799" r:id="rId28"/>
    <p:sldId id="800" r:id="rId29"/>
    <p:sldId id="801" r:id="rId30"/>
    <p:sldId id="802" r:id="rId31"/>
    <p:sldId id="803" r:id="rId32"/>
    <p:sldId id="804" r:id="rId33"/>
    <p:sldId id="805" r:id="rId34"/>
    <p:sldId id="806" r:id="rId35"/>
    <p:sldId id="807" r:id="rId36"/>
    <p:sldId id="808" r:id="rId37"/>
    <p:sldId id="809" r:id="rId38"/>
    <p:sldId id="810" r:id="rId39"/>
    <p:sldId id="811" r:id="rId40"/>
    <p:sldId id="501" r:id="rId41"/>
    <p:sldId id="812" r:id="rId42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78" autoAdjust="0"/>
  </p:normalViewPr>
  <p:slideViewPr>
    <p:cSldViewPr>
      <p:cViewPr>
        <p:scale>
          <a:sx n="77" d="100"/>
          <a:sy n="77" d="100"/>
        </p:scale>
        <p:origin x="-177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B62B3F8-573B-4CA1-85B5-80081C5D56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67EDC7D-25EC-40CD-BE7F-35E68F2E89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459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6AB5846-6A30-42AD-9FD4-024EC05D2D29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184800"/>
            <a:ext cx="1345078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4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7FE45-16CE-499B-8C46-E9D3D4D951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27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BBF0A-D075-4678-A5E6-A9EB0CAEEE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7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2D72-5D22-48CF-B7E3-50CEABE49C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67499-CEE8-49A5-8A90-18B0C95027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4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B61F0-23B3-4D1B-9FE2-3F233ADEA3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50DE4-9FDD-4B70-AC81-0A6DF926AD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1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D1A5F-6802-4195-AEAC-30DA6B1C3A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3E32F-477F-4F1A-95D6-67C95459F8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5084D-6739-4604-BBB4-DBB735D088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57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43A8-DB26-45CD-844A-BFA82E226E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9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85" name="Rectangle 49"/>
          <p:cNvSpPr>
            <a:spLocks noChangeArrowheads="1"/>
          </p:cNvSpPr>
          <p:nvPr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14A91811-0F48-4C8E-8CE1-98BEDD0DD6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270386" name="Rectangle 50"/>
          <p:cNvSpPr>
            <a:spLocks noChangeArrowheads="1"/>
          </p:cNvSpPr>
          <p:nvPr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>
                  <a:gamma/>
                  <a:tint val="0"/>
                  <a:invGamma/>
                </a:srgbClr>
              </a:gs>
              <a:gs pos="100000">
                <a:srgbClr val="0078C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89" name="AutoShape 53"/>
          <p:cNvSpPr>
            <a:spLocks noChangeArrowheads="1"/>
          </p:cNvSpPr>
          <p:nvPr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90" name="AutoShape 54"/>
          <p:cNvSpPr>
            <a:spLocks noChangeArrowheads="1"/>
          </p:cNvSpPr>
          <p:nvPr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" name="Рисунок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" y="6483600"/>
            <a:ext cx="1345078" cy="33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rmi/index.html" TargetMode="External"/><Relationship Id="rId2" Type="http://schemas.openxmlformats.org/officeDocument/2006/relationships/hyperlink" Target="http://www.oracle.com/technetwork/java/javase/tech/index-jsp-13642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eveloper/onlineTraining/rmi/RMI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Method Invocation</a:t>
            </a:r>
            <a:endParaRPr lang="ru-RU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А.В., Попов С.Б.,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17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smtClean="0">
                <a:solidFill>
                  <a:schemeClr val="bg1"/>
                </a:solidFill>
              </a:rPr>
              <a:t>18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AD5C99-CE22-4E08-BE5E-4FC04351C00F}" type="slidenum">
              <a:rPr lang="ru-RU" smtClean="0"/>
              <a:pPr eaLnBrk="1" hangingPunct="1"/>
              <a:t>9</a:t>
            </a:fld>
            <a:endParaRPr lang="ru-RU" smtClean="0"/>
          </a:p>
        </p:txBody>
      </p:sp>
      <p:sp>
        <p:nvSpPr>
          <p:cNvPr id="1229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Транспортный уровень</a:t>
            </a:r>
          </a:p>
        </p:txBody>
      </p:sp>
      <p:sp>
        <p:nvSpPr>
          <p:cNvPr id="37" name="Текст 36"/>
          <p:cNvSpPr>
            <a:spLocks noGrp="1"/>
          </p:cNvSpPr>
          <p:nvPr>
            <p:ph type="body" sz="half" idx="4294967295"/>
          </p:nvPr>
        </p:nvSpPr>
        <p:spPr>
          <a:xfrm>
            <a:off x="179388" y="4071938"/>
            <a:ext cx="8780462" cy="21431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ru-RU" dirty="0"/>
              <a:t>Основан на соединениях TCP/IP между сетевыми машинами</a:t>
            </a:r>
            <a:endParaRPr lang="en-US" dirty="0"/>
          </a:p>
          <a:p>
            <a:pPr eaLnBrk="1" hangingPunct="1">
              <a:defRPr/>
            </a:pPr>
            <a:r>
              <a:rPr lang="ru-RU" dirty="0"/>
              <a:t>Обеспечивает основные возможности соединения и некоторые стратегии защиты от несанкционированного доступа</a:t>
            </a:r>
          </a:p>
          <a:p>
            <a:pPr eaLnBrk="1" hangingPunct="1">
              <a:defRPr/>
            </a:pPr>
            <a:r>
              <a:rPr lang="ru-RU" dirty="0"/>
              <a:t>Поддерживаются протоколы </a:t>
            </a:r>
            <a:r>
              <a:rPr lang="en-US" dirty="0"/>
              <a:t>RMI-JRMP </a:t>
            </a:r>
            <a:r>
              <a:rPr lang="ru-RU" dirty="0"/>
              <a:t>и </a:t>
            </a:r>
            <a:r>
              <a:rPr lang="en-US" dirty="0"/>
              <a:t>RMI-IIOP</a:t>
            </a:r>
            <a:endParaRPr lang="ru-RU" dirty="0"/>
          </a:p>
        </p:txBody>
      </p:sp>
      <p:sp>
        <p:nvSpPr>
          <p:cNvPr id="12293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D3B6E4A-B19D-43CA-B137-4EFBE51BACF8}" type="slidenum">
              <a:rPr lang="ru-RU" sz="1400" b="1"/>
              <a:pPr algn="r" eaLnBrk="1" hangingPunct="1"/>
              <a:t>9</a:t>
            </a:fld>
            <a:endParaRPr lang="ru-RU" sz="1400" b="1"/>
          </a:p>
        </p:txBody>
      </p:sp>
      <p:grpSp>
        <p:nvGrpSpPr>
          <p:cNvPr id="2" name="Содержимое 37"/>
          <p:cNvGrpSpPr>
            <a:grpSpLocks noGrp="1"/>
          </p:cNvGrpSpPr>
          <p:nvPr/>
        </p:nvGrpSpPr>
        <p:grpSpPr bwMode="auto">
          <a:xfrm>
            <a:off x="179388" y="285750"/>
            <a:ext cx="8780462" cy="3514725"/>
            <a:chOff x="1071538" y="557622"/>
            <a:chExt cx="6786610" cy="4371576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071538" y="2143158"/>
              <a:ext cx="928849" cy="428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JRE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2357448" y="2143158"/>
              <a:ext cx="928849" cy="428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JRE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071538" y="2571627"/>
              <a:ext cx="2214759" cy="428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Host OS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071538" y="3000098"/>
              <a:ext cx="2214759" cy="428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Network Layer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643389" y="2143158"/>
              <a:ext cx="928849" cy="428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JRE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6929299" y="2143158"/>
              <a:ext cx="928849" cy="428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JRE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5643389" y="2571627"/>
              <a:ext cx="2214759" cy="428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Host OS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5643389" y="3000098"/>
              <a:ext cx="2214759" cy="428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Network Layer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 rot="5400000">
              <a:off x="1573023" y="4070658"/>
              <a:ext cx="1285410" cy="122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rot="5400000">
              <a:off x="6073094" y="4070045"/>
              <a:ext cx="1285410" cy="245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2215114" y="4713976"/>
              <a:ext cx="4499457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Цилиндр 49"/>
            <p:cNvSpPr/>
            <p:nvPr/>
          </p:nvSpPr>
          <p:spPr>
            <a:xfrm rot="16200000">
              <a:off x="4286192" y="1357242"/>
              <a:ext cx="428469" cy="6715443"/>
            </a:xfrm>
            <a:prstGeom prst="can">
              <a:avLst>
                <a:gd name="adj" fmla="val 487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Network Channel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Дуга 50"/>
            <p:cNvSpPr/>
            <p:nvPr/>
          </p:nvSpPr>
          <p:spPr>
            <a:xfrm rot="10800000">
              <a:off x="1428598" y="1979273"/>
              <a:ext cx="1429471" cy="1196556"/>
            </a:xfrm>
            <a:prstGeom prst="arc">
              <a:avLst>
                <a:gd name="adj1" fmla="val 10836202"/>
                <a:gd name="adj2" fmla="val 0"/>
              </a:avLst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2" name="Дуга 51"/>
            <p:cNvSpPr/>
            <p:nvPr/>
          </p:nvSpPr>
          <p:spPr>
            <a:xfrm rot="10800000">
              <a:off x="1142705" y="557622"/>
              <a:ext cx="4715412" cy="3998393"/>
            </a:xfrm>
            <a:prstGeom prst="arc">
              <a:avLst>
                <a:gd name="adj1" fmla="val 10836202"/>
                <a:gd name="adj2" fmla="val 0"/>
              </a:avLst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1C9145-93F5-410C-9652-56B2354E4CBF}" type="slidenum">
              <a:rPr lang="ru-RU" smtClean="0"/>
              <a:pPr eaLnBrk="1" hangingPunct="1"/>
              <a:t>10</a:t>
            </a:fld>
            <a:endParaRPr lang="ru-RU" smtClean="0"/>
          </a:p>
        </p:txBody>
      </p:sp>
      <p:sp>
        <p:nvSpPr>
          <p:cNvPr id="13315" name="Заголовок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Вызов удаленного метода</a:t>
            </a:r>
          </a:p>
        </p:txBody>
      </p:sp>
      <p:sp>
        <p:nvSpPr>
          <p:cNvPr id="13316" name="Номер слайда 4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0CCEE74-D2B0-4B22-839B-8FC32970F265}" type="slidenum">
              <a:rPr lang="ru-RU" sz="1400" b="1"/>
              <a:pPr algn="r" eaLnBrk="1" hangingPunct="1"/>
              <a:t>10</a:t>
            </a:fld>
            <a:endParaRPr lang="ru-RU" sz="1400" b="1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313" y="1487488"/>
            <a:ext cx="6424612" cy="47783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2D9C33-6C08-47FE-9D55-CA4C1ABD8567}" type="slidenum">
              <a:rPr lang="ru-RU" smtClean="0"/>
              <a:pPr eaLnBrk="1" hangingPunct="1"/>
              <a:t>11</a:t>
            </a:fld>
            <a:endParaRPr lang="ru-RU" smtClean="0"/>
          </a:p>
        </p:txBody>
      </p:sp>
      <p:sp>
        <p:nvSpPr>
          <p:cNvPr id="14339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Действия при вызове удаленного метода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4294967295"/>
          </p:nvPr>
        </p:nvSpPr>
        <p:spPr>
          <a:xfrm>
            <a:off x="179388" y="1571625"/>
            <a:ext cx="4313237" cy="4545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b="1" smtClean="0">
                <a:solidFill>
                  <a:schemeClr val="accent1"/>
                </a:solidFill>
              </a:rPr>
              <a:t>Заглушка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Высылает серверу пакет с идентификатором удаленного объекта, описанием вызываемого метода и упакованными параметрами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Получает пакет от сервера, распаковывает результат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4294967295"/>
          </p:nvPr>
        </p:nvSpPr>
        <p:spPr>
          <a:xfrm>
            <a:off x="4645025" y="1571625"/>
            <a:ext cx="4314825" cy="4545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800" b="1" smtClean="0">
                <a:solidFill>
                  <a:schemeClr val="accent1"/>
                </a:solidFill>
              </a:rPr>
              <a:t>Получатель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Разбирает параметры (</a:t>
            </a:r>
            <a:r>
              <a:rPr lang="en-US" sz="2800" smtClean="0"/>
              <a:t>unmarshaling)</a:t>
            </a:r>
            <a:endParaRPr lang="ru-RU" sz="2800" smtClean="0"/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Находит объект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Вызывает нужный метод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Получает и упаковывает результат  (</a:t>
            </a:r>
            <a:r>
              <a:rPr lang="en-US" sz="2800" smtClean="0"/>
              <a:t>marshaling) </a:t>
            </a:r>
            <a:endParaRPr lang="ru-RU" sz="2800" smtClean="0"/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Отсылает пакет заглушке</a:t>
            </a:r>
          </a:p>
        </p:txBody>
      </p:sp>
      <p:sp>
        <p:nvSpPr>
          <p:cNvPr id="14342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0AFD551-EA81-4D5D-B103-7CC7F4266048}" type="slidenum">
              <a:rPr lang="ru-RU" sz="1400" b="1"/>
              <a:pPr algn="r" eaLnBrk="1" hangingPunct="1"/>
              <a:t>11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5D1342-AD7A-4C54-95D0-E046CA80407C}" type="slidenum">
              <a:rPr lang="ru-RU" smtClean="0"/>
              <a:pPr eaLnBrk="1" hangingPunct="1"/>
              <a:t>12</a:t>
            </a:fld>
            <a:endParaRPr lang="ru-RU" smtClean="0"/>
          </a:p>
        </p:txBody>
      </p:sp>
      <p:sp>
        <p:nvSpPr>
          <p:cNvPr id="1536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Передача параметров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ru-RU" smtClean="0"/>
              <a:t>	Аргументы методов и возвращаемое значение могут быть следующих типов:</a:t>
            </a:r>
          </a:p>
          <a:p>
            <a:pPr eaLnBrk="1" hangingPunct="1">
              <a:lnSpc>
                <a:spcPct val="200000"/>
              </a:lnSpc>
            </a:pPr>
            <a:r>
              <a:rPr lang="ru-RU" sz="2800" b="1" smtClean="0">
                <a:solidFill>
                  <a:schemeClr val="accent1"/>
                </a:solidFill>
              </a:rPr>
              <a:t>Простые типы</a:t>
            </a:r>
          </a:p>
          <a:p>
            <a:pPr eaLnBrk="1" hangingPunct="1">
              <a:lnSpc>
                <a:spcPct val="200000"/>
              </a:lnSpc>
            </a:pPr>
            <a:r>
              <a:rPr lang="ru-RU" sz="2800" b="1" smtClean="0">
                <a:solidFill>
                  <a:schemeClr val="accent1"/>
                </a:solidFill>
              </a:rPr>
              <a:t>Объектные типы</a:t>
            </a:r>
          </a:p>
          <a:p>
            <a:pPr eaLnBrk="1" hangingPunct="1">
              <a:lnSpc>
                <a:spcPct val="200000"/>
              </a:lnSpc>
            </a:pPr>
            <a:r>
              <a:rPr lang="ru-RU" sz="2800" b="1" smtClean="0">
                <a:solidFill>
                  <a:schemeClr val="accent1"/>
                </a:solidFill>
              </a:rPr>
              <a:t>Удаленные объектные типы</a:t>
            </a:r>
          </a:p>
        </p:txBody>
      </p:sp>
      <p:sp>
        <p:nvSpPr>
          <p:cNvPr id="15365" name="Номер слайда 4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CEE6541-3D5D-4638-95E4-552345176CCE}" type="slidenum">
              <a:rPr lang="ru-RU" sz="1400" b="1"/>
              <a:pPr algn="r" eaLnBrk="1" hangingPunct="1"/>
              <a:t>12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2056DC-324A-4B22-9ECF-4D4144109F3E}" type="slidenum">
              <a:rPr lang="ru-RU" smtClean="0"/>
              <a:pPr eaLnBrk="1" hangingPunct="1"/>
              <a:t>13</a:t>
            </a:fld>
            <a:endParaRPr lang="ru-RU" smtClean="0"/>
          </a:p>
        </p:txBody>
      </p:sp>
      <p:sp>
        <p:nvSpPr>
          <p:cNvPr id="1638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Параметры простых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Когда в качестве параметра в удаленный метод передается простой тип данных, RMI передает их по значению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RMI делает копию значения простого типа и передает ее в удаленный метод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Если метод возвращает значение простого типа, также используется передача по значению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Значения передаются между JVM в стандартном, машинно-независимом формате; это позволяет JVM, работающим на разных платформах, надежно взаимодействовать друг с другом</a:t>
            </a:r>
          </a:p>
        </p:txBody>
      </p:sp>
      <p:sp>
        <p:nvSpPr>
          <p:cNvPr id="16389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1E5CC72-F108-40B9-85D0-B0E4F4AA80B1}" type="slidenum">
              <a:rPr lang="ru-RU" sz="1400" b="1"/>
              <a:pPr algn="r" eaLnBrk="1" hangingPunct="1"/>
              <a:t>13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106251-E38F-4953-A831-585192411F14}" type="slidenum">
              <a:rPr lang="ru-RU" smtClean="0"/>
              <a:pPr eaLnBrk="1" hangingPunct="1"/>
              <a:t>14</a:t>
            </a:fld>
            <a:endParaRPr lang="ru-RU" smtClean="0"/>
          </a:p>
        </p:txBody>
      </p:sp>
      <p:sp>
        <p:nvSpPr>
          <p:cNvPr id="1741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Параметры объектных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800" smtClean="0"/>
              <a:t>RMI передает между JVM сам объект, а не ссылку на него, т.е. объект передается по значению</a:t>
            </a:r>
          </a:p>
          <a:p>
            <a:pPr eaLnBrk="1" hangingPunct="1">
              <a:spcBef>
                <a:spcPct val="0"/>
              </a:spcBef>
            </a:pPr>
            <a:r>
              <a:rPr lang="ru-RU" sz="2800" smtClean="0"/>
              <a:t>Когда удаленный метод возвращает объект, в вызывающую программу передается копия объекта</a:t>
            </a:r>
          </a:p>
          <a:p>
            <a:pPr eaLnBrk="1" hangingPunct="1">
              <a:spcBef>
                <a:spcPct val="0"/>
              </a:spcBef>
            </a:pPr>
            <a:r>
              <a:rPr lang="ru-RU" sz="2800" smtClean="0"/>
              <a:t>Для передачи состояния объекта RMI использует сериализацию: состояние объекта преобразуется в набор байтов, пересылаемых по сети</a:t>
            </a:r>
          </a:p>
        </p:txBody>
      </p:sp>
      <p:sp>
        <p:nvSpPr>
          <p:cNvPr id="17413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E22925B-25E3-4659-B991-C1A8FC041472}" type="slidenum">
              <a:rPr lang="ru-RU" sz="1400" b="1"/>
              <a:pPr algn="r" eaLnBrk="1" hangingPunct="1"/>
              <a:t>14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72AFE9-DB57-43D8-B201-B2B69A872EA1}" type="slidenum">
              <a:rPr lang="ru-RU" smtClean="0"/>
              <a:pPr eaLnBrk="1" hangingPunct="1"/>
              <a:t>15</a:t>
            </a:fld>
            <a:endParaRPr lang="ru-RU" smtClean="0"/>
          </a:p>
        </p:txBody>
      </p:sp>
      <p:sp>
        <p:nvSpPr>
          <p:cNvPr id="18435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Параметры удаленных объектных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79388" y="1636713"/>
            <a:ext cx="8780462" cy="457835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ru-RU" dirty="0"/>
              <a:t>При передаче в качестве параметра или возвращаемого значения ссылки на заглушку удаленного объекта </a:t>
            </a:r>
            <a:r>
              <a:rPr lang="ru-RU" dirty="0" err="1"/>
              <a:t>сериализация</a:t>
            </a:r>
            <a:r>
              <a:rPr lang="ru-RU" dirty="0"/>
              <a:t> не используется</a:t>
            </a:r>
          </a:p>
          <a:p>
            <a:pPr eaLnBrk="1" hangingPunct="1">
              <a:defRPr/>
            </a:pPr>
            <a:r>
              <a:rPr lang="ru-RU" dirty="0"/>
              <a:t>Вместо этого передается удаленная ссылка</a:t>
            </a:r>
          </a:p>
          <a:p>
            <a:pPr eaLnBrk="1" hangingPunct="1">
              <a:defRPr/>
            </a:pPr>
            <a:r>
              <a:rPr lang="ru-RU" dirty="0"/>
              <a:t>Получатель получает для работы локальную ссылку на заглушку удаленного объекта</a:t>
            </a:r>
          </a:p>
          <a:p>
            <a:pPr eaLnBrk="1" hangingPunct="1">
              <a:defRPr/>
            </a:pPr>
            <a:r>
              <a:rPr lang="ru-RU" dirty="0"/>
              <a:t>Это еще один способ получить ссылку на удаленный объект</a:t>
            </a:r>
          </a:p>
        </p:txBody>
      </p:sp>
      <p:sp>
        <p:nvSpPr>
          <p:cNvPr id="18437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900E32E-804C-4C34-B12C-E676AAAB0F66}" type="slidenum">
              <a:rPr lang="ru-RU" sz="1400" b="1"/>
              <a:pPr algn="r" eaLnBrk="1" hangingPunct="1"/>
              <a:t>15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7660A7-3103-4E72-B651-551689AC2679}" type="slidenum">
              <a:rPr lang="ru-RU" smtClean="0"/>
              <a:pPr eaLnBrk="1" hangingPunct="1"/>
              <a:t>16</a:t>
            </a:fld>
            <a:endParaRPr lang="ru-RU" smtClean="0"/>
          </a:p>
        </p:txBody>
      </p:sp>
      <p:sp>
        <p:nvSpPr>
          <p:cNvPr id="19459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Синтаксис вызова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Синтаксис вызова такой же, как и при локальном вызове</a:t>
            </a:r>
          </a:p>
          <a:p>
            <a:pPr eaLnBrk="1" hangingPunct="1"/>
            <a:endParaRPr lang="ru-RU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ru-RU" smtClean="0"/>
              <a:t>Используются ссылки интерфейсных типов</a:t>
            </a:r>
          </a:p>
          <a:p>
            <a:pPr eaLnBrk="1" hangingPunct="1"/>
            <a:endParaRPr lang="ru-RU" smtClean="0"/>
          </a:p>
        </p:txBody>
      </p:sp>
      <p:sp>
        <p:nvSpPr>
          <p:cNvPr id="19461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C0BAC48-FEDE-42A1-9AA7-FFFE475F7627}" type="slidenum">
              <a:rPr lang="ru-RU" sz="1400" b="1"/>
              <a:pPr algn="r" eaLnBrk="1" hangingPunct="1"/>
              <a:t>16</a:t>
            </a:fld>
            <a:endParaRPr lang="ru-RU" sz="1400" b="1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928938"/>
            <a:ext cx="8572500" cy="3571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centralWarehouse.getQuantity("SuperSucker 100 Vacuum</a:t>
            </a:r>
            <a:r>
              <a:rPr lang="ru-RU" sz="17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Cleaner”);</a:t>
            </a:r>
            <a:endParaRPr lang="ru-RU" sz="1700" b="1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786313"/>
            <a:ext cx="8572500" cy="1143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interface Warehouse extends Remote {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int getQuantity(String description) throws RemoteException;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}</a:t>
            </a:r>
            <a:endParaRPr lang="ru-RU" sz="17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353923-7516-4195-BBE2-CAE790D39D0F}" type="slidenum">
              <a:rPr lang="ru-RU" smtClean="0"/>
              <a:pPr eaLnBrk="1" hangingPunct="1"/>
              <a:t>17</a:t>
            </a:fld>
            <a:endParaRPr lang="ru-RU" smtClean="0"/>
          </a:p>
        </p:txBody>
      </p:sp>
      <p:sp>
        <p:nvSpPr>
          <p:cNvPr id="2048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Динамическая загрузка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dirty="0"/>
              <a:t>Класс заглушки должен быть доступен клиенту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RMI-</a:t>
            </a:r>
            <a:r>
              <a:rPr lang="ru-RU" dirty="0"/>
              <a:t>клиенты могут сами динамически загружать классы заглушек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/>
              <a:t>Также могут быть загружены дополнительные классы, необходимые для передачи параметров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/>
              <a:t>Для обеспечения корректности применяется менеджер безопасности (</a:t>
            </a:r>
            <a:r>
              <a:rPr lang="en-US" dirty="0"/>
              <a:t>security manager)</a:t>
            </a:r>
            <a:endParaRPr lang="ru-RU" dirty="0"/>
          </a:p>
        </p:txBody>
      </p:sp>
      <p:sp>
        <p:nvSpPr>
          <p:cNvPr id="20485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3FCCF47-27DD-40A0-8AB1-D3F58260BAD0}" type="slidenum">
              <a:rPr lang="ru-RU" sz="1400" b="1"/>
              <a:pPr algn="r" eaLnBrk="1" hangingPunct="1"/>
              <a:t>17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508CD8-EE75-42D1-8729-7F49E5394901}" type="slidenum">
              <a:rPr lang="ru-RU" smtClean="0"/>
              <a:pPr eaLnBrk="1" hangingPunct="1"/>
              <a:t>18</a:t>
            </a:fld>
            <a:endParaRPr lang="ru-RU" smtClean="0"/>
          </a:p>
        </p:txBody>
      </p:sp>
      <p:sp>
        <p:nvSpPr>
          <p:cNvPr id="2150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работы</a:t>
            </a:r>
          </a:p>
        </p:txBody>
      </p:sp>
      <p:sp>
        <p:nvSpPr>
          <p:cNvPr id="21508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F99BABB-EBFE-45FB-9E49-9FEDA130D2AB}" type="slidenum">
              <a:rPr lang="ru-RU" sz="1400" b="1"/>
              <a:pPr algn="r" eaLnBrk="1" hangingPunct="1"/>
              <a:t>18</a:t>
            </a:fld>
            <a:endParaRPr lang="ru-RU" sz="1400" b="1"/>
          </a:p>
        </p:txBody>
      </p:sp>
      <p:pic>
        <p:nvPicPr>
          <p:cNvPr id="5" name="Picture 5" descr="0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9050" y="1466850"/>
            <a:ext cx="6561138" cy="48196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76E881-8A3C-4B87-A209-6664368C185F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2092F58-A154-41C2-9B2E-97A6378CA7F2}" type="slidenum">
              <a:rPr lang="ru-RU" sz="1400" b="1"/>
              <a:pPr algn="r" eaLnBrk="1" hangingPunct="1"/>
              <a:t>1</a:t>
            </a:fld>
            <a:endParaRPr lang="ru-RU" sz="1400" b="1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Aft>
                <a:spcPts val="300"/>
              </a:spcAft>
              <a:defRPr/>
            </a:pPr>
            <a:r>
              <a:rPr lang="ru-RU" dirty="0"/>
              <a:t>Общие принципы </a:t>
            </a:r>
            <a:r>
              <a:rPr lang="en-US" dirty="0"/>
              <a:t>RMI</a:t>
            </a:r>
            <a:endParaRPr lang="ru-RU" dirty="0"/>
          </a:p>
          <a:p>
            <a:pPr eaLnBrk="1" hangingPunct="1">
              <a:spcAft>
                <a:spcPts val="300"/>
              </a:spcAft>
              <a:defRPr/>
            </a:pPr>
            <a:endParaRPr lang="ru-RU" dirty="0"/>
          </a:p>
          <a:p>
            <a:pPr eaLnBrk="1" hangingPunct="1">
              <a:spcAft>
                <a:spcPts val="300"/>
              </a:spcAft>
              <a:defRPr/>
            </a:pPr>
            <a:r>
              <a:rPr lang="ru-RU" dirty="0"/>
              <a:t>Элементы распределенной системы </a:t>
            </a:r>
            <a:r>
              <a:rPr lang="en-US" dirty="0"/>
              <a:t>RMI</a:t>
            </a:r>
          </a:p>
          <a:p>
            <a:pPr eaLnBrk="1" hangingPunct="1">
              <a:spcAft>
                <a:spcPts val="300"/>
              </a:spcAft>
              <a:defRPr/>
            </a:pPr>
            <a:endParaRPr lang="ru-RU" dirty="0"/>
          </a:p>
          <a:p>
            <a:pPr eaLnBrk="1" hangingPunct="1">
              <a:spcAft>
                <a:spcPts val="300"/>
              </a:spcAft>
              <a:defRPr/>
            </a:pPr>
            <a:r>
              <a:rPr lang="ru-RU" dirty="0"/>
              <a:t>Порядок разработки и запуска </a:t>
            </a:r>
            <a:r>
              <a:rPr lang="en-US" dirty="0"/>
              <a:t>RMI-</a:t>
            </a:r>
            <a:r>
              <a:rPr lang="ru-RU" dirty="0"/>
              <a:t>приложений</a:t>
            </a:r>
          </a:p>
          <a:p>
            <a:pPr eaLnBrk="1" hangingPunct="1">
              <a:spcAft>
                <a:spcPts val="300"/>
              </a:spcAft>
              <a:defRPr/>
            </a:pPr>
            <a:endParaRPr lang="ru-RU" dirty="0"/>
          </a:p>
          <a:p>
            <a:pPr eaLnBrk="1" hangingPunct="1">
              <a:spcAft>
                <a:spcPts val="300"/>
              </a:spcAft>
              <a:defRPr/>
            </a:pPr>
            <a:r>
              <a:rPr lang="ru-RU" dirty="0"/>
              <a:t>Нововведения в </a:t>
            </a:r>
            <a:r>
              <a:rPr lang="en-US" dirty="0"/>
              <a:t>Java5</a:t>
            </a:r>
            <a:endParaRPr lang="ru-RU" dirty="0"/>
          </a:p>
          <a:p>
            <a:pPr eaLnBrk="1" hangingPunct="1">
              <a:spcAft>
                <a:spcPts val="300"/>
              </a:spcAft>
              <a:defRPr/>
            </a:pP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587506-ACFD-4CE6-BCA5-B62BA919BEC8}" type="slidenum">
              <a:rPr lang="ru-RU" smtClean="0"/>
              <a:pPr eaLnBrk="1" hangingPunct="1"/>
              <a:t>19</a:t>
            </a:fld>
            <a:endParaRPr lang="ru-RU" smtClean="0"/>
          </a:p>
        </p:txBody>
      </p:sp>
      <p:sp>
        <p:nvSpPr>
          <p:cNvPr id="2253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Именование удаленных объектов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ru-RU" sz="2700" smtClean="0"/>
              <a:t>Как клиент находит удаленный объект RMI?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ru-RU" sz="2700" b="1" smtClean="0">
                <a:solidFill>
                  <a:schemeClr val="accent1"/>
                </a:solidFill>
              </a:rPr>
              <a:t>Клиенты находят удаленные объекты, используя службу имен или каталогов</a:t>
            </a:r>
            <a:r>
              <a:rPr lang="ru-RU" sz="27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ru-RU" sz="2700" smtClean="0"/>
              <a:t>RMI может использовать различные службы, включая Java Naming and Directory Interface (JNDI)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ru-RU" sz="2700" smtClean="0"/>
              <a:t>RMI включает в себя простую службу – реестр RMI (rmiregistry)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ru-RU" sz="2700" smtClean="0"/>
              <a:t>Реестр RMI работает на каждой машине, содержащей объекты удаленных служб и принимающей запросы на обслуживание (по умолчанию используется порт 1099) </a:t>
            </a:r>
          </a:p>
        </p:txBody>
      </p:sp>
      <p:sp>
        <p:nvSpPr>
          <p:cNvPr id="22533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71EB2F6-BB5E-41C8-8E38-7EECD7CAB69F}" type="slidenum">
              <a:rPr lang="ru-RU" sz="1400" b="1"/>
              <a:pPr algn="r" eaLnBrk="1" hangingPunct="1"/>
              <a:t>19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72B5D3-3610-466F-8B0B-2747F8F1EDE7}" type="slidenum">
              <a:rPr lang="ru-RU" smtClean="0"/>
              <a:pPr eaLnBrk="1" hangingPunct="1"/>
              <a:t>20</a:t>
            </a:fld>
            <a:endParaRPr lang="ru-RU" smtClean="0"/>
          </a:p>
        </p:txBody>
      </p:sp>
      <p:sp>
        <p:nvSpPr>
          <p:cNvPr id="23555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На стороне сервера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ru-RU" dirty="0"/>
              <a:t>Программа сервера создает удаленный объект, создавая локальный объект, реализующий нужную функциональность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ru-RU" dirty="0"/>
              <a:t>Затем программа экспортирует этот объект в RMI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ru-RU" dirty="0"/>
              <a:t>Как только объект экспортирован, RMI создает службу прослушивания, ожидающую соединения с клиентом и запроса к объекту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ru-RU" dirty="0"/>
              <a:t>После экспорта сервер регистрирует объект в реестре RMI, используя публичное имя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dirty="0"/>
          </a:p>
        </p:txBody>
      </p:sp>
      <p:sp>
        <p:nvSpPr>
          <p:cNvPr id="23557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CCE3EEC-2CED-4FBC-BF64-0EC477047D3E}" type="slidenum">
              <a:rPr lang="ru-RU" sz="1400" b="1"/>
              <a:pPr algn="r" eaLnBrk="1" hangingPunct="1"/>
              <a:t>20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9644CA-7203-47BA-AABB-09267C525CE6}" type="slidenum">
              <a:rPr lang="ru-RU" smtClean="0"/>
              <a:pPr eaLnBrk="1" hangingPunct="1"/>
              <a:t>21</a:t>
            </a:fld>
            <a:endParaRPr lang="ru-RU" smtClean="0"/>
          </a:p>
        </p:txBody>
      </p:sp>
      <p:sp>
        <p:nvSpPr>
          <p:cNvPr id="24579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На стороне клиента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ru-RU" dirty="0"/>
              <a:t>Доступ к реестру RMI обеспечивается через статический класс </a:t>
            </a:r>
            <a:r>
              <a:rPr lang="ru-RU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Naming</a:t>
            </a:r>
            <a:endParaRPr lang="ru-RU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ru-RU" dirty="0"/>
              <a:t>Он предоставляет метод </a:t>
            </a:r>
            <a:r>
              <a:rPr lang="ru-RU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lookup</a:t>
            </a:r>
            <a:r>
              <a:rPr lang="ru-RU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/>
              <a:t>, который клиент использует для запросов к реестру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ru-RU" dirty="0"/>
              <a:t>Метод принимает URL, указывающий на имя хоста и имя требуемой службы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ru-RU" dirty="0"/>
              <a:t>URL принимает следующий вид: </a:t>
            </a:r>
            <a:br>
              <a:rPr lang="ru-RU" dirty="0"/>
            </a:br>
            <a:r>
              <a:rPr lang="ru-RU" dirty="0" err="1"/>
              <a:t>rmi</a:t>
            </a:r>
            <a:r>
              <a:rPr lang="ru-RU" dirty="0"/>
              <a:t>://&lt;</a:t>
            </a:r>
            <a:r>
              <a:rPr lang="ru-RU" dirty="0" err="1"/>
              <a:t>host_name</a:t>
            </a:r>
            <a:r>
              <a:rPr lang="ru-RU" dirty="0"/>
              <a:t>&gt; [:&lt;</a:t>
            </a:r>
            <a:r>
              <a:rPr lang="ru-RU" dirty="0" err="1"/>
              <a:t>name_service_port</a:t>
            </a:r>
            <a:r>
              <a:rPr lang="ru-RU" dirty="0"/>
              <a:t>&gt;] /&lt;</a:t>
            </a:r>
            <a:r>
              <a:rPr lang="ru-RU" dirty="0" err="1"/>
              <a:t>service_name</a:t>
            </a:r>
            <a:r>
              <a:rPr lang="ru-RU" dirty="0"/>
              <a:t>&gt;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ru-RU" dirty="0"/>
              <a:t>Метод возвращает удаленную ссылку на объект</a:t>
            </a:r>
          </a:p>
        </p:txBody>
      </p:sp>
      <p:sp>
        <p:nvSpPr>
          <p:cNvPr id="24581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4ABDE5E-C9CA-448D-9023-F74E155642AB}" type="slidenum">
              <a:rPr lang="ru-RU" sz="1400" b="1"/>
              <a:pPr algn="r" eaLnBrk="1" hangingPunct="1"/>
              <a:t>21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A5BF1D-EA71-4C7E-BE3C-9D003F50A265}" type="slidenum">
              <a:rPr lang="ru-RU" smtClean="0"/>
              <a:pPr eaLnBrk="1" hangingPunct="1"/>
              <a:t>22</a:t>
            </a:fld>
            <a:endParaRPr lang="ru-RU" smtClean="0"/>
          </a:p>
        </p:txBody>
      </p:sp>
      <p:sp>
        <p:nvSpPr>
          <p:cNvPr id="2560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Основные элементы распределенной </a:t>
            </a:r>
            <a:r>
              <a:rPr lang="en-US" smtClean="0"/>
              <a:t>RMI-</a:t>
            </a:r>
            <a:r>
              <a:rPr lang="ru-RU" smtClean="0"/>
              <a:t>системы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ru-RU" smtClean="0"/>
              <a:t>Интерфейс удаленного объекта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ru-RU" smtClean="0"/>
              <a:t>Класс, реализующий удаленный объект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ru-RU" smtClean="0"/>
              <a:t>Файлы классов </a:t>
            </a:r>
            <a:r>
              <a:rPr lang="en-US" smtClean="0"/>
              <a:t>stub</a:t>
            </a:r>
            <a:r>
              <a:rPr lang="ru-RU" smtClean="0"/>
              <a:t>'а и </a:t>
            </a:r>
            <a:r>
              <a:rPr lang="en-US" smtClean="0"/>
              <a:t>skeleton</a:t>
            </a:r>
            <a:r>
              <a:rPr lang="ru-RU" smtClean="0"/>
              <a:t>'а.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ru-RU" smtClean="0"/>
              <a:t>Программа серверной части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ru-RU" smtClean="0"/>
              <a:t>Служба именования </a:t>
            </a:r>
            <a:r>
              <a:rPr lang="en-US" smtClean="0"/>
              <a:t>RMI</a:t>
            </a:r>
            <a:endParaRPr lang="ru-RU" smtClean="0"/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ru-RU" smtClean="0"/>
              <a:t>Провайдер файлов классов (HTTP- или FTP- сервер) </a:t>
            </a:r>
            <a:endParaRPr lang="en-US" smtClean="0"/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ru-RU" smtClean="0"/>
              <a:t>Программа-клиент</a:t>
            </a:r>
          </a:p>
          <a:p>
            <a:pPr eaLnBrk="1" hangingPunct="1">
              <a:spcBef>
                <a:spcPts val="1000"/>
              </a:spcBef>
            </a:pPr>
            <a:endParaRPr lang="ru-RU" smtClean="0"/>
          </a:p>
        </p:txBody>
      </p:sp>
      <p:sp>
        <p:nvSpPr>
          <p:cNvPr id="25605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B7575DC-680A-475B-B891-C9DF591366E2}" type="slidenum">
              <a:rPr lang="ru-RU" sz="1400" b="1"/>
              <a:pPr algn="r" eaLnBrk="1" hangingPunct="1"/>
              <a:t>22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4E2DE9-5165-4165-A194-E500C92C293A}" type="slidenum">
              <a:rPr lang="ru-RU" smtClean="0"/>
              <a:pPr eaLnBrk="1" hangingPunct="1"/>
              <a:t>23</a:t>
            </a:fld>
            <a:endParaRPr lang="ru-RU" smtClean="0"/>
          </a:p>
        </p:txBody>
      </p:sp>
      <p:sp>
        <p:nvSpPr>
          <p:cNvPr id="2662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Соглашения именования классов</a:t>
            </a:r>
          </a:p>
        </p:txBody>
      </p:sp>
      <p:sp>
        <p:nvSpPr>
          <p:cNvPr id="26628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76C158B-8F4C-4C68-9D66-3A27E7835B76}" type="slidenum">
              <a:rPr lang="ru-RU" sz="1400" b="1"/>
              <a:pPr algn="r" eaLnBrk="1" hangingPunct="1"/>
              <a:t>23</a:t>
            </a:fld>
            <a:endParaRPr lang="ru-RU" sz="1400" b="1"/>
          </a:p>
        </p:txBody>
      </p:sp>
      <p:graphicFrame>
        <p:nvGraphicFramePr>
          <p:cNvPr id="6" name="Group 46"/>
          <p:cNvGraphicFramePr>
            <a:graphicFrameLocks noGrp="1"/>
          </p:cNvGraphicFramePr>
          <p:nvPr>
            <p:ph idx="4294967295"/>
          </p:nvPr>
        </p:nvGraphicFramePr>
        <p:xfrm>
          <a:off x="179388" y="1739900"/>
          <a:ext cx="8750300" cy="4260852"/>
        </p:xfrm>
        <a:graphic>
          <a:graphicData uri="http://schemas.openxmlformats.org/drawingml/2006/table">
            <a:tbl>
              <a:tblPr/>
              <a:tblGrid>
                <a:gridCol w="2998980"/>
                <a:gridCol w="5751320"/>
              </a:tblGrid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Без суффикса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Product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Удаленный интерфейс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Суффикс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ProductImpl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Серверный класс, реализующий интерфейс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Суффикс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Server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ProductServer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Программа на сервере, создающая и регистрирующая объекты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Суффикс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ProductClient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Клиентская программа, вызывающая удаленные методы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Суффикс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_Stub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ProductImpl_Stub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Класс заглушки, автоматически генерируется программой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rmic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Суффикс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_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Skel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ProductImpl_Skel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Класс скелета, автоматически генерируется программой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rmic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нужен для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RMI 1.1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0647EA-2B50-4ABC-B2BC-2FFBBEBFA590}" type="slidenum">
              <a:rPr lang="ru-RU" smtClean="0"/>
              <a:pPr eaLnBrk="1" hangingPunct="1"/>
              <a:t>24</a:t>
            </a:fld>
            <a:endParaRPr lang="ru-RU" smtClean="0"/>
          </a:p>
        </p:txBody>
      </p:sp>
      <p:sp>
        <p:nvSpPr>
          <p:cNvPr id="2765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Порядок разработки серверной части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  <a:defRPr/>
            </a:pPr>
            <a:r>
              <a:rPr lang="ru-RU" dirty="0"/>
              <a:t>Определение интерфейса удаленного объекта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defRPr/>
            </a:pPr>
            <a:r>
              <a:rPr lang="ru-RU" dirty="0"/>
              <a:t>Написание класса, реализующего этот интерфейс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defRPr/>
            </a:pPr>
            <a:r>
              <a:rPr lang="ru-RU" dirty="0"/>
              <a:t>Создание программы серверной части, которая реально создает объект и регистрирует его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defRPr/>
            </a:pPr>
            <a:r>
              <a:rPr lang="ru-RU" dirty="0"/>
              <a:t>Запуск специального компилятора (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rmic</a:t>
            </a:r>
            <a:r>
              <a:rPr lang="en-US" dirty="0"/>
              <a:t>)</a:t>
            </a:r>
            <a:r>
              <a:rPr lang="ru-RU" dirty="0"/>
              <a:t>, автоматически создающего код для заглушки</a:t>
            </a:r>
          </a:p>
        </p:txBody>
      </p:sp>
      <p:sp>
        <p:nvSpPr>
          <p:cNvPr id="27653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FA3E9D9-923F-4EE2-971D-A90EE58B1BF8}" type="slidenum">
              <a:rPr lang="ru-RU" sz="1400" b="1"/>
              <a:pPr algn="r" eaLnBrk="1" hangingPunct="1"/>
              <a:t>24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0A974C-38F6-45BA-ABD8-43AC39DCF301}" type="slidenum">
              <a:rPr lang="ru-RU" smtClean="0"/>
              <a:pPr eaLnBrk="1" hangingPunct="1"/>
              <a:t>25</a:t>
            </a:fld>
            <a:endParaRPr lang="ru-RU" smtClean="0"/>
          </a:p>
        </p:txBody>
      </p:sp>
      <p:sp>
        <p:nvSpPr>
          <p:cNvPr id="28675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Описание интерфейса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Product</a:t>
            </a:r>
            <a:endParaRPr lang="ru-RU" smtClean="0"/>
          </a:p>
        </p:txBody>
      </p:sp>
      <p:sp>
        <p:nvSpPr>
          <p:cNvPr id="28676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EA18B5B-684E-47B4-83C7-E61078353FB4}" type="slidenum">
              <a:rPr lang="ru-RU" sz="1400" b="1"/>
              <a:pPr algn="r" eaLnBrk="1" hangingPunct="1"/>
              <a:t>25</a:t>
            </a:fld>
            <a:endParaRPr lang="ru-RU" sz="14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100" b="1">
                <a:solidFill>
                  <a:schemeClr val="accent1"/>
                </a:solidFill>
                <a:latin typeface="Courier New" pitchFamily="49" charset="0"/>
              </a:rPr>
              <a:t>import java.rmi.*;</a:t>
            </a:r>
          </a:p>
          <a:p>
            <a:pPr eaLnBrk="1" hangingPunct="1"/>
            <a:endParaRPr lang="en-US" sz="2100" b="1">
              <a:latin typeface="Courier New" pitchFamily="49" charset="0"/>
            </a:endParaRPr>
          </a:p>
          <a:p>
            <a:pPr eaLnBrk="1" hangingPunct="1"/>
            <a:r>
              <a:rPr lang="en-US" sz="2100" b="1">
                <a:latin typeface="Courier New" pitchFamily="49" charset="0"/>
              </a:rPr>
              <a:t>/**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* The interface for remote product objects.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*/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public interface Product </a:t>
            </a:r>
            <a:r>
              <a:rPr lang="en-US" sz="2100" b="1">
                <a:solidFill>
                  <a:schemeClr val="accent1"/>
                </a:solidFill>
                <a:latin typeface="Courier New" pitchFamily="49" charset="0"/>
              </a:rPr>
              <a:t>extends Remote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{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/**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* Gets the description of this product.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* @return the product description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*/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String getDescription()</a:t>
            </a:r>
            <a:r>
              <a:rPr lang="ru-RU" sz="2100" b="1">
                <a:latin typeface="Courier New" pitchFamily="49" charset="0"/>
              </a:rPr>
              <a:t> </a:t>
            </a:r>
            <a:r>
              <a:rPr lang="en-US" sz="2100" b="1">
                <a:solidFill>
                  <a:schemeClr val="accent1"/>
                </a:solidFill>
                <a:latin typeface="Courier New" pitchFamily="49" charset="0"/>
              </a:rPr>
              <a:t>throws RemoteException</a:t>
            </a:r>
            <a:r>
              <a:rPr lang="en-US" sz="21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}</a:t>
            </a:r>
            <a:endParaRPr lang="ru-RU" sz="21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AC12D5-287A-4D03-B917-DCCB7DB8BCA9}" type="slidenum">
              <a:rPr lang="ru-RU" smtClean="0"/>
              <a:pPr eaLnBrk="1" hangingPunct="1"/>
              <a:t>26</a:t>
            </a:fld>
            <a:endParaRPr lang="ru-RU" smtClean="0"/>
          </a:p>
        </p:txBody>
      </p:sp>
      <p:sp>
        <p:nvSpPr>
          <p:cNvPr id="29699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Реализация интерфейса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ProductImpl</a:t>
            </a:r>
            <a:endParaRPr lang="ru-RU" smtClean="0"/>
          </a:p>
        </p:txBody>
      </p:sp>
      <p:sp>
        <p:nvSpPr>
          <p:cNvPr id="29700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FA23930-588C-442D-B2E0-EECA7096607A}" type="slidenum">
              <a:rPr lang="ru-RU" sz="1400" b="1"/>
              <a:pPr algn="r" eaLnBrk="1" hangingPunct="1"/>
              <a:t>26</a:t>
            </a:fld>
            <a:endParaRPr lang="ru-RU" sz="14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import java.rmi.*;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import java.rmi.server.*;</a:t>
            </a:r>
          </a:p>
          <a:p>
            <a:pPr eaLnBrk="1" hangingPunct="1"/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public class ProductImpl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extends UnicastRemoteObject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                     implements Product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public ProductImpl(String n) throws RemoteException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name = n;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public String getDescription() throws RemoteException{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  return "I am a " + name + ". Buy me!";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private String name;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}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D9B84D-92F9-4B77-BB5A-A948EDA24B95}" type="slidenum">
              <a:rPr lang="ru-RU" smtClean="0"/>
              <a:pPr eaLnBrk="1" hangingPunct="1"/>
              <a:t>27</a:t>
            </a:fld>
            <a:endParaRPr lang="ru-RU" smtClean="0"/>
          </a:p>
        </p:txBody>
      </p:sp>
      <p:sp>
        <p:nvSpPr>
          <p:cNvPr id="3072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Сервер</a:t>
            </a:r>
            <a:br>
              <a:rPr lang="ru-RU" smtClean="0"/>
            </a:br>
            <a:r>
              <a:rPr lang="en-US" smtClean="0"/>
              <a:t>ProductServer</a:t>
            </a:r>
            <a:endParaRPr lang="ru-RU" smtClean="0"/>
          </a:p>
        </p:txBody>
      </p:sp>
      <p:sp>
        <p:nvSpPr>
          <p:cNvPr id="30724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30DFAE4-9D97-4E46-82A2-BADAF15E1CC9}" type="slidenum">
              <a:rPr lang="ru-RU" sz="1400" b="1"/>
              <a:pPr algn="r" eaLnBrk="1" hangingPunct="1"/>
              <a:t>27</a:t>
            </a:fld>
            <a:endParaRPr lang="ru-RU" sz="14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</a:rPr>
              <a:t>import java.rmi.*;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import java.rmi.server.*;</a:t>
            </a:r>
          </a:p>
          <a:p>
            <a:pPr eaLnBrk="1" hangingPunct="1"/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</a:rPr>
              <a:t>public class ProductServer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public static void main(String args[])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System.out.println("Constructing server implementations...");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ProductImpl p1 = new ProductImpl("Blackwell Toaster");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ProductImpl p2 = new ProductImpl("ZapXpress Microwave Oven");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System.out.println("Binding server implementations to registry...");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</a:t>
            </a:r>
            <a:r>
              <a:rPr lang="en-US" sz="1400" b="1">
                <a:solidFill>
                  <a:schemeClr val="accent1"/>
                </a:solidFill>
                <a:latin typeface="Courier New" pitchFamily="49" charset="0"/>
              </a:rPr>
              <a:t>Naming.rebind("toaster", p1);</a:t>
            </a:r>
          </a:p>
          <a:p>
            <a:pPr eaLnBrk="1" hangingPunct="1"/>
            <a:r>
              <a:rPr lang="en-US" sz="1400" b="1">
                <a:solidFill>
                  <a:schemeClr val="accent1"/>
                </a:solidFill>
                <a:latin typeface="Courier New" pitchFamily="49" charset="0"/>
              </a:rPr>
              <a:t>      Naming.rebind("microwave", p2);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System.out.println ("Waiting for invocations from clients...");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catch(Exception e)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e.printStackTrace();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}</a:t>
            </a:r>
            <a:endParaRPr lang="ru-RU" sz="1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E7C169-58CC-4E1A-8B5A-E95A4642980A}" type="slidenum">
              <a:rPr lang="ru-RU" smtClean="0"/>
              <a:pPr eaLnBrk="1" hangingPunct="1"/>
              <a:t>28</a:t>
            </a:fld>
            <a:endParaRPr lang="ru-RU" smtClean="0"/>
          </a:p>
        </p:txBody>
      </p:sp>
      <p:sp>
        <p:nvSpPr>
          <p:cNvPr id="3174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Порядок работы клиентской части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 anchor="ctr"/>
          <a:lstStyle/>
          <a:p>
            <a:pPr eaLnBrk="1" hangingPunct="1"/>
            <a:r>
              <a:rPr lang="ru-RU" smtClean="0"/>
              <a:t>Запуск менеджера безопасности (</a:t>
            </a:r>
            <a:r>
              <a:rPr lang="en-US" smtClean="0"/>
              <a:t>Security Manager)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ru-RU" smtClean="0"/>
              <a:t>Поиск удаленного объекта</a:t>
            </a:r>
            <a:endParaRPr lang="en-US" smtClean="0"/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Вызов какого-либо метода удаленного объекта</a:t>
            </a:r>
          </a:p>
        </p:txBody>
      </p:sp>
      <p:sp>
        <p:nvSpPr>
          <p:cNvPr id="31749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9002C5-D018-475F-A283-0B3331942E17}" type="slidenum">
              <a:rPr lang="ru-RU" sz="1400" b="1"/>
              <a:pPr algn="r" eaLnBrk="1" hangingPunct="1"/>
              <a:t>28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4CC280-67FC-415C-9247-6BAF7AE729D9}" type="slidenum">
              <a:rPr lang="ru-RU" smtClean="0"/>
              <a:pPr eaLnBrk="1" hangingPunct="1"/>
              <a:t>2</a:t>
            </a:fld>
            <a:endParaRPr lang="ru-RU" smtClean="0"/>
          </a:p>
        </p:txBody>
      </p:sp>
      <p:sp>
        <p:nvSpPr>
          <p:cNvPr id="512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Remote Method Invocation</a:t>
            </a:r>
          </a:p>
        </p:txBody>
      </p:sp>
      <p:sp>
        <p:nvSpPr>
          <p:cNvPr id="5124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306D19D-FF36-417F-B48D-C807DC94F29A}" type="slidenum">
              <a:rPr lang="ru-RU" sz="1400" b="1"/>
              <a:pPr algn="r" eaLnBrk="1" hangingPunct="1"/>
              <a:t>2</a:t>
            </a:fld>
            <a:endParaRPr lang="ru-RU" sz="1400" b="1"/>
          </a:p>
        </p:txBody>
      </p:sp>
      <p:sp>
        <p:nvSpPr>
          <p:cNvPr id="7" name="Содержимое 6"/>
          <p:cNvSpPr>
            <a:spLocks noGrp="1"/>
          </p:cNvSpPr>
          <p:nvPr>
            <p:ph sz="half" idx="4294967295"/>
          </p:nvPr>
        </p:nvSpPr>
        <p:spPr>
          <a:xfrm>
            <a:off x="179388" y="1636713"/>
            <a:ext cx="4313237" cy="44799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ru-RU" sz="2800" dirty="0"/>
              <a:t>Основной принцип: </a:t>
            </a:r>
            <a:br>
              <a:rPr lang="ru-RU" sz="2800" dirty="0"/>
            </a:br>
            <a:r>
              <a:rPr lang="ru-RU" sz="2800" b="1" dirty="0">
                <a:solidFill>
                  <a:schemeClr val="accent1"/>
                </a:solidFill>
              </a:rPr>
              <a:t>определение</a:t>
            </a:r>
            <a:r>
              <a:rPr lang="ru-RU" sz="2800" dirty="0"/>
              <a:t> поведения и </a:t>
            </a:r>
            <a:r>
              <a:rPr lang="ru-RU" sz="2800" b="1" dirty="0">
                <a:solidFill>
                  <a:schemeClr val="accent1"/>
                </a:solidFill>
              </a:rPr>
              <a:t>реализация</a:t>
            </a:r>
            <a:r>
              <a:rPr lang="ru-RU" sz="2800" dirty="0"/>
              <a:t> этого поведения считаются разными понятиями</a:t>
            </a:r>
            <a:endParaRPr lang="en-US" sz="2800" dirty="0"/>
          </a:p>
          <a:p>
            <a:pPr eaLnBrk="1" hangingPunct="1">
              <a:spcBef>
                <a:spcPct val="0"/>
              </a:spcBef>
              <a:defRPr/>
            </a:pPr>
            <a:endParaRPr lang="ru-RU" sz="2800" dirty="0"/>
          </a:p>
          <a:p>
            <a:pPr eaLnBrk="1" hangingPunct="1">
              <a:spcBef>
                <a:spcPct val="0"/>
              </a:spcBef>
              <a:defRPr/>
            </a:pPr>
            <a:r>
              <a:rPr lang="ru-RU" sz="2800" dirty="0"/>
              <a:t>RMI дает возможность разделить и выполнить на разных JVM </a:t>
            </a:r>
            <a:br>
              <a:rPr lang="ru-RU" sz="2800" dirty="0"/>
            </a:br>
            <a:r>
              <a:rPr lang="ru-RU" sz="2800" dirty="0"/>
              <a:t>код, </a:t>
            </a:r>
            <a:r>
              <a:rPr lang="ru-RU" sz="2800" b="1" dirty="0">
                <a:solidFill>
                  <a:schemeClr val="accent1"/>
                </a:solidFill>
              </a:rPr>
              <a:t>определяющий</a:t>
            </a:r>
            <a:r>
              <a:rPr lang="ru-RU" sz="2800" dirty="0">
                <a:solidFill>
                  <a:schemeClr val="accent1"/>
                </a:solidFill>
              </a:rPr>
              <a:t> </a:t>
            </a:r>
            <a:r>
              <a:rPr lang="ru-RU" sz="2800" dirty="0"/>
              <a:t>поведение, и </a:t>
            </a:r>
            <a:br>
              <a:rPr lang="ru-RU" sz="2800" dirty="0"/>
            </a:br>
            <a:r>
              <a:rPr lang="ru-RU" sz="2800" dirty="0"/>
              <a:t>код, </a:t>
            </a:r>
            <a:r>
              <a:rPr lang="ru-RU" sz="2800" b="1" dirty="0">
                <a:solidFill>
                  <a:schemeClr val="accent1"/>
                </a:solidFill>
              </a:rPr>
              <a:t>реализующий</a:t>
            </a:r>
            <a:r>
              <a:rPr lang="ru-RU" sz="2800" dirty="0">
                <a:solidFill>
                  <a:schemeClr val="accent1"/>
                </a:solidFill>
              </a:rPr>
              <a:t> </a:t>
            </a:r>
            <a:r>
              <a:rPr lang="ru-RU" sz="2800" dirty="0"/>
              <a:t>поведение</a:t>
            </a:r>
          </a:p>
          <a:p>
            <a:pPr eaLnBrk="1" hangingPunct="1">
              <a:defRPr/>
            </a:pPr>
            <a:endParaRPr lang="ru-RU" sz="2800" dirty="0"/>
          </a:p>
          <a:p>
            <a:pPr eaLnBrk="1" hangingPunct="1">
              <a:defRPr/>
            </a:pPr>
            <a:endParaRPr lang="ru-RU" sz="2800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0425" y="1636713"/>
            <a:ext cx="4264025" cy="44799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2BAC1C-0C97-4AD5-9F33-505475E13B83}" type="slidenum">
              <a:rPr lang="ru-RU" smtClean="0"/>
              <a:pPr eaLnBrk="1" hangingPunct="1"/>
              <a:t>29</a:t>
            </a:fld>
            <a:endParaRPr lang="ru-RU" smtClean="0"/>
          </a:p>
        </p:txBody>
      </p:sp>
      <p:sp>
        <p:nvSpPr>
          <p:cNvPr id="3277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Клиент</a:t>
            </a:r>
            <a:br>
              <a:rPr lang="ru-RU" smtClean="0"/>
            </a:br>
            <a:r>
              <a:rPr lang="en-US" smtClean="0"/>
              <a:t>ProductClient</a:t>
            </a:r>
            <a:endParaRPr lang="ru-RU" smtClean="0"/>
          </a:p>
        </p:txBody>
      </p:sp>
      <p:sp>
        <p:nvSpPr>
          <p:cNvPr id="32772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2DE8F16-6814-4B06-BD47-A289BDA620F1}" type="slidenum">
              <a:rPr lang="ru-RU" sz="1400" b="1"/>
              <a:pPr algn="r" eaLnBrk="1" hangingPunct="1"/>
              <a:t>29</a:t>
            </a:fld>
            <a:endParaRPr lang="ru-RU" sz="14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b="1">
                <a:latin typeface="Courier New" pitchFamily="49" charset="0"/>
              </a:rPr>
              <a:t>import java.rmi.*;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import java.rmi.server.*;</a:t>
            </a:r>
          </a:p>
          <a:p>
            <a:pPr eaLnBrk="1" hangingPunct="1"/>
            <a:endParaRPr lang="ru-RU" sz="1400" b="1">
              <a:latin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</a:rPr>
              <a:t>public class ProductClient 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static void main(String[] args) 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</a:t>
            </a:r>
            <a:r>
              <a:rPr lang="ru-RU" sz="1400" b="1">
                <a:solidFill>
                  <a:schemeClr val="accent1"/>
                </a:solidFill>
                <a:latin typeface="Courier New" pitchFamily="49" charset="0"/>
              </a:rPr>
              <a:t>System.setProperty("java.security.policy", "client.policy");</a:t>
            </a:r>
          </a:p>
          <a:p>
            <a:pPr eaLnBrk="1" hangingPunct="1"/>
            <a:r>
              <a:rPr lang="ru-RU" sz="1400" b="1">
                <a:solidFill>
                  <a:schemeClr val="accent1"/>
                </a:solidFill>
                <a:latin typeface="Courier New" pitchFamily="49" charset="0"/>
              </a:rPr>
              <a:t>    System.setSecurityManager(new RMISecurityManager());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String url = "rmi://localhost/";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// change to "rmi://yourserver.com/" 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ru-RU" sz="1400" b="1">
                <a:solidFill>
                  <a:schemeClr val="accent1"/>
                </a:solidFill>
                <a:latin typeface="Courier New" pitchFamily="49" charset="0"/>
              </a:rPr>
              <a:t>      Product c1 = (Product)Naming.lookup(url + "toaster");</a:t>
            </a:r>
          </a:p>
          <a:p>
            <a:pPr eaLnBrk="1" hangingPunct="1"/>
            <a:r>
              <a:rPr lang="ru-RU" sz="1400" b="1">
                <a:solidFill>
                  <a:schemeClr val="accent1"/>
                </a:solidFill>
                <a:latin typeface="Courier New" pitchFamily="49" charset="0"/>
              </a:rPr>
              <a:t>      Product c2 = (Product)Naming.lookup(url + "microwave");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  System.out.println(c1.getDescription());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  System.out.println(c2.getDescription());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}      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catch(Exception e) 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  e.printStackTrace();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A1EEE4-8144-42F1-A9B8-5426A512357A}" type="slidenum">
              <a:rPr lang="ru-RU" smtClean="0"/>
              <a:pPr eaLnBrk="1" hangingPunct="1"/>
              <a:t>30</a:t>
            </a:fld>
            <a:endParaRPr lang="ru-RU" smtClean="0"/>
          </a:p>
        </p:txBody>
      </p:sp>
      <p:sp>
        <p:nvSpPr>
          <p:cNvPr id="33795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Файл политики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Определяет права на доступ к различным ресурсам</a:t>
            </a:r>
          </a:p>
          <a:p>
            <a:pPr eaLnBrk="1" hangingPunct="1"/>
            <a:r>
              <a:rPr lang="ru-RU" sz="2400" smtClean="0"/>
              <a:t>Используется менеджером безопасности</a:t>
            </a:r>
          </a:p>
          <a:p>
            <a:pPr eaLnBrk="1" hangingPunct="1"/>
            <a:r>
              <a:rPr lang="ru-RU" sz="2400" smtClean="0"/>
              <a:t>Необходимо любому загружаемому коду с любого места разрешить:</a:t>
            </a:r>
          </a:p>
          <a:p>
            <a:pPr lvl="1" eaLnBrk="1" hangingPunct="1"/>
            <a:r>
              <a:rPr lang="ru-RU" sz="2000" smtClean="0"/>
              <a:t>Соединяться или принимать соединения по непривилегированным портам (</a:t>
            </a:r>
            <a:r>
              <a:rPr lang="en-US" sz="2000" smtClean="0"/>
              <a:t>&gt; </a:t>
            </a:r>
            <a:r>
              <a:rPr lang="ru-RU" sz="2000" smtClean="0"/>
              <a:t>1024) с любого хоста</a:t>
            </a:r>
          </a:p>
          <a:p>
            <a:pPr lvl="1" eaLnBrk="1" hangingPunct="1"/>
            <a:r>
              <a:rPr lang="ru-RU" sz="2000" smtClean="0"/>
              <a:t>Подключаться к порту 80 (</a:t>
            </a:r>
            <a:r>
              <a:rPr lang="en-US" sz="2000" smtClean="0"/>
              <a:t>HTTP-</a:t>
            </a:r>
            <a:r>
              <a:rPr lang="ru-RU" sz="2000" smtClean="0"/>
              <a:t>порт)</a:t>
            </a:r>
          </a:p>
          <a:p>
            <a:pPr eaLnBrk="1" hangingPunct="1"/>
            <a:endParaRPr lang="ru-RU" sz="2400" smtClean="0"/>
          </a:p>
        </p:txBody>
      </p:sp>
      <p:sp>
        <p:nvSpPr>
          <p:cNvPr id="33797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6F597AB-E5AB-41CC-9617-ED2F7F9C1685}" type="slidenum">
              <a:rPr lang="ru-RU" sz="1400" b="1"/>
              <a:pPr algn="r" eaLnBrk="1" hangingPunct="1"/>
              <a:t>30</a:t>
            </a:fld>
            <a:endParaRPr lang="ru-RU" sz="1400" b="1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500563"/>
            <a:ext cx="8572500" cy="15716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sz="1400" b="1">
                <a:solidFill>
                  <a:schemeClr val="tx2"/>
                </a:solidFill>
                <a:latin typeface="Courier New" pitchFamily="49" charset="0"/>
              </a:rPr>
              <a:t>grant</a:t>
            </a:r>
          </a:p>
          <a:p>
            <a:pPr eaLnBrk="1" hangingPunct="1"/>
            <a:r>
              <a:rPr lang="fr-FR" sz="14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ru-RU" sz="14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fr-FR" sz="1400" b="1">
                <a:solidFill>
                  <a:schemeClr val="tx2"/>
                </a:solidFill>
                <a:latin typeface="Courier New" pitchFamily="49" charset="0"/>
              </a:rPr>
              <a:t>permission java.net.SocketPermission</a:t>
            </a:r>
          </a:p>
          <a:p>
            <a:pPr eaLnBrk="1" hangingPunct="1"/>
            <a:r>
              <a:rPr lang="ru-RU" sz="14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fr-FR" sz="1400" b="1">
                <a:solidFill>
                  <a:schemeClr val="tx2"/>
                </a:solidFill>
                <a:latin typeface="Courier New" pitchFamily="49" charset="0"/>
              </a:rPr>
              <a:t>"*:1024-65535", "connect";</a:t>
            </a:r>
          </a:p>
          <a:p>
            <a:pPr eaLnBrk="1" hangingPunct="1"/>
            <a:r>
              <a:rPr lang="fr-FR" sz="1400" b="1">
                <a:solidFill>
                  <a:schemeClr val="tx2"/>
                </a:solidFill>
              </a:rPr>
              <a:t>    </a:t>
            </a:r>
            <a:r>
              <a:rPr lang="fr-FR" sz="1400" b="1">
                <a:solidFill>
                  <a:schemeClr val="tx2"/>
                </a:solidFill>
                <a:latin typeface="Courier New" pitchFamily="49" charset="0"/>
              </a:rPr>
              <a:t>permission java.net.SocketPermission</a:t>
            </a:r>
          </a:p>
          <a:p>
            <a:pPr eaLnBrk="1" hangingPunct="1"/>
            <a:r>
              <a:rPr lang="fr-FR" sz="1400" b="1">
                <a:solidFill>
                  <a:schemeClr val="tx2"/>
                </a:solidFill>
                <a:latin typeface="Courier New" pitchFamily="49" charset="0"/>
              </a:rPr>
              <a:t>  "*:80", "connect";</a:t>
            </a:r>
          </a:p>
          <a:p>
            <a:pPr eaLnBrk="1" hangingPunct="1"/>
            <a:r>
              <a:rPr lang="fr-FR" sz="1400" b="1">
                <a:solidFill>
                  <a:schemeClr val="tx2"/>
                </a:solidFill>
                <a:latin typeface="Courier New" pitchFamily="49" charset="0"/>
              </a:rPr>
              <a:t>};</a:t>
            </a:r>
            <a:endParaRPr lang="ru-RU" sz="14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FEA5C0-321D-48A0-B017-C0CBAC5767E8}" type="slidenum">
              <a:rPr lang="ru-RU" smtClean="0"/>
              <a:pPr eaLnBrk="1" hangingPunct="1"/>
              <a:t>31</a:t>
            </a:fld>
            <a:endParaRPr lang="ru-RU" smtClean="0"/>
          </a:p>
        </p:txBody>
      </p:sp>
      <p:sp>
        <p:nvSpPr>
          <p:cNvPr id="34819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Разделение кода для распределенного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600" b="1" smtClean="0">
                <a:solidFill>
                  <a:schemeClr val="accent1"/>
                </a:solidFill>
              </a:rPr>
              <a:t>Server</a:t>
            </a:r>
            <a:endParaRPr lang="ru-RU" sz="3600" b="1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Папка, где располагается сервер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Не должна быть доступна клиенту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Должна содержать, как минимум, следующие файлы: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ProductServer.class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ProductImpl.class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Product.class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ProductImpl_Stub.class</a:t>
            </a:r>
          </a:p>
        </p:txBody>
      </p:sp>
      <p:sp>
        <p:nvSpPr>
          <p:cNvPr id="34821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1D33ED1-4FA3-43DF-A51E-8FE0B0D5A3BF}" type="slidenum">
              <a:rPr lang="ru-RU" sz="1400" b="1"/>
              <a:pPr algn="r" eaLnBrk="1" hangingPunct="1"/>
              <a:t>31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167080-8EBA-459D-8872-7CDD8594113E}" type="slidenum">
              <a:rPr lang="ru-RU" smtClean="0"/>
              <a:pPr eaLnBrk="1" hangingPunct="1"/>
              <a:t>32</a:t>
            </a:fld>
            <a:endParaRPr lang="ru-RU" smtClean="0"/>
          </a:p>
        </p:txBody>
      </p:sp>
      <p:sp>
        <p:nvSpPr>
          <p:cNvPr id="3584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Разделение кода для распределенного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3600" b="1" dirty="0">
                <a:solidFill>
                  <a:schemeClr val="accent1"/>
                </a:solidFill>
              </a:rPr>
              <a:t>Client</a:t>
            </a:r>
            <a:endParaRPr lang="ru-RU" sz="3600" b="1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600"/>
              </a:spcBef>
              <a:defRPr/>
            </a:pPr>
            <a:r>
              <a:rPr lang="ru-RU" dirty="0"/>
              <a:t>Папка, где располагается клиент</a:t>
            </a:r>
          </a:p>
          <a:p>
            <a:pPr eaLnBrk="1" hangingPunct="1">
              <a:lnSpc>
                <a:spcPct val="85000"/>
              </a:lnSpc>
              <a:spcBef>
                <a:spcPts val="600"/>
              </a:spcBef>
              <a:defRPr/>
            </a:pPr>
            <a:r>
              <a:rPr lang="ru-RU" dirty="0"/>
              <a:t>Должна содержать, как минимум, следующие файлы:</a:t>
            </a: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defRPr/>
            </a:pP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ProductClient.class</a:t>
            </a:r>
            <a:endParaRPr lang="ru-RU" b="1" dirty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defRPr/>
            </a:pP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client.policy</a:t>
            </a:r>
            <a:endParaRPr lang="ru-RU" b="1" dirty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ts val="600"/>
              </a:spcBef>
              <a:defRPr/>
            </a:pPr>
            <a:r>
              <a:rPr lang="ru-RU" dirty="0"/>
              <a:t>Если интерфейс удаленного объекта известен заранее, также должна содержать файл:</a:t>
            </a: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defRPr/>
            </a:pP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Product.class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Courier New" pitchFamily="49" charset="0"/>
              </a:rPr>
            </a:b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5845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72457C-A792-4475-98DB-D831AB2B9106}" type="slidenum">
              <a:rPr lang="ru-RU" sz="1400" b="1"/>
              <a:pPr algn="r" eaLnBrk="1" hangingPunct="1"/>
              <a:t>32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4BC495-9187-49F2-A5A0-132E3E116B3B}" type="slidenum">
              <a:rPr lang="ru-RU" smtClean="0"/>
              <a:pPr eaLnBrk="1" hangingPunct="1"/>
              <a:t>33</a:t>
            </a:fld>
            <a:endParaRPr lang="ru-RU" smtClean="0"/>
          </a:p>
        </p:txBody>
      </p:sp>
      <p:sp>
        <p:nvSpPr>
          <p:cNvPr id="3686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Разделение кода для распределенного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sz="3600" b="1" dirty="0">
                <a:solidFill>
                  <a:schemeClr val="accent1"/>
                </a:solidFill>
              </a:rPr>
              <a:t>Download</a:t>
            </a:r>
            <a:endParaRPr lang="ru-RU" sz="3600" b="1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ru-RU" dirty="0"/>
              <a:t>Содержит классы, используемые с данного сервера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ru-RU" dirty="0"/>
              <a:t>Классы из нее могут быть загружены клиентом динамически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ru-RU" dirty="0"/>
              <a:t>Указывается как значение переменной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java.rmi.server.codebase</a:t>
            </a:r>
            <a:endParaRPr lang="ru-RU" dirty="0"/>
          </a:p>
          <a:p>
            <a:pPr eaLnBrk="1" hangingPunct="1">
              <a:lnSpc>
                <a:spcPct val="85000"/>
              </a:lnSpc>
              <a:defRPr/>
            </a:pPr>
            <a:r>
              <a:rPr lang="ru-RU" dirty="0"/>
              <a:t>Должна содержать, как минимум, следующие файлы: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Product.class</a:t>
            </a:r>
            <a:endParaRPr lang="ru-RU" b="1" dirty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ProductImpl_Stub.class</a:t>
            </a:r>
            <a:endParaRPr lang="en-US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36869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9F10FD1-A37B-4C21-934D-B19E79A99266}" type="slidenum">
              <a:rPr lang="ru-RU" sz="1400" b="1"/>
              <a:pPr algn="r" eaLnBrk="1" hangingPunct="1"/>
              <a:t>33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9D7FAB-8982-4887-A707-861EAF1F1D6E}" type="slidenum">
              <a:rPr lang="ru-RU" smtClean="0"/>
              <a:pPr eaLnBrk="1" hangingPunct="1"/>
              <a:t>34</a:t>
            </a:fld>
            <a:endParaRPr lang="ru-RU" smtClean="0"/>
          </a:p>
        </p:txBody>
      </p:sp>
      <p:sp>
        <p:nvSpPr>
          <p:cNvPr id="3789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Запуск серверной части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Запуск программы </a:t>
            </a:r>
            <a:r>
              <a:rPr lang="en-US" smtClean="0"/>
              <a:t>RMIRegistry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ru-RU" smtClean="0"/>
              <a:t>Запуск программы сервера удаленного объекта</a:t>
            </a:r>
          </a:p>
          <a:p>
            <a:pPr eaLnBrk="1" hangingPunct="1"/>
            <a:endParaRPr lang="ru-RU" smtClean="0"/>
          </a:p>
        </p:txBody>
      </p:sp>
      <p:sp>
        <p:nvSpPr>
          <p:cNvPr id="37893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3A7C64F-4AA9-4135-88DD-538A15D210B5}" type="slidenum">
              <a:rPr lang="ru-RU" sz="1400" b="1"/>
              <a:pPr algn="r" eaLnBrk="1" hangingPunct="1"/>
              <a:t>34</a:t>
            </a:fld>
            <a:endParaRPr lang="ru-RU" sz="1400" b="1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500563"/>
            <a:ext cx="8572500" cy="15716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UNIX: java -Djava.rmi.server.codebase=file:classDir/ </a:t>
            </a:r>
            <a:r>
              <a:rPr lang="ru-RU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ProductServer &amp;</a:t>
            </a:r>
            <a:endParaRPr lang="ru-RU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Windows: start java -Djava.rmi.server.codebase=file:classDir/ </a:t>
            </a:r>
            <a:r>
              <a:rPr lang="ru-RU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ProductServer</a:t>
            </a:r>
            <a:endParaRPr lang="ru-RU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2286000"/>
            <a:ext cx="8572500" cy="1000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UNIX: rmiregistry &amp;</a:t>
            </a:r>
            <a:endParaRPr lang="ru-RU" b="1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/>
            <a:endParaRPr lang="en-US" b="1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/>
            <a:r>
              <a:rPr lang="en-US" b="1">
                <a:solidFill>
                  <a:schemeClr val="tx2"/>
                </a:solidFill>
                <a:latin typeface="Courier New" pitchFamily="49" charset="0"/>
              </a:rPr>
              <a:t>Windows: start rmiregistry</a:t>
            </a:r>
            <a:endParaRPr lang="ru-RU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9A763C-99D4-457D-A3C6-90DA96FBB690}" type="slidenum">
              <a:rPr lang="ru-RU" smtClean="0"/>
              <a:pPr eaLnBrk="1" hangingPunct="1"/>
              <a:t>35</a:t>
            </a:fld>
            <a:endParaRPr lang="ru-RU" smtClean="0"/>
          </a:p>
        </p:txBody>
      </p:sp>
      <p:sp>
        <p:nvSpPr>
          <p:cNvPr id="38915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Запуск клиентской части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Файл политики безопасности должен быть доступен менеджеру безопасности</a:t>
            </a:r>
            <a:endParaRPr lang="en-US" smtClean="0"/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Запуск производится как запуск обычного приложения </a:t>
            </a:r>
            <a:r>
              <a:rPr lang="en-US" smtClean="0"/>
              <a:t>Java</a:t>
            </a:r>
            <a:endParaRPr lang="ru-RU" smtClean="0"/>
          </a:p>
          <a:p>
            <a:pPr eaLnBrk="1" hangingPunct="1"/>
            <a:endParaRPr lang="ru-RU" smtClean="0"/>
          </a:p>
        </p:txBody>
      </p:sp>
      <p:sp>
        <p:nvSpPr>
          <p:cNvPr id="38917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C715154-90E3-478F-B163-7CEEB2C3A999}" type="slidenum">
              <a:rPr lang="ru-RU" sz="1400" b="1"/>
              <a:pPr algn="r" eaLnBrk="1" hangingPunct="1"/>
              <a:t>35</a:t>
            </a:fld>
            <a:endParaRPr lang="ru-RU" sz="1400" b="1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5072063"/>
            <a:ext cx="8572500" cy="5000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>
                <a:latin typeface="Courier New" pitchFamily="49" charset="0"/>
              </a:rPr>
              <a:t>java ProductClient</a:t>
            </a:r>
            <a:endParaRPr lang="ru-RU" sz="2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A83BEB-A950-4478-8C54-5A7DA3738C92}" type="slidenum">
              <a:rPr lang="ru-RU" smtClean="0"/>
              <a:pPr eaLnBrk="1" hangingPunct="1"/>
              <a:t>36</a:t>
            </a:fld>
            <a:endParaRPr lang="ru-RU" smtClean="0"/>
          </a:p>
        </p:txBody>
      </p:sp>
      <p:sp>
        <p:nvSpPr>
          <p:cNvPr id="39939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Нововведения </a:t>
            </a:r>
            <a:r>
              <a:rPr lang="en-US" smtClean="0"/>
              <a:t>Java5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Стала необязательной компиляция заглушек с помощью </a:t>
            </a:r>
            <a:r>
              <a:rPr lang="en-US" smtClean="0"/>
              <a:t>rmic</a:t>
            </a:r>
            <a:endParaRPr lang="ru-RU" smtClean="0"/>
          </a:p>
          <a:p>
            <a:pPr eaLnBrk="1" hangingPunct="1"/>
            <a:r>
              <a:rPr lang="ru-RU" smtClean="0"/>
              <a:t>Расширились возможности службы именования</a:t>
            </a:r>
          </a:p>
          <a:p>
            <a:pPr eaLnBrk="1" hangingPunct="1"/>
            <a:r>
              <a:rPr lang="ru-RU" smtClean="0"/>
              <a:t>Немного изменился подход к регистрации объекта на сервере</a:t>
            </a:r>
          </a:p>
          <a:p>
            <a:pPr eaLnBrk="1" hangingPunct="1"/>
            <a:r>
              <a:rPr lang="ru-RU" smtClean="0"/>
              <a:t>Общие принципы и порядки разработки и работы приложений сохранились</a:t>
            </a:r>
          </a:p>
        </p:txBody>
      </p:sp>
      <p:sp>
        <p:nvSpPr>
          <p:cNvPr id="39941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9F94894-2802-4959-986E-10B44B27C8FD}" type="slidenum">
              <a:rPr lang="ru-RU" sz="1400" b="1"/>
              <a:pPr algn="r" eaLnBrk="1" hangingPunct="1"/>
              <a:t>36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F95658-B8FC-48C5-8F92-D47FB020EBDD}" type="slidenum">
              <a:rPr lang="ru-RU" smtClean="0"/>
              <a:pPr eaLnBrk="1" hangingPunct="1"/>
              <a:t>37</a:t>
            </a:fld>
            <a:endParaRPr lang="ru-RU" smtClean="0"/>
          </a:p>
        </p:txBody>
      </p:sp>
      <p:sp>
        <p:nvSpPr>
          <p:cNvPr id="4096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Интерфейс и реализация</a:t>
            </a:r>
            <a:br>
              <a:rPr lang="ru-RU" smtClean="0"/>
            </a:br>
            <a:r>
              <a:rPr lang="ru-RU" smtClean="0"/>
              <a:t>в стиле </a:t>
            </a:r>
            <a:r>
              <a:rPr lang="en-US" smtClean="0"/>
              <a:t>Java5</a:t>
            </a:r>
            <a:endParaRPr lang="ru-RU" smtClean="0"/>
          </a:p>
        </p:txBody>
      </p:sp>
      <p:sp>
        <p:nvSpPr>
          <p:cNvPr id="40964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F6400B2-6887-4AE0-A4AF-88AF467772C4}" type="slidenum">
              <a:rPr lang="ru-RU" sz="1400" b="1"/>
              <a:pPr algn="r" eaLnBrk="1" hangingPunct="1"/>
              <a:t>37</a:t>
            </a:fld>
            <a:endParaRPr lang="ru-RU" sz="14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18573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import java.rmi.Remote;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import java.rmi.RemoteException;</a:t>
            </a:r>
          </a:p>
          <a:p>
            <a:pPr eaLnBrk="1" hangingPunct="1"/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public interface Hello extends Remote {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String sayHello() throws RemoteException;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071938"/>
            <a:ext cx="8572500" cy="2000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public class HelloImpl implements Hello {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public HelloImpl() {}</a:t>
            </a:r>
          </a:p>
          <a:p>
            <a:pPr eaLnBrk="1" hangingPunct="1"/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public String sayHello() {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  return "Hello, world!";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CC4487-6DB1-4F69-A3C7-9B592E332D74}" type="slidenum">
              <a:rPr lang="ru-RU" smtClean="0"/>
              <a:pPr eaLnBrk="1" hangingPunct="1"/>
              <a:t>38</a:t>
            </a:fld>
            <a:endParaRPr lang="ru-RU" smtClean="0"/>
          </a:p>
        </p:txBody>
      </p:sp>
      <p:sp>
        <p:nvSpPr>
          <p:cNvPr id="4198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Сервер в стиле </a:t>
            </a:r>
            <a:r>
              <a:rPr lang="en-US" smtClean="0"/>
              <a:t>Java5</a:t>
            </a:r>
            <a:endParaRPr lang="ru-RU" smtClean="0"/>
          </a:p>
        </p:txBody>
      </p:sp>
      <p:sp>
        <p:nvSpPr>
          <p:cNvPr id="41988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F68D6E7-A9DD-4C35-B871-216D01445DD5}" type="slidenum">
              <a:rPr lang="ru-RU" sz="1400" b="1"/>
              <a:pPr algn="r" eaLnBrk="1" hangingPunct="1"/>
              <a:t>38</a:t>
            </a:fld>
            <a:endParaRPr lang="ru-RU" sz="14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java.rmi.registry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java.rmi.server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HelloServer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 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 { 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try { 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HelloImpl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HelloImpl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 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Hello stub = (Hello)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UnicastRemoteObject.exportObject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0); 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Registry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LocateRegistry.getRegistry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registry.bind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("Hello", stub); 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("Server ready"); 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catch (Exception e) 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("Server exception: " +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e.toString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 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053575-02FD-4FB6-AF0E-1C3286823A87}" type="slidenum">
              <a:rPr lang="ru-RU" smtClean="0"/>
              <a:pPr eaLnBrk="1" hangingPunct="1"/>
              <a:t>3</a:t>
            </a:fld>
            <a:endParaRPr lang="ru-RU" smtClean="0"/>
          </a:p>
        </p:txBody>
      </p:sp>
      <p:sp>
        <p:nvSpPr>
          <p:cNvPr id="6147" name="Заголовок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Remote Method Invocation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В RMI удаленная служба определяется при помощи интерфейса Java 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Реализация удаленной службы кодируется в классе, реализующем интерфейс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Ключ к пониманию RMI:</a:t>
            </a:r>
          </a:p>
          <a:p>
            <a:pPr lvl="1" eaLnBrk="1" hangingPunct="1">
              <a:spcBef>
                <a:spcPct val="0"/>
              </a:spcBef>
            </a:pPr>
            <a:r>
              <a:rPr lang="ru-RU" smtClean="0"/>
              <a:t>интерфейсы определяют поведение</a:t>
            </a:r>
          </a:p>
          <a:p>
            <a:pPr lvl="1" eaLnBrk="1" hangingPunct="1">
              <a:spcBef>
                <a:spcPct val="0"/>
              </a:spcBef>
            </a:pPr>
            <a:r>
              <a:rPr lang="ru-RU" smtClean="0"/>
              <a:t>классы определяют реализацию</a:t>
            </a:r>
          </a:p>
          <a:p>
            <a:pPr eaLnBrk="1" hangingPunct="1"/>
            <a:endParaRPr lang="ru-RU" smtClean="0"/>
          </a:p>
        </p:txBody>
      </p:sp>
      <p:sp>
        <p:nvSpPr>
          <p:cNvPr id="6149" name="Номер слайда 4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4AA70D3-8CE0-4DC5-AF22-B83E5F078A31}" type="slidenum">
              <a:rPr lang="ru-RU" sz="1400" b="1"/>
              <a:pPr algn="r" eaLnBrk="1" hangingPunct="1"/>
              <a:t>3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источники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ru-RU" sz="1600" dirty="0" err="1" smtClean="0"/>
              <a:t>Хорстманн</a:t>
            </a:r>
            <a:r>
              <a:rPr lang="ru-RU" sz="1600" dirty="0" smtClean="0"/>
              <a:t>, К.С. </a:t>
            </a:r>
            <a:r>
              <a:rPr lang="en-US" sz="1600" dirty="0" smtClean="0"/>
              <a:t>Java2. </a:t>
            </a:r>
            <a:r>
              <a:rPr lang="ru-RU" sz="1600" dirty="0" smtClean="0"/>
              <a:t>Библиотека профессионала</a:t>
            </a:r>
            <a:r>
              <a:rPr lang="en-US" sz="1600" dirty="0" smtClean="0"/>
              <a:t>. </a:t>
            </a:r>
            <a:r>
              <a:rPr lang="ru-RU" sz="1600" dirty="0" smtClean="0"/>
              <a:t>Том 2. Тонкости программирования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</a:t>
            </a:r>
            <a:r>
              <a:rPr lang="ru-RU" sz="1600" dirty="0" err="1" smtClean="0"/>
              <a:t>Кей</a:t>
            </a:r>
            <a:r>
              <a:rPr lang="ru-RU" sz="1600" dirty="0" smtClean="0"/>
              <a:t> </a:t>
            </a:r>
            <a:r>
              <a:rPr lang="ru-RU" sz="1600" dirty="0" err="1" smtClean="0"/>
              <a:t>Хорстманн</a:t>
            </a:r>
            <a:r>
              <a:rPr lang="ru-RU" sz="1600" dirty="0" smtClean="0"/>
              <a:t>, Гари </a:t>
            </a:r>
            <a:r>
              <a:rPr lang="ru-RU" sz="1600" dirty="0" err="1" smtClean="0"/>
              <a:t>Корнелл</a:t>
            </a:r>
            <a:r>
              <a:rPr lang="ru-RU" sz="1600" dirty="0" smtClean="0"/>
              <a:t>. – М. : Издательский дом «Вильямс», 2010. – 816 с.</a:t>
            </a:r>
          </a:p>
          <a:p>
            <a:pPr lvl="1"/>
            <a:endParaRPr lang="ru-RU" sz="1200" dirty="0" smtClean="0"/>
          </a:p>
          <a:p>
            <a:r>
              <a:rPr lang="en-US" sz="1600" dirty="0" err="1" smtClean="0"/>
              <a:t>Grosso</a:t>
            </a:r>
            <a:r>
              <a:rPr lang="en-US" sz="1600" dirty="0" smtClean="0"/>
              <a:t>, W. Java RMI [</a:t>
            </a:r>
            <a:r>
              <a:rPr lang="ru-RU" sz="1600" dirty="0" smtClean="0"/>
              <a:t>Текст</a:t>
            </a:r>
            <a:r>
              <a:rPr lang="en-US" sz="1600" dirty="0" smtClean="0"/>
              <a:t>] / William </a:t>
            </a:r>
            <a:r>
              <a:rPr lang="en-US" sz="1600" dirty="0" err="1" smtClean="0"/>
              <a:t>Grosso</a:t>
            </a:r>
            <a:r>
              <a:rPr lang="en-US" sz="1600" dirty="0" smtClean="0"/>
              <a:t>. – O’Reilly, 2001. – 572 </a:t>
            </a:r>
            <a:r>
              <a:rPr lang="ru-RU" sz="1600" dirty="0" smtClean="0"/>
              <a:t>с.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Harold, E.R. Java Network Programming [</a:t>
            </a:r>
            <a:r>
              <a:rPr lang="ru-RU" sz="1600" dirty="0" smtClean="0"/>
              <a:t>Текст</a:t>
            </a:r>
            <a:r>
              <a:rPr lang="en-US" sz="1600" dirty="0" smtClean="0"/>
              <a:t>] / </a:t>
            </a:r>
            <a:r>
              <a:rPr lang="en-US" sz="1600" dirty="0" err="1" smtClean="0"/>
              <a:t>Elliotte</a:t>
            </a:r>
            <a:r>
              <a:rPr lang="en-US" sz="1600" dirty="0" smtClean="0"/>
              <a:t> Rusty. – O’Reilly, 2004. – 504 </a:t>
            </a:r>
            <a:r>
              <a:rPr lang="ru-RU" sz="1600" dirty="0" smtClean="0"/>
              <a:t>с.</a:t>
            </a:r>
            <a:endParaRPr lang="en-US" sz="1600" dirty="0" smtClean="0"/>
          </a:p>
          <a:p>
            <a:pPr lvl="1"/>
            <a:endParaRPr lang="ru-RU" sz="1200" dirty="0" smtClean="0"/>
          </a:p>
          <a:p>
            <a:r>
              <a:rPr lang="en-US" sz="1600" dirty="0" smtClean="0"/>
              <a:t>Remote Method Invocation home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2"/>
              </a:rPr>
              <a:t>http://www.oracle.com/technetwork/java/javase/tech/index-jsp-136424.html</a:t>
            </a:r>
            <a:r>
              <a:rPr lang="ru-RU" sz="1600" dirty="0" smtClean="0"/>
              <a:t>, дата доступа: </a:t>
            </a:r>
            <a:r>
              <a:rPr lang="en-US" sz="1600" dirty="0" smtClean="0"/>
              <a:t>03</a:t>
            </a:r>
            <a:r>
              <a:rPr lang="ru-RU" sz="1600" dirty="0" smtClean="0"/>
              <a:t>.0</a:t>
            </a:r>
            <a:r>
              <a:rPr lang="en-US" sz="1600" dirty="0" smtClean="0"/>
              <a:t>2</a:t>
            </a:r>
            <a:r>
              <a:rPr lang="ru-RU" sz="1600" dirty="0" smtClean="0"/>
              <a:t>.201</a:t>
            </a:r>
            <a:r>
              <a:rPr lang="en-US" sz="1600" dirty="0" smtClean="0"/>
              <a:t>7</a:t>
            </a:r>
            <a:r>
              <a:rPr lang="ru-RU" sz="1600" dirty="0" smtClean="0"/>
              <a:t>.</a:t>
            </a:r>
          </a:p>
          <a:p>
            <a:pPr lvl="1"/>
            <a:endParaRPr lang="ru-RU" sz="1200" dirty="0" smtClean="0"/>
          </a:p>
          <a:p>
            <a:r>
              <a:rPr lang="en-US" sz="1600" dirty="0" smtClean="0"/>
              <a:t>Trial: RMI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3"/>
              </a:rPr>
              <a:t>http://download.oracle.com/javase/tutorial/rmi/index.html</a:t>
            </a:r>
            <a:r>
              <a:rPr lang="ru-RU" sz="1600" dirty="0" smtClean="0"/>
              <a:t>, дата доступа: </a:t>
            </a:r>
            <a:r>
              <a:rPr lang="en-US" sz="1600" dirty="0"/>
              <a:t>03</a:t>
            </a:r>
            <a:r>
              <a:rPr lang="ru-RU" sz="1600" dirty="0"/>
              <a:t>.0</a:t>
            </a:r>
            <a:r>
              <a:rPr lang="en-US" sz="1600" dirty="0"/>
              <a:t>2</a:t>
            </a:r>
            <a:r>
              <a:rPr lang="ru-RU" sz="1600" dirty="0"/>
              <a:t>.201</a:t>
            </a:r>
            <a:r>
              <a:rPr lang="en-US" sz="1600" dirty="0"/>
              <a:t>7</a:t>
            </a:r>
            <a:r>
              <a:rPr lang="ru-RU" sz="1600" dirty="0" smtClean="0"/>
              <a:t>.</a:t>
            </a:r>
          </a:p>
          <a:p>
            <a:pPr lvl="1"/>
            <a:endParaRPr lang="ru-RU" sz="1200" dirty="0" smtClean="0"/>
          </a:p>
          <a:p>
            <a:r>
              <a:rPr lang="en-US" sz="1600" dirty="0" err="1" smtClean="0"/>
              <a:t>jGuru</a:t>
            </a:r>
            <a:r>
              <a:rPr lang="en-US" sz="1600" dirty="0" smtClean="0"/>
              <a:t>: Remote Method Invocation (RMI)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]. – </a:t>
            </a:r>
            <a:r>
              <a:rPr lang="ru-RU" sz="1600" dirty="0" smtClean="0"/>
              <a:t>Режим доступа: </a:t>
            </a:r>
            <a:r>
              <a:rPr lang="en-US" sz="1600" dirty="0" smtClean="0">
                <a:hlinkClick r:id="rId4"/>
              </a:rPr>
              <a:t>http://java.sun.com/developer/onlineTraining/rmi/RMI.html</a:t>
            </a:r>
            <a:r>
              <a:rPr lang="ru-RU" sz="1600" dirty="0" smtClean="0"/>
              <a:t>, дата доступа: </a:t>
            </a:r>
            <a:r>
              <a:rPr lang="en-US" sz="1600" dirty="0"/>
              <a:t>03</a:t>
            </a:r>
            <a:r>
              <a:rPr lang="ru-RU" sz="1600" dirty="0"/>
              <a:t>.0</a:t>
            </a:r>
            <a:r>
              <a:rPr lang="en-US" sz="1600" dirty="0"/>
              <a:t>2</a:t>
            </a:r>
            <a:r>
              <a:rPr lang="ru-RU" sz="1600" dirty="0"/>
              <a:t>.201</a:t>
            </a:r>
            <a:r>
              <a:rPr lang="en-US" sz="1600" dirty="0"/>
              <a:t>7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509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5E1DC7-6479-4628-AF7F-DD96B36DFB7C}" type="slidenum">
              <a:rPr lang="ru-RU" smtClean="0"/>
              <a:pPr eaLnBrk="1" hangingPunct="1"/>
              <a:t>4</a:t>
            </a:fld>
            <a:endParaRPr lang="ru-RU" smtClean="0"/>
          </a:p>
        </p:txBody>
      </p:sp>
      <p:sp>
        <p:nvSpPr>
          <p:cNvPr id="717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RMI: </a:t>
            </a:r>
            <a:r>
              <a:rPr lang="ru-RU" smtClean="0"/>
              <a:t>принцип действия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4294967295"/>
          </p:nvPr>
        </p:nvSpPr>
        <p:spPr>
          <a:xfrm>
            <a:off x="179388" y="3786188"/>
            <a:ext cx="8780462" cy="23304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ru-RU" dirty="0"/>
              <a:t>Интерфейсы </a:t>
            </a:r>
            <a:r>
              <a:rPr lang="ru-RU" dirty="0" err="1"/>
              <a:t>Java</a:t>
            </a:r>
            <a:r>
              <a:rPr lang="ru-RU" dirty="0"/>
              <a:t> не содержат исполняемого кода</a:t>
            </a:r>
          </a:p>
          <a:p>
            <a:pPr eaLnBrk="1" hangingPunct="1">
              <a:defRPr/>
            </a:pPr>
            <a:r>
              <a:rPr lang="ru-RU" dirty="0"/>
              <a:t>RMI поддерживает два класса, реализующих один и тот же интерфейс:</a:t>
            </a:r>
          </a:p>
          <a:p>
            <a:pPr lvl="1" eaLnBrk="1" hangingPunct="1">
              <a:defRPr/>
            </a:pPr>
            <a:r>
              <a:rPr lang="ru-RU" dirty="0"/>
              <a:t>первый класс является реализацией поведения и исполняется на сервере</a:t>
            </a:r>
          </a:p>
          <a:p>
            <a:pPr lvl="1" eaLnBrk="1" hangingPunct="1">
              <a:defRPr/>
            </a:pPr>
            <a:r>
              <a:rPr lang="ru-RU" dirty="0"/>
              <a:t>второй класс работает как промежуточный интерфейс для удаленной службы и исполняется на клиентской машине </a:t>
            </a:r>
          </a:p>
          <a:p>
            <a:pPr eaLnBrk="1" hangingPunct="1">
              <a:defRPr/>
            </a:pPr>
            <a:endParaRPr lang="ru-RU" dirty="0"/>
          </a:p>
        </p:txBody>
      </p:sp>
      <p:sp>
        <p:nvSpPr>
          <p:cNvPr id="7173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5F584C0-434D-4034-878A-36E477197297}" type="slidenum">
              <a:rPr lang="ru-RU" sz="1400" b="1"/>
              <a:pPr algn="r" eaLnBrk="1" hangingPunct="1"/>
              <a:t>4</a:t>
            </a:fld>
            <a:endParaRPr lang="ru-RU" sz="1400" b="1"/>
          </a:p>
        </p:txBody>
      </p:sp>
      <p:grpSp>
        <p:nvGrpSpPr>
          <p:cNvPr id="2" name="Содержимое 23"/>
          <p:cNvGrpSpPr>
            <a:grpSpLocks noGrp="1"/>
          </p:cNvGrpSpPr>
          <p:nvPr/>
        </p:nvGrpSpPr>
        <p:grpSpPr bwMode="auto">
          <a:xfrm>
            <a:off x="179388" y="1636713"/>
            <a:ext cx="8780462" cy="1863725"/>
            <a:chOff x="1229076" y="1500174"/>
            <a:chExt cx="6843386" cy="1858976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2571523" y="1500174"/>
              <a:ext cx="2000679" cy="14995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Client Program</a:t>
              </a:r>
            </a:p>
            <a:p>
              <a:pPr algn="ctr">
                <a:defRPr/>
              </a:pPr>
              <a:endParaRPr lang="en-US" sz="16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sz="16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sz="16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Скругленный прямоугольник 25"/>
            <p:cNvSpPr/>
            <p:nvPr/>
          </p:nvSpPr>
          <p:spPr>
            <a:xfrm>
              <a:off x="6071783" y="1500174"/>
              <a:ext cx="2000679" cy="14995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Server Program</a:t>
              </a:r>
            </a:p>
            <a:p>
              <a:pPr algn="ctr">
                <a:defRPr/>
              </a:pPr>
              <a:endParaRPr lang="en-US" sz="16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sz="16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sz="1600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715047" y="2143057"/>
              <a:ext cx="1713631" cy="357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Interface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5308" y="2143057"/>
              <a:ext cx="1714868" cy="3578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Implementation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Прямая соединительная линия 28"/>
            <p:cNvCxnSpPr/>
            <p:nvPr/>
          </p:nvCxnSpPr>
          <p:spPr>
            <a:xfrm>
              <a:off x="3572481" y="3357566"/>
              <a:ext cx="3500260" cy="15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rot="5400000" flipH="1" flipV="1">
              <a:off x="3144156" y="2929242"/>
              <a:ext cx="85664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rot="5400000" flipH="1" flipV="1">
              <a:off x="6645035" y="2928623"/>
              <a:ext cx="856649" cy="123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Левая фигурная скобка 31"/>
            <p:cNvSpPr/>
            <p:nvPr/>
          </p:nvSpPr>
          <p:spPr>
            <a:xfrm>
              <a:off x="2213950" y="2572172"/>
              <a:ext cx="285811" cy="785394"/>
            </a:xfrm>
            <a:prstGeom prst="leftBrace">
              <a:avLst>
                <a:gd name="adj1" fmla="val 52588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183" name="TextBox 32"/>
            <p:cNvSpPr txBox="1">
              <a:spLocks noChangeArrowheads="1"/>
            </p:cNvSpPr>
            <p:nvPr/>
          </p:nvSpPr>
          <p:spPr bwMode="auto">
            <a:xfrm>
              <a:off x="1229076" y="2701349"/>
              <a:ext cx="9140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b="1"/>
                <a:t>RMI</a:t>
              </a:r>
            </a:p>
            <a:p>
              <a:pPr algn="ctr" eaLnBrk="1" hangingPunct="1"/>
              <a:r>
                <a:rPr lang="en-US" sz="1600" b="1"/>
                <a:t>System</a:t>
              </a:r>
              <a:endParaRPr lang="ru-RU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5F15FB-8BE3-4815-AC7C-F47EA4056957}" type="slidenum">
              <a:rPr lang="ru-RU" smtClean="0"/>
              <a:pPr eaLnBrk="1" hangingPunct="1"/>
              <a:t>5</a:t>
            </a:fld>
            <a:endParaRPr lang="ru-RU" smtClean="0"/>
          </a:p>
        </p:txBody>
      </p:sp>
      <p:sp>
        <p:nvSpPr>
          <p:cNvPr id="8195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RMI: </a:t>
            </a:r>
            <a:r>
              <a:rPr lang="ru-RU" smtClean="0"/>
              <a:t>принцип действия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179388" y="3952875"/>
            <a:ext cx="8780462" cy="21637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ru-RU" dirty="0"/>
              <a:t>Клиентская программа вызывает методы </a:t>
            </a:r>
            <a:r>
              <a:rPr lang="ru-RU" dirty="0" err="1"/>
              <a:t>прокси-объекта</a:t>
            </a:r>
            <a:r>
              <a:rPr lang="ru-RU" dirty="0"/>
              <a:t>, RMI передает запрос на удаленную JVM и направляет его в реализацию объекта</a:t>
            </a:r>
          </a:p>
          <a:p>
            <a:pPr eaLnBrk="1" hangingPunct="1">
              <a:defRPr/>
            </a:pPr>
            <a:r>
              <a:rPr lang="ru-RU" dirty="0"/>
              <a:t>Любые возвращаемые из реализации значения передаются назад в </a:t>
            </a:r>
            <a:r>
              <a:rPr lang="ru-RU" dirty="0" err="1"/>
              <a:t>прокси-объект</a:t>
            </a:r>
            <a:r>
              <a:rPr lang="ru-RU" dirty="0"/>
              <a:t> и затем в клиентскую программу</a:t>
            </a:r>
          </a:p>
          <a:p>
            <a:pPr eaLnBrk="1" hangingPunct="1">
              <a:defRPr/>
            </a:pPr>
            <a:endParaRPr lang="ru-RU" dirty="0"/>
          </a:p>
        </p:txBody>
      </p:sp>
      <p:sp>
        <p:nvSpPr>
          <p:cNvPr id="8197" name="Номер слайда 4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B164402-9A97-451C-A40A-F4FBE24C0B12}" type="slidenum">
              <a:rPr lang="ru-RU" sz="1400" b="1"/>
              <a:pPr algn="r" eaLnBrk="1" hangingPunct="1"/>
              <a:t>5</a:t>
            </a:fld>
            <a:endParaRPr lang="ru-RU" sz="1400" b="1"/>
          </a:p>
        </p:txBody>
      </p:sp>
      <p:grpSp>
        <p:nvGrpSpPr>
          <p:cNvPr id="2" name="Группа 21"/>
          <p:cNvGrpSpPr>
            <a:grpSpLocks/>
          </p:cNvGrpSpPr>
          <p:nvPr/>
        </p:nvGrpSpPr>
        <p:grpSpPr bwMode="auto">
          <a:xfrm>
            <a:off x="642938" y="1643063"/>
            <a:ext cx="7858125" cy="2071687"/>
            <a:chOff x="642910" y="1643050"/>
            <a:chExt cx="7858180" cy="2071702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6215074" y="2571744"/>
              <a:ext cx="2286016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Server</a:t>
              </a:r>
            </a:p>
            <a:p>
              <a:pPr algn="ctr">
                <a:defRPr/>
              </a:pPr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357950" y="3000372"/>
              <a:ext cx="2000264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Service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Implementation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642910" y="2571744"/>
              <a:ext cx="2286016" cy="11430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Client</a:t>
              </a:r>
            </a:p>
            <a:p>
              <a:pPr algn="ctr">
                <a:defRPr/>
              </a:pPr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85786" y="3000372"/>
              <a:ext cx="2000264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Service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Proxy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571867" y="1643050"/>
              <a:ext cx="2000264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Service</a:t>
              </a:r>
              <a:endParaRPr lang="ru-RU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 flipV="1">
              <a:off x="2428859" y="2214554"/>
              <a:ext cx="1428760" cy="785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 rot="10800000">
              <a:off x="5286379" y="2214554"/>
              <a:ext cx="1428760" cy="785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войная стрелка влево/вправо 19"/>
            <p:cNvSpPr/>
            <p:nvPr/>
          </p:nvSpPr>
          <p:spPr>
            <a:xfrm>
              <a:off x="2786050" y="3214686"/>
              <a:ext cx="3571900" cy="2143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207" name="TextBox 20"/>
            <p:cNvSpPr txBox="1">
              <a:spLocks noChangeArrowheads="1"/>
            </p:cNvSpPr>
            <p:nvPr/>
          </p:nvSpPr>
          <p:spPr bwMode="auto">
            <a:xfrm>
              <a:off x="3786182" y="2916792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RMI “magic”</a:t>
              </a:r>
              <a:endParaRPr lang="ru-RU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0AAAA5-C8D5-47B0-B0FA-F7BDE645E98B}" type="slidenum">
              <a:rPr lang="ru-RU" smtClean="0"/>
              <a:pPr eaLnBrk="1" hangingPunct="1"/>
              <a:t>6</a:t>
            </a:fld>
            <a:endParaRPr lang="ru-RU" smtClean="0"/>
          </a:p>
        </p:txBody>
      </p:sp>
      <p:sp>
        <p:nvSpPr>
          <p:cNvPr id="9219" name="Заголовок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>
                <a:solidFill>
                  <a:schemeClr val="tx2"/>
                </a:solidFill>
              </a:rPr>
              <a:t>Уровни архитектуры RMI</a:t>
            </a:r>
            <a:endParaRPr lang="ru-RU" smtClean="0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4294967295"/>
          </p:nvPr>
        </p:nvSpPr>
        <p:spPr>
          <a:xfrm>
            <a:off x="179388" y="4357688"/>
            <a:ext cx="8780462" cy="1758950"/>
          </a:xfrm>
        </p:spPr>
        <p:txBody>
          <a:bodyPr/>
          <a:lstStyle/>
          <a:p>
            <a:pPr eaLnBrk="1" hangingPunct="1"/>
            <a:r>
              <a:rPr lang="ru-RU" smtClean="0"/>
              <a:t>Уровень заглушки и скелета</a:t>
            </a:r>
          </a:p>
          <a:p>
            <a:pPr eaLnBrk="1" hangingPunct="1"/>
            <a:r>
              <a:rPr lang="ru-RU" smtClean="0"/>
              <a:t>Уровень удаленной ссылки</a:t>
            </a:r>
          </a:p>
          <a:p>
            <a:pPr eaLnBrk="1" hangingPunct="1"/>
            <a:r>
              <a:rPr lang="ru-RU" smtClean="0"/>
              <a:t>Транспортный уровень</a:t>
            </a:r>
          </a:p>
        </p:txBody>
      </p:sp>
      <p:sp>
        <p:nvSpPr>
          <p:cNvPr id="9221" name="Номер слайда 4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D152756-E3E3-4DD9-95FC-B231AA77A99F}" type="slidenum">
              <a:rPr lang="ru-RU" sz="1400" b="1"/>
              <a:pPr algn="r" eaLnBrk="1" hangingPunct="1"/>
              <a:t>6</a:t>
            </a:fld>
            <a:endParaRPr lang="ru-RU" sz="1400" b="1"/>
          </a:p>
        </p:txBody>
      </p:sp>
      <p:grpSp>
        <p:nvGrpSpPr>
          <p:cNvPr id="2" name="Содержимое 26"/>
          <p:cNvGrpSpPr>
            <a:grpSpLocks noGrp="1"/>
          </p:cNvGrpSpPr>
          <p:nvPr/>
        </p:nvGrpSpPr>
        <p:grpSpPr bwMode="auto">
          <a:xfrm>
            <a:off x="179388" y="1636713"/>
            <a:ext cx="8780462" cy="2578100"/>
            <a:chOff x="214282" y="2428868"/>
            <a:chExt cx="8597765" cy="2857520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2311260" y="2428868"/>
              <a:ext cx="2358129" cy="499714"/>
            </a:xfrm>
            <a:prstGeom prst="roundRect">
              <a:avLst>
                <a:gd name="adj" fmla="val 4067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Client Program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Скругленный прямоугольник 28"/>
            <p:cNvSpPr/>
            <p:nvPr/>
          </p:nvSpPr>
          <p:spPr>
            <a:xfrm>
              <a:off x="6240956" y="2428868"/>
              <a:ext cx="2356574" cy="499714"/>
            </a:xfrm>
            <a:prstGeom prst="roundRect">
              <a:avLst>
                <a:gd name="adj" fmla="val 4067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Server Program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739215" y="3572580"/>
              <a:ext cx="3214641" cy="57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Stubs &amp; Skeletons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739215" y="4142676"/>
              <a:ext cx="3214641" cy="5718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Remote Reference Layer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5597406" y="3572580"/>
              <a:ext cx="3214641" cy="57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Stubs &amp; Skeletons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597406" y="4142676"/>
              <a:ext cx="3214641" cy="5718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Remote Reference Layer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739215" y="4714532"/>
              <a:ext cx="7072832" cy="5718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Transport Layer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Прямая со стрелкой 34"/>
            <p:cNvCxnSpPr/>
            <p:nvPr/>
          </p:nvCxnSpPr>
          <p:spPr>
            <a:xfrm rot="5400000">
              <a:off x="3133453" y="3250683"/>
              <a:ext cx="642239" cy="155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 rot="5400000">
              <a:off x="7062269" y="3249804"/>
              <a:ext cx="643998" cy="155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2" name="TextBox 36"/>
            <p:cNvSpPr txBox="1">
              <a:spLocks noChangeArrowheads="1"/>
            </p:cNvSpPr>
            <p:nvPr/>
          </p:nvSpPr>
          <p:spPr bwMode="auto">
            <a:xfrm>
              <a:off x="214282" y="4000504"/>
              <a:ext cx="10967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/>
                <a:t>RMI</a:t>
              </a:r>
            </a:p>
            <a:p>
              <a:pPr algn="ctr" eaLnBrk="1" hangingPunct="1"/>
              <a:r>
                <a:rPr lang="en-US" sz="2000" b="1"/>
                <a:t>System</a:t>
              </a:r>
              <a:endParaRPr lang="ru-RU" sz="2000" b="1"/>
            </a:p>
          </p:txBody>
        </p:sp>
        <p:sp>
          <p:nvSpPr>
            <p:cNvPr id="38" name="Левая фигурная скобка 37"/>
            <p:cNvSpPr/>
            <p:nvPr/>
          </p:nvSpPr>
          <p:spPr>
            <a:xfrm>
              <a:off x="1311737" y="3572580"/>
              <a:ext cx="284467" cy="1713808"/>
            </a:xfrm>
            <a:prstGeom prst="leftBrace">
              <a:avLst>
                <a:gd name="adj1" fmla="val 60050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FEF5CB-334B-4E63-81B6-3CC783FE8901}" type="slidenum">
              <a:rPr lang="ru-RU" smtClean="0"/>
              <a:pPr eaLnBrk="1" hangingPunct="1"/>
              <a:t>7</a:t>
            </a:fld>
            <a:endParaRPr lang="ru-RU" smtClean="0"/>
          </a:p>
        </p:txBody>
      </p:sp>
      <p:sp>
        <p:nvSpPr>
          <p:cNvPr id="1024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Уровень заглушки и скелета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Непосредственно с ним взаимодействует разработчик</a:t>
            </a:r>
          </a:p>
          <a:p>
            <a:pPr eaLnBrk="1" hangingPunct="1"/>
            <a:r>
              <a:rPr lang="ru-RU" smtClean="0"/>
              <a:t>Перехватывает вызовы методов, произведенные клиентом при помощи ссылки типа интерфейса, и переадресует их в удаленную службу </a:t>
            </a:r>
            <a:r>
              <a:rPr lang="en-US" smtClean="0"/>
              <a:t>RMI</a:t>
            </a:r>
          </a:p>
          <a:p>
            <a:pPr eaLnBrk="1" hangingPunct="1"/>
            <a:r>
              <a:rPr lang="ru-RU" smtClean="0"/>
              <a:t>Основан на образце проектирования </a:t>
            </a:r>
            <a:r>
              <a:rPr lang="en-US" smtClean="0"/>
              <a:t>Proxy (</a:t>
            </a:r>
            <a:r>
              <a:rPr lang="ru-RU" smtClean="0"/>
              <a:t>Заместитель)</a:t>
            </a:r>
          </a:p>
        </p:txBody>
      </p:sp>
      <p:sp>
        <p:nvSpPr>
          <p:cNvPr id="10245" name="Номер слайда 4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4D09B7E-69D6-43EA-B028-7BCFA1DF6D18}" type="slidenum">
              <a:rPr lang="ru-RU" sz="1400" b="1"/>
              <a:pPr algn="r" eaLnBrk="1" hangingPunct="1"/>
              <a:t>7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DAE1E9-67D1-4DA2-8866-9E6A5F35F533}" type="slidenum">
              <a:rPr lang="ru-RU" smtClean="0"/>
              <a:pPr eaLnBrk="1" hangingPunct="1"/>
              <a:t>8</a:t>
            </a:fld>
            <a:endParaRPr lang="ru-RU" smtClean="0"/>
          </a:p>
        </p:txBody>
      </p:sp>
      <p:sp>
        <p:nvSpPr>
          <p:cNvPr id="1126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Уровень удаленной ссылки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/>
              <a:t>Удаленная ссылка (</a:t>
            </a:r>
            <a:r>
              <a:rPr lang="en-US" dirty="0"/>
              <a:t>remote reference)</a:t>
            </a:r>
          </a:p>
          <a:p>
            <a:pPr lvl="1" eaLnBrk="1" hangingPunct="1">
              <a:defRPr/>
            </a:pPr>
            <a:r>
              <a:rPr lang="ru-RU" dirty="0"/>
              <a:t>Может включать в себя адрес компьютера, адрес приложения и адрес собственно объекта</a:t>
            </a:r>
            <a:endParaRPr lang="en-US" dirty="0"/>
          </a:p>
          <a:p>
            <a:pPr lvl="1" eaLnBrk="1" hangingPunct="1">
              <a:defRPr/>
            </a:pPr>
            <a:r>
              <a:rPr lang="ru-RU" dirty="0"/>
              <a:t>Ссылка на удаленный объект должна быть получена в начале работы с этим объектом с помощью </a:t>
            </a:r>
            <a:r>
              <a:rPr lang="ru-RU" b="1" dirty="0">
                <a:solidFill>
                  <a:schemeClr val="accent1"/>
                </a:solidFill>
              </a:rPr>
              <a:t>службы именования</a:t>
            </a:r>
            <a:endParaRPr lang="en-US" b="1" dirty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ru-RU" dirty="0"/>
              <a:t>Этот уровень понимает, как интерпретировать и управлять ссылками на удаленные объекты</a:t>
            </a:r>
            <a:endParaRPr lang="ru-RU" b="1" dirty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endParaRPr lang="ru-RU" dirty="0"/>
          </a:p>
        </p:txBody>
      </p:sp>
      <p:sp>
        <p:nvSpPr>
          <p:cNvPr id="11269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C2144A4-CDFF-4664-BC3F-BCB73AAD7A7A}" type="slidenum">
              <a:rPr lang="ru-RU" sz="1400" b="1"/>
              <a:pPr algn="r" eaLnBrk="1" hangingPunct="1"/>
              <a:t>8</a:t>
            </a:fld>
            <a:endParaRPr lang="ru-RU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9518</TotalTime>
  <Words>1897</Words>
  <Application>Microsoft Office PowerPoint</Application>
  <PresentationFormat>On-screen Show (4:3)</PresentationFormat>
  <Paragraphs>440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  <vt:variant>
        <vt:lpstr>Custom Shows</vt:lpstr>
      </vt:variant>
      <vt:variant>
        <vt:i4>1</vt:i4>
      </vt:variant>
    </vt:vector>
  </HeadingPairs>
  <TitlesOfParts>
    <vt:vector size="43" baseType="lpstr">
      <vt:lpstr>Pixel</vt:lpstr>
      <vt:lpstr>Remote Method Invocation</vt:lpstr>
      <vt:lpstr>План лекции</vt:lpstr>
      <vt:lpstr>Remote Method Invocation</vt:lpstr>
      <vt:lpstr>Remote Method Invocation</vt:lpstr>
      <vt:lpstr>RMI: принцип действия</vt:lpstr>
      <vt:lpstr>RMI: принцип действия</vt:lpstr>
      <vt:lpstr>Уровни архитектуры RMI</vt:lpstr>
      <vt:lpstr>Уровень заглушки и скелета</vt:lpstr>
      <vt:lpstr>Уровень удаленной ссылки</vt:lpstr>
      <vt:lpstr>Транспортный уровень</vt:lpstr>
      <vt:lpstr>Вызов удаленного метода</vt:lpstr>
      <vt:lpstr>Действия при вызове удаленного метода</vt:lpstr>
      <vt:lpstr>Передача параметров</vt:lpstr>
      <vt:lpstr>Параметры простых типов</vt:lpstr>
      <vt:lpstr>Параметры объектных типов</vt:lpstr>
      <vt:lpstr>Параметры удаленных объектных типов</vt:lpstr>
      <vt:lpstr>Синтаксис вызова</vt:lpstr>
      <vt:lpstr>Динамическая загрузка классов</vt:lpstr>
      <vt:lpstr>Пример работы</vt:lpstr>
      <vt:lpstr>Именование удаленных объектов</vt:lpstr>
      <vt:lpstr>На стороне сервера</vt:lpstr>
      <vt:lpstr>На стороне клиента</vt:lpstr>
      <vt:lpstr>Основные элементы распределенной RMI-системы</vt:lpstr>
      <vt:lpstr>Соглашения именования классов</vt:lpstr>
      <vt:lpstr>Порядок разработки серверной части</vt:lpstr>
      <vt:lpstr>Описание интерфейса Product</vt:lpstr>
      <vt:lpstr>Реализация интерфейса ProductImpl</vt:lpstr>
      <vt:lpstr>Сервер ProductServer</vt:lpstr>
      <vt:lpstr>Порядок работы клиентской части</vt:lpstr>
      <vt:lpstr>Клиент ProductClient</vt:lpstr>
      <vt:lpstr>Файл политики безопасности</vt:lpstr>
      <vt:lpstr>Разделение кода для распределенного приложения</vt:lpstr>
      <vt:lpstr>Разделение кода для распределенного приложения</vt:lpstr>
      <vt:lpstr>Разделение кода для распределенного приложения</vt:lpstr>
      <vt:lpstr>Запуск серверной части</vt:lpstr>
      <vt:lpstr>Запуск клиентской части</vt:lpstr>
      <vt:lpstr>Нововведения Java5</vt:lpstr>
      <vt:lpstr>Интерфейс и реализация в стиле Java5</vt:lpstr>
      <vt:lpstr>Сервер в стиле Java5</vt:lpstr>
      <vt:lpstr>PowerPoint Presentation</vt:lpstr>
      <vt:lpstr>Дополнительные источники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Method Invocation</dc:title>
  <dc:subject>Технология RMI</dc:subject>
  <dc:creator>Гаврилов А.В.</dc:creator>
  <cp:keywords>RMI, Client ,Server, Remote</cp:keywords>
  <cp:lastModifiedBy>Student</cp:lastModifiedBy>
  <cp:revision>220</cp:revision>
  <cp:lastPrinted>1601-01-01T00:00:00Z</cp:lastPrinted>
  <dcterms:created xsi:type="dcterms:W3CDTF">2005-08-25T08:18:30Z</dcterms:created>
  <dcterms:modified xsi:type="dcterms:W3CDTF">2018-03-06T15:10:48Z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