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5"/>
  </p:notesMasterIdLst>
  <p:handoutMasterIdLst>
    <p:handoutMasterId r:id="rId66"/>
  </p:handout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56" r:id="rId57"/>
    <p:sldId id="557" r:id="rId58"/>
    <p:sldId id="558" r:id="rId59"/>
    <p:sldId id="559" r:id="rId60"/>
    <p:sldId id="560" r:id="rId61"/>
    <p:sldId id="561" r:id="rId62"/>
    <p:sldId id="501" r:id="rId63"/>
    <p:sldId id="562" r:id="rId64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78" autoAdjust="0"/>
  </p:normalViewPr>
  <p:slideViewPr>
    <p:cSldViewPr>
      <p:cViewPr>
        <p:scale>
          <a:sx n="49" d="100"/>
          <a:sy n="49" d="100"/>
        </p:scale>
        <p:origin x="-2580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ACA844B-7F36-4E4F-9132-9DA0835A31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99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DCF22B5-5D05-4629-BCA3-BFBE496AB0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904B626-99A7-4349-AA27-59D2C775F1F7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9C85C5F-C68A-427C-BBCA-1A169F35CDC1}" type="slidenum">
              <a:rPr lang="ru-RU" smtClean="0">
                <a:latin typeface="Times New Roman" pitchFamily="18" charset="0"/>
              </a:rPr>
              <a:pPr/>
              <a:t>29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69FF7-BB27-4034-A0FF-AAE55B87B5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2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97358-27AC-41EB-A7FB-A4478F86E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2114-E9D4-47B1-9528-A4876068F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FE8C4-B842-4BCC-B597-220FC31C5B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6837-F4C4-4AF4-9A96-9C1F08BCE7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9ECB1-E00D-4FC1-8202-99F703CCDF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4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E168F-C575-4F8B-9351-5A0989ED34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8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44A9D-6400-4F28-8848-86028BB222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7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103F-11B9-41EC-BC27-F831EF9E43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08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6B52-4481-4867-8AAE-50106A5BE2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88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27BAB921-FEC0-424A-8EAD-75780DD1C7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jdbc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jndi/tutorial/" TargetMode="External"/><Relationship Id="rId2" Type="http://schemas.openxmlformats.org/officeDocument/2006/relationships/hyperlink" Target="http://www.oracle.com/technetwork/java/jnd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jdbc/index.htm" TargetMode="External"/><Relationship Id="rId4" Type="http://schemas.openxmlformats.org/officeDocument/2006/relationships/hyperlink" Target="http://www.oracle.com/technetwork/java/javase/tech/index-jsp-13610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JNDI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18.1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Разрешение имени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800" b="1" smtClean="0">
                <a:solidFill>
                  <a:schemeClr val="accent1"/>
                </a:solidFill>
              </a:rPr>
              <a:t>Resolving</a:t>
            </a:r>
            <a:r>
              <a:rPr lang="en-US" sz="2800" smtClean="0"/>
              <a:t> (</a:t>
            </a:r>
            <a:r>
              <a:rPr lang="ru-RU" sz="2800" smtClean="0"/>
              <a:t>разрешение имени) </a:t>
            </a:r>
            <a:r>
              <a:rPr lang="en-US" sz="2800" smtClean="0"/>
              <a:t>– </a:t>
            </a:r>
            <a:r>
              <a:rPr lang="ru-RU" sz="2800" smtClean="0"/>
              <a:t>операция, в результате выполнения которой пользователь получает доступ к ресурсу, задав его имя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800" smtClean="0"/>
              <a:t>Если составное имя содержит несколько атомарных имен, то операция разрешения применяется последовательно к каждому из них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800" smtClean="0"/>
              <a:t>Пример: поиск файла по полному имени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z="2800" smtClean="0"/>
              <a:t>Результат зависит от конкретной реализации </a:t>
            </a:r>
            <a:r>
              <a:rPr lang="en-US" sz="2800" smtClean="0"/>
              <a:t>JNDI</a:t>
            </a:r>
            <a:endParaRPr lang="ru-RU" sz="2800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EBD906-8653-471E-82D5-8EFA2CF650A3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Контекст</a:t>
            </a:r>
            <a:br>
              <a:rPr lang="ru-RU" smtClean="0"/>
            </a:br>
            <a:r>
              <a:rPr lang="en-US" sz="4000" smtClean="0"/>
              <a:t>Context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ru-RU" smtClean="0"/>
              <a:t>Объект, задачей которого является управление совокупностью связанных имен, относящихся к данному контексту</a:t>
            </a:r>
          </a:p>
          <a:p>
            <a:pPr eaLnBrk="1" hangingPunct="1">
              <a:spcBef>
                <a:spcPts val="1800"/>
              </a:spcBef>
            </a:pPr>
            <a:r>
              <a:rPr lang="ru-RU" smtClean="0"/>
              <a:t>Пример: в файловой системе – каталог</a:t>
            </a:r>
          </a:p>
          <a:p>
            <a:pPr eaLnBrk="1" hangingPunct="1">
              <a:spcBef>
                <a:spcPts val="1800"/>
              </a:spcBef>
            </a:pPr>
            <a:r>
              <a:rPr lang="ru-RU" smtClean="0"/>
              <a:t>Может содержать «обычные» связанные имена и другие контексты</a:t>
            </a:r>
          </a:p>
          <a:p>
            <a:pPr eaLnBrk="1" hangingPunct="1">
              <a:spcBef>
                <a:spcPts val="1800"/>
              </a:spcBef>
            </a:pPr>
            <a:r>
              <a:rPr lang="ru-RU" smtClean="0"/>
              <a:t>Позволяет выполнение ряда действий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7B6838-EB21-498A-8C46-BFE5AFA47AAC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Начальный контекст</a:t>
            </a:r>
            <a:br>
              <a:rPr lang="ru-RU" smtClean="0"/>
            </a:br>
            <a:r>
              <a:rPr lang="en-US" sz="4000" smtClean="0"/>
              <a:t>Initial Context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Т.к. все имена являются относительными, необходим некоторый контекст, относительно которого строятся (интерпретируются) все остальные имена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Пример: сетевой диск ОС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Существует стандартный интерфейс получения доступа к начальному контексту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В общем случае за создание начального контекста отвечает некоторое приложение (или класс) – фабрика контекстов</a:t>
            </a: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70E90B-9D19-4546-84F8-B6571DB1863D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Система и пространство имен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Naming System</a:t>
            </a:r>
            <a:r>
              <a:rPr lang="ru-RU" smtClean="0"/>
              <a:t> (система имен) – совокупность контекстов одного типа, которые используют одно и то же соглашение об именах</a:t>
            </a:r>
          </a:p>
          <a:p>
            <a:pPr lvl="1" eaLnBrk="1" hangingPunct="1"/>
            <a:r>
              <a:rPr lang="ru-RU" smtClean="0"/>
              <a:t>Пример – система каталогов ОС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NameSpace</a:t>
            </a:r>
            <a:r>
              <a:rPr lang="ru-RU" b="1" smtClean="0">
                <a:solidFill>
                  <a:schemeClr val="accent1"/>
                </a:solidFill>
              </a:rPr>
              <a:t> </a:t>
            </a:r>
            <a:r>
              <a:rPr lang="ru-RU" smtClean="0"/>
              <a:t>(пространство имен) – совокупность всех имен в системе</a:t>
            </a:r>
          </a:p>
          <a:p>
            <a:pPr eaLnBrk="1" hangingPunct="1"/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1B0E47-D425-458C-84E9-2FE0E02A919F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Композитное имя</a:t>
            </a:r>
            <a:br>
              <a:rPr lang="ru-RU" smtClean="0"/>
            </a:br>
            <a:r>
              <a:rPr lang="en-US" sz="4000" smtClean="0"/>
              <a:t>Composite Name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smtClean="0"/>
              <a:t>Имя в «федерации», являющейся объединением нескольких смешанных систем имен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smtClean="0"/>
              <a:t>Состоят из фрагментов, интерпретируемых в различных системах имен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ru-RU" smtClean="0"/>
              <a:t>Пример:</a:t>
            </a:r>
            <a:br>
              <a:rPr lang="ru-RU" smtClean="0"/>
            </a:br>
            <a:r>
              <a:rPr lang="en-US" smtClean="0"/>
              <a:t>http://www.mycompany.com/public/myfile.htm</a:t>
            </a:r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46BD6C-BDCD-4673-980B-365C44073972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Пакеты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javax.naming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Взаимодействие со службой имен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javax.naming.directory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Взаимодействие со службой каталогов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javax.naming.spi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«Подключение» к </a:t>
            </a:r>
            <a:r>
              <a:rPr lang="en-US" sz="2800" smtClean="0"/>
              <a:t>JNDI </a:t>
            </a:r>
            <a:r>
              <a:rPr lang="ru-RU" sz="2800" smtClean="0"/>
              <a:t>конкретной реализации служб имен и каталогов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javax.naming.event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Работа с событиями, возникающими при работе с ресурсами</a:t>
            </a: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6F2C5E-437B-4BBC-91AA-20834FDC1D62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Интерфейсы и классы службы имен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Name</a:t>
            </a:r>
          </a:p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NameClassPair</a:t>
            </a:r>
          </a:p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Binding</a:t>
            </a:r>
          </a:p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NamingEnumeration</a:t>
            </a:r>
          </a:p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NamingException</a:t>
            </a:r>
          </a:p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Context</a:t>
            </a:r>
          </a:p>
          <a:p>
            <a:pPr eaLnBrk="1" hangingPunct="1">
              <a:spcBef>
                <a:spcPts val="12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InitialContext</a:t>
            </a:r>
            <a:endParaRPr lang="ru-RU" smtClean="0">
              <a:solidFill>
                <a:schemeClr val="accent1"/>
              </a:solidFill>
            </a:endParaRP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4E9FAF-7AD7-4D8B-8AF2-135E1733DBCB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</a:t>
            </a:r>
            <a:r>
              <a:rPr lang="en-US" smtClean="0"/>
              <a:t>Name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dirty="0" smtClean="0"/>
              <a:t>Представляет имя – упорядоченный набор элементов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dirty="0" smtClean="0"/>
              <a:t>Имя может быть композитным, составным или атомарным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dirty="0" smtClean="0"/>
              <a:t>Предоставляет методы работы с именем и его элементами: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dirty="0" smtClean="0"/>
              <a:t>Добавление и удаление элементов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dirty="0" smtClean="0"/>
              <a:t>Получение частей имени в виде строк и других имен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ru-RU" dirty="0" smtClean="0"/>
              <a:t>Определение характеристик имени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endParaRPr lang="ru-RU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endParaRPr lang="ru-RU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9BB78D-5C28-4B10-9DCE-E706DAE0F9DC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/>
              <a:t>NameClassPair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Объект класса представляет пару «имя объекта» – «имя класса объекта»</a:t>
            </a:r>
            <a:endParaRPr lang="en-US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Оба значения хранятся в виде строк</a:t>
            </a:r>
            <a:endParaRPr lang="en-US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Предоставляет методы для получения и замены имен</a:t>
            </a: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FB99EA-85C5-4AE8-9E95-8BA04443DF64}" type="slidenum">
              <a:rPr lang="ru-RU" smtClean="0"/>
              <a:pPr eaLnBrk="1" hangingPunct="1"/>
              <a:t>17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/>
              <a:t>Bindind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Объект класса представляет собой связанное имя</a:t>
            </a:r>
            <a:endParaRPr lang="en-US" dirty="0" smtClean="0"/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Содержит пару «имя объекта» – «объект»</a:t>
            </a: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Расширяет класс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NameClassPair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Добавляются методы работы с объектом</a:t>
            </a: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49C8AC-8A8C-40C0-98C4-C877FB66E886}" type="slidenum">
              <a:rPr lang="ru-RU" smtClean="0"/>
              <a:pPr eaLnBrk="1" hangingPunct="1"/>
              <a:t>18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C4C4B4-F0DC-4743-87EF-EBB67C1F0722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ru-RU" smtClean="0"/>
              <a:t>Общие принципы </a:t>
            </a:r>
            <a:r>
              <a:rPr lang="en-US" smtClean="0"/>
              <a:t>JNDI</a:t>
            </a:r>
            <a:endParaRPr lang="ru-RU" smtClean="0"/>
          </a:p>
          <a:p>
            <a:pPr eaLnBrk="1" hangingPunct="1">
              <a:spcAft>
                <a:spcPts val="300"/>
              </a:spcAft>
            </a:pPr>
            <a:endParaRPr lang="ru-RU" smtClean="0"/>
          </a:p>
          <a:p>
            <a:pPr eaLnBrk="1" hangingPunct="1">
              <a:spcAft>
                <a:spcPts val="300"/>
              </a:spcAft>
            </a:pPr>
            <a:r>
              <a:rPr lang="ru-RU" smtClean="0"/>
              <a:t>Основные термины</a:t>
            </a:r>
            <a:r>
              <a:rPr lang="en-US" smtClean="0"/>
              <a:t> JNDI</a:t>
            </a:r>
          </a:p>
          <a:p>
            <a:pPr eaLnBrk="1" hangingPunct="1">
              <a:spcAft>
                <a:spcPts val="300"/>
              </a:spcAft>
            </a:pPr>
            <a:endParaRPr lang="ru-RU" smtClean="0"/>
          </a:p>
          <a:p>
            <a:pPr eaLnBrk="1" hangingPunct="1">
              <a:spcAft>
                <a:spcPts val="300"/>
              </a:spcAft>
            </a:pPr>
            <a:r>
              <a:rPr lang="ru-RU" smtClean="0"/>
              <a:t>Классы и интерфейсы</a:t>
            </a:r>
            <a:r>
              <a:rPr lang="en-US" smtClean="0"/>
              <a:t> JNDI</a:t>
            </a:r>
            <a:endParaRPr lang="ru-RU" smtClean="0"/>
          </a:p>
          <a:p>
            <a:pPr eaLnBrk="1" hangingPunct="1">
              <a:spcAft>
                <a:spcPts val="300"/>
              </a:spcAft>
            </a:pPr>
            <a:endParaRPr lang="ru-RU" smtClean="0"/>
          </a:p>
          <a:p>
            <a:pPr eaLnBrk="1" hangingPunct="1">
              <a:spcAft>
                <a:spcPts val="300"/>
              </a:spcAft>
            </a:pPr>
            <a:r>
              <a:rPr lang="ru-RU" smtClean="0"/>
              <a:t>Настройка </a:t>
            </a:r>
            <a:r>
              <a:rPr lang="en-US" smtClean="0"/>
              <a:t>JNDI</a:t>
            </a:r>
            <a:endParaRPr lang="ru-RU" smtClean="0"/>
          </a:p>
          <a:p>
            <a:pPr eaLnBrk="1" hangingPunct="1">
              <a:spcAft>
                <a:spcPts val="300"/>
              </a:spcAft>
            </a:pPr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</a:t>
            </a:r>
            <a:r>
              <a:rPr lang="en-US" smtClean="0"/>
              <a:t>NamingEnumeration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ts val="1500"/>
              </a:spcBef>
            </a:pPr>
            <a:r>
              <a:rPr lang="ru-RU" smtClean="0"/>
              <a:t>Используется при работе со списками, возвращаемыми методами служб именования и каталогов</a:t>
            </a:r>
          </a:p>
          <a:p>
            <a:pPr eaLnBrk="1" hangingPunct="1">
              <a:lnSpc>
                <a:spcPct val="85000"/>
              </a:lnSpc>
              <a:spcBef>
                <a:spcPts val="1500"/>
              </a:spcBef>
            </a:pPr>
            <a:r>
              <a:rPr lang="ru-RU" smtClean="0"/>
              <a:t>Является наследником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Enumeration</a:t>
            </a:r>
          </a:p>
          <a:p>
            <a:pPr eaLnBrk="1" hangingPunct="1">
              <a:lnSpc>
                <a:spcPct val="85000"/>
              </a:lnSpc>
              <a:spcBef>
                <a:spcPts val="1500"/>
              </a:spcBef>
            </a:pPr>
            <a:r>
              <a:rPr lang="ru-RU" smtClean="0"/>
              <a:t>По сути является итератором по некоторому набору объектов</a:t>
            </a:r>
          </a:p>
          <a:p>
            <a:pPr eaLnBrk="1" hangingPunct="1">
              <a:lnSpc>
                <a:spcPct val="85000"/>
              </a:lnSpc>
              <a:spcBef>
                <a:spcPts val="1500"/>
              </a:spcBef>
            </a:pPr>
            <a:r>
              <a:rPr lang="ru-RU" smtClean="0"/>
              <a:t>Концептуальное отличие в возможности выбрасывания исключений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NamingException</a:t>
            </a:r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7D20C7-61C0-4D14-99A1-F390000CA405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/>
              <a:t>NamingException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Родительский класс всех исключений служб </a:t>
            </a:r>
            <a:r>
              <a:rPr lang="en-US" smtClean="0"/>
              <a:t>JNDI</a:t>
            </a: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Объявлено почти во всех методах служб именования и каталогов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Имеет некоторое (достаточно большое) количество наследников для конкретных исключительных ситуаций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Имеет специфические методы описания состояния исключения</a:t>
            </a:r>
          </a:p>
          <a:p>
            <a:pPr eaLnBrk="1" hangingPunct="1"/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D14D9D-73E6-44D5-B07D-E73BFE023335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</a:t>
            </a:r>
            <a:r>
              <a:rPr lang="en-US" smtClean="0"/>
              <a:t>Context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Представляет контекст службы имен, состоящий из набора связей «имя-объект»</a:t>
            </a:r>
          </a:p>
          <a:p>
            <a:pPr lvl="4" eaLnBrk="1" hangingPunct="1">
              <a:lnSpc>
                <a:spcPct val="80000"/>
              </a:lnSpc>
            </a:pPr>
            <a:endParaRPr lang="ru-RU" sz="1000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Содержит методы работы с элементами контекста и изменения его состояния</a:t>
            </a:r>
          </a:p>
          <a:p>
            <a:pPr lvl="4" eaLnBrk="1" hangingPunct="1">
              <a:lnSpc>
                <a:spcPct val="80000"/>
              </a:lnSpc>
            </a:pPr>
            <a:endParaRPr lang="ru-RU" sz="1000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 основном и используется программистами</a:t>
            </a:r>
          </a:p>
          <a:p>
            <a:pPr lvl="3" eaLnBrk="1" hangingPunct="1">
              <a:lnSpc>
                <a:spcPct val="80000"/>
              </a:lnSpc>
            </a:pPr>
            <a:endParaRPr lang="ru-RU" sz="1000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Содержит методы работы с элементами контекста: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Связывание и удаление элементов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bind()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rebind()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unbind()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Разрешение имени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lookup()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Создание и удаление вложенных контекстов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createSubcontext()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destroySubcontext()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Получение списков элементов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listBindings()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smtClean="0"/>
              <a:t>Ряд других методов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z="240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2A7402-A6DD-46CD-85BC-53A27579A369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/>
              <a:t>InitialContext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Реализует интерфейс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Объект класса представляет собой начальный контекст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В процессе выполнения конструкторов происходит обращение к фабрикам контекстов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Параметры создания задаются так или иначе: явно или неявно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86FA90-DE52-48A8-A1A6-A6665FA798EC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Настройка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Настройка производится либо явно при работе с контекстом, либо неявно указанием значений переменных среды</a:t>
            </a:r>
          </a:p>
          <a:p>
            <a:pPr lvl="4" eaLnBrk="1" hangingPunct="1"/>
            <a:endParaRPr lang="ru-RU" smtClean="0"/>
          </a:p>
          <a:p>
            <a:pPr eaLnBrk="1" hangingPunct="1"/>
            <a:r>
              <a:rPr lang="ru-RU" smtClean="0"/>
              <a:t>Переменных много, могут встречаться специфические</a:t>
            </a:r>
          </a:p>
          <a:p>
            <a:pPr lvl="4" eaLnBrk="1" hangingPunct="1"/>
            <a:endParaRPr lang="ru-RU" smtClean="0"/>
          </a:p>
          <a:p>
            <a:pPr eaLnBrk="1" hangingPunct="1"/>
            <a:r>
              <a:rPr lang="ru-RU" smtClean="0"/>
              <a:t>Имена переменных указаны как константы интерфейса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Context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D0223B-3695-4C37-961C-85691A49F48F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java.naming.factory.initial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Указывает имя класса фабрики начального контекста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Класс предоставляется тем, кто создает конкретную реализацию службы имен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Не имеет значения по умолчанию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Если значение не указано, то используется значение среды переменной </a:t>
            </a:r>
            <a:r>
              <a:rPr lang="en-US" smtClean="0"/>
              <a:t>Java</a:t>
            </a:r>
            <a:r>
              <a:rPr lang="ru-RU" smtClean="0"/>
              <a:t/>
            </a:r>
            <a:br>
              <a:rPr lang="ru-RU" smtClean="0"/>
            </a:br>
            <a:r>
              <a:rPr lang="en-US" sz="2800" smtClean="0"/>
              <a:t>java –Djava.naming.factory.initial=</a:t>
            </a:r>
            <a:br>
              <a:rPr lang="en-US" sz="2800" smtClean="0"/>
            </a:br>
            <a:r>
              <a:rPr lang="en-US" sz="2800" smtClean="0"/>
              <a:t>com.sun.jndi.cosnaming.CNCtxFactory myapp</a:t>
            </a:r>
            <a:endParaRPr lang="ru-RU" smtClean="0"/>
          </a:p>
          <a:p>
            <a:pPr eaLnBrk="1" hangingPunct="1">
              <a:spcBef>
                <a:spcPts val="1200"/>
              </a:spcBef>
            </a:pPr>
            <a:endParaRPr lang="ru-RU" smtClean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00B7F6-D309-4F0C-8E41-1E5FFEB99394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java.naming.provider.url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Задает информацию о конкретной используемой службе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Служба может находится и на другом хосте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Если не задана, то используется значение переменной среды </a:t>
            </a:r>
            <a:r>
              <a:rPr lang="en-US" smtClean="0"/>
              <a:t>Jav</a:t>
            </a:r>
            <a:r>
              <a:rPr lang="ru-RU" smtClean="0"/>
              <a:t>а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Пример: 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java.naming.provider.url=iiop://</a:t>
            </a:r>
            <a:r>
              <a:rPr lang="ru-RU" sz="2800" smtClean="0"/>
              <a:t>имя_хоста</a:t>
            </a:r>
            <a:r>
              <a:rPr lang="en-US" sz="2800" smtClean="0"/>
              <a:t>:900</a:t>
            </a:r>
            <a:endParaRPr lang="ru-RU" smtClean="0"/>
          </a:p>
          <a:p>
            <a:pPr eaLnBrk="1" hangingPunct="1">
              <a:spcBef>
                <a:spcPts val="120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9F151-942A-4903-9F7B-071BCDEE48D1}" type="slidenum">
              <a:rPr lang="ru-RU" smtClean="0"/>
              <a:pPr eaLnBrk="1" hangingPunct="1"/>
              <a:t>25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Параметры среды контекста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ru-RU" smtClean="0"/>
              <a:t>Доступны при работе с контекстом через его методы</a:t>
            </a:r>
          </a:p>
          <a:p>
            <a:pPr eaLnBrk="1" hangingPunct="1">
              <a:spcBef>
                <a:spcPts val="1500"/>
              </a:spcBef>
              <a:buFont typeface="Wingdings" pitchFamily="2" charset="2"/>
              <a:buNone/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Hashtable getEnvironment()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ts val="1500"/>
              </a:spcBef>
              <a:buFont typeface="Wingdings" pitchFamily="2" charset="2"/>
              <a:buNone/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Object addToEnvironment(</a:t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String propName, Object propVal)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ts val="1500"/>
              </a:spcBef>
              <a:buFont typeface="Wingdings" pitchFamily="2" charset="2"/>
              <a:buNone/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Object removeFromEnvironment(</a:t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String propName)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ts val="1500"/>
              </a:spcBef>
              <a:buFont typeface="Wingdings" pitchFamily="2" charset="2"/>
              <a:buNone/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endParaRPr lang="ru-RU" b="1" smtClean="0">
              <a:solidFill>
                <a:srgbClr val="FFFFCC"/>
              </a:solidFill>
              <a:latin typeface="Courier New" pitchFamily="49" charset="0"/>
            </a:endParaRPr>
          </a:p>
          <a:p>
            <a:pPr eaLnBrk="1" hangingPunct="1">
              <a:spcBef>
                <a:spcPts val="150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FEC5A9-86F3-484F-AD03-FBF7B08F0E69}" type="slidenum">
              <a:rPr lang="ru-RU" smtClean="0"/>
              <a:pPr eaLnBrk="1" hangingPunct="1"/>
              <a:t>26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Параметры среды начального контекста</a:t>
            </a:r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4BE743-C266-489D-B3B8-EF36E6EB1F97}" type="slidenum">
              <a:rPr lang="ru-RU" smtClean="0"/>
              <a:pPr eaLnBrk="1" hangingPunct="1"/>
              <a:t>27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16430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java.util.Property prop = new java.util.Property();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prop.put(Context.INITIAL_CONTEXT_FACTORY,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"com.sun.jndi.cosnaming.CNCtxFactory");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prop.put(Context.PROVIDER_URL, "iiop://my_host:900");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Context initContext = new InitialContext(prop);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714750"/>
            <a:ext cx="8572500" cy="2357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java –Djava.naming.factory.initial=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com.sun.jndi.cosnaming.CNCtxFactory 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–Djava.naming.provider.url=iiop://my_host:900 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myApplication</a:t>
            </a:r>
          </a:p>
          <a:p>
            <a:pPr eaLnBrk="1" hangingPunct="1"/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...</a:t>
            </a:r>
          </a:p>
          <a:p>
            <a:pPr eaLnBrk="1" hangingPunct="1"/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Context initContext = new InitialContext();</a:t>
            </a:r>
            <a:endParaRPr 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Файл ресурсов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Является еще одним способом задания параметров </a:t>
            </a:r>
            <a:r>
              <a:rPr lang="en-US" sz="2800" smtClean="0"/>
              <a:t>JNDI</a:t>
            </a:r>
            <a:endParaRPr lang="ru-RU" sz="280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Имеет имя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jndi.properties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Хранит пары вида</a:t>
            </a:r>
            <a:br>
              <a:rPr lang="ru-RU" sz="2800" smtClean="0"/>
            </a:b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имя_свойства=значение_свойства</a:t>
            </a:r>
            <a:endParaRPr lang="en-US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Может находиться в </a:t>
            </a:r>
            <a:r>
              <a:rPr lang="en-US" sz="2800" smtClean="0"/>
              <a:t>jar-</a:t>
            </a:r>
            <a:r>
              <a:rPr lang="ru-RU" sz="2800" smtClean="0"/>
              <a:t>файле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Поиск файла выполняется в каталогах, сопоставленных с приложением, указанных в </a:t>
            </a:r>
            <a:r>
              <a:rPr lang="en-US" sz="2800" smtClean="0"/>
              <a:t>CLASSPATH</a:t>
            </a:r>
            <a:r>
              <a:rPr lang="ru-RU" sz="2800" smtClean="0"/>
              <a:t>, а также по пути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$JAVA_HOME/lib/jndi.properties</a:t>
            </a:r>
            <a:endParaRPr lang="ru-RU" sz="2800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D25A03-A3AC-464E-B5DC-6C551E153075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Служба имен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 smtClean="0">
                <a:solidFill>
                  <a:schemeClr val="accent1"/>
                </a:solidFill>
              </a:rPr>
              <a:t>Задача</a:t>
            </a:r>
            <a:endParaRPr lang="en-US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ru-RU" sz="2800" smtClean="0"/>
              <a:t>Обеспечение доступа к тем или иным ресурсам по произвольным именам, которые сопоставляются с этими ресурсами в момент их опубликования в службе имен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b="1" smtClean="0">
                <a:solidFill>
                  <a:schemeClr val="accent1"/>
                </a:solidFill>
              </a:rPr>
              <a:t>Примеры</a:t>
            </a:r>
            <a:endParaRPr lang="en-US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2800" smtClean="0"/>
              <a:t>DNS</a:t>
            </a:r>
            <a:br>
              <a:rPr lang="en-US" sz="2800" smtClean="0"/>
            </a:br>
            <a:r>
              <a:rPr lang="en-US" sz="2800" smtClean="0"/>
              <a:t>LDAP</a:t>
            </a:r>
            <a:br>
              <a:rPr lang="en-US" sz="2800" smtClean="0"/>
            </a:br>
            <a:r>
              <a:rPr lang="ru-RU" sz="2800" smtClean="0"/>
              <a:t>Файловая система ОС</a:t>
            </a:r>
            <a:endParaRPr lang="ru-RU" smtClean="0"/>
          </a:p>
          <a:p>
            <a:pPr eaLnBrk="1" hangingPunct="1"/>
            <a:endParaRPr 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F8A3ED-C08C-431F-AC22-0F15C3966E90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</a:t>
            </a:r>
            <a:endParaRPr lang="ru-RU" smtClean="0"/>
          </a:p>
        </p:txBody>
      </p:sp>
      <p:sp>
        <p:nvSpPr>
          <p:cNvPr id="32771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2772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18.2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2773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0A7800-8EE5-4BE2-83F6-AEC5D78136C2}" type="slidenum">
              <a:rPr lang="ru-RU" smtClean="0"/>
              <a:pPr eaLnBrk="1" hangingPunct="1"/>
              <a:t>30</a:t>
            </a:fld>
            <a:endParaRPr 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Структура </a:t>
            </a:r>
            <a:r>
              <a:rPr lang="en-US" smtClean="0"/>
              <a:t>JDBC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Виды драйверов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Основные интерфейсы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Виды подключений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Выполнение </a:t>
            </a:r>
            <a:r>
              <a:rPr lang="en-US" smtClean="0"/>
              <a:t>SQL-</a:t>
            </a:r>
            <a:r>
              <a:rPr lang="ru-RU" smtClean="0"/>
              <a:t>операторов</a:t>
            </a:r>
          </a:p>
          <a:p>
            <a:pPr eaLnBrk="1" hangingPunct="1">
              <a:spcBef>
                <a:spcPts val="1500"/>
              </a:spcBef>
              <a:spcAft>
                <a:spcPts val="300"/>
              </a:spcAft>
            </a:pPr>
            <a:r>
              <a:rPr lang="ru-RU" smtClean="0"/>
              <a:t>Взаимодействие с СУБД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Java Database Connectivity </a:t>
            </a:r>
            <a:r>
              <a:rPr lang="en-US" smtClean="0"/>
              <a:t>– </a:t>
            </a:r>
            <a:r>
              <a:rPr lang="ru-RU" smtClean="0"/>
              <a:t>стандарт взаимодействия между базами данных и </a:t>
            </a:r>
            <a:r>
              <a:rPr lang="en-US" smtClean="0"/>
              <a:t>Java-</a:t>
            </a:r>
            <a:r>
              <a:rPr lang="ru-RU" smtClean="0"/>
              <a:t>приложениями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API </a:t>
            </a:r>
            <a:r>
              <a:rPr lang="ru-RU" smtClean="0"/>
              <a:t>для доступа к </a:t>
            </a:r>
            <a:r>
              <a:rPr lang="en-US" smtClean="0"/>
              <a:t>SQL-</a:t>
            </a:r>
            <a:r>
              <a:rPr lang="ru-RU" smtClean="0"/>
              <a:t>совместимым базам данных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Интерфейсная модель, обеспечивающая взаимодействие с базой данных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hlinkClick r:id="rId2"/>
              </a:rPr>
              <a:t>http://www.oracle.com/technetwork/java/javase/jdbc/index.html</a:t>
            </a:r>
            <a:endParaRPr lang="ru-RU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mtClean="0"/>
          </a:p>
          <a:p>
            <a:pPr eaLnBrk="1" hangingPunct="1"/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81B587-AFDC-4A91-AE92-3AC58E9E04AF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Состав </a:t>
            </a:r>
            <a:r>
              <a:rPr lang="en-US" smtClean="0"/>
              <a:t>JDBC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JDBC API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ru-RU" sz="2800" smtClean="0"/>
              <a:t>Содержит набор классов и интерфейсов, определяющий </a:t>
            </a:r>
            <a:r>
              <a:rPr lang="en-US" sz="2800" smtClean="0"/>
              <a:t>Java-</a:t>
            </a:r>
            <a:r>
              <a:rPr lang="ru-RU" sz="2800" smtClean="0"/>
              <a:t>ориентированный доступ к базам данных. Объявлены в пакетах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java.sql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javax.sql</a:t>
            </a:r>
          </a:p>
          <a:p>
            <a:pPr lvl="1" eaLnBrk="1" hangingPunct="1">
              <a:lnSpc>
                <a:spcPct val="90000"/>
              </a:lnSpc>
            </a:pPr>
            <a:endParaRPr lang="en-US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JDBC-driver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ru-RU" sz="2800" smtClean="0"/>
              <a:t>Специфический для каждой базы данных драйвер, с помощью которого </a:t>
            </a:r>
            <a:r>
              <a:rPr lang="en-US" sz="2800" smtClean="0"/>
              <a:t>JDBC </a:t>
            </a:r>
            <a:r>
              <a:rPr lang="ru-RU" sz="2800" smtClean="0"/>
              <a:t>превращает вызовы уровня </a:t>
            </a:r>
            <a:r>
              <a:rPr lang="en-US" sz="2800" smtClean="0"/>
              <a:t>API </a:t>
            </a:r>
            <a:r>
              <a:rPr lang="ru-RU" sz="2800" smtClean="0"/>
              <a:t>в «родные» команды сервера баз данных. Бывают 4-х типов</a:t>
            </a: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19BAF4-6A85-4B95-B911-974D6E9BC848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Тип драйвера 1</a:t>
            </a:r>
            <a:br>
              <a:rPr lang="ru-RU" smtClean="0"/>
            </a:br>
            <a:r>
              <a:rPr lang="en-US" sz="3200" smtClean="0"/>
              <a:t>JDBC-ODBC Bridge</a:t>
            </a:r>
            <a:endParaRPr lang="ru-RU" sz="3600" smtClean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5106987" cy="44799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Отображают вызовы </a:t>
            </a:r>
            <a:r>
              <a:rPr lang="en-US" smtClean="0"/>
              <a:t>JDBC-API </a:t>
            </a:r>
            <a:r>
              <a:rPr lang="ru-RU" smtClean="0"/>
              <a:t>в вызовы другого </a:t>
            </a:r>
            <a:r>
              <a:rPr lang="en-US" smtClean="0"/>
              <a:t>API (</a:t>
            </a:r>
            <a:r>
              <a:rPr lang="ru-RU" smtClean="0"/>
              <a:t>не источника данных)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Классический пример – отображение в вызовы </a:t>
            </a:r>
            <a:r>
              <a:rPr lang="en-US" smtClean="0"/>
              <a:t>ODBC-</a:t>
            </a:r>
            <a:r>
              <a:rPr lang="ru-RU" smtClean="0"/>
              <a:t>драйвера</a:t>
            </a:r>
            <a:endParaRPr lang="en-US" smtClean="0"/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Проблемы переносимости и эффективности</a:t>
            </a:r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4C414D-374A-4EBB-B920-5B88EB61C5B4}" type="slidenum">
              <a:rPr lang="ru-RU" smtClean="0"/>
              <a:pPr eaLnBrk="1" hangingPunct="1"/>
              <a:t>33</a:t>
            </a:fld>
            <a:endParaRPr lang="ru-RU" smtClean="0"/>
          </a:p>
        </p:txBody>
      </p:sp>
      <p:grpSp>
        <p:nvGrpSpPr>
          <p:cNvPr id="2" name="Группа 20"/>
          <p:cNvGrpSpPr>
            <a:grpSpLocks/>
          </p:cNvGrpSpPr>
          <p:nvPr/>
        </p:nvGrpSpPr>
        <p:grpSpPr bwMode="auto">
          <a:xfrm>
            <a:off x="5500688" y="1643063"/>
            <a:ext cx="3357562" cy="4500562"/>
            <a:chOff x="5500694" y="1643050"/>
            <a:chExt cx="3357586" cy="4500594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5572132" y="1643050"/>
              <a:ext cx="3214711" cy="5715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Java Application</a:t>
              </a:r>
              <a:endParaRPr lang="ru-RU" sz="1600" b="1" dirty="0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5500694" y="2285992"/>
              <a:ext cx="3357586" cy="28575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API</a:t>
              </a:r>
              <a:endParaRPr lang="ru-RU" sz="1600" b="1" dirty="0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5929322" y="2643182"/>
              <a:ext cx="2571768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Driver Manager or </a:t>
              </a:r>
              <a:r>
                <a:rPr lang="en-US" sz="1600" b="1" dirty="0" err="1"/>
                <a:t>DataSource</a:t>
              </a:r>
              <a:r>
                <a:rPr lang="en-US" sz="1600" b="1" dirty="0"/>
                <a:t> Object</a:t>
              </a:r>
              <a:endParaRPr lang="ru-RU" sz="1600" b="1" dirty="0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6143636" y="3786190"/>
              <a:ext cx="2143140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JDBC-ODBC Bridge Driver</a:t>
              </a:r>
              <a:endParaRPr lang="ru-RU" sz="1600" b="1" dirty="0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5929322" y="4429132"/>
              <a:ext cx="2571768" cy="2857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ODBC</a:t>
              </a:r>
              <a:endParaRPr lang="ru-RU" sz="1600" b="1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5929322" y="4786322"/>
              <a:ext cx="2571768" cy="2857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DB Client Library</a:t>
              </a:r>
              <a:endParaRPr lang="ru-RU" sz="1600" b="1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29322" y="5615003"/>
              <a:ext cx="2571768" cy="52864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Database Server</a:t>
              </a:r>
              <a:endParaRPr lang="ru-RU" sz="1600" b="1" dirty="0"/>
            </a:p>
          </p:txBody>
        </p:sp>
        <p:cxnSp>
          <p:nvCxnSpPr>
            <p:cNvPr id="19" name="Прямая со стрелкой 18"/>
            <p:cNvCxnSpPr>
              <a:stCxn id="14" idx="2"/>
              <a:endCxn id="15" idx="0"/>
            </p:cNvCxnSpPr>
            <p:nvPr/>
          </p:nvCxnSpPr>
          <p:spPr>
            <a:xfrm rot="5400000">
              <a:off x="6929454" y="3500437"/>
              <a:ext cx="571504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7" idx="2"/>
              <a:endCxn id="18" idx="0"/>
            </p:cNvCxnSpPr>
            <p:nvPr/>
          </p:nvCxnSpPr>
          <p:spPr>
            <a:xfrm rot="5400000">
              <a:off x="6944535" y="5342745"/>
              <a:ext cx="542929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Тип драйвера 2</a:t>
            </a:r>
            <a:br>
              <a:rPr lang="ru-RU" smtClean="0"/>
            </a:br>
            <a:r>
              <a:rPr lang="en-US" sz="3200" smtClean="0"/>
              <a:t>Native API Partly Java Technology-enabled</a:t>
            </a:r>
            <a:endParaRPr lang="ru-RU" sz="320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5035550" cy="44799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Используется специфический  для конкретного источника данных специализированный </a:t>
            </a:r>
            <a:r>
              <a:rPr lang="en-US" smtClean="0"/>
              <a:t>API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В большинстве случаев создается в виде </a:t>
            </a:r>
            <a:r>
              <a:rPr lang="en-US" smtClean="0"/>
              <a:t>native-</a:t>
            </a:r>
            <a:r>
              <a:rPr lang="ru-RU" smtClean="0"/>
              <a:t>библиотек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Проблемы те же</a:t>
            </a:r>
          </a:p>
        </p:txBody>
      </p:sp>
      <p:sp>
        <p:nvSpPr>
          <p:cNvPr id="37892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A304B9-465F-4729-ACD4-004E0989DB11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grpSp>
        <p:nvGrpSpPr>
          <p:cNvPr id="2" name="Группа 14"/>
          <p:cNvGrpSpPr>
            <a:grpSpLocks/>
          </p:cNvGrpSpPr>
          <p:nvPr/>
        </p:nvGrpSpPr>
        <p:grpSpPr bwMode="auto">
          <a:xfrm>
            <a:off x="5500688" y="1643063"/>
            <a:ext cx="3357562" cy="4500562"/>
            <a:chOff x="5500694" y="1643050"/>
            <a:chExt cx="3357586" cy="450059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572132" y="1643050"/>
              <a:ext cx="3214711" cy="5715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Java Application</a:t>
              </a:r>
              <a:endParaRPr lang="ru-RU" sz="1600" b="1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500694" y="2285992"/>
              <a:ext cx="3357586" cy="28575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API</a:t>
              </a:r>
              <a:endParaRPr lang="ru-RU" sz="1600" b="1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5929322" y="2643182"/>
              <a:ext cx="2571768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Driver Manager or </a:t>
              </a:r>
              <a:r>
                <a:rPr lang="en-US" sz="1600" b="1" dirty="0" err="1"/>
                <a:t>DataSource</a:t>
              </a:r>
              <a:r>
                <a:rPr lang="en-US" sz="1600" b="1" dirty="0"/>
                <a:t> Object</a:t>
              </a:r>
              <a:endParaRPr lang="ru-RU" sz="1600" b="1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6143636" y="3786190"/>
              <a:ext cx="2143140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Partial Java </a:t>
              </a:r>
              <a:br>
                <a:rPr lang="en-US" sz="1600" b="1" dirty="0"/>
              </a:br>
              <a:r>
                <a:rPr lang="en-US" sz="1600" b="1" dirty="0"/>
                <a:t>JDBC Driver</a:t>
              </a:r>
              <a:endParaRPr lang="ru-RU" sz="1600" b="1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929322" y="4429132"/>
              <a:ext cx="2571768" cy="2857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DB Client Library</a:t>
              </a:r>
              <a:endParaRPr lang="ru-RU" sz="1600" b="1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929322" y="5615003"/>
              <a:ext cx="2571768" cy="52864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Database Server</a:t>
              </a:r>
              <a:endParaRPr lang="ru-RU" sz="1600" b="1" dirty="0"/>
            </a:p>
          </p:txBody>
        </p:sp>
        <p:cxnSp>
          <p:nvCxnSpPr>
            <p:cNvPr id="13" name="Прямая со стрелкой 12"/>
            <p:cNvCxnSpPr>
              <a:stCxn id="8" idx="2"/>
              <a:endCxn id="9" idx="0"/>
            </p:cNvCxnSpPr>
            <p:nvPr/>
          </p:nvCxnSpPr>
          <p:spPr>
            <a:xfrm rot="5400000">
              <a:off x="6929454" y="3500437"/>
              <a:ext cx="571504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1" idx="2"/>
              <a:endCxn id="12" idx="0"/>
            </p:cNvCxnSpPr>
            <p:nvPr/>
          </p:nvCxnSpPr>
          <p:spPr>
            <a:xfrm rot="5400000">
              <a:off x="6765940" y="5164150"/>
              <a:ext cx="900119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Тип драйвера 3</a:t>
            </a:r>
            <a:br>
              <a:rPr lang="ru-RU" smtClean="0"/>
            </a:br>
            <a:r>
              <a:rPr lang="en-US" sz="3200" smtClean="0"/>
              <a:t>Pure Java Driver for Database Middleware</a:t>
            </a:r>
            <a:endParaRPr lang="ru-RU" sz="320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5035550" cy="4479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Полностью написан на </a:t>
            </a:r>
            <a:r>
              <a:rPr lang="en-US" smtClean="0"/>
              <a:t>Java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Обеспечивает обращение клиента к клиентской части сервера БД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На клиентской машине должно быть запущено  промежуточное ПО, которое получает запросы клиента и передает их серверу БД</a:t>
            </a:r>
          </a:p>
        </p:txBody>
      </p:sp>
      <p:sp>
        <p:nvSpPr>
          <p:cNvPr id="38916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E1F47C-2C24-44BE-94C5-8C5BF1100EBD}" type="slidenum">
              <a:rPr lang="ru-RU" smtClean="0"/>
              <a:pPr eaLnBrk="1" hangingPunct="1"/>
              <a:t>35</a:t>
            </a:fld>
            <a:endParaRPr lang="ru-RU" smtClean="0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5500688" y="1643063"/>
            <a:ext cx="3357562" cy="4500562"/>
            <a:chOff x="5500694" y="1643050"/>
            <a:chExt cx="3357586" cy="450059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572132" y="1643050"/>
              <a:ext cx="3214711" cy="5715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Java Application</a:t>
              </a:r>
              <a:endParaRPr lang="ru-RU" sz="1600" b="1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500694" y="2285992"/>
              <a:ext cx="3357586" cy="28575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API</a:t>
              </a:r>
              <a:endParaRPr lang="ru-RU" sz="1600" b="1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5929322" y="2643182"/>
              <a:ext cx="2571768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Driver Manager or </a:t>
              </a:r>
              <a:r>
                <a:rPr lang="en-US" sz="1600" b="1" dirty="0" err="1"/>
                <a:t>DataSource</a:t>
              </a:r>
              <a:r>
                <a:rPr lang="en-US" sz="1600" b="1" dirty="0"/>
                <a:t> Object</a:t>
              </a:r>
              <a:endParaRPr lang="ru-RU" sz="1600" b="1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6143636" y="3786190"/>
              <a:ext cx="2143140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Pure Java </a:t>
              </a:r>
              <a:br>
                <a:rPr lang="en-US" sz="1600" b="1" dirty="0"/>
              </a:br>
              <a:r>
                <a:rPr lang="en-US" sz="1600" b="1" dirty="0"/>
                <a:t>JDBC Driver</a:t>
              </a:r>
              <a:endParaRPr lang="ru-RU" sz="1600" b="1" dirty="0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929322" y="4857760"/>
              <a:ext cx="2571768" cy="2857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DB Middleware</a:t>
              </a:r>
              <a:endParaRPr lang="ru-RU" sz="1600" b="1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929322" y="5615003"/>
              <a:ext cx="2571768" cy="52864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Database Server</a:t>
              </a:r>
              <a:endParaRPr lang="ru-RU" sz="1600" b="1" dirty="0"/>
            </a:p>
          </p:txBody>
        </p:sp>
        <p:cxnSp>
          <p:nvCxnSpPr>
            <p:cNvPr id="13" name="Прямая со стрелкой 12"/>
            <p:cNvCxnSpPr>
              <a:stCxn id="8" idx="2"/>
              <a:endCxn id="9" idx="0"/>
            </p:cNvCxnSpPr>
            <p:nvPr/>
          </p:nvCxnSpPr>
          <p:spPr>
            <a:xfrm rot="5400000">
              <a:off x="6929454" y="3500437"/>
              <a:ext cx="571504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1" idx="2"/>
              <a:endCxn id="12" idx="0"/>
            </p:cNvCxnSpPr>
            <p:nvPr/>
          </p:nvCxnSpPr>
          <p:spPr>
            <a:xfrm rot="5400000">
              <a:off x="6980255" y="5378464"/>
              <a:ext cx="471491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2"/>
              <a:endCxn id="11" idx="0"/>
            </p:cNvCxnSpPr>
            <p:nvPr/>
          </p:nvCxnSpPr>
          <p:spPr>
            <a:xfrm rot="5400000">
              <a:off x="6965172" y="4607727"/>
              <a:ext cx="500067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Тип драйвера 4</a:t>
            </a:r>
            <a:br>
              <a:rPr lang="ru-RU" smtClean="0"/>
            </a:br>
            <a:r>
              <a:rPr lang="en-US" sz="3200" smtClean="0"/>
              <a:t>Direct-to-Database Pure Java</a:t>
            </a:r>
            <a:r>
              <a:rPr lang="ru-RU" sz="3200" smtClean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5035550" cy="4479925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ru-RU" smtClean="0"/>
              <a:t>Полностью написан на </a:t>
            </a:r>
            <a:r>
              <a:rPr lang="en-US" smtClean="0"/>
              <a:t>Java</a:t>
            </a:r>
            <a:endParaRPr lang="ru-RU" smtClean="0"/>
          </a:p>
          <a:p>
            <a:pPr eaLnBrk="1" hangingPunct="1">
              <a:spcBef>
                <a:spcPts val="900"/>
              </a:spcBef>
            </a:pPr>
            <a:r>
              <a:rPr lang="ru-RU" smtClean="0"/>
              <a:t>Драйвер сам, без дополнительного промежуточного сервера, способен общаться по сети с сервером БД </a:t>
            </a:r>
          </a:p>
          <a:p>
            <a:pPr eaLnBrk="1" hangingPunct="1">
              <a:spcBef>
                <a:spcPts val="900"/>
              </a:spcBef>
            </a:pPr>
            <a:r>
              <a:rPr lang="ru-RU" smtClean="0"/>
              <a:t>Иногда такие драйвера называют «тонкими» (</a:t>
            </a:r>
            <a:r>
              <a:rPr lang="en-US" smtClean="0"/>
              <a:t>thin)</a:t>
            </a:r>
            <a:endParaRPr lang="ru-RU" smtClean="0"/>
          </a:p>
          <a:p>
            <a:pPr eaLnBrk="1" hangingPunct="1">
              <a:spcBef>
                <a:spcPts val="900"/>
              </a:spcBef>
            </a:pPr>
            <a:endParaRPr lang="ru-RU" smtClean="0"/>
          </a:p>
        </p:txBody>
      </p:sp>
      <p:sp>
        <p:nvSpPr>
          <p:cNvPr id="39940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F576C2-72B3-44DA-A11B-6A4FB51922B8}" type="slidenum">
              <a:rPr lang="ru-RU" smtClean="0"/>
              <a:pPr eaLnBrk="1" hangingPunct="1"/>
              <a:t>36</a:t>
            </a:fld>
            <a:endParaRPr lang="ru-RU" smtClean="0"/>
          </a:p>
        </p:txBody>
      </p:sp>
      <p:grpSp>
        <p:nvGrpSpPr>
          <p:cNvPr id="2" name="Группа 15"/>
          <p:cNvGrpSpPr>
            <a:grpSpLocks/>
          </p:cNvGrpSpPr>
          <p:nvPr/>
        </p:nvGrpSpPr>
        <p:grpSpPr bwMode="auto">
          <a:xfrm>
            <a:off x="5500688" y="1643063"/>
            <a:ext cx="3357562" cy="4500562"/>
            <a:chOff x="5500694" y="1643050"/>
            <a:chExt cx="3357586" cy="450059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572132" y="1643050"/>
              <a:ext cx="3214711" cy="5715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Java Application</a:t>
              </a:r>
              <a:endParaRPr lang="ru-RU" sz="1600" b="1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500694" y="2285992"/>
              <a:ext cx="3357586" cy="28575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API</a:t>
              </a:r>
              <a:endParaRPr lang="ru-RU" sz="1600" b="1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5929322" y="2643182"/>
              <a:ext cx="2571768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JDBC Driver Manager or </a:t>
              </a:r>
              <a:r>
                <a:rPr lang="en-US" sz="1600" b="1" dirty="0" err="1"/>
                <a:t>DataSource</a:t>
              </a:r>
              <a:r>
                <a:rPr lang="en-US" sz="1600" b="1" dirty="0"/>
                <a:t> Object</a:t>
              </a:r>
              <a:endParaRPr lang="ru-RU" sz="1600" b="1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6143636" y="3786190"/>
              <a:ext cx="2143140" cy="57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Pure Java </a:t>
              </a:r>
              <a:br>
                <a:rPr lang="en-US" sz="1600" b="1" dirty="0"/>
              </a:br>
              <a:r>
                <a:rPr lang="en-US" sz="1600" b="1" dirty="0"/>
                <a:t>JDBC Driver</a:t>
              </a:r>
              <a:endParaRPr lang="ru-RU" sz="1600" b="1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929322" y="5615003"/>
              <a:ext cx="2571768" cy="52864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Database Server</a:t>
              </a:r>
              <a:endParaRPr lang="ru-RU" sz="1600" b="1" dirty="0"/>
            </a:p>
          </p:txBody>
        </p:sp>
        <p:cxnSp>
          <p:nvCxnSpPr>
            <p:cNvPr id="13" name="Прямая со стрелкой 12"/>
            <p:cNvCxnSpPr>
              <a:stCxn id="8" idx="2"/>
              <a:endCxn id="9" idx="0"/>
            </p:cNvCxnSpPr>
            <p:nvPr/>
          </p:nvCxnSpPr>
          <p:spPr>
            <a:xfrm rot="5400000">
              <a:off x="6929454" y="3500437"/>
              <a:ext cx="571504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9" idx="2"/>
              <a:endCxn id="12" idx="0"/>
            </p:cNvCxnSpPr>
            <p:nvPr/>
          </p:nvCxnSpPr>
          <p:spPr>
            <a:xfrm rot="5400000">
              <a:off x="6587346" y="4985555"/>
              <a:ext cx="1257309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интерфейсы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javax.sql.DataSource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Загрузка и запуск </a:t>
            </a:r>
            <a:r>
              <a:rPr lang="en-US" sz="2800" smtClean="0"/>
              <a:t>JDBC-</a:t>
            </a:r>
            <a:r>
              <a:rPr lang="ru-RU" sz="2800" smtClean="0"/>
              <a:t>драйвера, получение соединения с БД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java.sql.Connection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Формирование запросов к источнику данных и управление транзакциями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java.sql.Statement java.sql.PreparedStatement java.sql.CollableStatement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Позволяют отправить запрос к источнику данных</a:t>
            </a:r>
            <a:endParaRPr lang="ru-RU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ru-RU" smtClean="0"/>
          </a:p>
        </p:txBody>
      </p:sp>
      <p:sp>
        <p:nvSpPr>
          <p:cNvPr id="40964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169829-2D5E-4332-80B3-5638131015C8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java.sql.ResultSet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Позволяет перемещаться по набору данных, возвращаемых оператором </a:t>
            </a:r>
            <a:r>
              <a:rPr lang="en-US" sz="2800" smtClean="0"/>
              <a:t>SELECT</a:t>
            </a:r>
            <a:r>
              <a:rPr lang="ru-RU" sz="2800" smtClean="0"/>
              <a:t>, и считывать значения отдельных полей в текущей записи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java.sql.ResultSetMetaData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Позволяет получить информацию о структуре набора данных: количество полей, их названия, тип и т.д.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java.sql.DatabaseMetaData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800" smtClean="0"/>
              <a:t>Позволяет получить информацию о структуре самого источника данных</a:t>
            </a: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C007C5-6B5E-49B2-A56D-F757E80EED79}" type="slidenum">
              <a:rPr lang="ru-RU" smtClean="0"/>
              <a:pPr eaLnBrk="1" hangingPunct="1"/>
              <a:t>38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Составные части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Java Naming &amp; Directory Interface API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99FFCC"/>
                </a:solidFill>
              </a:rPr>
              <a:t>	</a:t>
            </a:r>
            <a:r>
              <a:rPr lang="ru-RU" sz="2800" smtClean="0"/>
              <a:t>Универсальный набор интерфейсов и методов </a:t>
            </a:r>
            <a:r>
              <a:rPr lang="en-US" sz="2800" smtClean="0"/>
              <a:t>Java</a:t>
            </a:r>
            <a:r>
              <a:rPr lang="ru-RU" sz="2800" smtClean="0"/>
              <a:t>, который позволяет обратиться к некоторой «обобщенной» службе имен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Java Naming &amp; Directory Interface SPI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Service Provider Interface – </a:t>
            </a:r>
            <a:r>
              <a:rPr lang="ru-RU" sz="2800" smtClean="0"/>
              <a:t>позволяет подключить для использования практически любую реальную реализацию службы имен</a:t>
            </a:r>
          </a:p>
          <a:p>
            <a:pPr eaLnBrk="1" hangingPunct="1">
              <a:lnSpc>
                <a:spcPct val="90000"/>
              </a:lnSpc>
            </a:pPr>
            <a:endParaRPr 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D25F84-0F53-4223-8EA6-4C2303F11A4E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Загрузка драйвера</a:t>
            </a:r>
            <a:br>
              <a:rPr lang="ru-RU" smtClean="0"/>
            </a:br>
            <a:r>
              <a:rPr lang="ru-RU" sz="3200" smtClean="0"/>
              <a:t>(</a:t>
            </a:r>
            <a:r>
              <a:rPr lang="en-US" sz="3200" smtClean="0"/>
              <a:t>DriverManager)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 eaLnBrk="1" hangingPunct="1"/>
            <a:endParaRPr lang="en-US" smtClean="0"/>
          </a:p>
          <a:p>
            <a:pPr eaLnBrk="1" hangingPunct="1"/>
            <a:r>
              <a:rPr lang="ru-RU" smtClean="0"/>
              <a:t>Указание в свойстве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java –Djdbc.drivers=interbase.interclient.Driver </a:t>
            </a:r>
            <a:endParaRPr lang="en-US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en-US" sz="2800" smtClean="0"/>
          </a:p>
          <a:p>
            <a:pPr eaLnBrk="1" hangingPunct="1"/>
            <a:r>
              <a:rPr lang="ru-RU" smtClean="0"/>
              <a:t>Явная регистрация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DriverManager.registerDriver(Driver driver)</a:t>
            </a:r>
            <a:endParaRPr lang="en-US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en-US" sz="2800" smtClean="0"/>
          </a:p>
          <a:p>
            <a:pPr eaLnBrk="1" hangingPunct="1"/>
            <a:r>
              <a:rPr lang="ru-RU" smtClean="0"/>
              <a:t>Явная загрузка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forName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"oracle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jdbc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driver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</a:rPr>
              <a:t>OracleDriver"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z="2800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4CCB2A-657F-4F86-B1DA-349C16514D39}" type="slidenum">
              <a:rPr lang="ru-RU" smtClean="0"/>
              <a:pPr eaLnBrk="1" hangingPunct="1"/>
              <a:t>39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Подключение</a:t>
            </a:r>
            <a:r>
              <a:rPr lang="en-US" smtClean="0"/>
              <a:t/>
            </a:r>
            <a:br>
              <a:rPr lang="en-US" smtClean="0"/>
            </a:br>
            <a:r>
              <a:rPr lang="ru-RU" sz="3200" smtClean="0"/>
              <a:t>(</a:t>
            </a:r>
            <a:r>
              <a:rPr lang="en-US" sz="3200" smtClean="0"/>
              <a:t>DriverManager)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dirty="0" smtClean="0"/>
              <a:t>Используется методы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DriverManager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5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	public static Connection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getConnection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String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url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SQLException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static Connection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getConnection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String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url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, String user, String password)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SQLException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static Connection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getConnection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String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url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, Properties info)</a:t>
            </a:r>
            <a:b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 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SQLException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ru-RU" sz="2800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145B0E-1076-4FBF-94F0-DD79946117B7}" type="slidenum">
              <a:rPr lang="ru-RU" smtClean="0"/>
              <a:pPr eaLnBrk="1" hangingPunct="1"/>
              <a:t>40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URL </a:t>
            </a:r>
            <a:r>
              <a:rPr lang="ru-RU" smtClean="0"/>
              <a:t>соединения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Задается в формате:</a:t>
            </a:r>
            <a:br>
              <a:rPr lang="ru-RU" sz="2400" smtClean="0"/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jdbc: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</a:rPr>
              <a:t>субпротокол:дополнительное_имя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accent1"/>
                </a:solidFill>
              </a:rPr>
              <a:t>JDBC</a:t>
            </a:r>
            <a:r>
              <a:rPr lang="en-US" sz="2400" smtClean="0">
                <a:solidFill>
                  <a:srgbClr val="99FFCC"/>
                </a:solidFill>
              </a:rPr>
              <a:t/>
            </a:r>
            <a:br>
              <a:rPr lang="en-US" sz="2400" smtClean="0">
                <a:solidFill>
                  <a:srgbClr val="99FFCC"/>
                </a:solidFill>
              </a:rPr>
            </a:br>
            <a:r>
              <a:rPr lang="ru-RU" sz="2400" smtClean="0"/>
              <a:t>Ключевое слово, представляющее тип драйвера базы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solidFill>
                  <a:schemeClr val="accent1"/>
                </a:solidFill>
              </a:rPr>
              <a:t>Субпротокол</a:t>
            </a:r>
            <a:r>
              <a:rPr lang="ru-RU" sz="2400" smtClean="0">
                <a:solidFill>
                  <a:srgbClr val="99FFCC"/>
                </a:solidFill>
              </a:rPr>
              <a:t/>
            </a:r>
            <a:br>
              <a:rPr lang="ru-RU" sz="2400" smtClean="0">
                <a:solidFill>
                  <a:srgbClr val="99FFCC"/>
                </a:solidFill>
              </a:rPr>
            </a:br>
            <a:r>
              <a:rPr lang="ru-RU" sz="2400" smtClean="0"/>
              <a:t>Определяет тип базы, с которой должно устанавливаться соединение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b="1" smtClean="0">
                <a:solidFill>
                  <a:schemeClr val="accent1"/>
                </a:solidFill>
              </a:rPr>
              <a:t>Дополнительное_имя</a:t>
            </a:r>
            <a:r>
              <a:rPr lang="ru-RU" sz="2400" smtClean="0">
                <a:solidFill>
                  <a:srgbClr val="99FFCC"/>
                </a:solidFill>
              </a:rPr>
              <a:t/>
            </a:r>
            <a:br>
              <a:rPr lang="ru-RU" sz="2400" smtClean="0">
                <a:solidFill>
                  <a:srgbClr val="99FFCC"/>
                </a:solidFill>
              </a:rPr>
            </a:br>
            <a:r>
              <a:rPr lang="ru-RU" sz="2400" smtClean="0"/>
              <a:t>Дополнительная информация, необходимая для установки соединения </a:t>
            </a:r>
            <a:br>
              <a:rPr lang="ru-RU" sz="2400" smtClean="0"/>
            </a:br>
            <a:r>
              <a:rPr lang="ru-RU" sz="2400" smtClean="0"/>
              <a:t>с конкретным типом базы данных</a:t>
            </a:r>
          </a:p>
          <a:p>
            <a:pPr lvl="3" eaLnBrk="1" hangingPunct="1">
              <a:lnSpc>
                <a:spcPct val="80000"/>
              </a:lnSpc>
            </a:pPr>
            <a:endParaRPr lang="ru-RU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smtClean="0">
                <a:solidFill>
                  <a:schemeClr val="accent1"/>
                </a:solidFill>
              </a:rPr>
              <a:t>	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jdbc:oracle:thin:@SERVER:PORT:DBNAME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solidFill>
                  <a:schemeClr val="accent1"/>
                </a:solidFill>
              </a:rPr>
              <a:t> </a:t>
            </a:r>
            <a:r>
              <a:rPr lang="ru-RU" sz="2400" b="1" smtClean="0">
                <a:solidFill>
                  <a:schemeClr val="accent1"/>
                </a:solidFill>
              </a:rPr>
              <a:t>	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jdbc:oracle:thin:@ServerName:1521:INFOCOM</a:t>
            </a:r>
            <a:endParaRPr lang="ru-RU" sz="2400" smtClean="0">
              <a:solidFill>
                <a:schemeClr val="accent1"/>
              </a:solidFill>
            </a:endParaRPr>
          </a:p>
          <a:p>
            <a:pPr eaLnBrk="1" hangingPunct="1"/>
            <a:endParaRPr lang="ru-RU" sz="2400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0E1361-6838-42DE-9496-1A80EDC153CB}" type="slidenum">
              <a:rPr lang="ru-RU" smtClean="0"/>
              <a:pPr eaLnBrk="1" hangingPunct="1"/>
              <a:t>41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</a:t>
            </a:r>
            <a:br>
              <a:rPr lang="ru-RU" smtClean="0"/>
            </a:br>
            <a:r>
              <a:rPr lang="ru-RU" sz="3200" smtClean="0"/>
              <a:t>(</a:t>
            </a:r>
            <a:r>
              <a:rPr lang="en-US" sz="3200" smtClean="0"/>
              <a:t>DriverManager</a:t>
            </a:r>
            <a:r>
              <a:rPr lang="ru-RU" sz="3200" smtClean="0"/>
              <a:t>)</a:t>
            </a:r>
            <a:endParaRPr lang="ru-RU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4B0EE8-2143-47AA-9375-785CD6DAFEF2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import java.sql.*;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class TestThinApp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static void main (String args[])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throws ClassNotFoundException, SQLException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Class.forName("oracle.jdbc.driver.OracleDriver");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Connection conn = DriverManager.getConnection(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"jdbc:oracle:thin:@dssnt01:1521:dssora01",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"scott","tiger");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// ...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conn.close( 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Подключение</a:t>
            </a:r>
            <a:br>
              <a:rPr lang="ru-RU" smtClean="0"/>
            </a:br>
            <a:r>
              <a:rPr lang="ru-RU" sz="3200" smtClean="0"/>
              <a:t>(</a:t>
            </a:r>
            <a:r>
              <a:rPr lang="en-US" sz="3200" smtClean="0"/>
              <a:t>DataSource</a:t>
            </a:r>
            <a:r>
              <a:rPr lang="ru-RU" sz="3200" smtClean="0"/>
              <a:t>. Версия 1)</a:t>
            </a:r>
            <a:endParaRPr lang="ru-RU" smtClean="0"/>
          </a:p>
        </p:txBody>
      </p:sp>
      <p:sp>
        <p:nvSpPr>
          <p:cNvPr id="4710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986B5D-DABE-4AD5-8DDD-CE619DA579A6}" type="slidenum">
              <a:rPr lang="ru-RU" smtClean="0"/>
              <a:pPr eaLnBrk="1" hangingPunct="1"/>
              <a:t>43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71625"/>
            <a:ext cx="8572500" cy="4572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import java.sql.*;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import oracle.jdbc.pool.*;</a:t>
            </a:r>
          </a:p>
          <a:p>
            <a:pPr eaLnBrk="1" hangingPunct="1"/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class TestThinDSApp {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public static void main (String args[])</a:t>
            </a:r>
            <a:r>
              <a:rPr lang="ru-RU" sz="1600" b="1">
                <a:latin typeface="Courier New" pitchFamily="49" charset="0"/>
              </a:rPr>
              <a:t/>
            </a:r>
            <a:br>
              <a:rPr lang="ru-RU" sz="1600" b="1">
                <a:latin typeface="Courier New" pitchFamily="49" charset="0"/>
              </a:rPr>
            </a:br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throws ClassNotFoundException, SQLException {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OracleDataSource ds = new OracleDataSource ( 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ds.setDriverType("thin");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ds.setServerName("dssw2k01");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ds.setPortNumber(1521);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ds.setDatabaseName("orcl"); 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ds.setUser("scott");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ds.setPassword("tiger");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  Connection conn = ds.getConnection( 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</a:t>
            </a:r>
            <a:r>
              <a:rPr lang="ru-RU" sz="1600" b="1">
                <a:latin typeface="Courier New" pitchFamily="49" charset="0"/>
              </a:rPr>
              <a:t>//...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conn.close( 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Регистрация подключения</a:t>
            </a:r>
          </a:p>
        </p:txBody>
      </p:sp>
      <p:sp>
        <p:nvSpPr>
          <p:cNvPr id="4813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D7E1BF-02E2-40AF-8E75-4D203F8F2F3C}" type="slidenum">
              <a:rPr lang="ru-RU" smtClean="0"/>
              <a:pPr eaLnBrk="1" hangingPunct="1"/>
              <a:t>44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import java.sql.*;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import java.util.*;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import javax.naming.*;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import oracle.jdbc.pool.*;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endParaRPr lang="en-US" sz="1500" b="1">
              <a:latin typeface="Courier New" pitchFamily="49" charset="0"/>
            </a:endParaRPr>
          </a:p>
          <a:p>
            <a:pPr eaLnBrk="1" hangingPunct="1"/>
            <a:r>
              <a:rPr lang="en-US" sz="1500" b="1">
                <a:latin typeface="Courier New" pitchFamily="49" charset="0"/>
              </a:rPr>
              <a:t>public class TestDSBind {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</a:t>
            </a:r>
            <a:r>
              <a:rPr lang="en-US" sz="1500" b="1">
                <a:latin typeface="Courier New" pitchFamily="49" charset="0"/>
              </a:rPr>
              <a:t>public static void main (String args [])</a:t>
            </a:r>
            <a:r>
              <a:rPr lang="ru-RU" sz="1500" b="1">
                <a:latin typeface="Courier New" pitchFamily="49" charset="0"/>
              </a:rPr>
              <a:t> </a:t>
            </a:r>
            <a:r>
              <a:rPr lang="en-US" sz="1500" b="1">
                <a:latin typeface="Courier New" pitchFamily="49" charset="0"/>
              </a:rPr>
              <a:t/>
            </a:r>
            <a:br>
              <a:rPr lang="en-US" sz="1500" b="1">
                <a:latin typeface="Courier New" pitchFamily="49" charset="0"/>
              </a:rPr>
            </a:br>
            <a:r>
              <a:rPr lang="en-US" sz="1500" b="1">
                <a:latin typeface="Courier New" pitchFamily="49" charset="0"/>
              </a:rPr>
              <a:t>    throws SQLException, NamingException {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Context ctx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Properties prop = new Properties( );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prop.setProperty(Context.INITIAL_CONTEXT_FACTORY,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</a:t>
            </a:r>
            <a:r>
              <a:rPr lang="en-US" sz="1500" b="1">
                <a:latin typeface="Courier New" pitchFamily="49" charset="0"/>
              </a:rPr>
              <a:t>"com.sun.jndi.fscontext.RefFSContextFactory");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prop.setProperty(Context.PROVIDER_URL,</a:t>
            </a:r>
            <a:r>
              <a:rPr lang="ru-RU" sz="1500" b="1">
                <a:latin typeface="Courier New" pitchFamily="49" charset="0"/>
              </a:rPr>
              <a:t> </a:t>
            </a:r>
            <a:r>
              <a:rPr lang="en-US" sz="1500" b="1">
                <a:latin typeface="Courier New" pitchFamily="49" charset="0"/>
              </a:rPr>
              <a:t>"file:/JNDI/JDBC");</a:t>
            </a:r>
          </a:p>
          <a:p>
            <a:pPr eaLnBrk="1" hangingPunct="1"/>
            <a:r>
              <a:rPr lang="ru-RU" sz="1500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</a:rPr>
              <a:t>ctx = new InitialContext(prop);</a:t>
            </a:r>
          </a:p>
          <a:p>
            <a:pPr eaLnBrk="1" hangingPunct="1"/>
            <a:r>
              <a:rPr lang="en-US" sz="1500" b="1">
                <a:solidFill>
                  <a:schemeClr val="accent1"/>
                </a:solidFill>
                <a:latin typeface="Courier New" pitchFamily="49" charset="0"/>
              </a:rPr>
              <a:t>    OracleDataSource ds = new OracleDataSource();</a:t>
            </a:r>
          </a:p>
          <a:p>
            <a:pPr eaLnBrk="1" hangingPunct="1"/>
            <a:r>
              <a:rPr lang="ru-RU" sz="1500" b="1">
                <a:solidFill>
                  <a:schemeClr val="accent1"/>
                </a:solidFill>
                <a:latin typeface="Courier New" pitchFamily="49" charset="0"/>
              </a:rPr>
              <a:t>    //... Настройка источника данных</a:t>
            </a:r>
          </a:p>
          <a:p>
            <a:pPr eaLnBrk="1" hangingPunct="1"/>
            <a:r>
              <a:rPr lang="ru-RU" sz="1500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</a:rPr>
              <a:t>ctx.bind("joe", ds)</a:t>
            </a:r>
            <a:r>
              <a:rPr lang="en-US" sz="15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</a:t>
            </a:r>
            <a:r>
              <a:rPr lang="en-US" sz="15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Использование подключения</a:t>
            </a:r>
          </a:p>
        </p:txBody>
      </p:sp>
      <p:sp>
        <p:nvSpPr>
          <p:cNvPr id="4915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3F9B36-4680-49D1-9374-1C3843DC85F6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import java.sql.*;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javax.sql.*;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javax.naming.*;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java.util.*;</a:t>
            </a:r>
            <a:endParaRPr lang="ru-RU" sz="1400" b="1">
              <a:latin typeface="Courier New" pitchFamily="49" charset="0"/>
            </a:endParaRPr>
          </a:p>
          <a:p>
            <a:pPr eaLnBrk="1" hangingPunct="1"/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public class TestDSLookUp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public static void main (String[] a)</a:t>
            </a:r>
            <a:r>
              <a:rPr lang="ru-RU" sz="1400" b="1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/>
            </a:r>
            <a:br>
              <a:rPr lang="en-US" sz="1400" b="1">
                <a:latin typeface="Courier New" pitchFamily="49" charset="0"/>
              </a:rPr>
            </a:br>
            <a:r>
              <a:rPr lang="en-US" sz="1400" b="1">
                <a:latin typeface="Courier New" pitchFamily="49" charset="0"/>
              </a:rPr>
              <a:t>    throws SQLException, NamingException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</a:rPr>
              <a:t>Context ctx = null;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Properties prop = new Properties( 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</a:rPr>
              <a:t>prop.setProperty(Context.INITIAL_CONTEXT_FACTORY,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</a:rPr>
              <a:t>"com.sun.jndi.fscontext.RefFSContextFactory");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</a:rPr>
              <a:t>prop.setProperty(Context.PROVIDER_URL,</a:t>
            </a:r>
            <a:r>
              <a:rPr lang="ru-RU" sz="1400" b="1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>"file:/JNDI/JDBC");</a:t>
            </a: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400" b="1">
                <a:solidFill>
                  <a:schemeClr val="accent1"/>
                </a:solidFill>
                <a:latin typeface="Courier New" pitchFamily="49" charset="0"/>
              </a:rPr>
              <a:t>ctx = new InitialContext(prop);</a:t>
            </a:r>
          </a:p>
          <a:p>
            <a:pPr eaLnBrk="1" hangingPunct="1"/>
            <a:r>
              <a:rPr lang="en-US" sz="1400" b="1">
                <a:solidFill>
                  <a:schemeClr val="accent1"/>
                </a:solidFill>
                <a:latin typeface="Courier New" pitchFamily="49" charset="0"/>
              </a:rPr>
              <a:t>    DataSource ds = (DataSource)ctx.lookup("joe");</a:t>
            </a: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400" b="1">
                <a:solidFill>
                  <a:schemeClr val="accent1"/>
                </a:solidFill>
                <a:latin typeface="Courier New" pitchFamily="49" charset="0"/>
              </a:rPr>
              <a:t>Connection conn = ds.getConnection( );</a:t>
            </a:r>
            <a:endParaRPr lang="ru-RU" sz="1400" b="1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// ...</a:t>
            </a:r>
            <a:endParaRPr lang="en-US" sz="1400" b="1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400" b="1">
                <a:solidFill>
                  <a:schemeClr val="accent1"/>
                </a:solidFill>
                <a:latin typeface="Courier New" pitchFamily="49" charset="0"/>
              </a:rPr>
              <a:t>conn.close( 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Возникает вопрос…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И зачем все это надо?..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А вот за этим: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Настройка и использование могут происходить в </a:t>
            </a:r>
            <a:r>
              <a:rPr lang="ru-RU" smtClean="0">
                <a:solidFill>
                  <a:schemeClr val="accent1"/>
                </a:solidFill>
              </a:rPr>
              <a:t>различных</a:t>
            </a:r>
            <a:r>
              <a:rPr lang="ru-RU" smtClean="0"/>
              <a:t> местах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При использовании необходимо знать </a:t>
            </a:r>
            <a:r>
              <a:rPr lang="ru-RU" smtClean="0">
                <a:solidFill>
                  <a:schemeClr val="accent1"/>
                </a:solidFill>
              </a:rPr>
              <a:t>только имя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Чаще всего настройка и связывание с именем производятся средствами </a:t>
            </a:r>
            <a:r>
              <a:rPr lang="ru-RU" smtClean="0">
                <a:solidFill>
                  <a:schemeClr val="accent1"/>
                </a:solidFill>
              </a:rPr>
              <a:t>сервера приложений</a:t>
            </a:r>
          </a:p>
          <a:p>
            <a:pPr eaLnBrk="1" hangingPunct="1"/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AA4408-1C6E-4BB3-B4F4-83C69431FE7D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Подключение</a:t>
            </a:r>
            <a:br>
              <a:rPr lang="ru-RU" smtClean="0"/>
            </a:br>
            <a:r>
              <a:rPr lang="ru-RU" sz="3200" smtClean="0"/>
              <a:t>(</a:t>
            </a:r>
            <a:r>
              <a:rPr lang="en-US" sz="3200" smtClean="0"/>
              <a:t>DataSource</a:t>
            </a:r>
            <a:r>
              <a:rPr lang="ru-RU" sz="3200" smtClean="0"/>
              <a:t>. Версия 2)</a:t>
            </a:r>
            <a:endParaRPr lang="ru-RU" smtClean="0"/>
          </a:p>
        </p:txBody>
      </p:sp>
      <p:sp>
        <p:nvSpPr>
          <p:cNvPr id="5120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6F84CA-CD2E-4DB7-A5BD-CA6BCA58DB0F}" type="slidenum">
              <a:rPr lang="ru-RU" smtClean="0"/>
              <a:pPr eaLnBrk="1" hangingPunct="1"/>
              <a:t>47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71625"/>
            <a:ext cx="8572500" cy="4572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800" b="1">
                <a:latin typeface="Courier New" pitchFamily="49" charset="0"/>
              </a:rPr>
              <a:t>InitialContext ic = </a:t>
            </a:r>
          </a:p>
          <a:p>
            <a:pPr eaLnBrk="1" hangingPunct="1"/>
            <a:r>
              <a:rPr lang="ru-RU" sz="2800" b="1">
                <a:latin typeface="Courier New" pitchFamily="49" charset="0"/>
              </a:rPr>
              <a:t>  new InitialContext(</a:t>
            </a:r>
            <a:r>
              <a:rPr lang="en-US" sz="2800" b="1">
                <a:latin typeface="Courier New" pitchFamily="49" charset="0"/>
              </a:rPr>
              <a:t>);</a:t>
            </a: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ru-RU" sz="2800" b="1">
                <a:latin typeface="Courier New" pitchFamily="49" charset="0"/>
              </a:rPr>
              <a:t>DataSource ds = ic.lookup(</a:t>
            </a:r>
            <a:r>
              <a:rPr lang="en-US" sz="2800" b="1">
                <a:latin typeface="Courier New" pitchFamily="49" charset="0"/>
              </a:rPr>
              <a:t/>
            </a:r>
            <a:br>
              <a:rPr lang="en-US" sz="2800" b="1">
                <a:latin typeface="Courier New" pitchFamily="49" charset="0"/>
              </a:rPr>
            </a:br>
            <a:r>
              <a:rPr lang="ru-RU" sz="2800" b="1">
                <a:latin typeface="Courier New" pitchFamily="49" charset="0"/>
              </a:rPr>
              <a:t>  "java:comp/env/jdbc/myDB"); </a:t>
            </a: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en-US" sz="2800" b="1">
                <a:latin typeface="Courier New" pitchFamily="49" charset="0"/>
              </a:rPr>
              <a:t>Connection conn = ds.getConnection( );</a:t>
            </a:r>
          </a:p>
          <a:p>
            <a:pPr eaLnBrk="1" hangingPunct="1"/>
            <a:r>
              <a:rPr lang="ru-RU" sz="2800" b="1">
                <a:latin typeface="Courier New" pitchFamily="49" charset="0"/>
              </a:rPr>
              <a:t>//...</a:t>
            </a:r>
          </a:p>
          <a:p>
            <a:pPr eaLnBrk="1" hangingPunct="1"/>
            <a:endParaRPr lang="ru-RU" sz="2800" b="1">
              <a:latin typeface="Courier New" pitchFamily="49" charset="0"/>
            </a:endParaRPr>
          </a:p>
          <a:p>
            <a:pPr eaLnBrk="1" hangingPunct="1"/>
            <a:r>
              <a:rPr lang="en-US" sz="2800" b="1">
                <a:latin typeface="Courier New" pitchFamily="49" charset="0"/>
              </a:rPr>
              <a:t>conn.close( );</a:t>
            </a:r>
          </a:p>
          <a:p>
            <a:pPr eaLnBrk="1" hangingPunct="1"/>
            <a:endParaRPr lang="en-US" sz="2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java.sql.Connection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Это интерфейс</a:t>
            </a:r>
          </a:p>
          <a:p>
            <a:pPr eaLnBrk="1" hangingPunct="1"/>
            <a:r>
              <a:rPr lang="ru-RU" smtClean="0"/>
              <a:t>Реализующие его объекты представляют собой установленное соединение</a:t>
            </a:r>
          </a:p>
          <a:p>
            <a:pPr eaLnBrk="1" hangingPunct="1"/>
            <a:r>
              <a:rPr lang="ru-RU" smtClean="0"/>
              <a:t>Содержит методы:</a:t>
            </a:r>
          </a:p>
          <a:p>
            <a:pPr lvl="1" eaLnBrk="1" hangingPunct="1"/>
            <a:r>
              <a:rPr lang="ru-RU" smtClean="0"/>
              <a:t>Порождения объектов запросов и команд</a:t>
            </a:r>
          </a:p>
          <a:p>
            <a:pPr lvl="1" eaLnBrk="1" hangingPunct="1"/>
            <a:r>
              <a:rPr lang="ru-RU" smtClean="0"/>
              <a:t>Порождения объектов специфических типов</a:t>
            </a:r>
          </a:p>
          <a:p>
            <a:pPr lvl="1" eaLnBrk="1" hangingPunct="1"/>
            <a:r>
              <a:rPr lang="ru-RU" smtClean="0"/>
              <a:t>Управления транзакциями</a:t>
            </a:r>
          </a:p>
          <a:p>
            <a:pPr lvl="1" eaLnBrk="1" hangingPunct="1"/>
            <a:r>
              <a:rPr lang="ru-RU" smtClean="0"/>
              <a:t>Закрытия соединения</a:t>
            </a:r>
            <a:endParaRPr lang="ru-RU" sz="3600" smtClean="0"/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05FBD2-9BDE-48AE-A145-C3199543761D}" type="slidenum">
              <a:rPr lang="ru-RU" smtClean="0"/>
              <a:pPr eaLnBrk="1" hangingPunct="1"/>
              <a:t>48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60DC0B-BF16-4C31-B94A-B068F1C8B02C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pic>
        <p:nvPicPr>
          <p:cNvPr id="5" name="Picture 5" descr="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663" y="1636713"/>
            <a:ext cx="7173912" cy="44799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java.sql.Statement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предназначен для формирования </a:t>
            </a:r>
            <a:r>
              <a:rPr lang="en-US" smtClean="0"/>
              <a:t>SQL-</a:t>
            </a:r>
            <a:r>
              <a:rPr lang="ru-RU" smtClean="0"/>
              <a:t>команд, которые не содержат параметров, и для получения результата их выполнения</a:t>
            </a:r>
          </a:p>
          <a:p>
            <a:pPr lvl="3" eaLnBrk="1" hangingPunct="1"/>
            <a:endParaRPr lang="ru-RU" smtClean="0"/>
          </a:p>
          <a:p>
            <a:pPr eaLnBrk="1" hangingPunct="1"/>
            <a:r>
              <a:rPr lang="ru-RU" smtClean="0"/>
              <a:t>Экземпляр может быть получен с помощью методов интерфейса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Connection</a:t>
            </a:r>
            <a:r>
              <a:rPr lang="en-US" smtClean="0"/>
              <a:t>:</a:t>
            </a:r>
            <a:br>
              <a:rPr lang="en-US" smtClean="0"/>
            </a:b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Statement createStatement()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781359-3E82-4D21-9D04-70193E57CFEE}" type="slidenum">
              <a:rPr lang="ru-RU" smtClean="0"/>
              <a:pPr eaLnBrk="1" hangingPunct="1"/>
              <a:t>49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Виды </a:t>
            </a:r>
            <a:r>
              <a:rPr lang="en-US" smtClean="0"/>
              <a:t>SQL-</a:t>
            </a:r>
            <a:r>
              <a:rPr lang="ru-RU" smtClean="0"/>
              <a:t>операторов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solidFill>
                  <a:schemeClr val="accent1"/>
                </a:solidFill>
              </a:rPr>
              <a:t>«</a:t>
            </a:r>
            <a:r>
              <a:rPr lang="en-US" b="1" smtClean="0">
                <a:solidFill>
                  <a:schemeClr val="accent1"/>
                </a:solidFill>
              </a:rPr>
              <a:t>SELECT-</a:t>
            </a:r>
            <a:r>
              <a:rPr lang="ru-RU" b="1" smtClean="0">
                <a:solidFill>
                  <a:schemeClr val="accent1"/>
                </a:solidFill>
              </a:rPr>
              <a:t>операторы»</a:t>
            </a:r>
            <a:endParaRPr lang="en-US" b="1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ru-RU" smtClean="0"/>
              <a:t>Возвращают набор данных как множество записей (возможно, пустое)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b="1" smtClean="0">
                <a:solidFill>
                  <a:schemeClr val="accent1"/>
                </a:solidFill>
              </a:rPr>
              <a:t>«</a:t>
            </a:r>
            <a:r>
              <a:rPr lang="en-US" b="1" smtClean="0">
                <a:solidFill>
                  <a:schemeClr val="accent1"/>
                </a:solidFill>
              </a:rPr>
              <a:t>UPDATE-</a:t>
            </a:r>
            <a:r>
              <a:rPr lang="ru-RU" b="1" smtClean="0">
                <a:solidFill>
                  <a:schemeClr val="accent1"/>
                </a:solidFill>
              </a:rPr>
              <a:t>операторы»</a:t>
            </a:r>
            <a:endParaRPr lang="en-US" b="1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ru-RU" smtClean="0"/>
              <a:t>Возвращают либо признак завершения, либо один или несколько вспомогательных параметров</a:t>
            </a:r>
          </a:p>
          <a:p>
            <a:pPr eaLnBrk="1" hangingPunct="1"/>
            <a:endParaRPr lang="ru-RU" smtClean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17CC50-E967-4EDA-9159-90B772D1237C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Примеры выполнения операторов</a:t>
            </a:r>
          </a:p>
        </p:txBody>
      </p:sp>
      <p:sp>
        <p:nvSpPr>
          <p:cNvPr id="5529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C978EA-BD92-4CEF-8CE6-02D064979655}" type="slidenum">
              <a:rPr lang="ru-RU" smtClean="0"/>
              <a:pPr eaLnBrk="1" hangingPunct="1"/>
              <a:t>51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</a:rPr>
              <a:t>Statement statS = 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      connection.createStatement();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ResultSet rs = statS.executeQuery(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           "SELECT * FROM my_table");</a:t>
            </a:r>
          </a:p>
          <a:p>
            <a:pPr eaLnBrk="1" hangingPunct="1"/>
            <a:endParaRPr lang="ru-RU" sz="2400" b="1">
              <a:latin typeface="Courier New" pitchFamily="49" charset="0"/>
            </a:endParaRPr>
          </a:p>
          <a:p>
            <a:pPr eaLnBrk="1" hangingPunct="1"/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Statement statU =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      connection.createStatement();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int numberOfDeletedRecords =  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      statU.executeUpdate(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             "DELETE FROM my_table");</a:t>
            </a:r>
            <a:endParaRPr lang="ru-RU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Примеры выполнения операторов</a:t>
            </a:r>
          </a:p>
        </p:txBody>
      </p:sp>
      <p:sp>
        <p:nvSpPr>
          <p:cNvPr id="5632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81A615-F12F-4FBE-B2D1-FFFF08D60C2C}" type="slidenum">
              <a:rPr lang="ru-RU" smtClean="0"/>
              <a:pPr eaLnBrk="1" hangingPunct="1"/>
              <a:t>52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5005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String sql = "...";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Statement stat = connection.createStatement();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boolean b = stat.execute(sql);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if (b == true) {        //</a:t>
            </a:r>
            <a:r>
              <a:rPr lang="ru-RU" b="1">
                <a:latin typeface="Courier New" pitchFamily="49" charset="0"/>
              </a:rPr>
              <a:t>Выполнен </a:t>
            </a:r>
            <a:r>
              <a:rPr lang="en-US" b="1">
                <a:latin typeface="Courier New" pitchFamily="49" charset="0"/>
              </a:rPr>
              <a:t>SELECT-</a:t>
            </a:r>
            <a:r>
              <a:rPr lang="ru-RU" b="1">
                <a:latin typeface="Courier New" pitchFamily="49" charset="0"/>
              </a:rPr>
              <a:t>оператор</a:t>
            </a:r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  ResultSet rs = stat.getResultSet();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int id;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while(rs.next())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id = rs.getInt(1);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else {                  //</a:t>
            </a:r>
            <a:r>
              <a:rPr lang="ru-RU" b="1">
                <a:latin typeface="Courier New" pitchFamily="49" charset="0"/>
              </a:rPr>
              <a:t>Выполнен </a:t>
            </a:r>
            <a:r>
              <a:rPr lang="en-US" b="1">
                <a:latin typeface="Courier New" pitchFamily="49" charset="0"/>
              </a:rPr>
              <a:t>UPDATE-</a:t>
            </a:r>
            <a:r>
              <a:rPr lang="ru-RU" b="1">
                <a:latin typeface="Courier New" pitchFamily="49" charset="0"/>
              </a:rPr>
              <a:t>оператор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int n_records = stat.getUpdateCount();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Порядок выполнения запроса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 eaLnBrk="1" hangingPunct="1"/>
            <a:endParaRPr lang="en-US" smtClean="0"/>
          </a:p>
          <a:p>
            <a:pPr eaLnBrk="1" hangingPunct="1"/>
            <a:r>
              <a:rPr lang="ru-RU" smtClean="0"/>
              <a:t>Анализ и разбор полученного выражения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Компиляция в некоторый промежуточный код, специфический для каждого конкретного сервера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Выполнение кода в режиме интерпретации</a:t>
            </a:r>
          </a:p>
          <a:p>
            <a:pPr eaLnBrk="1" hangingPunct="1"/>
            <a:endParaRPr lang="ru-RU" smtClean="0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7A0311-36E5-4434-8B48-4074FFA9A547}" type="slidenum">
              <a:rPr lang="ru-RU" smtClean="0"/>
              <a:pPr eaLnBrk="1" hangingPunct="1"/>
              <a:t>53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java.sql.PreparedStatement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Позволяет использовать запросы с параметрами</a:t>
            </a:r>
          </a:p>
          <a:p>
            <a:pPr eaLnBrk="1" hangingPunct="1"/>
            <a:r>
              <a:rPr lang="ru-RU" sz="2800" smtClean="0"/>
              <a:t>Позволяет сократить время выполнения последующих запросов</a:t>
            </a:r>
          </a:p>
          <a:p>
            <a:pPr eaLnBrk="1" hangingPunct="1"/>
            <a:r>
              <a:rPr lang="ru-RU" sz="2800" smtClean="0"/>
              <a:t>Параметры указываются знаком «?»</a:t>
            </a:r>
          </a:p>
          <a:p>
            <a:pPr eaLnBrk="1" hangingPunct="1"/>
            <a:endParaRPr lang="ru-RU" sz="2800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22586F-24F0-42AF-A643-962B66500711}" type="slidenum">
              <a:rPr lang="ru-RU" smtClean="0"/>
              <a:pPr eaLnBrk="1" hangingPunct="1"/>
              <a:t>54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</a:rPr>
              <a:t>PreparedStatement stat = connection.prepareStatement(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  "SELECT * FROM my_table WHERE F1 = ?");</a:t>
            </a:r>
          </a:p>
          <a:p>
            <a:pPr eaLnBrk="1" hangingPunct="1"/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stat.setString(1, "MyString");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ResultSet rs = stat.executeQuery();</a:t>
            </a:r>
            <a:endParaRPr lang="ru-RU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java.sql.ResultSet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Методы навигации</a:t>
            </a:r>
            <a:br>
              <a:rPr lang="ru-RU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first()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last()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next()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previous()</a:t>
            </a:r>
            <a:r>
              <a:rPr lang="en-US" smtClean="0"/>
              <a:t>, …</a:t>
            </a:r>
          </a:p>
          <a:p>
            <a:pPr eaLnBrk="1" hangingPunct="1"/>
            <a:r>
              <a:rPr lang="ru-RU" smtClean="0"/>
              <a:t>Методы получения значений</a:t>
            </a:r>
            <a:br>
              <a:rPr lang="ru-RU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getInt()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getFloat()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getString()</a:t>
            </a:r>
            <a:r>
              <a:rPr lang="en-US" smtClean="0"/>
              <a:t>, …</a:t>
            </a:r>
          </a:p>
          <a:p>
            <a:pPr eaLnBrk="1" hangingPunct="1"/>
            <a:r>
              <a:rPr lang="ru-RU" smtClean="0"/>
              <a:t>Методы модификации значений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updateString()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updateBoolean()</a:t>
            </a:r>
            <a:r>
              <a:rPr lang="en-US" smtClean="0"/>
              <a:t>, …</a:t>
            </a:r>
          </a:p>
          <a:p>
            <a:pPr eaLnBrk="1" hangingPunct="1"/>
            <a:r>
              <a:rPr lang="ru-RU" smtClean="0"/>
              <a:t>Методы управления записями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insertRow()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deleteRow()</a:t>
            </a:r>
            <a:r>
              <a:rPr lang="en-US" smtClean="0"/>
              <a:t>,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mtClean="0"/>
              <a:t>…</a:t>
            </a:r>
          </a:p>
          <a:p>
            <a:pPr eaLnBrk="1" hangingPunct="1"/>
            <a:endParaRPr lang="ru-RU" smtClean="0"/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8806D2-8DF6-4067-8FCB-B3743891DC44}" type="slidenum">
              <a:rPr lang="ru-RU" smtClean="0"/>
              <a:pPr eaLnBrk="1" hangingPunct="1"/>
              <a:t>55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Информация о метаданных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 smtClean="0"/>
              <a:t>Метаданные набора данных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ResultSet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stat.executeQuery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sqlString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ResultSetMetaData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rsmd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rs.getMetaData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();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Метаданные источника данных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DatabaseMetaData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dbmd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connection.getMetadata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034B97-476A-44D0-A9F9-6B1DC9965AA9}" type="slidenum">
              <a:rPr lang="ru-RU" smtClean="0"/>
              <a:pPr eaLnBrk="1" hangingPunct="1"/>
              <a:t>56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Транзакции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транзакции участвует только один источник данных</a:t>
            </a:r>
            <a:endParaRPr lang="en-US" smtClean="0"/>
          </a:p>
          <a:p>
            <a:pPr lvl="3" eaLnBrk="1" hangingPunct="1"/>
            <a:endParaRPr lang="ru-RU" smtClean="0"/>
          </a:p>
          <a:p>
            <a:pPr eaLnBrk="1" hangingPunct="1"/>
            <a:r>
              <a:rPr lang="ru-RU" smtClean="0"/>
              <a:t>Транзакции обеспечивает </a:t>
            </a:r>
            <a:r>
              <a:rPr lang="en-US" smtClean="0"/>
              <a:t>JDBC-</a:t>
            </a:r>
            <a:r>
              <a:rPr lang="ru-RU" smtClean="0"/>
              <a:t>совместимый источник данных</a:t>
            </a:r>
            <a:endParaRPr lang="en-US" smtClean="0"/>
          </a:p>
          <a:p>
            <a:pPr lvl="3" eaLnBrk="1" hangingPunct="1"/>
            <a:endParaRPr lang="ru-RU" smtClean="0"/>
          </a:p>
          <a:p>
            <a:pPr eaLnBrk="1" hangingPunct="1"/>
            <a:r>
              <a:rPr lang="ru-RU" smtClean="0"/>
              <a:t>Методы управления транзакциями определены в интерфейсе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java.sql.Connection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F9B08E-D8DA-4638-8129-811E38F4A639}" type="slidenum">
              <a:rPr lang="ru-RU" smtClean="0"/>
              <a:pPr eaLnBrk="1" hangingPunct="1"/>
              <a:t>57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Управление транзакциями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setAutoCommit(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boolean autoCommit)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commit()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rollback()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rollback(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Savepoint savepoint)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Savepoint setSavepoint(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String name)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public void releaseSavepoint(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Savepoint savepoint)</a:t>
            </a:r>
          </a:p>
          <a:p>
            <a:pPr eaLnBrk="1" hangingPunct="1"/>
            <a:endParaRPr lang="ru-RU" sz="2800" smtClean="0">
              <a:solidFill>
                <a:schemeClr val="accent1"/>
              </a:solidFill>
            </a:endParaRPr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A00292-935F-412C-BA28-6E6D5A558880}" type="slidenum">
              <a:rPr lang="ru-RU" smtClean="0"/>
              <a:pPr eaLnBrk="1" hangingPunct="1"/>
              <a:t>58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Структура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Naming Service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ru-RU" sz="2800" smtClean="0"/>
              <a:t>Служба имен – обеспечивает сопоставление произвольного (возможно, с некоторыми ограничениями) имени с некоторым ресурсом и позволяет строить иерархию таких ассоциаций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Directory Service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ru-RU" sz="2800" smtClean="0"/>
              <a:t>Служба каталогов – обеспечивает сопоставление с ресурсом произвольного списка атрибутов и их значений</a:t>
            </a:r>
            <a:endParaRPr 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CDB576-FCC0-4F23-AD07-E3434FCE43E2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Типы данных</a:t>
            </a:r>
          </a:p>
        </p:txBody>
      </p:sp>
      <p:sp>
        <p:nvSpPr>
          <p:cNvPr id="6349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AAA1FB-B642-4CC5-ABBB-287276926BB6}" type="slidenum">
              <a:rPr lang="ru-RU" smtClean="0"/>
              <a:pPr eaLnBrk="1" hangingPunct="1"/>
              <a:t>59</a:t>
            </a:fld>
            <a:endParaRPr lang="ru-RU" smtClean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50300" cy="4480428"/>
        </p:xfrm>
        <a:graphic>
          <a:graphicData uri="http://schemas.openxmlformats.org/drawingml/2006/table">
            <a:tbl>
              <a:tblPr/>
              <a:tblGrid>
                <a:gridCol w="4375150"/>
                <a:gridCol w="4375150"/>
              </a:tblGrid>
              <a:tr h="518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JDBC Type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Java Type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java.math.BigDecimal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byte[]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java.sql.Date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java.sql.Time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BLOB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java.sql.Blob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Прочие особенности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CallableStatement</a:t>
            </a:r>
            <a:r>
              <a:rPr lang="en-US" smtClean="0">
                <a:solidFill>
                  <a:schemeClr val="accent1"/>
                </a:solidFill>
              </a:rPr>
              <a:t> </a:t>
            </a:r>
            <a:r>
              <a:rPr lang="ru-RU" smtClean="0"/>
              <a:t>используется при работе с хранимыми процедурами</a:t>
            </a:r>
            <a:endParaRPr lang="en-US" smtClean="0"/>
          </a:p>
          <a:p>
            <a:pPr lvl="4" eaLnBrk="1" hangingPunct="1"/>
            <a:endParaRPr lang="ru-RU" smtClean="0"/>
          </a:p>
          <a:p>
            <a:pPr eaLnBrk="1" hangingPunct="1"/>
            <a:r>
              <a:rPr lang="ru-RU" smtClean="0"/>
              <a:t>Соединения и результаты запросов следует закрывать</a:t>
            </a:r>
            <a:endParaRPr lang="en-US" smtClean="0"/>
          </a:p>
          <a:p>
            <a:pPr lvl="4" eaLnBrk="1" hangingPunct="1"/>
            <a:endParaRPr lang="ru-RU" smtClean="0"/>
          </a:p>
          <a:p>
            <a:pPr eaLnBrk="1" hangingPunct="1"/>
            <a:r>
              <a:rPr lang="ru-RU" smtClean="0"/>
              <a:t>Существуют исключения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java.sql.SQLException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endParaRPr lang="ru-RU" smtClean="0"/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937C4B-FA50-4449-867B-9D2964B115DF}" type="slidenum">
              <a:rPr lang="ru-RU" smtClean="0"/>
              <a:pPr eaLnBrk="1" hangingPunct="1"/>
              <a:t>60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источники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ru-RU" sz="1600" dirty="0" err="1" smtClean="0"/>
              <a:t>Хорстманн</a:t>
            </a:r>
            <a:r>
              <a:rPr lang="ru-RU" sz="1600" dirty="0" smtClean="0"/>
              <a:t>, К.С. </a:t>
            </a:r>
            <a:r>
              <a:rPr lang="en-US" sz="1600" dirty="0" smtClean="0"/>
              <a:t>Java2. </a:t>
            </a:r>
            <a:r>
              <a:rPr lang="ru-RU" sz="1600" dirty="0" smtClean="0"/>
              <a:t>Библиотека профессионала</a:t>
            </a:r>
            <a:r>
              <a:rPr lang="en-US" sz="1600" dirty="0" smtClean="0"/>
              <a:t>. </a:t>
            </a:r>
            <a:r>
              <a:rPr lang="ru-RU" sz="1600" dirty="0" smtClean="0"/>
              <a:t>Том 2. Тонкости программирования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</a:t>
            </a:r>
            <a:r>
              <a:rPr lang="ru-RU" sz="1600" dirty="0" err="1" smtClean="0"/>
              <a:t>Кей</a:t>
            </a:r>
            <a:r>
              <a:rPr lang="ru-RU" sz="1600" dirty="0" smtClean="0"/>
              <a:t> </a:t>
            </a:r>
            <a:r>
              <a:rPr lang="ru-RU" sz="1600" dirty="0" err="1" smtClean="0"/>
              <a:t>Хорстманн</a:t>
            </a:r>
            <a:r>
              <a:rPr lang="ru-RU" sz="1600" dirty="0" smtClean="0"/>
              <a:t>, Гари </a:t>
            </a:r>
            <a:r>
              <a:rPr lang="ru-RU" sz="1600" dirty="0" err="1" smtClean="0"/>
              <a:t>Корнелл</a:t>
            </a:r>
            <a:r>
              <a:rPr lang="ru-RU" sz="1600" dirty="0" smtClean="0"/>
              <a:t>. – М. : Издательский дом «Вильямс», 2010. – 816 с.</a:t>
            </a:r>
          </a:p>
          <a:p>
            <a:r>
              <a:rPr lang="ru-RU" sz="1600" dirty="0" smtClean="0"/>
              <a:t>Цимбал, А. А.  Технологии создания распределенных систем. Для профессионалов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А. Цимбал, М. </a:t>
            </a:r>
            <a:r>
              <a:rPr lang="ru-RU" sz="1600" dirty="0" err="1" smtClean="0"/>
              <a:t>Аншина</a:t>
            </a:r>
            <a:r>
              <a:rPr lang="ru-RU" sz="1600" dirty="0" smtClean="0"/>
              <a:t>. – СПб. : Питер, 2003. – 576 с.</a:t>
            </a:r>
          </a:p>
          <a:p>
            <a:r>
              <a:rPr lang="en-US" sz="1600" dirty="0" smtClean="0"/>
              <a:t>Java Naming and Directory Interface (JNDI)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]. – </a:t>
            </a:r>
            <a:r>
              <a:rPr lang="ru-RU" sz="1600" dirty="0" smtClean="0"/>
              <a:t>Режим доступа: </a:t>
            </a:r>
            <a:r>
              <a:rPr lang="en-US" sz="1600" dirty="0" smtClean="0">
                <a:hlinkClick r:id="rId2"/>
              </a:rPr>
              <a:t>http://www.oracle.com/technetwork/java/jndi/index.html</a:t>
            </a:r>
            <a:r>
              <a:rPr lang="ru-RU" sz="1600" dirty="0" smtClean="0"/>
              <a:t>, дата доступа: 21.10.2011.</a:t>
            </a:r>
          </a:p>
          <a:p>
            <a:r>
              <a:rPr lang="en-US" sz="1600" dirty="0" smtClean="0"/>
              <a:t>The JNDI Tutorial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3"/>
              </a:rPr>
              <a:t>http://download.oracle.com/javase/jndi/tutorial/</a:t>
            </a:r>
            <a:r>
              <a:rPr lang="ru-RU" sz="1600" dirty="0" smtClean="0"/>
              <a:t>, дата доступа:  05.02.2017.</a:t>
            </a:r>
          </a:p>
          <a:p>
            <a:r>
              <a:rPr lang="en-US" sz="1600" dirty="0" err="1" smtClean="0"/>
              <a:t>JavaSE</a:t>
            </a:r>
            <a:r>
              <a:rPr lang="en-US" sz="1600" dirty="0" smtClean="0"/>
              <a:t> Technologies – Database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]. –</a:t>
            </a:r>
            <a:r>
              <a:rPr lang="ru-RU" sz="1600" dirty="0" smtClean="0"/>
              <a:t> Режим доступа: </a:t>
            </a:r>
            <a:r>
              <a:rPr lang="en-US" sz="1600" dirty="0" smtClean="0">
                <a:hlinkClick r:id="rId4"/>
              </a:rPr>
              <a:t>http://www.oracle.com/technetwork/java/javase/tech/index-jsp-136101.html</a:t>
            </a:r>
            <a:r>
              <a:rPr lang="ru-RU" sz="1600" dirty="0" smtClean="0"/>
              <a:t>, дата доступа: 05.02.2017.</a:t>
            </a:r>
          </a:p>
          <a:p>
            <a:r>
              <a:rPr lang="en-US" sz="1600" dirty="0" smtClean="0"/>
              <a:t>Trial: JDBC Database Access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4"/>
              </a:rPr>
              <a:t>http://www.oracle.com/technetwork/java/javase/tech/index-jsp-136101.html</a:t>
            </a:r>
            <a:r>
              <a:rPr lang="ru-RU" sz="1600" dirty="0" smtClean="0"/>
              <a:t>, дата доступа: 05.02.2017.</a:t>
            </a:r>
          </a:p>
          <a:p>
            <a:r>
              <a:rPr lang="en-US" sz="1600" dirty="0" smtClean="0"/>
              <a:t>JDBC Tutorial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5"/>
              </a:rPr>
              <a:t>http://www.tutorialspoint.com/jdbc/index.htm</a:t>
            </a:r>
            <a:r>
              <a:rPr lang="ru-RU" sz="1600" dirty="0" smtClean="0"/>
              <a:t>, дата доступа: 05.02.2017.</a:t>
            </a:r>
          </a:p>
        </p:txBody>
      </p:sp>
    </p:spTree>
    <p:extLst>
      <p:ext uri="{BB962C8B-B14F-4D97-AF65-F5344CB8AC3E}">
        <p14:creationId xmlns:p14="http://schemas.microsoft.com/office/powerpoint/2010/main" val="10157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Атомарное имя</a:t>
            </a:r>
            <a:br>
              <a:rPr lang="ru-RU" smtClean="0"/>
            </a:br>
            <a:r>
              <a:rPr lang="en-US" sz="4000" smtClean="0"/>
              <a:t>Atomic Name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Такое имя, которое уже нельзя разделить на отдельные части (с точки зрения службы имен, разумеется)</a:t>
            </a:r>
            <a:endParaRPr lang="en-US" smtClean="0"/>
          </a:p>
          <a:p>
            <a:pPr lvl="4" eaLnBrk="1" hangingPunct="1"/>
            <a:endParaRPr lang="ru-RU" smtClean="0"/>
          </a:p>
          <a:p>
            <a:pPr eaLnBrk="1" hangingPunct="1"/>
            <a:r>
              <a:rPr lang="ru-RU" smtClean="0"/>
              <a:t>Пример: в файловой системе это относительное имя файла, напр. </a:t>
            </a:r>
            <a:r>
              <a:rPr lang="en-US" smtClean="0"/>
              <a:t>Myfile.txt</a:t>
            </a:r>
          </a:p>
          <a:p>
            <a:pPr lvl="4" eaLnBrk="1" hangingPunct="1"/>
            <a:endParaRPr lang="en-US" smtClean="0"/>
          </a:p>
          <a:p>
            <a:pPr eaLnBrk="1" hangingPunct="1"/>
            <a:r>
              <a:rPr lang="en-US" smtClean="0"/>
              <a:t>JNDI </a:t>
            </a:r>
            <a:r>
              <a:rPr lang="ru-RU" smtClean="0"/>
              <a:t>сама по себе не накладывает ограничений на атомарное имя</a:t>
            </a:r>
          </a:p>
          <a:p>
            <a:pPr eaLnBrk="1" hangingPunct="1"/>
            <a:endParaRPr lang="ru-RU" smtClean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3180C9-9E5D-4FB3-9B61-73C92864608C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Составное имя</a:t>
            </a:r>
            <a:br>
              <a:rPr lang="ru-RU" smtClean="0"/>
            </a:br>
            <a:r>
              <a:rPr lang="en-US" sz="4000" smtClean="0"/>
              <a:t>Compound Name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ru-RU" smtClean="0"/>
              <a:t>Совокупность одного или нескольких атомарных имен</a:t>
            </a:r>
          </a:p>
          <a:p>
            <a:pPr eaLnBrk="1" hangingPunct="1">
              <a:spcBef>
                <a:spcPts val="2400"/>
              </a:spcBef>
            </a:pPr>
            <a:r>
              <a:rPr lang="ru-RU" smtClean="0"/>
              <a:t>Позволяет строить иерархию имен и сопоставленных с ними объектов, и определять место объекта в иерархии</a:t>
            </a:r>
          </a:p>
          <a:p>
            <a:pPr eaLnBrk="1" hangingPunct="1">
              <a:spcBef>
                <a:spcPts val="2400"/>
              </a:spcBef>
            </a:pPr>
            <a:r>
              <a:rPr lang="ru-RU" smtClean="0"/>
              <a:t>Пример: </a:t>
            </a:r>
            <a:r>
              <a:rPr lang="en-US" smtClean="0"/>
              <a:t>dir1/dir2/myfile.txt</a:t>
            </a:r>
            <a:endParaRPr lang="ru-RU" smtClean="0"/>
          </a:p>
          <a:p>
            <a:pPr eaLnBrk="1" hangingPunct="1">
              <a:spcBef>
                <a:spcPts val="2400"/>
              </a:spcBef>
            </a:pPr>
            <a:r>
              <a:rPr lang="ru-RU" smtClean="0"/>
              <a:t>Относительно, как и атомарное имя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168394-D771-4CE8-AB51-AE0BE2CAD6CD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Сопоставление имени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и объекта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Binding</a:t>
            </a:r>
            <a:r>
              <a:rPr lang="en-US" smtClean="0"/>
              <a:t> (</a:t>
            </a:r>
            <a:r>
              <a:rPr lang="ru-RU" smtClean="0"/>
              <a:t>привязка, связывание) – процесс сопоставления атомарного имени и некоторого ресурса (объекта)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Получается пара «имя-объект», часто называемая связанным именем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Пример: «имя файла – его содержимое»</a:t>
            </a:r>
          </a:p>
          <a:p>
            <a:pPr eaLnBrk="1" hangingPunct="1"/>
            <a:endParaRPr lang="ru-RU" smtClean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139858-D423-43D2-B29E-8CE4652BBFEB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9464</TotalTime>
  <Words>1674</Words>
  <Application>Microsoft Office PowerPoint</Application>
  <PresentationFormat>On-screen Show (4:3)</PresentationFormat>
  <Paragraphs>544</Paragraphs>
  <Slides>63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Pixel</vt:lpstr>
      <vt:lpstr>JNDI</vt:lpstr>
      <vt:lpstr>План лекции</vt:lpstr>
      <vt:lpstr>Служба имен</vt:lpstr>
      <vt:lpstr>Составные части JNDI</vt:lpstr>
      <vt:lpstr>Архитектура JNDI</vt:lpstr>
      <vt:lpstr>Структура JNDI</vt:lpstr>
      <vt:lpstr>Атомарное имя Atomic Name</vt:lpstr>
      <vt:lpstr>Составное имя Compound Name</vt:lpstr>
      <vt:lpstr>Сопоставление имени и объекта</vt:lpstr>
      <vt:lpstr>Разрешение имени</vt:lpstr>
      <vt:lpstr>Контекст Context</vt:lpstr>
      <vt:lpstr>Начальный контекст Initial Context</vt:lpstr>
      <vt:lpstr>Система и пространство имен</vt:lpstr>
      <vt:lpstr>Композитное имя Composite Name</vt:lpstr>
      <vt:lpstr>Пакеты JNDI</vt:lpstr>
      <vt:lpstr>Интерфейсы и классы службы имен </vt:lpstr>
      <vt:lpstr>Интерфейс Name</vt:lpstr>
      <vt:lpstr>Класс NameClassPair</vt:lpstr>
      <vt:lpstr>Класс Bindind</vt:lpstr>
      <vt:lpstr>Интерфейс NamingEnumeration</vt:lpstr>
      <vt:lpstr>Класс NamingException</vt:lpstr>
      <vt:lpstr>Интерфейс Context</vt:lpstr>
      <vt:lpstr>Класс InitialContext</vt:lpstr>
      <vt:lpstr>Настройка JNDI</vt:lpstr>
      <vt:lpstr>java.naming.factory.initial</vt:lpstr>
      <vt:lpstr>java.naming.provider.url</vt:lpstr>
      <vt:lpstr>Параметры среды контекста</vt:lpstr>
      <vt:lpstr>Параметры среды начального контекста</vt:lpstr>
      <vt:lpstr>Файл ресурсов JNDI</vt:lpstr>
      <vt:lpstr>JDBC</vt:lpstr>
      <vt:lpstr>План лекции</vt:lpstr>
      <vt:lpstr>JDBC</vt:lpstr>
      <vt:lpstr>Состав JDBC</vt:lpstr>
      <vt:lpstr>Тип драйвера 1 JDBC-ODBC Bridge</vt:lpstr>
      <vt:lpstr>Тип драйвера 2 Native API Partly Java Technology-enabled</vt:lpstr>
      <vt:lpstr>Тип драйвера 3 Pure Java Driver for Database Middleware</vt:lpstr>
      <vt:lpstr>Тип драйвера 4 Direct-to-Database Pure Java </vt:lpstr>
      <vt:lpstr>Основные интерфейсы</vt:lpstr>
      <vt:lpstr>Основные интерфейсы</vt:lpstr>
      <vt:lpstr>Загрузка драйвера (DriverManager)</vt:lpstr>
      <vt:lpstr>Подключение (DriverManager)</vt:lpstr>
      <vt:lpstr>URL соединения</vt:lpstr>
      <vt:lpstr>Пример (DriverManager)</vt:lpstr>
      <vt:lpstr>Подключение (DataSource. Версия 1)</vt:lpstr>
      <vt:lpstr>Регистрация подключения</vt:lpstr>
      <vt:lpstr>Использование подключения</vt:lpstr>
      <vt:lpstr>Возникает вопрос…</vt:lpstr>
      <vt:lpstr>Подключение (DataSource. Версия 2)</vt:lpstr>
      <vt:lpstr>java.sql.Connection</vt:lpstr>
      <vt:lpstr>java.sql.Statement</vt:lpstr>
      <vt:lpstr>Виды SQL-операторов</vt:lpstr>
      <vt:lpstr>Примеры выполнения операторов</vt:lpstr>
      <vt:lpstr>Примеры выполнения операторов</vt:lpstr>
      <vt:lpstr>Порядок выполнения запроса</vt:lpstr>
      <vt:lpstr>java.sql.PreparedStatement</vt:lpstr>
      <vt:lpstr>java.sql.ResultSet</vt:lpstr>
      <vt:lpstr>Информация о метаданных</vt:lpstr>
      <vt:lpstr>Транзакции</vt:lpstr>
      <vt:lpstr>Управление транзакциями</vt:lpstr>
      <vt:lpstr>Типы данных</vt:lpstr>
      <vt:lpstr>Прочие особенности</vt:lpstr>
      <vt:lpstr>PowerPoint Presentation</vt:lpstr>
      <vt:lpstr>Дополнительные источники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subject>Технология RMI</dc:subject>
  <dc:creator>Гаврилов А.В.</dc:creator>
  <cp:keywords>RMI, Client ,Server, Remote</cp:keywords>
  <cp:lastModifiedBy>Student</cp:lastModifiedBy>
  <cp:revision>221</cp:revision>
  <cp:lastPrinted>1601-01-01T00:00:00Z</cp:lastPrinted>
  <dcterms:created xsi:type="dcterms:W3CDTF">2005-08-25T08:18:30Z</dcterms:created>
  <dcterms:modified xsi:type="dcterms:W3CDTF">2018-03-27T14:36:38Z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