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9" r:id="rId1"/>
  </p:sldMasterIdLst>
  <p:notesMasterIdLst>
    <p:notesMasterId r:id="rId44"/>
  </p:notesMasterIdLst>
  <p:handoutMasterIdLst>
    <p:handoutMasterId r:id="rId45"/>
  </p:handout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01" r:id="rId42"/>
    <p:sldId id="541" r:id="rId43"/>
  </p:sldIdLst>
  <p:sldSz cx="9144000" cy="6858000" type="screen4x3"/>
  <p:notesSz cx="6797675" cy="9929813"/>
  <p:custShowLst>
    <p:custShow name="Произвольный показ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33CC"/>
    <a:srgbClr val="FFFFCC"/>
    <a:srgbClr val="004874"/>
    <a:srgbClr val="00558A"/>
    <a:srgbClr val="649600"/>
    <a:srgbClr val="231E2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78" autoAdjust="0"/>
  </p:normalViewPr>
  <p:slideViewPr>
    <p:cSldViewPr>
      <p:cViewPr>
        <p:scale>
          <a:sx n="80" d="100"/>
          <a:sy n="80" d="100"/>
        </p:scale>
        <p:origin x="-168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3C4DFDE-6000-43C3-B549-898CD1CA87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6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23900"/>
            <a:ext cx="5046663" cy="3784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9800"/>
            <a:ext cx="5003800" cy="4429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0225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C1244A-3249-4DAD-A321-C518765578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04AF548-F733-42C0-9E7E-A450B04330B1}" type="slidenum">
              <a:rPr lang="ru-RU" smtClean="0">
                <a:latin typeface="Times New Roman" pitchFamily="18" charset="0"/>
              </a:rPr>
              <a:pPr/>
              <a:t>0</a:t>
            </a:fld>
            <a:endParaRPr lang="ru-RU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1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363663"/>
            <a:ext cx="86423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271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441325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00" y="6184800"/>
            <a:ext cx="1345078" cy="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E0534-4EFC-46BE-972A-BC147B45AE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0"/>
            <a:ext cx="2193925" cy="61166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434137" cy="61166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9AD6A-5CD4-4DA5-B9F7-EB83678CED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0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1BD34-6937-4C26-A03D-3FF3224047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62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AC616-9D8B-40CA-A476-79259DA6E3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1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388" y="1636713"/>
            <a:ext cx="4313237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636713"/>
            <a:ext cx="4314825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F982C-19F3-4E64-AC09-4C21AD7C59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84381-3BF2-4CBB-AC20-3BB3E10761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BA5C-D880-48FE-9C43-D915A71E20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70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C3C63-0CFD-4918-91B9-A105025E3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A45A2-0CF0-4AC3-B137-3D3E54579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6EAA-0058-4F8E-97DD-82AD38664D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70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85" name="Rectangle 49"/>
          <p:cNvSpPr>
            <a:spLocks noChangeArrowheads="1"/>
          </p:cNvSpPr>
          <p:nvPr userDrawn="1"/>
        </p:nvSpPr>
        <p:spPr bwMode="auto">
          <a:xfrm>
            <a:off x="0" y="1366838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08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fld id="{99069133-EF98-40F9-B2D1-44D1B62EE2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804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36713"/>
            <a:ext cx="8780462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70386" name="Rectangle 50"/>
          <p:cNvSpPr>
            <a:spLocks noChangeArrowheads="1"/>
          </p:cNvSpPr>
          <p:nvPr userDrawn="1"/>
        </p:nvSpPr>
        <p:spPr bwMode="auto">
          <a:xfrm>
            <a:off x="0" y="6297613"/>
            <a:ext cx="9140825" cy="90487"/>
          </a:xfrm>
          <a:prstGeom prst="rect">
            <a:avLst/>
          </a:prstGeom>
          <a:gradFill rotWithShape="1">
            <a:gsLst>
              <a:gs pos="0">
                <a:srgbClr val="0078C3">
                  <a:gamma/>
                  <a:tint val="0"/>
                  <a:invGamma/>
                </a:srgbClr>
              </a:gs>
              <a:gs pos="100000">
                <a:srgbClr val="0078C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89" name="AutoShape 53"/>
          <p:cNvSpPr>
            <a:spLocks noChangeArrowheads="1"/>
          </p:cNvSpPr>
          <p:nvPr userDrawn="1"/>
        </p:nvSpPr>
        <p:spPr bwMode="auto">
          <a:xfrm>
            <a:off x="8961438" y="1320800"/>
            <a:ext cx="179387" cy="179388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70390" name="AutoShape 54"/>
          <p:cNvSpPr>
            <a:spLocks noChangeArrowheads="1"/>
          </p:cNvSpPr>
          <p:nvPr userDrawn="1"/>
        </p:nvSpPr>
        <p:spPr bwMode="auto">
          <a:xfrm>
            <a:off x="0" y="6253163"/>
            <a:ext cx="179388" cy="179387"/>
          </a:xfrm>
          <a:prstGeom prst="roundRect">
            <a:avLst>
              <a:gd name="adj" fmla="val 31764"/>
            </a:avLst>
          </a:prstGeom>
          <a:gradFill rotWithShape="1">
            <a:gsLst>
              <a:gs pos="0">
                <a:srgbClr val="0078C3"/>
              </a:gs>
              <a:gs pos="100000">
                <a:srgbClr val="0078C3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Рисунок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0" y="6483600"/>
            <a:ext cx="1345078" cy="33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ee/" TargetMode="External"/><Relationship Id="rId2" Type="http://schemas.openxmlformats.org/officeDocument/2006/relationships/hyperlink" Target="http://www.oracle.com/technetwork/java/javaee/overview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Введение в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 Enterprise Edition</a:t>
            </a:r>
            <a:endParaRPr lang="ru-RU" smtClean="0"/>
          </a:p>
        </p:txBody>
      </p:sp>
      <p:sp>
        <p:nvSpPr>
          <p:cNvPr id="3075" name="Text Box 0"/>
          <p:cNvSpPr txBox="1">
            <a:spLocks noChangeArrowheads="1"/>
          </p:cNvSpPr>
          <p:nvPr/>
        </p:nvSpPr>
        <p:spPr bwMode="auto">
          <a:xfrm>
            <a:off x="250825" y="3644900"/>
            <a:ext cx="4465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kumimoji="1" lang="en-US" sz="1200" b="1" dirty="0">
                <a:solidFill>
                  <a:schemeClr val="accent1"/>
                </a:solidFill>
              </a:rPr>
              <a:t>© </a:t>
            </a:r>
            <a:r>
              <a:rPr kumimoji="1" lang="ru-RU" sz="1200" b="1" dirty="0">
                <a:solidFill>
                  <a:schemeClr val="accent1"/>
                </a:solidFill>
              </a:rPr>
              <a:t>Составление, Гаврилов А.В</a:t>
            </a:r>
            <a:r>
              <a:rPr kumimoji="1" lang="en-US" sz="1200" b="1" dirty="0">
                <a:solidFill>
                  <a:schemeClr val="accent1"/>
                </a:solidFill>
              </a:rPr>
              <a:t>.</a:t>
            </a:r>
            <a:r>
              <a:rPr kumimoji="1" lang="ru-RU" sz="1200" b="1" dirty="0">
                <a:solidFill>
                  <a:schemeClr val="accent1"/>
                </a:solidFill>
              </a:rPr>
              <a:t>, 20</a:t>
            </a:r>
            <a:r>
              <a:rPr kumimoji="1" lang="en-US" sz="1200" b="1" dirty="0" smtClean="0">
                <a:solidFill>
                  <a:schemeClr val="accent1"/>
                </a:solidFill>
              </a:rPr>
              <a:t>16</a:t>
            </a:r>
            <a:endParaRPr kumimoji="1" lang="ru-RU" sz="1200" b="1" dirty="0">
              <a:solidFill>
                <a:schemeClr val="accent1"/>
              </a:solidFill>
            </a:endParaRPr>
          </a:p>
        </p:txBody>
      </p:sp>
      <p:sp>
        <p:nvSpPr>
          <p:cNvPr id="3076" name="AutoShape 1"/>
          <p:cNvSpPr>
            <a:spLocks noChangeArrowheads="1"/>
          </p:cNvSpPr>
          <p:nvPr/>
        </p:nvSpPr>
        <p:spPr bwMode="auto">
          <a:xfrm>
            <a:off x="6207125" y="4078288"/>
            <a:ext cx="2519363" cy="7191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Лекция </a:t>
            </a:r>
            <a:r>
              <a:rPr lang="en-US" sz="2400" b="1" dirty="0" smtClean="0">
                <a:solidFill>
                  <a:schemeClr val="bg1"/>
                </a:solidFill>
              </a:rPr>
              <a:t>19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077" name="AutoShape 2"/>
          <p:cNvSpPr>
            <a:spLocks noChangeArrowheads="1"/>
          </p:cNvSpPr>
          <p:nvPr/>
        </p:nvSpPr>
        <p:spPr bwMode="auto">
          <a:xfrm>
            <a:off x="6207125" y="5734050"/>
            <a:ext cx="2519363" cy="719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УНЦ «</a:t>
            </a:r>
            <a:r>
              <a:rPr lang="ru-RU" sz="1400" b="1" dirty="0" err="1">
                <a:solidFill>
                  <a:schemeClr val="bg1"/>
                </a:solidFill>
              </a:rPr>
              <a:t>Инфоком</a:t>
            </a:r>
            <a:r>
              <a:rPr lang="ru-RU" sz="1400" b="1" dirty="0">
                <a:solidFill>
                  <a:schemeClr val="bg1"/>
                </a:solidFill>
              </a:rPr>
              <a:t>»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Самара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20</a:t>
            </a:r>
            <a:r>
              <a:rPr lang="en-US" sz="1400" b="1" smtClean="0">
                <a:solidFill>
                  <a:schemeClr val="bg1"/>
                </a:solidFill>
              </a:rPr>
              <a:t>18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Компоненты и контейнеры </a:t>
            </a:r>
            <a:r>
              <a:rPr lang="en-US" smtClean="0"/>
              <a:t>JavaEE</a:t>
            </a:r>
            <a:endParaRPr lang="ru-RU" smtClean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574B39-2B26-407F-A9AE-E6F7EAB5C21B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pic>
        <p:nvPicPr>
          <p:cNvPr id="5" name="Picture 3" descr="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1439863"/>
            <a:ext cx="5148262" cy="48736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Средства, доступные из контейнера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ru-RU" smtClean="0"/>
              <a:t>Платформа </a:t>
            </a:r>
            <a:r>
              <a:rPr lang="en-US" smtClean="0"/>
              <a:t>JavaSE</a:t>
            </a:r>
          </a:p>
          <a:p>
            <a:pPr eaLnBrk="1" hangingPunct="1">
              <a:spcBef>
                <a:spcPts val="1800"/>
              </a:spcBef>
            </a:pPr>
            <a:r>
              <a:rPr lang="en-US" smtClean="0"/>
              <a:t>Java Enterprise API</a:t>
            </a:r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Реализации </a:t>
            </a:r>
            <a:r>
              <a:rPr lang="en-US" smtClean="0"/>
              <a:t>Java Enterprise API</a:t>
            </a:r>
          </a:p>
          <a:p>
            <a:pPr eaLnBrk="1" hangingPunct="1">
              <a:spcBef>
                <a:spcPts val="1800"/>
              </a:spcBef>
            </a:pPr>
            <a:endParaRPr lang="en-US" smtClean="0"/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Служба развертывания (доставки)</a:t>
            </a:r>
          </a:p>
          <a:p>
            <a:pPr eaLnBrk="1" hangingPunct="1">
              <a:spcBef>
                <a:spcPts val="1800"/>
              </a:spcBef>
            </a:pPr>
            <a:r>
              <a:rPr lang="ru-RU" smtClean="0"/>
              <a:t>Средства управления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3E0024-1F59-4B4D-B079-C38B835E9292}" type="slidenum">
              <a:rPr lang="ru-RU" smtClean="0"/>
              <a:pPr eaLnBrk="1" hangingPunct="1"/>
              <a:t>10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системы</a:t>
            </a:r>
            <a:br>
              <a:rPr lang="ru-RU" smtClean="0"/>
            </a:br>
            <a:r>
              <a:rPr lang="ru-RU" smtClean="0"/>
              <a:t>уровня предприятия</a:t>
            </a:r>
          </a:p>
        </p:txBody>
      </p:sp>
      <p:sp>
        <p:nvSpPr>
          <p:cNvPr id="1433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890190-526F-4D82-A288-8AB4D59226A9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pic>
        <p:nvPicPr>
          <p:cNvPr id="5" name="Picture 3" descr="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300" y="1428750"/>
            <a:ext cx="7640638" cy="48958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интерфейсы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1500"/>
              </a:spcBef>
              <a:defRPr/>
            </a:pPr>
            <a:r>
              <a:rPr lang="en-US" dirty="0" smtClean="0"/>
              <a:t>Java-</a:t>
            </a:r>
            <a:r>
              <a:rPr lang="ru-RU" dirty="0" err="1" smtClean="0"/>
              <a:t>апплеты</a:t>
            </a:r>
            <a:r>
              <a:rPr lang="ru-RU" dirty="0" smtClean="0"/>
              <a:t> и </a:t>
            </a:r>
            <a:r>
              <a:rPr lang="en-US" dirty="0" smtClean="0"/>
              <a:t>Java-</a:t>
            </a:r>
            <a:r>
              <a:rPr lang="ru-RU" dirty="0" smtClean="0"/>
              <a:t>приложения, выполняющиеся на персональных компьютерах и рабочих станциях</a:t>
            </a:r>
          </a:p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Традиционные приложения, предназначенные для просмотра содержимого </a:t>
            </a:r>
            <a:r>
              <a:rPr lang="en-US" dirty="0" smtClean="0"/>
              <a:t>WEB</a:t>
            </a:r>
            <a:endParaRPr lang="ru-RU" dirty="0" smtClean="0"/>
          </a:p>
          <a:p>
            <a:pPr eaLnBrk="1" hangingPunct="1">
              <a:spcBef>
                <a:spcPts val="1500"/>
              </a:spcBef>
              <a:defRPr/>
            </a:pPr>
            <a:r>
              <a:rPr lang="ru-RU" dirty="0" smtClean="0"/>
              <a:t>Клиенты, взаимодействующие с компонентами на сервере с помощью технологий распределенных коммуникаций</a:t>
            </a:r>
            <a:endParaRPr lang="ru-RU" dirty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3ABB7C-537E-486E-9AE0-81E3F77F63FB}" type="slidenum">
              <a:rPr lang="ru-RU" smtClean="0"/>
              <a:pPr eaLnBrk="1" hangingPunct="1"/>
              <a:t>12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Средства доступа </a:t>
            </a:r>
            <a:br>
              <a:rPr lang="ru-RU" smtClean="0"/>
            </a:br>
            <a:r>
              <a:rPr lang="ru-RU" smtClean="0"/>
              <a:t>к данным предприятия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Основой является </a:t>
            </a:r>
            <a:r>
              <a:rPr lang="en-US" smtClean="0"/>
              <a:t>JDBC API</a:t>
            </a:r>
          </a:p>
          <a:p>
            <a:pPr eaLnBrk="1" hangingPunct="1"/>
            <a:endParaRPr lang="ru-RU" smtClean="0"/>
          </a:p>
          <a:p>
            <a:pPr lvl="1" eaLnBrk="1" hangingPunct="1"/>
            <a:r>
              <a:rPr lang="ru-RU" smtClean="0"/>
              <a:t>Применение на </a:t>
            </a:r>
            <a:r>
              <a:rPr lang="en-US" smtClean="0"/>
              <a:t>Web-</a:t>
            </a:r>
            <a:r>
              <a:rPr lang="ru-RU" smtClean="0"/>
              <a:t>слое </a:t>
            </a:r>
            <a:r>
              <a:rPr lang="en-US" smtClean="0"/>
              <a:t>JavaEE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ru-RU" smtClean="0"/>
              <a:t>Применение в </a:t>
            </a:r>
            <a:r>
              <a:rPr lang="en-US" smtClean="0"/>
              <a:t>Entity Beans, Entity Persistence</a:t>
            </a:r>
            <a:endParaRPr lang="ru-RU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ru-RU" smtClean="0"/>
              <a:t>Применение в независимых приложениях, выполняемых вне </a:t>
            </a:r>
            <a:r>
              <a:rPr lang="en-US" smtClean="0"/>
              <a:t>JavaEE</a:t>
            </a:r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0DB096-26B5-47A3-83EA-72B566D6D2E7}" type="slidenum">
              <a:rPr lang="ru-RU" smtClean="0"/>
              <a:pPr eaLnBrk="1" hangingPunct="1"/>
              <a:t>13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Средства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распределенных вычислений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ru-RU" b="1" smtClean="0">
                <a:solidFill>
                  <a:schemeClr val="accent1"/>
                </a:solidFill>
              </a:rPr>
              <a:t>Технологии</a:t>
            </a:r>
            <a:r>
              <a:rPr lang="ru-RU" smtClean="0">
                <a:solidFill>
                  <a:srgbClr val="99FFCC"/>
                </a:solidFill>
              </a:rPr>
              <a:t/>
            </a:r>
            <a:br>
              <a:rPr lang="ru-RU" smtClean="0">
                <a:solidFill>
                  <a:srgbClr val="99FFCC"/>
                </a:solidFill>
              </a:rPr>
            </a:br>
            <a:r>
              <a:rPr lang="en-US" smtClean="0"/>
              <a:t>RMI, CORBA, TCP/IP</a:t>
            </a:r>
            <a:endParaRPr lang="ru-RU" smtClean="0"/>
          </a:p>
          <a:p>
            <a:pPr eaLnBrk="1" hangingPunct="1">
              <a:spcBef>
                <a:spcPts val="1500"/>
              </a:spcBef>
            </a:pPr>
            <a:r>
              <a:rPr lang="ru-RU" b="1" smtClean="0">
                <a:solidFill>
                  <a:schemeClr val="accent1"/>
                </a:solidFill>
              </a:rPr>
              <a:t>На серверной стороне</a:t>
            </a:r>
            <a:r>
              <a:rPr lang="en-US" smtClean="0">
                <a:solidFill>
                  <a:srgbClr val="99FFCC"/>
                </a:solidFill>
              </a:rPr>
              <a:t/>
            </a:r>
            <a:br>
              <a:rPr lang="en-US" smtClean="0">
                <a:solidFill>
                  <a:srgbClr val="99FFCC"/>
                </a:solidFill>
              </a:rPr>
            </a:br>
            <a:r>
              <a:rPr lang="en-US" smtClean="0"/>
              <a:t>Web-</a:t>
            </a:r>
            <a:r>
              <a:rPr lang="ru-RU" smtClean="0"/>
              <a:t>сервер, сервер приложений, независимые приложения</a:t>
            </a:r>
          </a:p>
          <a:p>
            <a:pPr eaLnBrk="1" hangingPunct="1">
              <a:spcBef>
                <a:spcPts val="1500"/>
              </a:spcBef>
            </a:pPr>
            <a:r>
              <a:rPr lang="ru-RU" b="1" smtClean="0">
                <a:solidFill>
                  <a:schemeClr val="accent1"/>
                </a:solidFill>
              </a:rPr>
              <a:t>На клиентской стороне</a:t>
            </a:r>
            <a:r>
              <a:rPr lang="ru-RU" smtClean="0">
                <a:solidFill>
                  <a:srgbClr val="99FFCC"/>
                </a:solidFill>
              </a:rPr>
              <a:t/>
            </a:r>
            <a:br>
              <a:rPr lang="ru-RU" smtClean="0">
                <a:solidFill>
                  <a:srgbClr val="99FFCC"/>
                </a:solidFill>
              </a:rPr>
            </a:br>
            <a:r>
              <a:rPr lang="ru-RU" smtClean="0"/>
              <a:t>Средства предоставления интерфейсов пользователям</a:t>
            </a: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10FA53-D1BD-4D01-B8F0-1A86D276400A}" type="slidenum">
              <a:rPr lang="ru-RU" smtClean="0"/>
              <a:pPr eaLnBrk="1" hangingPunct="1"/>
              <a:t>14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Службы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распределенных систем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Служба имен</a:t>
            </a:r>
            <a:r>
              <a:rPr lang="ru-RU" dirty="0" smtClean="0">
                <a:solidFill>
                  <a:srgbClr val="99FFCC"/>
                </a:solidFill>
              </a:rPr>
              <a:t/>
            </a:r>
            <a:br>
              <a:rPr lang="ru-RU" dirty="0" smtClean="0">
                <a:solidFill>
                  <a:srgbClr val="99FFCC"/>
                </a:solidFill>
              </a:rPr>
            </a:br>
            <a:r>
              <a:rPr lang="ru-RU" dirty="0" smtClean="0"/>
              <a:t>Поиск именованных объектов в сети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Служба каталогов</a:t>
            </a:r>
            <a:r>
              <a:rPr lang="ru-RU" dirty="0" smtClean="0">
                <a:solidFill>
                  <a:srgbClr val="99FFCC"/>
                </a:solidFill>
              </a:rPr>
              <a:t/>
            </a:r>
            <a:br>
              <a:rPr lang="ru-RU" dirty="0" smtClean="0">
                <a:solidFill>
                  <a:srgbClr val="99FFCC"/>
                </a:solidFill>
              </a:rPr>
            </a:br>
            <a:r>
              <a:rPr lang="ru-RU" dirty="0" smtClean="0"/>
              <a:t>Дополнительные возможности поиска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Служба сообщений</a:t>
            </a:r>
            <a:r>
              <a:rPr lang="ru-RU" dirty="0" smtClean="0">
                <a:solidFill>
                  <a:srgbClr val="99FFCC"/>
                </a:solidFill>
              </a:rPr>
              <a:t/>
            </a:r>
            <a:br>
              <a:rPr lang="ru-RU" dirty="0" smtClean="0">
                <a:solidFill>
                  <a:srgbClr val="99FFCC"/>
                </a:solidFill>
              </a:rPr>
            </a:br>
            <a:r>
              <a:rPr lang="ru-RU" dirty="0" smtClean="0"/>
              <a:t>Асинхронное взаимодействие в сети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Служба активации</a:t>
            </a:r>
            <a:r>
              <a:rPr lang="ru-RU" dirty="0" smtClean="0">
                <a:solidFill>
                  <a:srgbClr val="99FFCC"/>
                </a:solidFill>
              </a:rPr>
              <a:t/>
            </a:r>
            <a:br>
              <a:rPr lang="ru-RU" dirty="0" smtClean="0">
                <a:solidFill>
                  <a:srgbClr val="99FFCC"/>
                </a:solidFill>
              </a:rPr>
            </a:br>
            <a:r>
              <a:rPr lang="ru-RU" dirty="0" smtClean="0"/>
              <a:t>Активация объектов по запросу клиента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ru-RU" b="1" dirty="0" smtClean="0">
                <a:solidFill>
                  <a:schemeClr val="accent1"/>
                </a:solidFill>
              </a:rPr>
              <a:t>Служба транзакций</a:t>
            </a:r>
            <a:r>
              <a:rPr lang="ru-RU" dirty="0" smtClean="0">
                <a:solidFill>
                  <a:srgbClr val="99FFCC"/>
                </a:solidFill>
              </a:rPr>
              <a:t/>
            </a:r>
            <a:br>
              <a:rPr lang="ru-RU" dirty="0" smtClean="0">
                <a:solidFill>
                  <a:srgbClr val="99FFCC"/>
                </a:solidFill>
              </a:rPr>
            </a:br>
            <a:r>
              <a:rPr lang="ru-RU" dirty="0" smtClean="0"/>
              <a:t>Выполнение взаимозависимых операций над распределенными ресурсами</a:t>
            </a: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A4764C-7F7A-429F-AF19-8A61F8556A6A}" type="slidenum">
              <a:rPr lang="ru-RU" smtClean="0"/>
              <a:pPr eaLnBrk="1" hangingPunct="1"/>
              <a:t>15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прикладной среды предприятия</a:t>
            </a:r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B4B67B-AAD5-4442-B853-6D65194BFB52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pic>
        <p:nvPicPr>
          <p:cNvPr id="5" name="Picture 3" descr="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789113"/>
            <a:ext cx="8853488" cy="41751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Базовая архитектура сервера приложений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66BADC-CB6D-4FA3-BEE4-0823BB6021B8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pic>
        <p:nvPicPr>
          <p:cNvPr id="5" name="Picture 3" descr="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4513" y="1428750"/>
            <a:ext cx="5510212" cy="48958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серверного приложения</a:t>
            </a:r>
            <a:r>
              <a:rPr lang="en-US" smtClean="0"/>
              <a:t> JavaEE</a:t>
            </a:r>
            <a:endParaRPr lang="ru-RU" smtClean="0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0355F4-27F0-4B03-B596-F136AE8AED8A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pic>
        <p:nvPicPr>
          <p:cNvPr id="5" name="Picture 3" descr="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500188"/>
            <a:ext cx="7599362" cy="47529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E14583-4AAD-4CA2-9B40-559B5571938D}" type="slidenum">
              <a:rPr lang="ru-RU" smtClean="0"/>
              <a:pPr eaLnBrk="1" hangingPunct="1"/>
              <a:t>1</a:t>
            </a:fld>
            <a:endParaRPr 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  <a:defRPr/>
            </a:pPr>
            <a:r>
              <a:rPr lang="ru-RU" dirty="0" smtClean="0"/>
              <a:t>Системы уровня предприятия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Принципы и архитектура </a:t>
            </a:r>
            <a:r>
              <a:rPr lang="en-US" dirty="0" err="1" smtClean="0"/>
              <a:t>JavaEE</a:t>
            </a:r>
            <a:endParaRPr lang="en-US" dirty="0" smtClean="0"/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Элементы систем уровня предприятия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Структура приложений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  <a:p>
            <a:pPr>
              <a:spcAft>
                <a:spcPts val="300"/>
              </a:spcAft>
              <a:defRPr/>
            </a:pPr>
            <a:r>
              <a:rPr lang="ru-RU" dirty="0" smtClean="0"/>
              <a:t>Серверы приложений и их конфигурирование</a:t>
            </a:r>
          </a:p>
          <a:p>
            <a:pPr>
              <a:spcAft>
                <a:spcPts val="30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Элементы серверного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Прикладные компоненты </a:t>
            </a:r>
            <a:r>
              <a:rPr lang="ru-RU" sz="2800" smtClean="0">
                <a:solidFill>
                  <a:srgbClr val="99FFCC"/>
                </a:solidFill>
              </a:rPr>
              <a:t/>
            </a:r>
            <a:br>
              <a:rPr lang="ru-RU" sz="2800" smtClean="0">
                <a:solidFill>
                  <a:srgbClr val="99FFCC"/>
                </a:solidFill>
              </a:rPr>
            </a:br>
            <a:r>
              <a:rPr lang="ru-RU" sz="2400" smtClean="0"/>
              <a:t>Бизнес-логика и работа с данными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Прикладные модули </a:t>
            </a:r>
            <a:r>
              <a:rPr lang="ru-RU" sz="2800" smtClean="0">
                <a:solidFill>
                  <a:srgbClr val="99FFCC"/>
                </a:solidFill>
              </a:rPr>
              <a:t/>
            </a:r>
            <a:br>
              <a:rPr lang="ru-RU" sz="2800" smtClean="0">
                <a:solidFill>
                  <a:srgbClr val="99FFCC"/>
                </a:solidFill>
              </a:rPr>
            </a:br>
            <a:r>
              <a:rPr lang="ru-RU" sz="2400" smtClean="0"/>
              <a:t>Один или несколько компонентов, обеспечивают работу службы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Приложение уровня предприятия</a:t>
            </a:r>
            <a:r>
              <a:rPr lang="ru-RU" sz="2800" smtClean="0">
                <a:solidFill>
                  <a:srgbClr val="99FFCC"/>
                </a:solidFill>
              </a:rPr>
              <a:t/>
            </a:r>
            <a:br>
              <a:rPr lang="ru-RU" sz="2800" smtClean="0">
                <a:solidFill>
                  <a:srgbClr val="99FFCC"/>
                </a:solidFill>
              </a:rPr>
            </a:br>
            <a:r>
              <a:rPr lang="ru-RU" sz="2400" smtClean="0"/>
              <a:t>Набор связанных между собой модулей и </a:t>
            </a:r>
            <a:r>
              <a:rPr lang="en-US" sz="2400" smtClean="0"/>
              <a:t>Web-</a:t>
            </a:r>
            <a:r>
              <a:rPr lang="ru-RU" sz="2400" smtClean="0"/>
              <a:t>приложений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Прикладной контейнер </a:t>
            </a:r>
            <a:r>
              <a:rPr lang="ru-RU" sz="2800" smtClean="0">
                <a:solidFill>
                  <a:srgbClr val="99FFCC"/>
                </a:solidFill>
              </a:rPr>
              <a:t/>
            </a:r>
            <a:br>
              <a:rPr lang="ru-RU" sz="2800" smtClean="0">
                <a:solidFill>
                  <a:srgbClr val="99FFCC"/>
                </a:solidFill>
              </a:rPr>
            </a:br>
            <a:r>
              <a:rPr lang="ru-RU" sz="2400" smtClean="0"/>
              <a:t>Среда для выполнения приложений предприятия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Сервер приложений (</a:t>
            </a:r>
            <a:r>
              <a:rPr lang="en-US" sz="2800" b="1" smtClean="0">
                <a:solidFill>
                  <a:schemeClr val="accent1"/>
                </a:solidFill>
              </a:rPr>
              <a:t>Application Server)</a:t>
            </a:r>
            <a:r>
              <a:rPr lang="ru-RU" sz="2800" smtClean="0">
                <a:solidFill>
                  <a:srgbClr val="99FFCC"/>
                </a:solidFill>
              </a:rPr>
              <a:t/>
            </a:r>
            <a:br>
              <a:rPr lang="ru-RU" sz="2800" smtClean="0">
                <a:solidFill>
                  <a:srgbClr val="99FFCC"/>
                </a:solidFill>
              </a:rPr>
            </a:br>
            <a:r>
              <a:rPr lang="ru-RU" sz="2400" smtClean="0"/>
              <a:t>Коммуникационные услуги, управление транзакциями и т.д.</a:t>
            </a:r>
            <a:endParaRPr lang="ru-RU" sz="2800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29386B-4169-4A8F-BC0E-C6A87ABBAE7D}" type="slidenum">
              <a:rPr lang="ru-RU" smtClean="0"/>
              <a:pPr eaLnBrk="1" hangingPunct="1"/>
              <a:t>19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Архитектура приложения в</a:t>
            </a:r>
            <a:br>
              <a:rPr lang="ru-RU" smtClean="0"/>
            </a:br>
            <a:r>
              <a:rPr lang="ru-RU" smtClean="0"/>
              <a:t>рамках сервера приложений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28ECFF-9AEC-4913-B7B9-5334E7917997}" type="slidenum">
              <a:rPr lang="ru-RU" smtClean="0"/>
              <a:pPr eaLnBrk="1" hangingPunct="1"/>
              <a:t>20</a:t>
            </a:fld>
            <a:endParaRPr lang="ru-RU" smtClean="0"/>
          </a:p>
        </p:txBody>
      </p:sp>
      <p:pic>
        <p:nvPicPr>
          <p:cNvPr id="5" name="Picture 3" descr="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9738" y="1474788"/>
            <a:ext cx="5719762" cy="48037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Роли поставщиков элементов</a:t>
            </a:r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855113-1724-4BBD-A397-4226FC3DCEAC}" type="slidenum">
              <a:rPr lang="ru-RU" smtClean="0"/>
              <a:pPr eaLnBrk="1" hangingPunct="1"/>
              <a:t>21</a:t>
            </a:fld>
            <a:endParaRPr lang="ru-RU" smtClean="0"/>
          </a:p>
        </p:txBody>
      </p:sp>
      <p:pic>
        <p:nvPicPr>
          <p:cNvPr id="5" name="Picture 3" descr="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1500188"/>
            <a:ext cx="6481762" cy="47529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Поставщик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сервера приложений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Обеспечивает функционирование инфраструктуры, реализуемой сервером приложений</a:t>
            </a:r>
            <a:endParaRPr lang="en-US" smtClean="0"/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В среде </a:t>
            </a:r>
            <a:r>
              <a:rPr lang="en-US" smtClean="0"/>
              <a:t>JavaEE </a:t>
            </a:r>
            <a:r>
              <a:rPr lang="ru-RU" smtClean="0"/>
              <a:t>обеспечивает работу </a:t>
            </a:r>
            <a:r>
              <a:rPr lang="en-US" smtClean="0"/>
              <a:t>JavaEE-</a:t>
            </a:r>
            <a:r>
              <a:rPr lang="ru-RU" smtClean="0"/>
              <a:t>служб и </a:t>
            </a:r>
            <a:r>
              <a:rPr lang="en-US" smtClean="0"/>
              <a:t>API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ru-RU" smtClean="0"/>
              <a:t>Поскольку стандартные интерфейсы для взаимодействия контейнера с сервером приложений не определены, роль совпадает с ролью поставщика контейнера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4A98DB-80E6-433E-AFB8-6EEB2B9B0B0F}" type="slidenum">
              <a:rPr lang="ru-RU" smtClean="0"/>
              <a:pPr eaLnBrk="1" hangingPunct="1"/>
              <a:t>22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Поставщик контейнера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Реализует среду выполнения, интерфейсы служб, логику взаимодействия, а также средства развертывания, настройки и управления</a:t>
            </a:r>
            <a:endParaRPr lang="en-US" smtClean="0"/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Совпадает с ролью поставщика сервера приложений</a:t>
            </a:r>
          </a:p>
          <a:p>
            <a:endParaRPr lang="ru-RU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5F8480-FCD0-43F5-8333-7DAE004044B1}" type="slidenum">
              <a:rPr lang="ru-RU" smtClean="0"/>
              <a:pPr eaLnBrk="1" hangingPunct="1"/>
              <a:t>23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Серверы приложений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J2EE 1.4</a:t>
            </a:r>
          </a:p>
          <a:p>
            <a:pPr lvl="1">
              <a:defRPr/>
            </a:pPr>
            <a:r>
              <a:rPr lang="en-US" dirty="0" smtClean="0"/>
              <a:t>Sun Application Server 8.x (Sun)</a:t>
            </a:r>
          </a:p>
          <a:p>
            <a:pPr lvl="1">
              <a:defRPr/>
            </a:pPr>
            <a:r>
              <a:rPr lang="en-US" dirty="0" smtClean="0"/>
              <a:t>Oracle Application Server 10g (Oracle)</a:t>
            </a:r>
          </a:p>
          <a:p>
            <a:pPr lvl="1">
              <a:defRPr/>
            </a:pPr>
            <a:r>
              <a:rPr lang="en-US" dirty="0" err="1" smtClean="0"/>
              <a:t>JBoss</a:t>
            </a:r>
            <a:r>
              <a:rPr lang="en-US" dirty="0" smtClean="0"/>
              <a:t> 4.x (</a:t>
            </a:r>
            <a:r>
              <a:rPr lang="en-US" dirty="0" err="1" smtClean="0"/>
              <a:t>JBoss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6.x (IBM)</a:t>
            </a:r>
          </a:p>
          <a:p>
            <a:pPr lvl="1">
              <a:defRPr/>
            </a:pPr>
            <a:r>
              <a:rPr lang="en-US" dirty="0" err="1" smtClean="0"/>
              <a:t>WebLogic</a:t>
            </a:r>
            <a:r>
              <a:rPr lang="en-US" dirty="0" smtClean="0"/>
              <a:t> 8.x (BEA Systems)</a:t>
            </a:r>
          </a:p>
          <a:p>
            <a:pPr lvl="1">
              <a:defRPr/>
            </a:pPr>
            <a:r>
              <a:rPr lang="en-US" dirty="0" smtClean="0"/>
              <a:t>Apache Geronimo 1.x</a:t>
            </a:r>
          </a:p>
          <a:p>
            <a:pPr lvl="1">
              <a:defRPr/>
            </a:pPr>
            <a:r>
              <a:rPr lang="en-US" dirty="0" smtClean="0"/>
              <a:t>…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JavaEE5</a:t>
            </a:r>
          </a:p>
          <a:p>
            <a:pPr lvl="1">
              <a:defRPr/>
            </a:pPr>
            <a:r>
              <a:rPr lang="en-US" dirty="0" smtClean="0"/>
              <a:t>Sun Application Server 9.x (Sun), based on </a:t>
            </a:r>
            <a:r>
              <a:rPr lang="en-US" dirty="0" err="1" smtClean="0"/>
              <a:t>GlassFish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Oracle Application Server 11 (Oracle)</a:t>
            </a:r>
          </a:p>
          <a:p>
            <a:pPr lvl="1">
              <a:defRPr/>
            </a:pPr>
            <a:r>
              <a:rPr lang="en-US" dirty="0" err="1" smtClean="0"/>
              <a:t>Jboss</a:t>
            </a:r>
            <a:r>
              <a:rPr lang="en-US" dirty="0" smtClean="0"/>
              <a:t> 5.x (</a:t>
            </a:r>
            <a:r>
              <a:rPr lang="en-US" dirty="0" err="1" smtClean="0"/>
              <a:t>JBoss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Application Server 7.x (IBM)</a:t>
            </a:r>
          </a:p>
          <a:p>
            <a:pPr lvl="1">
              <a:defRPr/>
            </a:pPr>
            <a:r>
              <a:rPr lang="en-US" dirty="0" err="1" smtClean="0"/>
              <a:t>WebLogic</a:t>
            </a:r>
            <a:r>
              <a:rPr lang="en-US" dirty="0" smtClean="0"/>
              <a:t> 8.x (BEA Systems)</a:t>
            </a:r>
          </a:p>
          <a:p>
            <a:pPr lvl="1">
              <a:defRPr/>
            </a:pPr>
            <a:r>
              <a:rPr lang="en-US" dirty="0" smtClean="0"/>
              <a:t>Apache Geronimo 2.x</a:t>
            </a:r>
          </a:p>
          <a:p>
            <a:pPr lvl="1">
              <a:defRPr/>
            </a:pPr>
            <a:r>
              <a:rPr lang="en-US" dirty="0" err="1" smtClean="0"/>
              <a:t>GlassFish</a:t>
            </a:r>
            <a:r>
              <a:rPr lang="en-US" dirty="0" smtClean="0"/>
              <a:t> 2.x</a:t>
            </a:r>
          </a:p>
          <a:p>
            <a:pPr lvl="1">
              <a:defRPr/>
            </a:pPr>
            <a:r>
              <a:rPr lang="en-US" dirty="0" err="1" smtClean="0"/>
              <a:t>WebSphere</a:t>
            </a:r>
            <a:r>
              <a:rPr lang="en-US" dirty="0" smtClean="0"/>
              <a:t> Community Edition (based on Apache Geronimo)</a:t>
            </a:r>
            <a:endParaRPr lang="ru-RU" dirty="0" smtClean="0"/>
          </a:p>
          <a:p>
            <a:pPr>
              <a:defRPr/>
            </a:pPr>
            <a:endParaRPr lang="ru-RU" dirty="0"/>
          </a:p>
        </p:txBody>
      </p:sp>
      <p:sp>
        <p:nvSpPr>
          <p:cNvPr id="27653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32BB30-0F36-4DE9-8786-5F08C90F03B7}" type="slidenum">
              <a:rPr lang="ru-RU" smtClean="0"/>
              <a:pPr eaLnBrk="1" hangingPunct="1"/>
              <a:t>24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Разработчик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прикладного компонента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Специалист в конкретной области и имеет четкое представление о </a:t>
            </a:r>
            <a:r>
              <a:rPr lang="ru-RU" dirty="0" err="1" smtClean="0"/>
              <a:t>бизнес-логике</a:t>
            </a:r>
            <a:r>
              <a:rPr lang="ru-RU" dirty="0" smtClean="0"/>
              <a:t> и данных, необходимых приложению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Основная задача – создание прикладных компонентов, объединение их в единый модуль и написание дескриптора развертывания, описывающего структуру и взаимозависимость компонентов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8676" name="Номер слайда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4B32A1-2302-47F0-84DA-0B89036AE3C8}" type="slidenum">
              <a:rPr lang="ru-RU" smtClean="0"/>
              <a:pPr eaLnBrk="1" hangingPunct="1"/>
              <a:t>25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Сборщик приложения уровня предприятия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Объединяет один или несколько прикладных модулей и представляет их в виде приложения уровня предприятия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Определяет свойства дескриптора доставки приложения и дополняет либо сообщает о необходимости дополнить дескрипторы развертывания модулей информацией, необходимой для сборки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72E0B7-857F-4CA5-9C90-34A4A3B65AA3}" type="slidenum">
              <a:rPr lang="ru-RU" smtClean="0"/>
              <a:pPr eaLnBrk="1" hangingPunct="1"/>
              <a:t>26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Организатор</a:t>
            </a:r>
            <a:br>
              <a:rPr lang="ru-RU" smtClean="0"/>
            </a:br>
            <a:r>
              <a:rPr lang="ru-RU" smtClean="0"/>
              <a:t>развертывания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ru-RU" smtClean="0"/>
              <a:t>Развертывает собранное приложение предприятия в среде «контейнер/сервер».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Должен знать особенности той среды «контейнер/сервер», в которой должно выполняться приложение</a:t>
            </a:r>
          </a:p>
          <a:p>
            <a:pPr eaLnBrk="1" hangingPunct="1">
              <a:spcBef>
                <a:spcPts val="1500"/>
              </a:spcBef>
            </a:pPr>
            <a:r>
              <a:rPr lang="ru-RU" smtClean="0"/>
              <a:t>Может добавлять в дескриптор развертывания модуля или приложения необходимые свойства</a:t>
            </a:r>
          </a:p>
          <a:p>
            <a:pPr>
              <a:spcBef>
                <a:spcPts val="150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E5FA5A-5788-472F-AB81-20F4A76315FD}" type="slidenum">
              <a:rPr lang="ru-RU" smtClean="0"/>
              <a:pPr eaLnBrk="1" hangingPunct="1"/>
              <a:t>27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Администратор</a:t>
            </a:r>
            <a:br>
              <a:rPr lang="ru-RU" smtClean="0"/>
            </a:br>
            <a:r>
              <a:rPr lang="ru-RU" smtClean="0"/>
              <a:t>прикладной 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Управляет взаимодействием программных компонентов, обменом с базами данных</a:t>
            </a:r>
          </a:p>
          <a:p>
            <a:pPr eaLnBrk="1" hangingPunct="1">
              <a:buFontTx/>
              <a:buNone/>
            </a:pPr>
            <a:r>
              <a:rPr lang="ru-RU" smtClean="0"/>
              <a:t>	</a:t>
            </a:r>
          </a:p>
          <a:p>
            <a:pPr eaLnBrk="1" hangingPunct="1"/>
            <a:r>
              <a:rPr lang="ru-RU" smtClean="0"/>
              <a:t>Следит за безопасностью и использованием ресурсов</a:t>
            </a:r>
          </a:p>
          <a:p>
            <a:endParaRPr lang="ru-RU" smtClean="0"/>
          </a:p>
          <a:p>
            <a:r>
              <a:rPr lang="ru-RU" smtClean="0"/>
              <a:t>Выполняет прочие обязанности администратора</a:t>
            </a: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1D7899-48E2-42E0-9C78-062106651319}" type="slidenum">
              <a:rPr lang="ru-RU" smtClean="0"/>
              <a:pPr eaLnBrk="1" hangingPunct="1"/>
              <a:t>28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Программное обеспечение</a:t>
            </a:r>
            <a:br>
              <a:rPr lang="ru-RU" smtClean="0"/>
            </a:br>
            <a:r>
              <a:rPr lang="ru-RU" smtClean="0"/>
              <a:t>уровня предприятия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уровня предприятия (</a:t>
            </a:r>
            <a:r>
              <a:rPr lang="en-US" smtClean="0"/>
              <a:t>Enterprise Software) – </a:t>
            </a:r>
            <a:r>
              <a:rPr lang="ru-RU" smtClean="0"/>
              <a:t>ПО, предназначенное для решения задач уровня предприятия</a:t>
            </a:r>
          </a:p>
          <a:p>
            <a:endParaRPr lang="en-US" smtClean="0"/>
          </a:p>
          <a:p>
            <a:r>
              <a:rPr lang="ru-RU" smtClean="0"/>
              <a:t>Обеспечивает работу и сопровождает бизнес-процессы предприятия с целью увеличения качества и эффективности работы предприятия</a:t>
            </a:r>
            <a:r>
              <a:rPr lang="en-US" smtClean="0"/>
              <a:t> </a:t>
            </a:r>
            <a:r>
              <a:rPr lang="ru-RU" smtClean="0"/>
              <a:t>в целом</a:t>
            </a:r>
          </a:p>
          <a:p>
            <a:endParaRPr lang="ru-RU" smtClean="0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9723B3E-4D5E-4263-A650-FA4CCF728CD8}" type="slidenum">
              <a:rPr lang="ru-RU" smtClean="0"/>
              <a:pPr eaLnBrk="1" hangingPunct="1"/>
              <a:t>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серверных приложений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chemeClr val="accent1"/>
                </a:solidFill>
              </a:rPr>
              <a:t>EJB-</a:t>
            </a:r>
            <a:r>
              <a:rPr lang="ru-RU" sz="2800" b="1" smtClean="0">
                <a:solidFill>
                  <a:schemeClr val="accent1"/>
                </a:solidFill>
              </a:rPr>
              <a:t>модули</a:t>
            </a:r>
            <a:br>
              <a:rPr lang="ru-RU" sz="2800" b="1" smtClean="0">
                <a:solidFill>
                  <a:schemeClr val="accent1"/>
                </a:solidFill>
              </a:rPr>
            </a:br>
            <a:r>
              <a:rPr lang="ru-RU" sz="2800" smtClean="0"/>
              <a:t>Содержат классы и интерфейсы </a:t>
            </a:r>
            <a:r>
              <a:rPr lang="en-US" sz="2800" smtClean="0"/>
              <a:t>EJB-</a:t>
            </a:r>
            <a:r>
              <a:rPr lang="ru-RU" sz="2800" smtClean="0"/>
              <a:t>компонентов, дескрипторы развертывания, вспомогательные классы и дополнительные ресурсы различного вида. Физически – один файл с расширением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jar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lvl="3">
              <a:lnSpc>
                <a:spcPct val="80000"/>
              </a:lnSpc>
            </a:pPr>
            <a:endParaRPr lang="ru-RU" sz="1600" b="1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ru-RU" sz="2800" b="1" smtClean="0">
                <a:solidFill>
                  <a:schemeClr val="accent1"/>
                </a:solidFill>
              </a:rPr>
              <a:t>Модули </a:t>
            </a:r>
            <a:r>
              <a:rPr lang="en-US" sz="2800" b="1" smtClean="0">
                <a:solidFill>
                  <a:schemeClr val="accent1"/>
                </a:solidFill>
              </a:rPr>
              <a:t>Web-</a:t>
            </a:r>
            <a:r>
              <a:rPr lang="ru-RU" sz="2800" b="1" smtClean="0">
                <a:solidFill>
                  <a:schemeClr val="accent1"/>
                </a:solidFill>
              </a:rPr>
              <a:t>компонентов</a:t>
            </a:r>
            <a:br>
              <a:rPr lang="ru-RU" sz="2800" b="1" smtClean="0">
                <a:solidFill>
                  <a:schemeClr val="accent1"/>
                </a:solidFill>
              </a:rPr>
            </a:br>
            <a:r>
              <a:rPr lang="ru-RU" sz="2800" smtClean="0"/>
              <a:t>Содержат статические </a:t>
            </a:r>
            <a:r>
              <a:rPr lang="en-US" sz="2800" smtClean="0"/>
              <a:t>web-</a:t>
            </a:r>
            <a:r>
              <a:rPr lang="ru-RU" sz="2800" smtClean="0"/>
              <a:t>ресурсы, классы сервлетов, </a:t>
            </a:r>
            <a:r>
              <a:rPr lang="en-US" sz="2800" smtClean="0"/>
              <a:t>JSP-</a:t>
            </a:r>
            <a:r>
              <a:rPr lang="ru-RU" sz="2800" smtClean="0"/>
              <a:t>страницы, дескрипторы развертывания, вспомогательные классы и дополнительные ресурсы различного вида. Физически – один файл с расширением </a:t>
            </a:r>
            <a:r>
              <a:rPr lang="en-US" sz="2800" b="1" smtClean="0">
                <a:solidFill>
                  <a:schemeClr val="accent1"/>
                </a:solidFill>
                <a:latin typeface="Courier New" pitchFamily="49" charset="0"/>
              </a:rPr>
              <a:t>war</a:t>
            </a:r>
            <a:endParaRPr lang="ru-RU" sz="28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ru-RU" sz="2800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5B6A61-1B3F-4920-B7F1-16F297E20CFB}" type="slidenum">
              <a:rPr lang="ru-RU" smtClean="0"/>
              <a:pPr eaLnBrk="1" hangingPunct="1"/>
              <a:t>29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JAR-</a:t>
            </a:r>
            <a:r>
              <a:rPr lang="ru-RU" smtClean="0"/>
              <a:t>модуль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Представляет собой архив</a:t>
            </a:r>
          </a:p>
          <a:p>
            <a:pPr eaLnBrk="1" hangingPunct="1">
              <a:defRPr/>
            </a:pPr>
            <a:r>
              <a:rPr lang="ru-RU" dirty="0" smtClean="0"/>
              <a:t>Обладает своей собственной «файловой системой», «каталогами» и служебной информацией</a:t>
            </a:r>
            <a:endParaRPr lang="en-US" dirty="0" smtClean="0"/>
          </a:p>
          <a:p>
            <a:pPr eaLnBrk="1" hangingPunct="1">
              <a:defRPr/>
            </a:pPr>
            <a:r>
              <a:rPr lang="ru-RU" dirty="0" smtClean="0"/>
              <a:t>Обычно содержит служебный каталог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META-INF</a:t>
            </a:r>
            <a:r>
              <a:rPr lang="ru-RU" dirty="0" smtClean="0"/>
              <a:t>, в котором обычно находится файлы: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/>
                </a:solidFill>
              </a:rPr>
              <a:t>MANIFEST.MF</a:t>
            </a:r>
            <a:endParaRPr lang="ru-RU" dirty="0" smtClean="0">
              <a:solidFill>
                <a:schemeClr val="accent1"/>
              </a:solidFill>
            </a:endParaRPr>
          </a:p>
          <a:p>
            <a:pPr lvl="1">
              <a:defRPr/>
            </a:pPr>
            <a:r>
              <a:rPr lang="ru-RU" dirty="0" smtClean="0"/>
              <a:t>Дескриптор развертывания</a:t>
            </a:r>
          </a:p>
          <a:p>
            <a:pPr lvl="1">
              <a:defRPr/>
            </a:pPr>
            <a:r>
              <a:rPr lang="ru-RU" dirty="0" smtClean="0"/>
              <a:t>Специфический дескриптор развертывания</a:t>
            </a:r>
            <a:endParaRPr lang="ru-RU" dirty="0" smtClean="0">
              <a:solidFill>
                <a:srgbClr val="99FFCC"/>
              </a:solidFill>
            </a:endParaRPr>
          </a:p>
          <a:p>
            <a:pPr>
              <a:defRPr/>
            </a:pPr>
            <a:endParaRPr lang="ru-RU" dirty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9B01AB-AB30-4C7D-95B1-C7033A1A61FA}" type="slidenum">
              <a:rPr lang="ru-RU" smtClean="0"/>
              <a:pPr eaLnBrk="1" hangingPunct="1"/>
              <a:t>30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WAR-</a:t>
            </a:r>
            <a:r>
              <a:rPr lang="ru-RU" smtClean="0"/>
              <a:t>модуль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</a:rPr>
              <a:t>Document root</a:t>
            </a:r>
            <a:endParaRPr lang="ru-RU" sz="2400" b="1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2000" smtClean="0"/>
              <a:t>Статические </a:t>
            </a:r>
            <a:r>
              <a:rPr lang="en-US" sz="2000" smtClean="0"/>
              <a:t>web-</a:t>
            </a:r>
            <a:r>
              <a:rPr lang="ru-RU" sz="2000" smtClean="0"/>
              <a:t>ресурсы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Страницы </a:t>
            </a:r>
            <a:r>
              <a:rPr lang="en-US" sz="2000" smtClean="0"/>
              <a:t>JSP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Классы, используемые на стороне клиента</a:t>
            </a:r>
          </a:p>
          <a:p>
            <a:pPr lvl="1">
              <a:lnSpc>
                <a:spcPct val="90000"/>
              </a:lnSpc>
            </a:pPr>
            <a:endParaRPr lang="ru-RU" sz="2000" smtClean="0"/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chemeClr val="accent1"/>
                </a:solidFill>
              </a:rPr>
              <a:t>WEB-INF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Дескриптор развертывания </a:t>
            </a:r>
            <a:r>
              <a:rPr lang="en-US" sz="2000" smtClean="0"/>
              <a:t>web-</a:t>
            </a:r>
            <a:r>
              <a:rPr lang="ru-RU" sz="2000" smtClean="0"/>
              <a:t>приложения (</a:t>
            </a:r>
            <a:r>
              <a:rPr lang="en-US" sz="2000" smtClean="0">
                <a:solidFill>
                  <a:schemeClr val="accent1"/>
                </a:solidFill>
              </a:rPr>
              <a:t>web.xml</a:t>
            </a:r>
            <a:r>
              <a:rPr lang="en-US" sz="2000" smtClean="0"/>
              <a:t>)</a:t>
            </a:r>
            <a:endParaRPr lang="ru-RU" sz="2000" smtClean="0"/>
          </a:p>
          <a:p>
            <a:pPr lvl="1">
              <a:lnSpc>
                <a:spcPct val="90000"/>
              </a:lnSpc>
            </a:pPr>
            <a:r>
              <a:rPr lang="ru-RU" sz="2000" smtClean="0"/>
              <a:t>Каталог </a:t>
            </a:r>
            <a:r>
              <a:rPr lang="en-US" sz="2000" smtClean="0"/>
              <a:t>classes</a:t>
            </a:r>
            <a:r>
              <a:rPr lang="ru-RU" sz="2000" smtClean="0"/>
              <a:t>, в котором содержатся классы, используемые на стороне сервера, и подкаталоги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Каталог </a:t>
            </a:r>
            <a:r>
              <a:rPr lang="en-US" sz="2000" smtClean="0">
                <a:solidFill>
                  <a:schemeClr val="accent1"/>
                </a:solidFill>
              </a:rPr>
              <a:t>lib</a:t>
            </a:r>
            <a:r>
              <a:rPr lang="en-US" sz="2000" smtClean="0"/>
              <a:t> (</a:t>
            </a:r>
            <a:r>
              <a:rPr lang="ru-RU" sz="2000" smtClean="0"/>
              <a:t>вместе с подкаталогами), в которых находятся </a:t>
            </a:r>
            <a:r>
              <a:rPr lang="en-US" sz="2000" smtClean="0"/>
              <a:t>jar-</a:t>
            </a:r>
            <a:r>
              <a:rPr lang="ru-RU" sz="2000" smtClean="0"/>
              <a:t>файлы с используемыми библиотеками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TLD-</a:t>
            </a:r>
            <a:r>
              <a:rPr lang="ru-RU" sz="2000" smtClean="0"/>
              <a:t>файлы описания </a:t>
            </a:r>
            <a:r>
              <a:rPr lang="en-US" sz="2000" smtClean="0"/>
              <a:t>tag-</a:t>
            </a:r>
            <a:r>
              <a:rPr lang="ru-RU" sz="2000" smtClean="0"/>
              <a:t>библиотек</a:t>
            </a:r>
          </a:p>
          <a:p>
            <a:pPr lvl="1">
              <a:lnSpc>
                <a:spcPct val="90000"/>
              </a:lnSpc>
            </a:pPr>
            <a:r>
              <a:rPr lang="ru-RU" sz="2000" smtClean="0"/>
              <a:t>Произвольные каталоги, например, для хранения графической информации</a:t>
            </a: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E18EE-E9F0-4E79-8A43-4F7F9A524B47}" type="slidenum">
              <a:rPr lang="ru-RU" smtClean="0"/>
              <a:pPr eaLnBrk="1" hangingPunct="1"/>
              <a:t>31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EAR-</a:t>
            </a:r>
            <a:r>
              <a:rPr lang="ru-RU" smtClean="0"/>
              <a:t>модуль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Предназначен для хранения </a:t>
            </a:r>
            <a:r>
              <a:rPr lang="en-US" smtClean="0"/>
              <a:t>JavaEE-</a:t>
            </a:r>
            <a:r>
              <a:rPr lang="ru-RU" smtClean="0"/>
              <a:t>приложения в целом</a:t>
            </a:r>
          </a:p>
          <a:p>
            <a:pPr lvl="4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Обычно содержит </a:t>
            </a:r>
            <a:r>
              <a:rPr lang="en-US" smtClean="0"/>
              <a:t>JAR- </a:t>
            </a:r>
            <a:r>
              <a:rPr lang="ru-RU" smtClean="0"/>
              <a:t>и</a:t>
            </a:r>
            <a:r>
              <a:rPr lang="en-US" smtClean="0"/>
              <a:t> WAR-</a:t>
            </a:r>
            <a:r>
              <a:rPr lang="ru-RU" smtClean="0"/>
              <a:t>архивы, из которых состоит приложение</a:t>
            </a:r>
          </a:p>
          <a:p>
            <a:pPr lvl="4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По сути – тот же </a:t>
            </a:r>
            <a:r>
              <a:rPr lang="en-US" smtClean="0"/>
              <a:t>JAR</a:t>
            </a:r>
            <a:r>
              <a:rPr lang="ru-RU" smtClean="0"/>
              <a:t>-архив</a:t>
            </a:r>
          </a:p>
          <a:p>
            <a:pPr lvl="4">
              <a:lnSpc>
                <a:spcPct val="90000"/>
              </a:lnSpc>
            </a:pPr>
            <a:endParaRPr lang="ru-RU" smtClean="0"/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В каталоге </a:t>
            </a:r>
            <a:r>
              <a:rPr lang="en-US" smtClean="0"/>
              <a:t>META-INF </a:t>
            </a:r>
            <a:r>
              <a:rPr lang="ru-RU" smtClean="0"/>
              <a:t>должен находиться дескриптор развертывания (</a:t>
            </a:r>
            <a:r>
              <a:rPr lang="en-US" smtClean="0">
                <a:solidFill>
                  <a:schemeClr val="accent1"/>
                </a:solidFill>
              </a:rPr>
              <a:t>application.xml</a:t>
            </a:r>
            <a:r>
              <a:rPr lang="en-US" smtClean="0"/>
              <a:t>)</a:t>
            </a:r>
            <a:endParaRPr lang="ru-RU" smtClean="0"/>
          </a:p>
          <a:p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61DC33-EB94-4C1A-AE34-4D6CF7076E64}" type="slidenum">
              <a:rPr lang="ru-RU" smtClean="0"/>
              <a:pPr eaLnBrk="1" hangingPunct="1"/>
              <a:t>32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Сервер приложений </a:t>
            </a:r>
            <a:br>
              <a:rPr lang="ru-RU" smtClean="0"/>
            </a:br>
            <a:r>
              <a:rPr lang="ru-RU" sz="3200" smtClean="0"/>
              <a:t>(на примере </a:t>
            </a:r>
            <a:r>
              <a:rPr lang="en-US" sz="3200" smtClean="0"/>
              <a:t>GlassFish 2.1</a:t>
            </a:r>
            <a:r>
              <a:rPr lang="ru-RU" sz="3200" smtClean="0"/>
              <a:t>)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ru-RU" dirty="0" smtClean="0"/>
              <a:t>Содержит в себе наборы прикладных модулей, образующих приложения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ru-RU" dirty="0" smtClean="0"/>
              <a:t>Включает в себя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ru-RU" dirty="0" smtClean="0"/>
              <a:t>Содержит реализации первостепенных и вспомогательных служб, необходимых для функционирования приложений и сервера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ru-RU" dirty="0" smtClean="0"/>
              <a:t>При запуске конфигурируется с помощью файлов настроек</a:t>
            </a:r>
          </a:p>
          <a:p>
            <a:pPr>
              <a:lnSpc>
                <a:spcPct val="110000"/>
              </a:lnSpc>
              <a:spcBef>
                <a:spcPts val="1200"/>
              </a:spcBef>
              <a:defRPr/>
            </a:pPr>
            <a:r>
              <a:rPr lang="ru-RU" dirty="0" smtClean="0"/>
              <a:t>В процессе работы может конфигурироваться с помощью администраторской консоли</a:t>
            </a:r>
            <a:endParaRPr lang="ru-RU" dirty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F35D4D-E13B-46CC-B612-0B0F678B6039}" type="slidenum">
              <a:rPr lang="ru-RU" smtClean="0"/>
              <a:pPr eaLnBrk="1" hangingPunct="1"/>
              <a:t>33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Вход в администраторскую консоль</a:t>
            </a:r>
          </a:p>
        </p:txBody>
      </p:sp>
      <p:pic>
        <p:nvPicPr>
          <p:cNvPr id="5" name="Содержимое 4" descr="logi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8813" y="1636713"/>
            <a:ext cx="5281612" cy="4479925"/>
          </a:xfrm>
        </p:spPr>
      </p:pic>
      <p:sp>
        <p:nvSpPr>
          <p:cNvPr id="3789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3CCDB4-9F81-4ECE-9695-160B26FDB3A9}" type="slidenum">
              <a:rPr lang="ru-RU" smtClean="0"/>
              <a:pPr eaLnBrk="1" hangingPunct="1"/>
              <a:t>34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Общий вид администраторской консоли</a:t>
            </a:r>
          </a:p>
        </p:txBody>
      </p:sp>
      <p:pic>
        <p:nvPicPr>
          <p:cNvPr id="5" name="Содержимое 4" descr="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9113" y="1636713"/>
            <a:ext cx="5561012" cy="4479925"/>
          </a:xfrm>
        </p:spPr>
      </p:pic>
      <p:sp>
        <p:nvSpPr>
          <p:cNvPr id="3891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F79C97-83DD-4FCE-9170-CCD5DB5F950F}" type="slidenum">
              <a:rPr lang="ru-RU" smtClean="0"/>
              <a:pPr eaLnBrk="1" hangingPunct="1"/>
              <a:t>35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Приложения и модули</a:t>
            </a:r>
          </a:p>
        </p:txBody>
      </p:sp>
      <p:pic>
        <p:nvPicPr>
          <p:cNvPr id="5" name="Содержимое 4" descr="applicatio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7988" y="1636713"/>
            <a:ext cx="5783262" cy="4479925"/>
          </a:xfrm>
        </p:spPr>
      </p:pic>
      <p:sp>
        <p:nvSpPr>
          <p:cNvPr id="3994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5098B6-1CB3-4BD0-A5CD-8A91AC7A48E2}" type="slidenum">
              <a:rPr lang="ru-RU" smtClean="0"/>
              <a:pPr eaLnBrk="1" hangingPunct="1"/>
              <a:t>36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Вспомогательные элементы</a:t>
            </a:r>
          </a:p>
        </p:txBody>
      </p:sp>
      <p:pic>
        <p:nvPicPr>
          <p:cNvPr id="5" name="Содержимое 4" descr="jdb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7988" y="1636713"/>
            <a:ext cx="5783262" cy="4479925"/>
          </a:xfrm>
        </p:spPr>
      </p:pic>
      <p:sp>
        <p:nvSpPr>
          <p:cNvPr id="4096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4D8A56-349D-47EE-A673-712103281A38}" type="slidenum">
              <a:rPr lang="ru-RU" smtClean="0"/>
              <a:pPr eaLnBrk="1" hangingPunct="1"/>
              <a:t>37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Настройки сервера</a:t>
            </a:r>
          </a:p>
        </p:txBody>
      </p:sp>
      <p:pic>
        <p:nvPicPr>
          <p:cNvPr id="5" name="Содержимое 4" descr="configur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7988" y="1636713"/>
            <a:ext cx="5783262" cy="4479925"/>
          </a:xfrm>
        </p:spPr>
      </p:pic>
      <p:sp>
        <p:nvSpPr>
          <p:cNvPr id="4198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9DFF54-7362-416E-AA1F-366C6745ACFD}" type="slidenum">
              <a:rPr lang="ru-RU" smtClean="0"/>
              <a:pPr eaLnBrk="1" hangingPunct="1"/>
              <a:t>38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Программные системы</a:t>
            </a:r>
            <a:br>
              <a:rPr lang="ru-RU" smtClean="0"/>
            </a:br>
            <a:r>
              <a:rPr lang="ru-RU" smtClean="0"/>
              <a:t>уровня предприятия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ru-RU" dirty="0" smtClean="0"/>
              <a:t>Основные характеристики</a:t>
            </a:r>
          </a:p>
          <a:p>
            <a:pPr lvl="1">
              <a:defRPr/>
            </a:pPr>
            <a:r>
              <a:rPr lang="ru-RU" dirty="0" smtClean="0"/>
              <a:t>Производительность</a:t>
            </a:r>
          </a:p>
          <a:p>
            <a:pPr lvl="1">
              <a:defRPr/>
            </a:pPr>
            <a:r>
              <a:rPr lang="ru-RU" dirty="0" err="1" smtClean="0"/>
              <a:t>Масштабируемость</a:t>
            </a:r>
            <a:endParaRPr lang="ru-RU" dirty="0" smtClean="0"/>
          </a:p>
          <a:p>
            <a:pPr lvl="1">
              <a:defRPr/>
            </a:pPr>
            <a:r>
              <a:rPr lang="ru-RU" dirty="0" smtClean="0"/>
              <a:t>Надежность</a:t>
            </a:r>
          </a:p>
          <a:p>
            <a:pPr lvl="1">
              <a:defRPr/>
            </a:pPr>
            <a:endParaRPr lang="ru-RU" dirty="0" smtClean="0"/>
          </a:p>
          <a:p>
            <a:pPr>
              <a:defRPr/>
            </a:pPr>
            <a:r>
              <a:rPr lang="ru-RU" dirty="0" smtClean="0"/>
              <a:t>Современные приложения уровня предприятия</a:t>
            </a:r>
          </a:p>
          <a:p>
            <a:pPr lvl="1">
              <a:defRPr/>
            </a:pPr>
            <a:r>
              <a:rPr lang="ru-RU" dirty="0" smtClean="0"/>
              <a:t>являются распределенными</a:t>
            </a:r>
          </a:p>
          <a:p>
            <a:pPr lvl="1">
              <a:defRPr/>
            </a:pPr>
            <a:r>
              <a:rPr lang="ru-RU" dirty="0" smtClean="0"/>
              <a:t>подразумевают работу с базой данных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CB92B2-31B8-417E-8988-E9CF4D8204D3}" type="slidenum">
              <a:rPr lang="ru-RU" smtClean="0"/>
              <a:pPr eaLnBrk="1" hangingPunct="1"/>
              <a:t>3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работы </a:t>
            </a:r>
          </a:p>
        </p:txBody>
      </p:sp>
      <p:pic>
        <p:nvPicPr>
          <p:cNvPr id="5" name="Содержимое 4" descr="jndibrows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7988" y="1636713"/>
            <a:ext cx="5783262" cy="4479925"/>
          </a:xfrm>
        </p:spPr>
      </p:pic>
      <p:sp>
        <p:nvSpPr>
          <p:cNvPr id="4301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6BA6206-CC07-414D-80C7-DBC38E90CCAD}" type="slidenum">
              <a:rPr lang="ru-RU" smtClean="0"/>
              <a:pPr eaLnBrk="1" hangingPunct="1"/>
              <a:t>39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источники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ru-RU" sz="1600" dirty="0" smtClean="0"/>
              <a:t>Цимбал, А.А. Технологии создания распределенных систем. Для профессионалов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А. Цимбал, М. </a:t>
            </a:r>
            <a:r>
              <a:rPr lang="ru-RU" sz="1600" dirty="0" err="1" smtClean="0"/>
              <a:t>Аншина</a:t>
            </a:r>
            <a:r>
              <a:rPr lang="ru-RU" sz="1600" dirty="0" smtClean="0"/>
              <a:t>. – СПб. : Питер, 2003. – 576 с.</a:t>
            </a:r>
          </a:p>
          <a:p>
            <a:endParaRPr lang="ru-RU" sz="1600" dirty="0" smtClean="0"/>
          </a:p>
          <a:p>
            <a:r>
              <a:rPr lang="ru-RU" sz="1600" dirty="0" err="1" smtClean="0"/>
              <a:t>Дейтел</a:t>
            </a:r>
            <a:r>
              <a:rPr lang="ru-RU" sz="1600" dirty="0" smtClean="0"/>
              <a:t>, Х.М. Технологии программирования на </a:t>
            </a:r>
            <a:r>
              <a:rPr lang="en-US" sz="1600" dirty="0" smtClean="0"/>
              <a:t>Java</a:t>
            </a:r>
            <a:r>
              <a:rPr lang="ru-RU" sz="1600" dirty="0" smtClean="0"/>
              <a:t> 2. Книга 3. Корпоративные системы, </a:t>
            </a:r>
            <a:r>
              <a:rPr lang="ru-RU" sz="1600" dirty="0" err="1" smtClean="0"/>
              <a:t>сервлеты</a:t>
            </a:r>
            <a:r>
              <a:rPr lang="ru-RU" sz="1600" dirty="0" smtClean="0"/>
              <a:t>, </a:t>
            </a:r>
            <a:r>
              <a:rPr lang="en-US" sz="1600" dirty="0" smtClean="0"/>
              <a:t>JSP</a:t>
            </a:r>
            <a:r>
              <a:rPr lang="ru-RU" sz="1600" dirty="0" smtClean="0"/>
              <a:t>, </a:t>
            </a:r>
            <a:r>
              <a:rPr lang="en-US" sz="1600" dirty="0" smtClean="0"/>
              <a:t>Web</a:t>
            </a:r>
            <a:r>
              <a:rPr lang="ru-RU" sz="1600" dirty="0" smtClean="0"/>
              <a:t>-сервисы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Х.М. </a:t>
            </a:r>
            <a:r>
              <a:rPr lang="ru-RU" sz="1600" dirty="0" err="1" smtClean="0"/>
              <a:t>Дейтел</a:t>
            </a:r>
            <a:r>
              <a:rPr lang="ru-RU" sz="1600" dirty="0" smtClean="0"/>
              <a:t>, П.Дж. </a:t>
            </a:r>
            <a:r>
              <a:rPr lang="ru-RU" sz="1600" dirty="0" err="1" smtClean="0"/>
              <a:t>Дейтел</a:t>
            </a:r>
            <a:r>
              <a:rPr lang="ru-RU" sz="1600" dirty="0" smtClean="0"/>
              <a:t>, С.И. </a:t>
            </a:r>
            <a:r>
              <a:rPr lang="ru-RU" sz="1600" dirty="0" err="1" smtClean="0"/>
              <a:t>Сантари</a:t>
            </a:r>
            <a:r>
              <a:rPr lang="ru-RU" sz="1600" dirty="0" smtClean="0"/>
              <a:t>. – М. : Бином-пресс, 2003. – 672 с.</a:t>
            </a:r>
          </a:p>
          <a:p>
            <a:endParaRPr lang="ru-RU" sz="1600" dirty="0" smtClean="0"/>
          </a:p>
          <a:p>
            <a:r>
              <a:rPr lang="ru-RU" sz="1600" dirty="0" err="1" smtClean="0"/>
              <a:t>Амриш</a:t>
            </a:r>
            <a:r>
              <a:rPr lang="ru-RU" sz="1600" dirty="0" smtClean="0"/>
              <a:t>, К. Разработка корпоративных </a:t>
            </a:r>
            <a:r>
              <a:rPr lang="en-US" sz="1600" dirty="0" smtClean="0"/>
              <a:t>Java</a:t>
            </a:r>
            <a:r>
              <a:rPr lang="ru-RU" sz="1600" dirty="0" smtClean="0"/>
              <a:t>-приложений с использованием </a:t>
            </a:r>
            <a:r>
              <a:rPr lang="en-US" sz="1600" dirty="0" smtClean="0"/>
              <a:t>J</a:t>
            </a:r>
            <a:r>
              <a:rPr lang="ru-RU" sz="1600" dirty="0" smtClean="0"/>
              <a:t>2</a:t>
            </a:r>
            <a:r>
              <a:rPr lang="en-US" sz="1600" dirty="0" smtClean="0"/>
              <a:t>EE </a:t>
            </a:r>
            <a:r>
              <a:rPr lang="ru-RU" sz="1600" dirty="0" smtClean="0"/>
              <a:t>и </a:t>
            </a:r>
            <a:r>
              <a:rPr lang="en-US" sz="1600" dirty="0" smtClean="0"/>
              <a:t>UML</a:t>
            </a:r>
            <a:r>
              <a:rPr lang="ru-RU" sz="1600" dirty="0" smtClean="0"/>
              <a:t> </a:t>
            </a:r>
            <a:r>
              <a:rPr lang="en-US" sz="1600" dirty="0" smtClean="0"/>
              <a:t>[</a:t>
            </a:r>
            <a:r>
              <a:rPr lang="ru-RU" sz="1600" dirty="0" smtClean="0"/>
              <a:t>Текст</a:t>
            </a:r>
            <a:r>
              <a:rPr lang="en-US" sz="1600" dirty="0" smtClean="0"/>
              <a:t>]</a:t>
            </a:r>
            <a:r>
              <a:rPr lang="ru-RU" sz="1600" dirty="0" smtClean="0"/>
              <a:t> / К. </a:t>
            </a:r>
            <a:r>
              <a:rPr lang="ru-RU" sz="1600" dirty="0" err="1" smtClean="0"/>
              <a:t>Амриш</a:t>
            </a:r>
            <a:r>
              <a:rPr lang="ru-RU" sz="1600" dirty="0" smtClean="0"/>
              <a:t>, Х.З. Ахмед. – М. : Издательский дом «Вильямс», 2002. – 272 с.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JavaEE</a:t>
            </a:r>
            <a:r>
              <a:rPr lang="en-US" sz="1600" dirty="0" smtClean="0"/>
              <a:t> at Glance 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2"/>
              </a:rPr>
              <a:t>http://www.oracle.com/technetwork/java/javaee/overview/index.html</a:t>
            </a:r>
            <a:r>
              <a:rPr lang="ru-RU" sz="1600" dirty="0" smtClean="0"/>
              <a:t>, дата доступа: </a:t>
            </a:r>
            <a:r>
              <a:rPr lang="en-US" sz="1600" dirty="0" smtClean="0"/>
              <a:t>04.03.2017</a:t>
            </a:r>
            <a:r>
              <a:rPr lang="ru-RU" sz="1600" dirty="0" smtClean="0"/>
              <a:t>.</a:t>
            </a:r>
          </a:p>
          <a:p>
            <a:endParaRPr lang="ru-RU" sz="1600" dirty="0" smtClean="0"/>
          </a:p>
          <a:p>
            <a:r>
              <a:rPr lang="fr-FR" sz="1600" dirty="0" smtClean="0"/>
              <a:t>Java Platform, Enterprise Edition (Java EE) Technical Documentation</a:t>
            </a:r>
            <a:r>
              <a:rPr lang="ru-RU" sz="1600" dirty="0" smtClean="0"/>
              <a:t> </a:t>
            </a:r>
            <a:r>
              <a:rPr lang="en-US" sz="1600" dirty="0" smtClean="0"/>
              <a:t>[</a:t>
            </a:r>
            <a:r>
              <a:rPr lang="ru-RU" sz="1600" dirty="0" smtClean="0"/>
              <a:t>Электронный ресурс</a:t>
            </a:r>
            <a:r>
              <a:rPr lang="en-US" sz="1600" dirty="0" smtClean="0"/>
              <a:t>]</a:t>
            </a:r>
            <a:r>
              <a:rPr lang="ru-RU" sz="1600" dirty="0" smtClean="0"/>
              <a:t>. – Режим доступа: </a:t>
            </a:r>
            <a:r>
              <a:rPr lang="en-US" sz="1600" dirty="0" smtClean="0">
                <a:hlinkClick r:id="rId3"/>
              </a:rPr>
              <a:t>http://download.oracle.com/javaee/</a:t>
            </a:r>
            <a:r>
              <a:rPr lang="ru-RU" sz="1600" dirty="0" smtClean="0"/>
              <a:t>, доступ: </a:t>
            </a:r>
            <a:r>
              <a:rPr lang="en-US" sz="1600" dirty="0"/>
              <a:t>04.03.2017</a:t>
            </a:r>
            <a:r>
              <a:rPr lang="ru-RU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38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 «нашей эры»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Основное средство разработки – </a:t>
            </a:r>
            <a:r>
              <a:rPr lang="en-US" dirty="0" smtClean="0"/>
              <a:t>JDK </a:t>
            </a:r>
            <a:r>
              <a:rPr lang="ru-RU" dirty="0" smtClean="0"/>
              <a:t>и дополнительные пакеты</a:t>
            </a:r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Продукты независимых производителей (например, </a:t>
            </a:r>
            <a:r>
              <a:rPr lang="en-US" dirty="0" smtClean="0"/>
              <a:t>CORBA)</a:t>
            </a:r>
            <a:endParaRPr lang="ru-RU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API </a:t>
            </a:r>
            <a:r>
              <a:rPr lang="ru-RU" dirty="0" smtClean="0"/>
              <a:t>различных производителей, ориентированные на создание систем уровня предприятия</a:t>
            </a:r>
            <a:endParaRPr lang="ru-RU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EFEE93-A370-4AD7-A7CC-9BA1251C48BF}" type="slidenum">
              <a:rPr lang="ru-RU" smtClean="0"/>
              <a:pPr eaLnBrk="1" hangingPunct="1"/>
              <a:t>4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Enterprise Edition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dirty="0" smtClean="0"/>
              <a:t>Платформа для создания систем предприятия</a:t>
            </a:r>
          </a:p>
          <a:p>
            <a:pPr eaLnBrk="1" hangingPunct="1">
              <a:defRPr/>
            </a:pPr>
            <a:r>
              <a:rPr lang="ru-RU" dirty="0" smtClean="0"/>
              <a:t>Представлена </a:t>
            </a:r>
            <a:r>
              <a:rPr lang="en-US" dirty="0" smtClean="0"/>
              <a:t>Sun Microsystems </a:t>
            </a:r>
            <a:r>
              <a:rPr lang="ru-RU" dirty="0" smtClean="0"/>
              <a:t>в июне 1999 г. под названием </a:t>
            </a:r>
            <a:r>
              <a:rPr lang="en-US" dirty="0" smtClean="0"/>
              <a:t>Java 2 Platform</a:t>
            </a:r>
            <a:r>
              <a:rPr lang="ru-RU" dirty="0" smtClean="0"/>
              <a:t> </a:t>
            </a:r>
            <a:r>
              <a:rPr lang="en-US" dirty="0" smtClean="0"/>
              <a:t>Enterprise Edition</a:t>
            </a:r>
            <a:r>
              <a:rPr lang="ru-RU" dirty="0" smtClean="0"/>
              <a:t> (</a:t>
            </a:r>
            <a:r>
              <a:rPr lang="en-US" dirty="0" smtClean="0"/>
              <a:t>J2EE)</a:t>
            </a: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Приложения, входящие в систему, в общем случае должны работать в разнородной среде, обеспечиваемой продуктами разных производителей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843A4E-CF29-41FC-B5C2-228CFCB6E10F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Состав </a:t>
            </a:r>
            <a:r>
              <a:rPr lang="en-US" smtClean="0"/>
              <a:t>JavaEE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b="1" smtClean="0">
                <a:solidFill>
                  <a:schemeClr val="accent1"/>
                </a:solidFill>
              </a:rPr>
              <a:t>Спецификация</a:t>
            </a:r>
            <a:r>
              <a:rPr lang="ru-RU" smtClean="0"/>
              <a:t/>
            </a:r>
            <a:br>
              <a:rPr lang="ru-RU" smtClean="0"/>
            </a:br>
            <a:r>
              <a:rPr lang="ru-RU" sz="2800" smtClean="0"/>
              <a:t>Определяет набор требований к реализации </a:t>
            </a:r>
            <a:r>
              <a:rPr lang="en-US" sz="2800" smtClean="0"/>
              <a:t>J2EE</a:t>
            </a:r>
            <a:endParaRPr lang="ru-RU" smtClean="0"/>
          </a:p>
          <a:p>
            <a:pPr eaLnBrk="1" hangingPunct="1">
              <a:lnSpc>
                <a:spcPct val="80000"/>
              </a:lnSpc>
            </a:pPr>
            <a:r>
              <a:rPr lang="ru-RU" b="1" smtClean="0">
                <a:solidFill>
                  <a:schemeClr val="accent1"/>
                </a:solidFill>
              </a:rPr>
              <a:t>Программная модель</a:t>
            </a:r>
            <a:r>
              <a:rPr lang="en-US" smtClean="0">
                <a:solidFill>
                  <a:srgbClr val="99FFCC"/>
                </a:solidFill>
              </a:rPr>
              <a:t/>
            </a:r>
            <a:br>
              <a:rPr lang="en-US" smtClean="0">
                <a:solidFill>
                  <a:srgbClr val="99FFCC"/>
                </a:solidFill>
              </a:rPr>
            </a:br>
            <a:r>
              <a:rPr lang="ru-RU" sz="2800" smtClean="0"/>
              <a:t>В виде руководства разработчика, объясняет порядок использования различных средств</a:t>
            </a:r>
            <a:endParaRPr lang="ru-RU" smtClean="0"/>
          </a:p>
          <a:p>
            <a:pPr eaLnBrk="1" hangingPunct="1">
              <a:lnSpc>
                <a:spcPct val="80000"/>
              </a:lnSpc>
            </a:pPr>
            <a:r>
              <a:rPr lang="ru-RU" b="1" smtClean="0">
                <a:solidFill>
                  <a:schemeClr val="accent1"/>
                </a:solidFill>
              </a:rPr>
              <a:t>Платформа </a:t>
            </a:r>
            <a:r>
              <a:rPr lang="en-US" b="1" smtClean="0">
                <a:solidFill>
                  <a:schemeClr val="accent1"/>
                </a:solidFill>
              </a:rPr>
              <a:t>JavaEE</a:t>
            </a:r>
            <a:r>
              <a:rPr lang="ru-RU" smtClean="0">
                <a:solidFill>
                  <a:srgbClr val="99FFCC"/>
                </a:solidFill>
              </a:rPr>
              <a:t/>
            </a:r>
            <a:br>
              <a:rPr lang="ru-RU" smtClean="0">
                <a:solidFill>
                  <a:srgbClr val="99FFCC"/>
                </a:solidFill>
              </a:rPr>
            </a:br>
            <a:r>
              <a:rPr lang="ru-RU" sz="2800" smtClean="0"/>
              <a:t>Набор интегрированных </a:t>
            </a:r>
            <a:r>
              <a:rPr lang="en-US" sz="2800" smtClean="0"/>
              <a:t>API </a:t>
            </a:r>
            <a:r>
              <a:rPr lang="ru-RU" sz="2800" smtClean="0"/>
              <a:t>и инструментов разработки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ru-RU" b="1" smtClean="0">
                <a:solidFill>
                  <a:schemeClr val="accent1"/>
                </a:solidFill>
              </a:rPr>
              <a:t>Реализация сервисных средств</a:t>
            </a:r>
          </a:p>
          <a:p>
            <a:pPr eaLnBrk="1" hangingPunct="1">
              <a:lnSpc>
                <a:spcPct val="80000"/>
              </a:lnSpc>
            </a:pPr>
            <a:r>
              <a:rPr lang="ru-RU" b="1" smtClean="0">
                <a:solidFill>
                  <a:schemeClr val="accent1"/>
                </a:solidFill>
              </a:rPr>
              <a:t>Тест на совместимость</a:t>
            </a:r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6483EF-6CB2-491C-B4D4-B823D4A33DB4}" type="slidenum">
              <a:rPr lang="ru-RU" smtClean="0"/>
              <a:pPr eaLnBrk="1" hangingPunct="1"/>
              <a:t>6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Версии </a:t>
            </a:r>
            <a:r>
              <a:rPr lang="en-US" smtClean="0"/>
              <a:t>JavaEE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J2EE 1.2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J2SE 1.2, EJB 1.1, </a:t>
            </a:r>
            <a:r>
              <a:rPr lang="en-US" dirty="0" err="1" smtClean="0"/>
              <a:t>Servlet</a:t>
            </a:r>
            <a:r>
              <a:rPr lang="en-US" dirty="0" smtClean="0"/>
              <a:t> 2.2, JSP 1.1, …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J2EE 1.3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J2SE 1.3, EJB 2.0, </a:t>
            </a:r>
            <a:r>
              <a:rPr lang="en-US" dirty="0" err="1" smtClean="0"/>
              <a:t>Servlet</a:t>
            </a:r>
            <a:r>
              <a:rPr lang="en-US" dirty="0" smtClean="0"/>
              <a:t> 2.3, JSP 1.2, …</a:t>
            </a:r>
          </a:p>
          <a:p>
            <a:pPr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J2EE 1.4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J2SE 1.4, EJB 2.1, </a:t>
            </a:r>
            <a:r>
              <a:rPr lang="en-US" dirty="0" err="1" smtClean="0"/>
              <a:t>Servlet</a:t>
            </a:r>
            <a:r>
              <a:rPr lang="en-US" dirty="0" smtClean="0"/>
              <a:t> 2.4, JSP 2.0, …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JavaEE</a:t>
            </a:r>
            <a:r>
              <a:rPr lang="en-US" b="1" dirty="0" smtClean="0">
                <a:solidFill>
                  <a:schemeClr val="accent1"/>
                </a:solidFill>
              </a:rPr>
              <a:t>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JavaSE</a:t>
            </a:r>
            <a:r>
              <a:rPr lang="en-US" dirty="0" smtClean="0"/>
              <a:t> 1.5, EJB 3.0, </a:t>
            </a:r>
            <a:r>
              <a:rPr lang="en-US" dirty="0" err="1" smtClean="0"/>
              <a:t>Servlet</a:t>
            </a:r>
            <a:r>
              <a:rPr lang="en-US" dirty="0" smtClean="0"/>
              <a:t> 2.5, JSP 2.1, JSF 1.2, JAXB 2.0, Java Persistence 1.0, …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accent1"/>
                </a:solidFill>
              </a:rPr>
              <a:t>JavaEE</a:t>
            </a:r>
            <a:r>
              <a:rPr lang="en-US" b="1" dirty="0" smtClean="0">
                <a:solidFill>
                  <a:schemeClr val="accent1"/>
                </a:solidFill>
              </a:rPr>
              <a:t>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JavaSE</a:t>
            </a:r>
            <a:r>
              <a:rPr lang="en-US" dirty="0" smtClean="0"/>
              <a:t> 1.6, EJB 3.1, </a:t>
            </a:r>
            <a:r>
              <a:rPr lang="en-US" dirty="0" err="1" smtClean="0"/>
              <a:t>Servlet</a:t>
            </a:r>
            <a:r>
              <a:rPr lang="en-US" dirty="0" smtClean="0"/>
              <a:t> 3.0, JSP 2.2, JSF 2.0, JAXB 2.2, Java Persistence 2.0, …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28A7A7-FD75-426A-97EB-733B96E749A2}" type="slidenum">
              <a:rPr lang="ru-RU" smtClean="0"/>
              <a:pPr eaLnBrk="1" hangingPunct="1"/>
              <a:t>7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Реализации </a:t>
            </a:r>
            <a:r>
              <a:rPr lang="en-US" smtClean="0"/>
              <a:t>JavaEE</a:t>
            </a:r>
            <a:endParaRPr lang="ru-RU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ru-RU" dirty="0" smtClean="0"/>
              <a:t>Платформа и сервисные средства могут быть реализованы сторонними производителями</a:t>
            </a:r>
          </a:p>
          <a:p>
            <a:pPr>
              <a:defRPr/>
            </a:pPr>
            <a:r>
              <a:rPr lang="ru-RU" dirty="0" smtClean="0"/>
              <a:t>Реализация должна гарантировать работу компонентов, если они созданы в соответствии со спецификацией и программной моделью</a:t>
            </a:r>
          </a:p>
          <a:p>
            <a:pPr>
              <a:defRPr/>
            </a:pPr>
            <a:r>
              <a:rPr lang="ru-RU" dirty="0" smtClean="0"/>
              <a:t>Реализация может обладать специфическими особенностями</a:t>
            </a:r>
          </a:p>
          <a:p>
            <a:pPr>
              <a:defRPr/>
            </a:pPr>
            <a:r>
              <a:rPr lang="ru-RU" dirty="0" smtClean="0"/>
              <a:t>Реализация играет роль промежуточного ПО (</a:t>
            </a:r>
            <a:r>
              <a:rPr lang="en-US" dirty="0" smtClean="0"/>
              <a:t>Middleware)</a:t>
            </a:r>
            <a:r>
              <a:rPr lang="ru-RU" dirty="0" smtClean="0"/>
              <a:t>, в котором выполняются программные модули</a:t>
            </a:r>
            <a:endParaRPr lang="ru-RU" dirty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CF42CD-9C36-4853-B93E-04A771671979}" type="slidenum">
              <a:rPr lang="ru-RU" smtClean="0"/>
              <a:pPr eaLnBrk="1" hangingPunct="1"/>
              <a:t>8</a:t>
            </a:fld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5D96"/>
      </a:lt2>
      <a:accent1>
        <a:srgbClr val="0078C3"/>
      </a:accent1>
      <a:accent2>
        <a:srgbClr val="649600"/>
      </a:accent2>
      <a:accent3>
        <a:srgbClr val="FFFFFF"/>
      </a:accent3>
      <a:accent4>
        <a:srgbClr val="000000"/>
      </a:accent4>
      <a:accent5>
        <a:srgbClr val="AABEDE"/>
      </a:accent5>
      <a:accent6>
        <a:srgbClr val="5A8700"/>
      </a:accent6>
      <a:hlink>
        <a:srgbClr val="0078C3"/>
      </a:hlink>
      <a:folHlink>
        <a:srgbClr val="005D9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5D96"/>
        </a:lt2>
        <a:accent1>
          <a:srgbClr val="0078C3"/>
        </a:accent1>
        <a:accent2>
          <a:srgbClr val="649600"/>
        </a:accent2>
        <a:accent3>
          <a:srgbClr val="FFFFFF"/>
        </a:accent3>
        <a:accent4>
          <a:srgbClr val="000000"/>
        </a:accent4>
        <a:accent5>
          <a:srgbClr val="AABEDE"/>
        </a:accent5>
        <a:accent6>
          <a:srgbClr val="5A8700"/>
        </a:accent6>
        <a:hlink>
          <a:srgbClr val="0078C3"/>
        </a:hlink>
        <a:folHlink>
          <a:srgbClr val="005D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9401</TotalTime>
  <Words>869</Words>
  <Application>Microsoft Office PowerPoint</Application>
  <PresentationFormat>On-screen Show (4:3)</PresentationFormat>
  <Paragraphs>237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  <vt:variant>
        <vt:lpstr>Custom Shows</vt:lpstr>
      </vt:variant>
      <vt:variant>
        <vt:i4>1</vt:i4>
      </vt:variant>
    </vt:vector>
  </HeadingPairs>
  <TitlesOfParts>
    <vt:vector size="44" baseType="lpstr">
      <vt:lpstr>Pixel</vt:lpstr>
      <vt:lpstr>Введение в  Java Enterprise Edition</vt:lpstr>
      <vt:lpstr>План лекции</vt:lpstr>
      <vt:lpstr>Программное обеспечение уровня предприятия</vt:lpstr>
      <vt:lpstr>Программные системы уровня предприятия</vt:lpstr>
      <vt:lpstr>До «нашей эры»</vt:lpstr>
      <vt:lpstr>Java Enterprise Edition</vt:lpstr>
      <vt:lpstr>Состав JavaEE</vt:lpstr>
      <vt:lpstr>Версии JavaEE</vt:lpstr>
      <vt:lpstr>Реализации JavaEE</vt:lpstr>
      <vt:lpstr>Компоненты и контейнеры JavaEE</vt:lpstr>
      <vt:lpstr>Средства, доступные из контейнера</vt:lpstr>
      <vt:lpstr>Архитектура системы уровня предприятия</vt:lpstr>
      <vt:lpstr>Пользовательские интерфейсы</vt:lpstr>
      <vt:lpstr>Средства доступа  к данным предприятия</vt:lpstr>
      <vt:lpstr>Средства распределенных вычислений</vt:lpstr>
      <vt:lpstr>Службы распределенных систем</vt:lpstr>
      <vt:lpstr>Архитектура прикладной среды предприятия</vt:lpstr>
      <vt:lpstr>Базовая архитектура сервера приложений</vt:lpstr>
      <vt:lpstr>Архитектура серверного приложения JavaEE</vt:lpstr>
      <vt:lpstr>Элементы серверного приложения</vt:lpstr>
      <vt:lpstr>Архитектура приложения в рамках сервера приложений</vt:lpstr>
      <vt:lpstr>Роли поставщиков элементов</vt:lpstr>
      <vt:lpstr>Поставщик сервера приложений</vt:lpstr>
      <vt:lpstr>Поставщик контейнера</vt:lpstr>
      <vt:lpstr>Серверы приложений</vt:lpstr>
      <vt:lpstr>Разработчик прикладного компонента</vt:lpstr>
      <vt:lpstr>Сборщик приложения уровня предприятия</vt:lpstr>
      <vt:lpstr>Организатор развертывания приложения</vt:lpstr>
      <vt:lpstr>Администратор прикладной системы</vt:lpstr>
      <vt:lpstr>Структура серверных приложений</vt:lpstr>
      <vt:lpstr>JAR-модуль</vt:lpstr>
      <vt:lpstr>WAR-модуль</vt:lpstr>
      <vt:lpstr>EAR-модуль</vt:lpstr>
      <vt:lpstr>Сервер приложений  (на примере GlassFish 2.1)</vt:lpstr>
      <vt:lpstr>Вход в администраторскую консоль</vt:lpstr>
      <vt:lpstr>Общий вид администраторской консоли</vt:lpstr>
      <vt:lpstr>Приложения и модули</vt:lpstr>
      <vt:lpstr>Вспомогательные элементы</vt:lpstr>
      <vt:lpstr>Настройки сервера</vt:lpstr>
      <vt:lpstr>Пример работы </vt:lpstr>
      <vt:lpstr>PowerPoint Presentation</vt:lpstr>
      <vt:lpstr>Дополнительные источники</vt:lpstr>
      <vt:lpstr>Произвольный показ 1</vt:lpstr>
    </vt:vector>
  </TitlesOfParts>
  <Company>УНЦ "Инфоком"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Method Invocation</dc:title>
  <dc:subject>Технология RMI</dc:subject>
  <dc:creator>Гаврилов А.В.</dc:creator>
  <cp:keywords>RMI, Client ,Server, Remote</cp:keywords>
  <cp:lastModifiedBy>Student</cp:lastModifiedBy>
  <cp:revision>220</cp:revision>
  <cp:lastPrinted>1601-01-01T00:00:00Z</cp:lastPrinted>
  <dcterms:created xsi:type="dcterms:W3CDTF">2005-08-25T08:18:30Z</dcterms:created>
  <dcterms:modified xsi:type="dcterms:W3CDTF">2018-03-06T15:11:13Z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1049</vt:i4>
  </property>
</Properties>
</file>