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9" r:id="rId1"/>
  </p:sldMasterIdLst>
  <p:notesMasterIdLst>
    <p:notesMasterId r:id="rId63"/>
  </p:notesMasterIdLst>
  <p:handoutMasterIdLst>
    <p:handoutMasterId r:id="rId64"/>
  </p:handoutMasterIdLst>
  <p:sldIdLst>
    <p:sldId id="256" r:id="rId2"/>
    <p:sldId id="541" r:id="rId3"/>
    <p:sldId id="543" r:id="rId4"/>
    <p:sldId id="549" r:id="rId5"/>
    <p:sldId id="550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63" r:id="rId19"/>
    <p:sldId id="564" r:id="rId20"/>
    <p:sldId id="565" r:id="rId21"/>
    <p:sldId id="566" r:id="rId22"/>
    <p:sldId id="567" r:id="rId23"/>
    <p:sldId id="568" r:id="rId24"/>
    <p:sldId id="569" r:id="rId25"/>
    <p:sldId id="570" r:id="rId26"/>
    <p:sldId id="571" r:id="rId27"/>
    <p:sldId id="572" r:id="rId28"/>
    <p:sldId id="573" r:id="rId29"/>
    <p:sldId id="574" r:id="rId30"/>
    <p:sldId id="575" r:id="rId31"/>
    <p:sldId id="576" r:id="rId32"/>
    <p:sldId id="577" r:id="rId33"/>
    <p:sldId id="578" r:id="rId34"/>
    <p:sldId id="579" r:id="rId35"/>
    <p:sldId id="580" r:id="rId36"/>
    <p:sldId id="581" r:id="rId37"/>
    <p:sldId id="582" r:id="rId38"/>
    <p:sldId id="583" r:id="rId39"/>
    <p:sldId id="584" r:id="rId40"/>
    <p:sldId id="585" r:id="rId41"/>
    <p:sldId id="586" r:id="rId42"/>
    <p:sldId id="587" r:id="rId43"/>
    <p:sldId id="588" r:id="rId44"/>
    <p:sldId id="589" r:id="rId45"/>
    <p:sldId id="590" r:id="rId46"/>
    <p:sldId id="591" r:id="rId47"/>
    <p:sldId id="592" r:id="rId48"/>
    <p:sldId id="593" r:id="rId49"/>
    <p:sldId id="594" r:id="rId50"/>
    <p:sldId id="595" r:id="rId51"/>
    <p:sldId id="596" r:id="rId52"/>
    <p:sldId id="597" r:id="rId53"/>
    <p:sldId id="598" r:id="rId54"/>
    <p:sldId id="599" r:id="rId55"/>
    <p:sldId id="600" r:id="rId56"/>
    <p:sldId id="601" r:id="rId57"/>
    <p:sldId id="602" r:id="rId58"/>
    <p:sldId id="603" r:id="rId59"/>
    <p:sldId id="604" r:id="rId60"/>
    <p:sldId id="501" r:id="rId61"/>
    <p:sldId id="605" r:id="rId62"/>
  </p:sldIdLst>
  <p:sldSz cx="9144000" cy="6858000" type="screen4x3"/>
  <p:notesSz cx="6797675" cy="9929813"/>
  <p:custShowLst>
    <p:custShow name="Произвольный показ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0033CC"/>
    <a:srgbClr val="FFFFCC"/>
    <a:srgbClr val="004874"/>
    <a:srgbClr val="00558A"/>
    <a:srgbClr val="649600"/>
    <a:srgbClr val="231E2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78" autoAdjust="0"/>
  </p:normalViewPr>
  <p:slideViewPr>
    <p:cSldViewPr>
      <p:cViewPr>
        <p:scale>
          <a:sx n="57" d="100"/>
          <a:sy n="57" d="100"/>
        </p:scale>
        <p:origin x="-2340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7B505B0-C26F-4A05-8E3A-6C65E375DD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686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23900"/>
            <a:ext cx="5046663" cy="3784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49800"/>
            <a:ext cx="5003800" cy="4429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71EA6BD-71B2-48DE-BFEB-3EEF221C9C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849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16F27A7-CEAA-45E0-9E39-E832B338C7F3}" type="slidenum">
              <a:rPr lang="ru-RU" smtClean="0">
                <a:latin typeface="Times New Roman" pitchFamily="18" charset="0"/>
              </a:rPr>
              <a:pPr/>
              <a:t>0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F191B86-B10D-4120-BB0F-930AB158DAD8}" type="slidenum">
              <a:rPr lang="ru-RU" smtClean="0">
                <a:latin typeface="Times New Roman" pitchFamily="18" charset="0"/>
              </a:rPr>
              <a:pPr/>
              <a:t>20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35988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5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6184900"/>
            <a:ext cx="1344613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363663"/>
            <a:ext cx="86423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271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441325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8595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08EDB-A0A4-400A-952A-8A9E61B85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58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65925" y="0"/>
            <a:ext cx="2193925" cy="61166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434137" cy="61166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84ACC-AB73-4F6E-AF40-C09E347645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748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388" y="0"/>
            <a:ext cx="8780462" cy="13668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8780462" cy="21637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388" y="3952875"/>
            <a:ext cx="8780462" cy="21637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F6559-A8AA-4E7C-90A5-CE29EBD0FB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30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CD0A4-EB96-4F68-851B-623B3FC24C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6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5C4DF-FE3D-4AAE-8740-2284E2D601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67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4313237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5025" y="1636713"/>
            <a:ext cx="4314825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B4B9B-54B8-4B6A-AC85-273EA48432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79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6143A-61BE-49D9-AEAC-E5E5E6810A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01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95C91-92AE-4D90-9B8E-1684D9AF5F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57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C2507-DEA9-4170-AD84-07D99FD924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3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97A78-9141-4FB0-90E9-B170E65DC6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09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D903A-5874-4A4A-84EA-37A6ED4A4F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56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9"/>
          <p:cNvSpPr>
            <a:spLocks noChangeArrowheads="1"/>
          </p:cNvSpPr>
          <p:nvPr/>
        </p:nvSpPr>
        <p:spPr bwMode="auto">
          <a:xfrm>
            <a:off x="0" y="1366838"/>
            <a:ext cx="9140825" cy="90487"/>
          </a:xfrm>
          <a:prstGeom prst="rect">
            <a:avLst/>
          </a:prstGeom>
          <a:gradFill rotWithShape="1">
            <a:gsLst>
              <a:gs pos="0">
                <a:srgbClr val="0078C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FA3E46B3-A88A-46BB-AB52-B4629BE5EE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030" name="Rectangle 50"/>
          <p:cNvSpPr>
            <a:spLocks noChangeArrowheads="1"/>
          </p:cNvSpPr>
          <p:nvPr/>
        </p:nvSpPr>
        <p:spPr bwMode="auto">
          <a:xfrm>
            <a:off x="0" y="6297613"/>
            <a:ext cx="9140825" cy="904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78C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1" name="AutoShape 53"/>
          <p:cNvSpPr>
            <a:spLocks noChangeArrowheads="1"/>
          </p:cNvSpPr>
          <p:nvPr/>
        </p:nvSpPr>
        <p:spPr bwMode="auto">
          <a:xfrm>
            <a:off x="8961438" y="1320800"/>
            <a:ext cx="179387" cy="179388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2" name="AutoShape 54"/>
          <p:cNvSpPr>
            <a:spLocks noChangeArrowheads="1"/>
          </p:cNvSpPr>
          <p:nvPr/>
        </p:nvSpPr>
        <p:spPr bwMode="auto">
          <a:xfrm>
            <a:off x="0" y="6253163"/>
            <a:ext cx="179388" cy="179387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033" name="Рисунок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6483350"/>
            <a:ext cx="1344613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ee/documentation/tutorials-137605.html" TargetMode="External"/><Relationship Id="rId2" Type="http://schemas.openxmlformats.org/officeDocument/2006/relationships/hyperlink" Target="http://www.oracle.com/technetwork/java/javaee/documentation/apis-1395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rvletworld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Servlets</a:t>
            </a:r>
            <a:endParaRPr lang="ru-RU" smtClean="0"/>
          </a:p>
        </p:txBody>
      </p:sp>
      <p:sp>
        <p:nvSpPr>
          <p:cNvPr id="3075" name="Text Box 0"/>
          <p:cNvSpPr txBox="1">
            <a:spLocks noChangeArrowheads="1"/>
          </p:cNvSpPr>
          <p:nvPr/>
        </p:nvSpPr>
        <p:spPr bwMode="auto">
          <a:xfrm>
            <a:off x="250825" y="3644900"/>
            <a:ext cx="4465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200" b="1" dirty="0">
                <a:solidFill>
                  <a:schemeClr val="accent1"/>
                </a:solidFill>
              </a:rPr>
              <a:t>© </a:t>
            </a:r>
            <a:r>
              <a:rPr kumimoji="1" lang="ru-RU" sz="1200" b="1" dirty="0">
                <a:solidFill>
                  <a:schemeClr val="accent1"/>
                </a:solidFill>
              </a:rPr>
              <a:t>Составление, Гаврилов А.В</a:t>
            </a:r>
            <a:r>
              <a:rPr kumimoji="1" lang="en-US" sz="1200" b="1" dirty="0">
                <a:solidFill>
                  <a:schemeClr val="accent1"/>
                </a:solidFill>
              </a:rPr>
              <a:t>.</a:t>
            </a:r>
            <a:r>
              <a:rPr kumimoji="1" lang="ru-RU" sz="1200" b="1" dirty="0">
                <a:solidFill>
                  <a:schemeClr val="accent1"/>
                </a:solidFill>
              </a:rPr>
              <a:t>, 20</a:t>
            </a:r>
            <a:r>
              <a:rPr kumimoji="1" lang="en-US" sz="1200" b="1" dirty="0" smtClean="0">
                <a:solidFill>
                  <a:schemeClr val="accent1"/>
                </a:solidFill>
              </a:rPr>
              <a:t>16</a:t>
            </a:r>
            <a:endParaRPr kumimoji="1" lang="ru-RU" sz="1200" b="1" dirty="0">
              <a:solidFill>
                <a:schemeClr val="accent1"/>
              </a:solidFill>
            </a:endParaRPr>
          </a:p>
        </p:txBody>
      </p:sp>
      <p:sp>
        <p:nvSpPr>
          <p:cNvPr id="3076" name="AutoShape 1"/>
          <p:cNvSpPr>
            <a:spLocks noChangeArrowheads="1"/>
          </p:cNvSpPr>
          <p:nvPr/>
        </p:nvSpPr>
        <p:spPr bwMode="auto">
          <a:xfrm>
            <a:off x="6207125" y="4078288"/>
            <a:ext cx="25193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Лекция </a:t>
            </a:r>
            <a:r>
              <a:rPr lang="en-US" sz="2400" b="1" dirty="0" smtClean="0">
                <a:solidFill>
                  <a:schemeClr val="bg1"/>
                </a:solidFill>
              </a:rPr>
              <a:t>20.1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077" name="AutoShape 2"/>
          <p:cNvSpPr>
            <a:spLocks noChangeArrowheads="1"/>
          </p:cNvSpPr>
          <p:nvPr/>
        </p:nvSpPr>
        <p:spPr bwMode="auto">
          <a:xfrm>
            <a:off x="6207125" y="5734050"/>
            <a:ext cx="2519363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УНЦ «</a:t>
            </a:r>
            <a:r>
              <a:rPr lang="ru-RU" sz="1400" b="1" dirty="0" err="1">
                <a:solidFill>
                  <a:schemeClr val="bg1"/>
                </a:solidFill>
              </a:rPr>
              <a:t>Инфоком</a:t>
            </a:r>
            <a:r>
              <a:rPr lang="ru-RU" sz="1400" b="1" dirty="0">
                <a:solidFill>
                  <a:schemeClr val="bg1"/>
                </a:solidFill>
              </a:rPr>
              <a:t>»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Самара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20</a:t>
            </a:r>
            <a:r>
              <a:rPr lang="en-US" sz="1400" b="1" smtClean="0">
                <a:solidFill>
                  <a:schemeClr val="bg1"/>
                </a:solidFill>
              </a:rPr>
              <a:t>18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Объект запроса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ru-RU" sz="2800" smtClean="0"/>
              <a:t>Позволяет получить параметры запроса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 getContentLength()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String getContentType()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String getLocalAddr()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String getProtocol()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String getRemoteAddr()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boolean isSecure()</a:t>
            </a:r>
            <a:endParaRPr lang="ru-RU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DFA92C-0ED6-41DC-8B38-21F42578C255}" type="slidenum">
              <a:rPr lang="ru-RU" smtClean="0"/>
              <a:pPr eaLnBrk="1" hangingPunct="1"/>
              <a:t>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Объект отклика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Реализует интерфейс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</a:rPr>
              <a:t>javax.servlet.ServletResponse</a:t>
            </a:r>
            <a:endParaRPr lang="ru-RU" smtClean="0">
              <a:solidFill>
                <a:schemeClr val="accent1"/>
              </a:solidFill>
            </a:endParaRPr>
          </a:p>
          <a:p>
            <a:pPr eaLnBrk="1" hangingPunct="1"/>
            <a:r>
              <a:rPr lang="ru-RU" smtClean="0"/>
              <a:t>Основные методы:</a:t>
            </a:r>
          </a:p>
          <a:p>
            <a:pPr lvl="1" eaLnBrk="1" hangingPunct="1"/>
            <a:r>
              <a:rPr lang="ru-RU" sz="2400" b="1" smtClean="0">
                <a:solidFill>
                  <a:schemeClr val="accent1"/>
                </a:solidFill>
                <a:latin typeface="Courier New" pitchFamily="49" charset="0"/>
              </a:rPr>
              <a:t>ServletOutputStream getOutputStream()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2400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smtClean="0"/>
              <a:t>Далее для вывода используются обычные средства бинарного вывода</a:t>
            </a:r>
            <a:endParaRPr lang="ru-RU" sz="24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 eaLnBrk="1" hangingPunct="1"/>
            <a:r>
              <a:rPr lang="ru-RU" sz="2400" b="1" smtClean="0">
                <a:solidFill>
                  <a:schemeClr val="accent1"/>
                </a:solidFill>
                <a:latin typeface="Courier New" pitchFamily="49" charset="0"/>
              </a:rPr>
              <a:t>PrintWriter getWriter()</a:t>
            </a:r>
            <a:br>
              <a:rPr lang="ru-RU" sz="2400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smtClean="0"/>
              <a:t>Далее для вывода используются обычные средства символьного вывода</a:t>
            </a:r>
          </a:p>
          <a:p>
            <a:pPr lvl="1" eaLnBrk="1" hangingPunct="1"/>
            <a:r>
              <a:rPr lang="ru-RU" sz="2400" smtClean="0"/>
              <a:t>Можно вызвать только один из этих двух методов</a:t>
            </a:r>
            <a:endParaRPr lang="ru-RU" sz="2400" b="1" smtClean="0">
              <a:solidFill>
                <a:schemeClr val="accent1"/>
              </a:solidFill>
              <a:latin typeface="Courier New" pitchFamily="49" charset="0"/>
            </a:endParaRPr>
          </a:p>
          <a:p>
            <a:endParaRPr lang="ru-RU" sz="4000" smtClean="0"/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DAADDC-0C77-4685-A22B-BF8629F34402}" type="slidenum">
              <a:rPr lang="ru-RU" smtClean="0"/>
              <a:pPr eaLnBrk="1" hangingPunct="1"/>
              <a:t>10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Объект отклика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Позволяет установить параметры отклика</a:t>
            </a:r>
            <a:endParaRPr lang="en-US" sz="2800" smtClean="0"/>
          </a:p>
          <a:p>
            <a:pPr lvl="1" eaLnBrk="1" hangingPunct="1"/>
            <a:r>
              <a:rPr lang="ru-RU" sz="2400" smtClean="0"/>
              <a:t>Для установки типа отклика используется метод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setContentType()</a:t>
            </a:r>
            <a:endParaRPr lang="ru-RU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ru-RU" sz="1800" smtClean="0"/>
              <a:t>Список типов:</a:t>
            </a:r>
            <a:br>
              <a:rPr lang="ru-RU" sz="1800" smtClean="0"/>
            </a:br>
            <a:r>
              <a:rPr lang="en-US" sz="1800" smtClean="0"/>
              <a:t>http://www.iana.org/assignments/media-types/index.html </a:t>
            </a:r>
          </a:p>
          <a:p>
            <a:pPr lvl="1" eaLnBrk="1" hangingPunct="1"/>
            <a:r>
              <a:rPr lang="ru-RU" sz="2400" smtClean="0"/>
              <a:t>Для установки кодировки используется метод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setCharacterEncoding()</a:t>
            </a:r>
            <a:endParaRPr lang="ru-RU" sz="24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sz="2400" smtClean="0"/>
              <a:t>Сбрасывает текущий буфер клиенту</a:t>
            </a:r>
            <a:br>
              <a:rPr lang="ru-RU" sz="2400" smtClean="0"/>
            </a:b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flushBuffer()</a:t>
            </a:r>
          </a:p>
          <a:p>
            <a:pPr lvl="1"/>
            <a:r>
              <a:rPr lang="ru-RU" sz="2400" smtClean="0"/>
              <a:t>Очищает буфер и сбрасывает статус </a:t>
            </a:r>
            <a:br>
              <a:rPr lang="ru-RU" sz="2400" smtClean="0"/>
            </a:b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reset()</a:t>
            </a:r>
            <a:endParaRPr lang="ru-RU" sz="2400" smtClean="0">
              <a:solidFill>
                <a:schemeClr val="accent1"/>
              </a:solidFill>
            </a:endParaRPr>
          </a:p>
          <a:p>
            <a:pPr lvl="1"/>
            <a:endParaRPr lang="ru-RU" sz="2400" smtClean="0">
              <a:solidFill>
                <a:schemeClr val="accent1"/>
              </a:solidFill>
            </a:endParaRPr>
          </a:p>
          <a:p>
            <a:pPr lvl="1" eaLnBrk="1" hangingPunct="1"/>
            <a:endParaRPr lang="ru-RU" sz="2400" smtClean="0">
              <a:solidFill>
                <a:schemeClr val="accent1"/>
              </a:solidFill>
            </a:endParaRPr>
          </a:p>
        </p:txBody>
      </p:sp>
      <p:sp>
        <p:nvSpPr>
          <p:cNvPr id="1434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0066BD-0F55-4408-91CC-963B1B3C650C}" type="slidenum">
              <a:rPr lang="ru-RU" smtClean="0"/>
              <a:pPr eaLnBrk="1" hangingPunct="1"/>
              <a:t>11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Servlet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>javax.servlet.http.HttpServlet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ru-RU" sz="2800" smtClean="0"/>
              <a:t>Абстрактный класс, позволяющий создавать сервлеты, удобные для </a:t>
            </a:r>
            <a:r>
              <a:rPr lang="en-US" sz="2800" smtClean="0"/>
              <a:t>Web</a:t>
            </a:r>
            <a:endParaRPr lang="ru-RU" sz="2800" smtClean="0"/>
          </a:p>
          <a:p>
            <a:pPr eaLnBrk="1" hangingPunct="1">
              <a:lnSpc>
                <a:spcPct val="80000"/>
              </a:lnSpc>
            </a:pPr>
            <a:endParaRPr lang="ru-RU" sz="2800" smtClean="0"/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Наследные классы должны переопределять хотя бы один из методов обработки запроса</a:t>
            </a:r>
          </a:p>
          <a:p>
            <a:pPr eaLnBrk="1" hangingPunct="1">
              <a:lnSpc>
                <a:spcPct val="80000"/>
              </a:lnSpc>
            </a:pPr>
            <a:endParaRPr lang="ru-RU" sz="2800" smtClean="0"/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Обычно это один из методов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1800" smtClean="0">
                <a:solidFill>
                  <a:schemeClr val="accent1"/>
                </a:solidFill>
              </a:rPr>
              <a:t> </a:t>
            </a:r>
            <a:r>
              <a:rPr lang="ru-RU" sz="1800" b="1" smtClean="0">
                <a:solidFill>
                  <a:schemeClr val="accent1"/>
                </a:solidFill>
                <a:latin typeface="Courier New" pitchFamily="49" charset="0"/>
              </a:rPr>
              <a:t>void doGet(HttpServletRequest req, </a:t>
            </a:r>
            <a:br>
              <a:rPr lang="ru-RU" sz="1800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1800" b="1" smtClean="0">
                <a:solidFill>
                  <a:schemeClr val="accent1"/>
                </a:solidFill>
                <a:latin typeface="Courier New" pitchFamily="49" charset="0"/>
              </a:rPr>
              <a:t>			HttpServletResponse resp) </a:t>
            </a:r>
            <a:r>
              <a:rPr lang="en-US" sz="2400" smtClean="0">
                <a:solidFill>
                  <a:schemeClr val="accent1"/>
                </a:solidFill>
              </a:rPr>
              <a:t> </a:t>
            </a:r>
            <a:endParaRPr lang="en-US" sz="1800" smtClean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1800" smtClean="0">
                <a:solidFill>
                  <a:schemeClr val="accent1"/>
                </a:solidFill>
              </a:rPr>
              <a:t> 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</a:rPr>
              <a:t>void doPost(HttpServletRequest req, </a:t>
            </a:r>
            <a:r>
              <a:rPr lang="ru-RU" sz="1800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sz="1800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1800" b="1" smtClean="0">
                <a:solidFill>
                  <a:schemeClr val="accent1"/>
                </a:solidFill>
                <a:latin typeface="Courier New" pitchFamily="49" charset="0"/>
              </a:rPr>
              <a:t>			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</a:rPr>
              <a:t>HttpServletResponse resp)</a:t>
            </a:r>
            <a:endParaRPr lang="ru-RU" sz="1800" b="1" smtClean="0">
              <a:solidFill>
                <a:schemeClr val="accent1"/>
              </a:solidFill>
              <a:latin typeface="Courier New" pitchFamily="49" charset="0"/>
            </a:endParaRPr>
          </a:p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A825D4-93E6-4093-A918-090DE3C3EC37}" type="slidenum">
              <a:rPr lang="ru-RU" smtClean="0"/>
              <a:pPr eaLnBrk="1" hangingPunct="1"/>
              <a:t>12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класса сервлета</a:t>
            </a:r>
          </a:p>
        </p:txBody>
      </p:sp>
      <p:sp>
        <p:nvSpPr>
          <p:cNvPr id="1638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BD8A19-F072-49D8-96C7-EE9664F09E72}" type="slidenum">
              <a:rPr lang="ru-RU" smtClean="0"/>
              <a:pPr eaLnBrk="1" hangingPunct="1"/>
              <a:t>13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3576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</a:rPr>
              <a:t>import java.io.*;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import javax.servlet.*;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import javax.servlet.http.*;</a:t>
            </a:r>
            <a:endParaRPr lang="ru-RU" sz="1400" b="1">
              <a:latin typeface="Courier New" pitchFamily="49" charset="0"/>
            </a:endParaRPr>
          </a:p>
          <a:p>
            <a:pPr eaLnBrk="1" hangingPunct="1"/>
            <a:endParaRPr lang="ru-RU" sz="1400" b="1">
              <a:latin typeface="Courier New" pitchFamily="49" charset="0"/>
            </a:endParaRPr>
          </a:p>
          <a:p>
            <a:pPr eaLnBrk="1" hangingPunct="1"/>
            <a:r>
              <a:rPr lang="ru-RU" sz="1400" b="1">
                <a:latin typeface="Courier New" pitchFamily="49" charset="0"/>
              </a:rPr>
              <a:t>public class MyServlet extends javax.servlet.http.HttpServlet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ru-RU" sz="1400" b="1">
                <a:latin typeface="Courier New" pitchFamily="49" charset="0"/>
              </a:rPr>
              <a:t>{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protected void doGet(</a:t>
            </a:r>
            <a:br>
              <a:rPr lang="ru-RU" sz="1400" b="1">
                <a:latin typeface="Courier New" pitchFamily="49" charset="0"/>
              </a:rPr>
            </a:br>
            <a:r>
              <a:rPr lang="ru-RU" sz="1400" b="1">
                <a:latin typeface="Courier New" pitchFamily="49" charset="0"/>
              </a:rPr>
              <a:t>  </a:t>
            </a:r>
            <a:r>
              <a:rPr lang="en-US" sz="1400" b="1">
                <a:latin typeface="Courier New" pitchFamily="49" charset="0"/>
              </a:rPr>
              <a:t>    </a:t>
            </a:r>
            <a:r>
              <a:rPr lang="ru-RU" sz="1400" b="1">
                <a:latin typeface="Courier New" pitchFamily="49" charset="0"/>
              </a:rPr>
              <a:t>javax.servlet.http.HttpServletRequest request,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</a:t>
            </a:r>
            <a:r>
              <a:rPr lang="en-US" sz="1400" b="1">
                <a:latin typeface="Courier New" pitchFamily="49" charset="0"/>
              </a:rPr>
              <a:t>    </a:t>
            </a:r>
            <a:r>
              <a:rPr lang="ru-RU" sz="1400" b="1">
                <a:latin typeface="Courier New" pitchFamily="49" charset="0"/>
              </a:rPr>
              <a:t>javax.servlet.http.HttpServletResponse response) </a:t>
            </a:r>
            <a:endParaRPr lang="en-US" sz="1400" b="1">
              <a:latin typeface="Courier New" pitchFamily="49" charset="0"/>
            </a:endParaRPr>
          </a:p>
          <a:p>
            <a:pPr eaLnBrk="1" hangingPunct="1"/>
            <a:r>
              <a:rPr lang="ru-RU" sz="1400" b="1">
                <a:latin typeface="Courier New" pitchFamily="49" charset="0"/>
              </a:rPr>
              <a:t>  </a:t>
            </a:r>
            <a:r>
              <a:rPr lang="en-US" sz="1400" b="1">
                <a:latin typeface="Courier New" pitchFamily="49" charset="0"/>
              </a:rPr>
              <a:t>    </a:t>
            </a:r>
            <a:r>
              <a:rPr lang="ru-RU" sz="1400" b="1">
                <a:latin typeface="Courier New" pitchFamily="49" charset="0"/>
              </a:rPr>
              <a:t>throws java.io.IOException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ru-RU" sz="1400" b="1">
                <a:latin typeface="Courier New" pitchFamily="49" charset="0"/>
              </a:rPr>
              <a:t>{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</a:t>
            </a:r>
            <a:r>
              <a:rPr lang="en-US" sz="1400" b="1">
                <a:latin typeface="Courier New" pitchFamily="49" charset="0"/>
              </a:rPr>
              <a:t>PrintWriter out = </a:t>
            </a:r>
            <a:r>
              <a:rPr lang="ru-RU" sz="1400" b="1">
                <a:latin typeface="Courier New" pitchFamily="49" charset="0"/>
              </a:rPr>
              <a:t>response.getWriter()</a:t>
            </a:r>
            <a:r>
              <a:rPr lang="en-US" sz="1400" b="1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try {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out.</a:t>
            </a:r>
            <a:r>
              <a:rPr lang="ru-RU" sz="1400" b="1">
                <a:latin typeface="Courier New" pitchFamily="49" charset="0"/>
              </a:rPr>
              <a:t>print("&lt;HTML&gt;&lt;BODY&gt;This is text document, which has "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 </a:t>
            </a:r>
            <a:r>
              <a:rPr lang="en-US" sz="1400" b="1">
                <a:latin typeface="Courier New" pitchFamily="49" charset="0"/>
              </a:rPr>
              <a:t>           </a:t>
            </a:r>
            <a:r>
              <a:rPr lang="ru-RU" sz="1400" b="1">
                <a:latin typeface="Courier New" pitchFamily="49" charset="0"/>
              </a:rPr>
              <a:t> + "&lt;A href=\"other.html\"&gt;link&lt;/A&gt;"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  </a:t>
            </a:r>
            <a:r>
              <a:rPr lang="en-US" sz="1400" b="1">
                <a:latin typeface="Courier New" pitchFamily="49" charset="0"/>
              </a:rPr>
              <a:t>           </a:t>
            </a:r>
            <a:r>
              <a:rPr lang="ru-RU" sz="1400" b="1">
                <a:latin typeface="Courier New" pitchFamily="49" charset="0"/>
              </a:rPr>
              <a:t>+ " to another document&lt;/BODY&gt;&lt;/HTML&gt;");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</a:t>
            </a:r>
            <a:r>
              <a:rPr lang="en-US" sz="1400" b="1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finally {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out</a:t>
            </a:r>
            <a:r>
              <a:rPr lang="ru-RU" sz="1400" b="1">
                <a:latin typeface="Courier New" pitchFamily="49" charset="0"/>
              </a:rPr>
              <a:t>.close();</a:t>
            </a:r>
            <a:endParaRPr lang="en-US" sz="1400" b="1">
              <a:latin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}</a:t>
            </a:r>
            <a:endParaRPr lang="ru-RU" sz="1400" b="1">
              <a:latin typeface="Courier New" pitchFamily="49" charset="0"/>
            </a:endParaRPr>
          </a:p>
          <a:p>
            <a:pPr eaLnBrk="1" hangingPunct="1"/>
            <a:r>
              <a:rPr lang="ru-RU" sz="14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Дескриптор развертывания </a:t>
            </a:r>
            <a:r>
              <a:rPr lang="en-US" smtClean="0"/>
              <a:t>Web.xml</a:t>
            </a:r>
            <a:endParaRPr lang="ru-RU" smtClean="0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38125C5-7F9D-4A36-8CB6-D91287F63C07}" type="slidenum">
              <a:rPr lang="ru-RU" smtClean="0"/>
              <a:pPr eaLnBrk="1" hangingPunct="1"/>
              <a:t>14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3576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 b="1">
                <a:latin typeface="Courier New" pitchFamily="49" charset="0"/>
              </a:rPr>
              <a:t>&lt;?xml version="1.0" encoding="UTF-8"?&gt;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&lt;web-app version="2.4" xmlns="http://java.sun.com/xml/ns/j2ee" xmlns:xsi="http://www.w3.org/2001/XMLSchema-instance" xsi:schemaLocation="http://java.sun.com/xml/ns/j2ee http://java.sun.com/xml/ns/j2ee/web-app_2_4.xsd"&gt;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&lt;listener&gt;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&lt;listener-class&gt;</a:t>
            </a:r>
            <a:r>
              <a:rPr lang="ru-RU" sz="1400" b="1">
                <a:latin typeface="Courier New" pitchFamily="49" charset="0"/>
              </a:rPr>
              <a:t>org.tempuri.My</a:t>
            </a:r>
            <a:r>
              <a:rPr lang="en-US" sz="1400" b="1">
                <a:latin typeface="Courier New" pitchFamily="49" charset="0"/>
              </a:rPr>
              <a:t>Listner&lt;/listener-class&gt;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&lt;/listener&gt;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</a:t>
            </a:r>
            <a:r>
              <a:rPr lang="ru-RU" sz="1400" b="1">
                <a:latin typeface="Courier New" pitchFamily="49" charset="0"/>
              </a:rPr>
              <a:t>&lt;servlet&gt;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</a:t>
            </a:r>
            <a:r>
              <a:rPr lang="ru-RU" sz="1400" b="1">
                <a:latin typeface="Courier New" pitchFamily="49" charset="0"/>
              </a:rPr>
              <a:t>&lt;servlet-name&gt;MyServlet&lt;/servlet-name&gt;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    &lt;servlet-class&gt;org.tempuri.MyServlet&lt;/servlet-class&gt;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</a:t>
            </a:r>
            <a:r>
              <a:rPr lang="ru-RU" sz="1400" b="1">
                <a:latin typeface="Courier New" pitchFamily="49" charset="0"/>
              </a:rPr>
              <a:t>&lt;/servlet&gt;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&lt;servlet-mapping&gt;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</a:t>
            </a:r>
            <a:r>
              <a:rPr lang="ru-RU" sz="1400" b="1">
                <a:latin typeface="Courier New" pitchFamily="49" charset="0"/>
              </a:rPr>
              <a:t>      &lt;servlet-name&gt;MyServlet&lt;/servlet-name&gt;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</a:t>
            </a:r>
            <a:r>
              <a:rPr lang="en-US" sz="1400" b="1">
                <a:latin typeface="Courier New" pitchFamily="49" charset="0"/>
              </a:rPr>
              <a:t>  </a:t>
            </a:r>
            <a:r>
              <a:rPr lang="ru-RU" sz="1400" b="1">
                <a:latin typeface="Courier New" pitchFamily="49" charset="0"/>
              </a:rPr>
              <a:t>    &lt;url-pattern&gt;/MyServlet.html&lt;/url-pattern&gt;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  &lt;/servlet-mapping&gt;</a:t>
            </a:r>
            <a:endParaRPr lang="en-US" sz="1400" b="1">
              <a:latin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&lt;welcome-file-list&gt;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&lt;welcome-file&gt;</a:t>
            </a:r>
            <a:r>
              <a:rPr lang="ru-RU" sz="1400" b="1">
                <a:latin typeface="Courier New" pitchFamily="49" charset="0"/>
              </a:rPr>
              <a:t>/MyServlet.html</a:t>
            </a:r>
            <a:r>
              <a:rPr lang="en-US" sz="1400" b="1">
                <a:latin typeface="Courier New" pitchFamily="49" charset="0"/>
              </a:rPr>
              <a:t>&lt;/welcome-file&gt;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&lt;/welcome-file-list&gt;</a:t>
            </a:r>
            <a:endParaRPr lang="ru-RU" sz="1400" b="1">
              <a:latin typeface="Courier New" pitchFamily="49" charset="0"/>
            </a:endParaRPr>
          </a:p>
          <a:p>
            <a:pPr eaLnBrk="1" hangingPunct="1"/>
            <a:r>
              <a:rPr lang="ru-RU" sz="1400" b="1">
                <a:latin typeface="Courier New" pitchFamily="49" charset="0"/>
              </a:rPr>
              <a:t>&lt;/web-app&gt;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Не-текстовый сервлет</a:t>
            </a:r>
          </a:p>
        </p:txBody>
      </p:sp>
      <p:sp>
        <p:nvSpPr>
          <p:cNvPr id="1843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975065-87A4-46B9-9D05-9AAB1B36914F}" type="slidenum">
              <a:rPr lang="ru-RU" smtClean="0"/>
              <a:pPr eaLnBrk="1" hangingPunct="1"/>
              <a:t>15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71625"/>
            <a:ext cx="8572500" cy="307181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b="1">
                <a:latin typeface="Courier New" pitchFamily="49" charset="0"/>
              </a:rPr>
              <a:t>...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response.setContentType("image/png");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OutputStream out = response.getOutputStream();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try {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BufferedImage im = new BufferedImage(640, </a:t>
            </a:r>
            <a:r>
              <a:rPr lang="ru-RU" b="1">
                <a:latin typeface="Courier New" pitchFamily="49" charset="0"/>
              </a:rPr>
              <a:t>48</a:t>
            </a:r>
            <a:r>
              <a:rPr lang="en-US" b="1">
                <a:latin typeface="Courier New" pitchFamily="49" charset="0"/>
              </a:rPr>
              <a:t>0, </a:t>
            </a:r>
            <a:endParaRPr lang="ru-RU" b="1">
              <a:latin typeface="Courier New" pitchFamily="49" charset="0"/>
            </a:endParaRPr>
          </a:p>
          <a:p>
            <a:pPr eaLnBrk="1" hangingPunct="1"/>
            <a:r>
              <a:rPr lang="ru-RU" b="1">
                <a:latin typeface="Courier New" pitchFamily="49" charset="0"/>
              </a:rPr>
              <a:t>                           </a:t>
            </a:r>
            <a:r>
              <a:rPr lang="en-US" b="1">
                <a:latin typeface="Courier New" pitchFamily="49" charset="0"/>
              </a:rPr>
              <a:t>BufferedImage.TYPE_INT_RGB);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...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ImageIO.write(im, "png", out);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} finally {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out.close();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}</a:t>
            </a:r>
            <a:endParaRPr lang="ru-RU" b="1">
              <a:latin typeface="Courier New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4857750"/>
            <a:ext cx="8572500" cy="12858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&lt;servlet-mapping&gt;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&lt;servlet-name&gt;NewServlet&lt;/servlet-name&gt;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  &lt;url-pattern&gt;/image.png&lt;/url-pattern&gt;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&lt;/servlet-mapping&gt;</a:t>
            </a:r>
            <a:endParaRPr lang="ru-RU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других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web-</a:t>
            </a:r>
            <a:r>
              <a:rPr lang="ru-RU" smtClean="0"/>
              <a:t>ресурсов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Включение ресурса</a:t>
            </a:r>
          </a:p>
          <a:p>
            <a:pPr eaLnBrk="1" hangingPunct="1"/>
            <a:endParaRPr lang="ru-RU" smtClean="0"/>
          </a:p>
          <a:p>
            <a:pPr eaLnBrk="1" hangingPunct="1"/>
            <a:endParaRPr lang="ru-RU" smtClean="0"/>
          </a:p>
          <a:p>
            <a:pPr eaLnBrk="1" hangingPunct="1"/>
            <a:endParaRPr lang="ru-RU" smtClean="0"/>
          </a:p>
          <a:p>
            <a:pPr eaLnBrk="1" hangingPunct="1"/>
            <a:r>
              <a:rPr lang="ru-RU" smtClean="0"/>
              <a:t>Передача управления</a:t>
            </a:r>
          </a:p>
          <a:p>
            <a:endParaRPr lang="ru-RU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285A40-F747-4064-AEEA-26713AF6B36C}" type="slidenum">
              <a:rPr lang="ru-RU" smtClean="0"/>
              <a:pPr eaLnBrk="1" hangingPunct="1"/>
              <a:t>16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357438"/>
            <a:ext cx="8572500" cy="12858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b="1">
                <a:latin typeface="Courier New" pitchFamily="49" charset="0"/>
              </a:rPr>
              <a:t>RequestDispatcher dispatcher =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  getServletContext().getRequestDispatcher("/banner");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if (dispatcher != null)</a:t>
            </a:r>
            <a:endParaRPr lang="en-US" b="1">
              <a:latin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</a:rPr>
              <a:t>  </a:t>
            </a:r>
            <a:r>
              <a:rPr lang="ru-RU" b="1">
                <a:latin typeface="Courier New" pitchFamily="49" charset="0"/>
              </a:rPr>
              <a:t>dispatcher.include(request, response);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4714875"/>
            <a:ext cx="8572500" cy="12858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b="1">
                <a:latin typeface="Courier New" pitchFamily="49" charset="0"/>
              </a:rPr>
              <a:t>RequestDispatcher dispatcher = request.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  getRequestDispatcher("/template.jsp");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if (dispatcher != null)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dispatcher.forward(request, response);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Поддержка сессий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ru-RU" dirty="0" smtClean="0"/>
              <a:t>В </a:t>
            </a:r>
            <a:r>
              <a:rPr lang="en-US" dirty="0" smtClean="0"/>
              <a:t>HTTP-</a:t>
            </a:r>
            <a:r>
              <a:rPr lang="ru-RU" dirty="0" err="1" smtClean="0"/>
              <a:t>сервлетах</a:t>
            </a:r>
            <a:r>
              <a:rPr lang="ru-RU" dirty="0" smtClean="0"/>
              <a:t> в объектах запроса и отклика добавляются дополнительные методы</a:t>
            </a:r>
          </a:p>
          <a:p>
            <a:pPr>
              <a:defRPr/>
            </a:pPr>
            <a:r>
              <a:rPr lang="ru-RU" dirty="0" smtClean="0"/>
              <a:t>Среди них появляются методы работы с сессиями, включая работу с </a:t>
            </a:r>
            <a:r>
              <a:rPr lang="en-US" dirty="0" smtClean="0"/>
              <a:t>Cookies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Для передачи значений между запросами можно использовать атрибуты сессии</a:t>
            </a:r>
            <a:endParaRPr lang="en-US" dirty="0" smtClean="0"/>
          </a:p>
          <a:p>
            <a:pPr lvl="1"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HttpSession.getAttribute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(String name)</a:t>
            </a:r>
          </a:p>
          <a:p>
            <a:pPr lvl="1"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HttpSession.setAttribute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(String name, Object value)</a:t>
            </a:r>
          </a:p>
          <a:p>
            <a:pPr lvl="1">
              <a:defRPr/>
            </a:pPr>
            <a:r>
              <a:rPr lang="ru-RU" dirty="0" smtClean="0"/>
              <a:t>И ряд других методов</a:t>
            </a:r>
            <a:endParaRPr lang="en-US" dirty="0" smtClean="0"/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endParaRPr lang="ru-RU" dirty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BD9AC2-8DA1-455D-B340-90672CE3B9A5}" type="slidenum">
              <a:rPr lang="ru-RU" smtClean="0"/>
              <a:pPr eaLnBrk="1" hangingPunct="1"/>
              <a:t>17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Поддержка сессий</a:t>
            </a:r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814A39-BDD3-439A-A4D4-57D04A8B5954}" type="slidenum">
              <a:rPr lang="ru-RU" smtClean="0"/>
              <a:pPr eaLnBrk="1" hangingPunct="1"/>
              <a:t>18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3143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b="1">
                <a:latin typeface="Courier New" pitchFamily="49" charset="0"/>
              </a:rPr>
              <a:t>public class CashierServlet extends HttpServlet {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public void doGet (HttpServletRequest request,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HttpServletResponse response)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throws ServletException, IOException {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  // Get the user's session and shopping cart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  HttpSession session = request.getSession();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  ShoppingCart cart = </a:t>
            </a:r>
            <a:br>
              <a:rPr lang="ru-RU" b="1">
                <a:latin typeface="Courier New" pitchFamily="49" charset="0"/>
              </a:rPr>
            </a:br>
            <a:r>
              <a:rPr lang="ru-RU" b="1">
                <a:latin typeface="Courier New" pitchFamily="49" charset="0"/>
              </a:rPr>
              <a:t>      (ShoppingCart)session.getAttribute("cart");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  //...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}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5143500"/>
            <a:ext cx="8572500" cy="9286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out.</a:t>
            </a:r>
            <a:r>
              <a:rPr lang="ru-RU" b="1">
                <a:latin typeface="Courier New" pitchFamily="49" charset="0"/>
              </a:rPr>
              <a:t>println("&lt;p&gt; &amp;nbsp; &lt;p&gt;&lt;strong&gt;&lt;a href=\"" +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response.encodeURL(request.getContextPath() +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"/bookcatalog") + "\"&gt;")</a:t>
            </a:r>
            <a:r>
              <a:rPr lang="en-US" b="1">
                <a:latin typeface="Courier New" pitchFamily="49" charset="0"/>
              </a:rPr>
              <a:t>;</a:t>
            </a:r>
            <a:endParaRPr lang="ru-RU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C2225D3-E8CC-428B-8E68-22F338CEB6BE}" type="slidenum">
              <a:rPr lang="ru-RU" smtClean="0"/>
              <a:pPr eaLnBrk="1" hangingPunct="1"/>
              <a:t>1</a:t>
            </a:fld>
            <a:endParaRPr lang="ru-RU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ru-RU" smtClean="0"/>
              <a:t>Протокол </a:t>
            </a:r>
            <a:r>
              <a:rPr lang="en-US" smtClean="0"/>
              <a:t>HTTP</a:t>
            </a:r>
            <a:endParaRPr lang="ru-RU" smtClean="0"/>
          </a:p>
          <a:p>
            <a:pPr>
              <a:spcAft>
                <a:spcPts val="300"/>
              </a:spcAft>
            </a:pPr>
            <a:endParaRPr lang="ru-RU" smtClean="0"/>
          </a:p>
          <a:p>
            <a:pPr>
              <a:spcAft>
                <a:spcPts val="300"/>
              </a:spcAft>
            </a:pPr>
            <a:r>
              <a:rPr lang="ru-RU" smtClean="0"/>
              <a:t>Понятие сервлета</a:t>
            </a:r>
            <a:endParaRPr lang="en-US" smtClean="0"/>
          </a:p>
          <a:p>
            <a:pPr>
              <a:spcAft>
                <a:spcPts val="300"/>
              </a:spcAft>
            </a:pPr>
            <a:endParaRPr lang="ru-RU" smtClean="0"/>
          </a:p>
          <a:p>
            <a:pPr>
              <a:spcAft>
                <a:spcPts val="300"/>
              </a:spcAft>
            </a:pPr>
            <a:r>
              <a:rPr lang="ru-RU" smtClean="0"/>
              <a:t>Элементы сервлетов</a:t>
            </a:r>
          </a:p>
          <a:p>
            <a:pPr>
              <a:spcAft>
                <a:spcPts val="300"/>
              </a:spcAft>
            </a:pPr>
            <a:endParaRPr lang="ru-RU" smtClean="0"/>
          </a:p>
          <a:p>
            <a:pPr>
              <a:spcAft>
                <a:spcPts val="300"/>
              </a:spcAft>
            </a:pPr>
            <a:r>
              <a:rPr lang="en-US" smtClean="0"/>
              <a:t>HTTP-</a:t>
            </a:r>
            <a:r>
              <a:rPr lang="ru-RU" smtClean="0"/>
              <a:t>сервлеты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Фильтрация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Получаемые запросы и формируемые отклики могут быть подвергнуты фильтрации</a:t>
            </a:r>
          </a:p>
          <a:p>
            <a:pPr lvl="4">
              <a:lnSpc>
                <a:spcPct val="90000"/>
              </a:lnSpc>
            </a:pPr>
            <a:endParaRPr lang="ru-RU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API </a:t>
            </a:r>
            <a:r>
              <a:rPr lang="ru-RU" smtClean="0"/>
              <a:t>для классов фильтрации определен интерфейсами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Filter</a:t>
            </a:r>
            <a:r>
              <a:rPr lang="en-US" smtClean="0"/>
              <a:t>,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FilterConfig</a:t>
            </a:r>
            <a:r>
              <a:rPr lang="en-US" smtClean="0"/>
              <a:t>,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FilterChain</a:t>
            </a:r>
            <a:r>
              <a:rPr lang="en-US" smtClean="0"/>
              <a:t> </a:t>
            </a:r>
            <a:r>
              <a:rPr lang="ru-RU" smtClean="0"/>
              <a:t>пакета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javax.servlet</a:t>
            </a:r>
          </a:p>
          <a:p>
            <a:pPr lvl="4">
              <a:lnSpc>
                <a:spcPct val="90000"/>
              </a:lnSpc>
            </a:pPr>
            <a:endParaRPr lang="ru-RU" smtClean="0"/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Привязка фильтров осуществляется в дескрипторе развертывания </a:t>
            </a:r>
          </a:p>
          <a:p>
            <a:endParaRPr lang="ru-RU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BEEF83-9247-450D-925A-C9B7D1F96A8F}" type="slidenum">
              <a:rPr lang="ru-RU" smtClean="0"/>
              <a:pPr eaLnBrk="1" hangingPunct="1"/>
              <a:t>19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Server Pages</a:t>
            </a:r>
            <a:endParaRPr lang="ru-RU" smtClean="0"/>
          </a:p>
        </p:txBody>
      </p:sp>
      <p:sp>
        <p:nvSpPr>
          <p:cNvPr id="23555" name="Text Box 0"/>
          <p:cNvSpPr txBox="1">
            <a:spLocks noChangeArrowheads="1"/>
          </p:cNvSpPr>
          <p:nvPr/>
        </p:nvSpPr>
        <p:spPr bwMode="auto">
          <a:xfrm>
            <a:off x="250825" y="3644900"/>
            <a:ext cx="4465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200" b="1" dirty="0">
                <a:solidFill>
                  <a:schemeClr val="accent1"/>
                </a:solidFill>
              </a:rPr>
              <a:t>© </a:t>
            </a:r>
            <a:r>
              <a:rPr kumimoji="1" lang="ru-RU" sz="1200" b="1" dirty="0">
                <a:solidFill>
                  <a:schemeClr val="accent1"/>
                </a:solidFill>
              </a:rPr>
              <a:t>Составление, Гаврилов А.В</a:t>
            </a:r>
            <a:r>
              <a:rPr kumimoji="1" lang="en-US" sz="1200" b="1" dirty="0">
                <a:solidFill>
                  <a:schemeClr val="accent1"/>
                </a:solidFill>
              </a:rPr>
              <a:t>.</a:t>
            </a:r>
            <a:r>
              <a:rPr kumimoji="1" lang="ru-RU" sz="1200" b="1" dirty="0">
                <a:solidFill>
                  <a:schemeClr val="accent1"/>
                </a:solidFill>
              </a:rPr>
              <a:t>, 20</a:t>
            </a:r>
            <a:r>
              <a:rPr kumimoji="1" lang="en-US" sz="1200" b="1" dirty="0" smtClean="0">
                <a:solidFill>
                  <a:schemeClr val="accent1"/>
                </a:solidFill>
              </a:rPr>
              <a:t>16</a:t>
            </a:r>
            <a:endParaRPr kumimoji="1" lang="ru-RU" sz="1200" b="1" dirty="0">
              <a:solidFill>
                <a:schemeClr val="accent1"/>
              </a:solidFill>
            </a:endParaRPr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6207125" y="4078288"/>
            <a:ext cx="25193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Лекция </a:t>
            </a:r>
            <a:r>
              <a:rPr lang="en-US" sz="2400" b="1" dirty="0" smtClean="0">
                <a:solidFill>
                  <a:schemeClr val="bg1"/>
                </a:solidFill>
              </a:rPr>
              <a:t>20.2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3557" name="AutoShape 2"/>
          <p:cNvSpPr>
            <a:spLocks noChangeArrowheads="1"/>
          </p:cNvSpPr>
          <p:nvPr/>
        </p:nvSpPr>
        <p:spPr bwMode="auto">
          <a:xfrm>
            <a:off x="6207125" y="5734050"/>
            <a:ext cx="2519363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УНЦ «</a:t>
            </a:r>
            <a:r>
              <a:rPr lang="ru-RU" sz="1400" b="1" dirty="0" err="1">
                <a:solidFill>
                  <a:schemeClr val="bg1"/>
                </a:solidFill>
              </a:rPr>
              <a:t>Инфоком</a:t>
            </a:r>
            <a:r>
              <a:rPr lang="ru-RU" sz="1400" b="1" dirty="0">
                <a:solidFill>
                  <a:schemeClr val="bg1"/>
                </a:solidFill>
              </a:rPr>
              <a:t>»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Самара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20</a:t>
            </a:r>
            <a:r>
              <a:rPr lang="en-US" sz="1400" b="1" dirty="0" smtClean="0">
                <a:solidFill>
                  <a:schemeClr val="bg1"/>
                </a:solidFill>
              </a:rPr>
              <a:t>17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7C0D9C-605F-4893-BF9E-477978D04589}" type="slidenum">
              <a:rPr lang="ru-RU" smtClean="0"/>
              <a:pPr eaLnBrk="1" hangingPunct="1"/>
              <a:t>21</a:t>
            </a:fld>
            <a:endParaRPr lang="ru-RU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ru-RU" smtClean="0"/>
              <a:t>Задачи и принципы </a:t>
            </a:r>
            <a:r>
              <a:rPr lang="en-US" smtClean="0"/>
              <a:t>JSP</a:t>
            </a:r>
            <a:endParaRPr lang="ru-RU" smtClean="0"/>
          </a:p>
          <a:p>
            <a:pPr>
              <a:spcAft>
                <a:spcPts val="300"/>
              </a:spcAft>
            </a:pPr>
            <a:endParaRPr lang="ru-RU" smtClean="0"/>
          </a:p>
          <a:p>
            <a:pPr>
              <a:spcAft>
                <a:spcPts val="300"/>
              </a:spcAft>
            </a:pPr>
            <a:r>
              <a:rPr lang="ru-RU" smtClean="0"/>
              <a:t>Структура и элементы </a:t>
            </a:r>
            <a:r>
              <a:rPr lang="en-US" smtClean="0"/>
              <a:t>JSP-</a:t>
            </a:r>
            <a:r>
              <a:rPr lang="ru-RU" smtClean="0"/>
              <a:t>страниц</a:t>
            </a:r>
            <a:endParaRPr lang="en-US" smtClean="0"/>
          </a:p>
          <a:p>
            <a:pPr>
              <a:spcAft>
                <a:spcPts val="300"/>
              </a:spcAft>
            </a:pPr>
            <a:endParaRPr lang="ru-RU" smtClean="0"/>
          </a:p>
          <a:p>
            <a:pPr>
              <a:spcAft>
                <a:spcPts val="300"/>
              </a:spcAft>
            </a:pPr>
            <a:r>
              <a:rPr lang="ru-RU" smtClean="0"/>
              <a:t>Объекты и директивы</a:t>
            </a:r>
          </a:p>
          <a:p>
            <a:pPr>
              <a:spcAft>
                <a:spcPts val="300"/>
              </a:spcAft>
            </a:pPr>
            <a:endParaRPr lang="ru-RU" smtClean="0"/>
          </a:p>
          <a:p>
            <a:pPr>
              <a:spcAft>
                <a:spcPts val="300"/>
              </a:spcAft>
            </a:pPr>
            <a:r>
              <a:rPr lang="ru-RU" smtClean="0"/>
              <a:t>Взаимодействие с </a:t>
            </a:r>
            <a:r>
              <a:rPr lang="en-US" smtClean="0"/>
              <a:t>HTML</a:t>
            </a:r>
            <a:r>
              <a:rPr lang="ru-RU" smtClean="0"/>
              <a:t>-формами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Server Pages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JSP </a:t>
            </a:r>
            <a:r>
              <a:rPr lang="ru-RU" smtClean="0"/>
              <a:t>– это технология, которая упрощает создание </a:t>
            </a:r>
            <a:r>
              <a:rPr lang="en-US" smtClean="0"/>
              <a:t>web </a:t>
            </a:r>
            <a:r>
              <a:rPr lang="ru-RU" smtClean="0"/>
              <a:t>страниц </a:t>
            </a:r>
            <a:r>
              <a:rPr lang="en-US" smtClean="0"/>
              <a:t>(</a:t>
            </a:r>
            <a:r>
              <a:rPr lang="ru-RU" smtClean="0"/>
              <a:t>и не только</a:t>
            </a:r>
            <a:r>
              <a:rPr lang="en-US" smtClean="0"/>
              <a:t>)</a:t>
            </a:r>
            <a:r>
              <a:rPr lang="ru-RU" smtClean="0"/>
              <a:t> </a:t>
            </a:r>
            <a:r>
              <a:rPr lang="en-US" smtClean="0"/>
              <a:t>с </a:t>
            </a:r>
            <a:r>
              <a:rPr lang="ru-RU" smtClean="0"/>
              <a:t>динамически изменяющимся (во время генерации страницы) содержимым</a:t>
            </a:r>
          </a:p>
          <a:p>
            <a:endParaRPr lang="ru-RU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F33C81-1910-41BE-931B-5AA1F5F9F3ED}" type="slidenum">
              <a:rPr lang="ru-RU" smtClean="0"/>
              <a:pPr eaLnBrk="1" hangingPunct="1"/>
              <a:t>22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3786188"/>
            <a:ext cx="8572500" cy="22860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b="1">
                <a:latin typeface="Courier New" pitchFamily="49" charset="0"/>
              </a:rPr>
              <a:t>&lt;html&gt;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&lt;body&gt;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&lt;p align="center" &gt;HI</a:t>
            </a:r>
            <a:r>
              <a:rPr lang="ru-RU" b="1">
                <a:solidFill>
                  <a:schemeClr val="accent2"/>
                </a:solidFill>
                <a:latin typeface="Courier New" pitchFamily="49" charset="0"/>
              </a:rPr>
              <a:t>&lt;%= </a:t>
            </a:r>
          </a:p>
          <a:p>
            <a:pPr eaLnBrk="1" hangingPunct="1"/>
            <a:r>
              <a:rPr lang="ru-RU" b="1">
                <a:solidFill>
                  <a:schemeClr val="accent2"/>
                </a:solidFill>
                <a:latin typeface="Courier New" pitchFamily="49" charset="0"/>
              </a:rPr>
              <a:t>   (request.getParameter("name")!=null)?</a:t>
            </a:r>
          </a:p>
          <a:p>
            <a:pPr eaLnBrk="1" hangingPunct="1"/>
            <a:r>
              <a:rPr lang="ru-RU" b="1">
                <a:solidFill>
                  <a:schemeClr val="accent2"/>
                </a:solidFill>
                <a:latin typeface="Courier New" pitchFamily="49" charset="0"/>
              </a:rPr>
              <a:t>   ", " + request.getParameter("name"):""</a:t>
            </a:r>
          </a:p>
          <a:p>
            <a:pPr eaLnBrk="1" hangingPunct="1"/>
            <a:r>
              <a:rPr lang="ru-RU" b="1">
                <a:solidFill>
                  <a:schemeClr val="accent2"/>
                </a:solidFill>
                <a:latin typeface="Courier New" pitchFamily="49" charset="0"/>
              </a:rPr>
              <a:t>%&gt;</a:t>
            </a:r>
            <a:r>
              <a:rPr lang="ru-RU" b="1">
                <a:latin typeface="Courier New" pitchFamily="49" charset="0"/>
              </a:rPr>
              <a:t>!!!&lt;/p&gt;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&lt;/body&gt;</a:t>
            </a:r>
          </a:p>
          <a:p>
            <a:pPr eaLnBrk="1" hangingPunct="1"/>
            <a:r>
              <a:rPr lang="ru-RU" b="1">
                <a:latin typeface="Courier New" pitchFamily="49" charset="0"/>
              </a:rPr>
              <a:t>&lt;/html&gt;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JSP</a:t>
            </a:r>
            <a:r>
              <a:rPr lang="ru-RU" smtClean="0"/>
              <a:t>-файл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JSP</a:t>
            </a:r>
            <a:r>
              <a:rPr lang="ru-RU" smtClean="0"/>
              <a:t> файл – это текстовый документ, содержимое которого можно разбить на две части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статический текст (каркас) – создается</a:t>
            </a:r>
            <a:r>
              <a:rPr lang="en-US" smtClean="0"/>
              <a:t> </a:t>
            </a:r>
            <a:r>
              <a:rPr lang="ru-RU" smtClean="0"/>
              <a:t>при помощи специальных редакторов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динамический (генерируемый во время выполнения страницы) – обычно пишется в среде разработки программирования</a:t>
            </a:r>
          </a:p>
          <a:p>
            <a:endParaRPr lang="ru-RU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7EC6BB-A4DB-47BD-BDB1-A8260AFE76BC}" type="slidenum">
              <a:rPr lang="ru-RU" smtClean="0"/>
              <a:pPr eaLnBrk="1" hangingPunct="1"/>
              <a:t>23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Принцип работы</a:t>
            </a:r>
          </a:p>
        </p:txBody>
      </p:sp>
      <p:sp>
        <p:nvSpPr>
          <p:cNvPr id="2765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5E3E49-8165-4769-8E8E-9DD260B66306}" type="slidenum">
              <a:rPr lang="ru-RU" smtClean="0"/>
              <a:pPr eaLnBrk="1" hangingPunct="1"/>
              <a:t>24</a:t>
            </a:fld>
            <a:endParaRPr lang="ru-RU" smtClean="0"/>
          </a:p>
        </p:txBody>
      </p:sp>
      <p:grpSp>
        <p:nvGrpSpPr>
          <p:cNvPr id="2" name="Group 18"/>
          <p:cNvGrpSpPr>
            <a:grpSpLocks noGrp="1"/>
          </p:cNvGrpSpPr>
          <p:nvPr/>
        </p:nvGrpSpPr>
        <p:grpSpPr bwMode="auto">
          <a:xfrm>
            <a:off x="179388" y="1636713"/>
            <a:ext cx="8780462" cy="4479925"/>
            <a:chOff x="385" y="754"/>
            <a:chExt cx="5081" cy="3311"/>
          </a:xfrm>
        </p:grpSpPr>
        <p:sp>
          <p:nvSpPr>
            <p:cNvPr id="27653" name="Rectangle 19"/>
            <p:cNvSpPr>
              <a:spLocks noChangeArrowheads="1"/>
            </p:cNvSpPr>
            <p:nvPr/>
          </p:nvSpPr>
          <p:spPr bwMode="auto">
            <a:xfrm rot="-5400000">
              <a:off x="1905" y="1366"/>
              <a:ext cx="2041" cy="117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Tahoma" pitchFamily="34" charset="0"/>
                </a:rPr>
                <a:t>Web-</a:t>
              </a:r>
              <a:r>
                <a:rPr lang="ru-RU" sz="2800">
                  <a:latin typeface="Tahoma" pitchFamily="34" charset="0"/>
                </a:rPr>
                <a:t>контейнер</a:t>
              </a:r>
            </a:p>
          </p:txBody>
        </p:sp>
        <p:sp>
          <p:nvSpPr>
            <p:cNvPr id="27654" name="AutoShape 20"/>
            <p:cNvSpPr>
              <a:spLocks noChangeArrowheads="1"/>
            </p:cNvSpPr>
            <p:nvPr/>
          </p:nvSpPr>
          <p:spPr bwMode="auto">
            <a:xfrm>
              <a:off x="3560" y="2568"/>
              <a:ext cx="771" cy="499"/>
            </a:xfrm>
            <a:prstGeom prst="rightArrow">
              <a:avLst>
                <a:gd name="adj1" fmla="val 50000"/>
                <a:gd name="adj2" fmla="val 38627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Tahoma" pitchFamily="34" charset="0"/>
                </a:rPr>
                <a:t>Запрос</a:t>
              </a:r>
            </a:p>
          </p:txBody>
        </p:sp>
        <p:sp>
          <p:nvSpPr>
            <p:cNvPr id="27655" name="Rectangle 21"/>
            <p:cNvSpPr>
              <a:spLocks noChangeArrowheads="1"/>
            </p:cNvSpPr>
            <p:nvPr/>
          </p:nvSpPr>
          <p:spPr bwMode="auto">
            <a:xfrm rot="-5400000">
              <a:off x="-976" y="2115"/>
              <a:ext cx="3311" cy="5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latin typeface="Tahoma" pitchFamily="34" charset="0"/>
                </a:rPr>
                <a:t>Web-</a:t>
              </a:r>
              <a:r>
                <a:rPr lang="ru-RU" sz="3200">
                  <a:latin typeface="Tahoma" pitchFamily="34" charset="0"/>
                </a:rPr>
                <a:t>клиент</a:t>
              </a:r>
            </a:p>
          </p:txBody>
        </p:sp>
        <p:sp>
          <p:nvSpPr>
            <p:cNvPr id="27656" name="Rectangle 22"/>
            <p:cNvSpPr>
              <a:spLocks noChangeArrowheads="1"/>
            </p:cNvSpPr>
            <p:nvPr/>
          </p:nvSpPr>
          <p:spPr bwMode="auto">
            <a:xfrm>
              <a:off x="4377" y="1162"/>
              <a:ext cx="1089" cy="4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JSP</a:t>
              </a:r>
              <a:r>
                <a:rPr lang="ru-RU" sz="2000">
                  <a:latin typeface="Tahoma" pitchFamily="34" charset="0"/>
                </a:rPr>
                <a:t>-файл</a:t>
              </a:r>
            </a:p>
          </p:txBody>
        </p:sp>
        <p:sp>
          <p:nvSpPr>
            <p:cNvPr id="27657" name="AutoShape 23"/>
            <p:cNvSpPr>
              <a:spLocks noChangeArrowheads="1"/>
            </p:cNvSpPr>
            <p:nvPr/>
          </p:nvSpPr>
          <p:spPr bwMode="auto">
            <a:xfrm>
              <a:off x="3651" y="1252"/>
              <a:ext cx="590" cy="91"/>
            </a:xfrm>
            <a:prstGeom prst="rightArrow">
              <a:avLst>
                <a:gd name="adj1" fmla="val 50000"/>
                <a:gd name="adj2" fmla="val 162088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58" name="AutoShape 24"/>
            <p:cNvSpPr>
              <a:spLocks noChangeArrowheads="1"/>
            </p:cNvSpPr>
            <p:nvPr/>
          </p:nvSpPr>
          <p:spPr bwMode="auto">
            <a:xfrm>
              <a:off x="3651" y="1434"/>
              <a:ext cx="590" cy="91"/>
            </a:xfrm>
            <a:prstGeom prst="leftArrow">
              <a:avLst>
                <a:gd name="adj1" fmla="val 50000"/>
                <a:gd name="adj2" fmla="val 162088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59" name="AutoShape 25"/>
            <p:cNvSpPr>
              <a:spLocks noChangeArrowheads="1"/>
            </p:cNvSpPr>
            <p:nvPr/>
          </p:nvSpPr>
          <p:spPr bwMode="auto">
            <a:xfrm>
              <a:off x="3878" y="754"/>
              <a:ext cx="1179" cy="317"/>
            </a:xfrm>
            <a:prstGeom prst="wedgeRectCallout">
              <a:avLst>
                <a:gd name="adj1" fmla="val -49745"/>
                <a:gd name="adj2" fmla="val 95741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>
                  <a:latin typeface="Tahoma" pitchFamily="34" charset="0"/>
                </a:rPr>
                <a:t>Изменился ли</a:t>
              </a:r>
            </a:p>
            <a:p>
              <a:pPr algn="ctr"/>
              <a:r>
                <a:rPr lang="en-US" sz="1200">
                  <a:latin typeface="Tahoma" pitchFamily="34" charset="0"/>
                </a:rPr>
                <a:t>JSP </a:t>
              </a:r>
              <a:r>
                <a:rPr lang="ru-RU" sz="1200">
                  <a:latin typeface="Tahoma" pitchFamily="34" charset="0"/>
                </a:rPr>
                <a:t>файл ?</a:t>
              </a:r>
            </a:p>
          </p:txBody>
        </p:sp>
        <p:sp>
          <p:nvSpPr>
            <p:cNvPr id="27660" name="AutoShape 26"/>
            <p:cNvSpPr>
              <a:spLocks noChangeArrowheads="1"/>
            </p:cNvSpPr>
            <p:nvPr/>
          </p:nvSpPr>
          <p:spPr bwMode="auto">
            <a:xfrm>
              <a:off x="3606" y="2069"/>
              <a:ext cx="771" cy="90"/>
            </a:xfrm>
            <a:prstGeom prst="rightArrow">
              <a:avLst>
                <a:gd name="adj1" fmla="val 50000"/>
                <a:gd name="adj2" fmla="val 214167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661" name="AutoShape 27"/>
            <p:cNvSpPr>
              <a:spLocks noChangeArrowheads="1"/>
            </p:cNvSpPr>
            <p:nvPr/>
          </p:nvSpPr>
          <p:spPr bwMode="auto">
            <a:xfrm>
              <a:off x="4377" y="1842"/>
              <a:ext cx="1088" cy="54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latin typeface="Tahoma" pitchFamily="34" charset="0"/>
                </a:rPr>
                <a:t>Translator</a:t>
              </a:r>
              <a:r>
                <a:rPr lang="en-US" sz="1600">
                  <a:latin typeface="Tahoma" pitchFamily="34" charset="0"/>
                </a:rPr>
                <a:t> </a:t>
              </a:r>
            </a:p>
            <a:p>
              <a:pPr algn="ctr"/>
              <a:r>
                <a:rPr lang="en-US" sz="1600">
                  <a:latin typeface="Tahoma" pitchFamily="34" charset="0"/>
                </a:rPr>
                <a:t>&amp;</a:t>
              </a:r>
            </a:p>
            <a:p>
              <a:pPr algn="ctr"/>
              <a:r>
                <a:rPr lang="en-US" sz="1600">
                  <a:latin typeface="Tahoma" pitchFamily="34" charset="0"/>
                </a:rPr>
                <a:t>Compiler</a:t>
              </a:r>
              <a:endParaRPr lang="ru-RU" sz="1600">
                <a:latin typeface="Tahoma" pitchFamily="34" charset="0"/>
              </a:endParaRPr>
            </a:p>
          </p:txBody>
        </p:sp>
        <p:sp>
          <p:nvSpPr>
            <p:cNvPr id="27662" name="AutoShape 28"/>
            <p:cNvSpPr>
              <a:spLocks noChangeArrowheads="1"/>
            </p:cNvSpPr>
            <p:nvPr/>
          </p:nvSpPr>
          <p:spPr bwMode="auto">
            <a:xfrm>
              <a:off x="4649" y="1616"/>
              <a:ext cx="499" cy="18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7663" name="Rectangle 29"/>
            <p:cNvSpPr>
              <a:spLocks noChangeArrowheads="1"/>
            </p:cNvSpPr>
            <p:nvPr/>
          </p:nvSpPr>
          <p:spPr bwMode="auto">
            <a:xfrm>
              <a:off x="4377" y="2614"/>
              <a:ext cx="1089" cy="131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Tahoma" pitchFamily="34" charset="0"/>
                </a:rPr>
                <a:t>Servlet</a:t>
              </a:r>
              <a:endParaRPr lang="ru-RU" sz="2800">
                <a:latin typeface="Tahoma" pitchFamily="34" charset="0"/>
              </a:endParaRPr>
            </a:p>
          </p:txBody>
        </p:sp>
        <p:sp>
          <p:nvSpPr>
            <p:cNvPr id="27664" name="AutoShape 30"/>
            <p:cNvSpPr>
              <a:spLocks noChangeArrowheads="1"/>
            </p:cNvSpPr>
            <p:nvPr/>
          </p:nvSpPr>
          <p:spPr bwMode="auto">
            <a:xfrm>
              <a:off x="4694" y="2432"/>
              <a:ext cx="499" cy="1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27665" name="AutoShape 31"/>
            <p:cNvSpPr>
              <a:spLocks noChangeArrowheads="1"/>
            </p:cNvSpPr>
            <p:nvPr/>
          </p:nvSpPr>
          <p:spPr bwMode="auto">
            <a:xfrm>
              <a:off x="1156" y="1026"/>
              <a:ext cx="1089" cy="680"/>
            </a:xfrm>
            <a:prstGeom prst="rightArrow">
              <a:avLst>
                <a:gd name="adj1" fmla="val 50000"/>
                <a:gd name="adj2" fmla="val 40037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Tahoma" pitchFamily="34" charset="0"/>
                </a:rPr>
                <a:t>Запрос</a:t>
              </a:r>
            </a:p>
          </p:txBody>
        </p:sp>
        <p:sp>
          <p:nvSpPr>
            <p:cNvPr id="27666" name="AutoShape 32"/>
            <p:cNvSpPr>
              <a:spLocks noChangeArrowheads="1"/>
            </p:cNvSpPr>
            <p:nvPr/>
          </p:nvSpPr>
          <p:spPr bwMode="auto">
            <a:xfrm>
              <a:off x="1066" y="3339"/>
              <a:ext cx="3220" cy="545"/>
            </a:xfrm>
            <a:prstGeom prst="leftArrow">
              <a:avLst>
                <a:gd name="adj1" fmla="val 50000"/>
                <a:gd name="adj2" fmla="val 147706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>
                  <a:latin typeface="Tahoma" pitchFamily="34" charset="0"/>
                </a:rPr>
                <a:t>Отклик</a:t>
              </a:r>
              <a:r>
                <a:rPr lang="en-US">
                  <a:latin typeface="Tahoma" pitchFamily="34" charset="0"/>
                </a:rPr>
                <a:t> (HTML, XML, </a:t>
              </a:r>
              <a:r>
                <a:rPr lang="ru-RU">
                  <a:latin typeface="Tahoma" pitchFamily="34" charset="0"/>
                </a:rPr>
                <a:t>и т.д.</a:t>
              </a:r>
              <a:r>
                <a:rPr lang="en-US">
                  <a:latin typeface="Tahoma" pitchFamily="34" charset="0"/>
                </a:rPr>
                <a:t>)</a:t>
              </a:r>
              <a:endParaRPr lang="ru-RU"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Трансляция </a:t>
            </a:r>
            <a:r>
              <a:rPr lang="en-US" smtClean="0"/>
              <a:t>JSP-</a:t>
            </a:r>
            <a:r>
              <a:rPr lang="ru-RU" smtClean="0"/>
              <a:t>файла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dirty="0" smtClean="0"/>
              <a:t>JSP</a:t>
            </a:r>
            <a:r>
              <a:rPr lang="ru-RU" dirty="0" smtClean="0"/>
              <a:t>-файл транслируется в файл </a:t>
            </a:r>
            <a:r>
              <a:rPr lang="en-US" dirty="0" smtClean="0"/>
              <a:t>java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ru-RU" dirty="0" smtClean="0"/>
              <a:t>Процесс трансляции управляется директивами (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&lt;%@ page […] %&gt;</a:t>
            </a:r>
            <a:r>
              <a:rPr lang="ru-RU" dirty="0" smtClean="0"/>
              <a:t>)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ru-RU" dirty="0" smtClean="0"/>
              <a:t>Полученный файл компилируется</a:t>
            </a:r>
            <a:r>
              <a:rPr lang="en-US" dirty="0" smtClean="0"/>
              <a:t> </a:t>
            </a:r>
            <a:r>
              <a:rPr lang="ru-RU" dirty="0" smtClean="0"/>
              <a:t>в класс </a:t>
            </a:r>
            <a:r>
              <a:rPr lang="ru-RU" dirty="0" err="1" smtClean="0"/>
              <a:t>сервлета</a:t>
            </a:r>
            <a:endParaRPr lang="ru-RU" dirty="0" smtClean="0"/>
          </a:p>
          <a:p>
            <a:pPr eaLnBrk="1" hangingPunct="1">
              <a:spcBef>
                <a:spcPts val="1200"/>
              </a:spcBef>
              <a:defRPr/>
            </a:pPr>
            <a:r>
              <a:rPr lang="ru-RU" dirty="0" smtClean="0"/>
              <a:t>Далее с ним идет работа как с </a:t>
            </a:r>
            <a:r>
              <a:rPr lang="ru-RU" dirty="0" err="1" smtClean="0"/>
              <a:t>сервлетом</a:t>
            </a:r>
            <a:endParaRPr lang="ru-RU" dirty="0" smtClean="0"/>
          </a:p>
          <a:p>
            <a:pPr eaLnBrk="1" hangingPunct="1">
              <a:spcBef>
                <a:spcPts val="1200"/>
              </a:spcBef>
              <a:defRPr/>
            </a:pPr>
            <a:r>
              <a:rPr lang="ru-RU" dirty="0" smtClean="0"/>
              <a:t>В дескрипторе развертывания </a:t>
            </a:r>
            <a:r>
              <a:rPr lang="en-US" dirty="0" err="1" smtClean="0"/>
              <a:t>jsp</a:t>
            </a:r>
            <a:r>
              <a:rPr lang="en-US" dirty="0" smtClean="0"/>
              <a:t>-</a:t>
            </a:r>
            <a:r>
              <a:rPr lang="ru-RU" dirty="0" smtClean="0"/>
              <a:t>страница может не упоминаться, однако там может быть указан ряд настроек по работе с </a:t>
            </a:r>
            <a:r>
              <a:rPr lang="en-US" dirty="0" err="1" smtClean="0"/>
              <a:t>jsp</a:t>
            </a:r>
            <a:endParaRPr lang="ru-RU" dirty="0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953217-A24E-4771-B433-12C0778DD7D4}" type="slidenum">
              <a:rPr lang="ru-RU" smtClean="0"/>
              <a:pPr eaLnBrk="1" hangingPunct="1"/>
              <a:t>25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Во время трансляции и компиляции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ru-RU" smtClean="0"/>
              <a:t>поведение зависит от используемого сервера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ru-RU" smtClean="0"/>
              <a:t>класс сервлета создан не будет</a:t>
            </a:r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Во время выполнения: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если для данной </a:t>
            </a:r>
            <a:r>
              <a:rPr lang="en-US" smtClean="0"/>
              <a:t>JSP </a:t>
            </a:r>
            <a:r>
              <a:rPr lang="ru-RU" smtClean="0"/>
              <a:t>страницы (или приложения) определена «страница на случай ошибки» (</a:t>
            </a:r>
            <a:r>
              <a:rPr lang="en-US" smtClean="0"/>
              <a:t>errorPage</a:t>
            </a:r>
            <a:r>
              <a:rPr lang="ru-RU" smtClean="0"/>
              <a:t>)</a:t>
            </a:r>
            <a:r>
              <a:rPr lang="en-US" smtClean="0"/>
              <a:t>, </a:t>
            </a:r>
            <a:r>
              <a:rPr lang="ru-RU" smtClean="0"/>
              <a:t>то будет выведена указанная страница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иначе – в зависимости</a:t>
            </a:r>
            <a:r>
              <a:rPr lang="en-US" smtClean="0"/>
              <a:t> </a:t>
            </a:r>
            <a:r>
              <a:rPr lang="ru-RU" smtClean="0"/>
              <a:t>от сервера</a:t>
            </a:r>
            <a:r>
              <a:rPr lang="en-US" smtClean="0"/>
              <a:t> </a:t>
            </a:r>
            <a:r>
              <a:rPr lang="ru-RU" smtClean="0"/>
              <a:t>и его настроек</a:t>
            </a:r>
            <a:endParaRPr lang="ru-RU" sz="3200" smtClean="0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16A4796-97F7-4288-92F3-6433BFB90EA7}" type="slidenum">
              <a:rPr lang="ru-RU" smtClean="0"/>
              <a:pPr eaLnBrk="1" hangingPunct="1"/>
              <a:t>26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сообщения об ошибке в процессе развертывания</a:t>
            </a:r>
          </a:p>
        </p:txBody>
      </p:sp>
      <p:pic>
        <p:nvPicPr>
          <p:cNvPr id="5" name="Содержимое 4" descr="DeploymentErro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5938" y="1636713"/>
            <a:ext cx="8107362" cy="4479925"/>
          </a:xfrm>
        </p:spPr>
      </p:pic>
      <p:sp>
        <p:nvSpPr>
          <p:cNvPr id="3072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88E5E0-3394-4642-BB39-F7A54F0E43BE}" type="slidenum">
              <a:rPr lang="ru-RU" smtClean="0"/>
              <a:pPr eaLnBrk="1" hangingPunct="1"/>
              <a:t>27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</a:t>
            </a:r>
            <a:r>
              <a:rPr lang="en-US" smtClean="0"/>
              <a:t>JSP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>
                <a:solidFill>
                  <a:schemeClr val="accent1"/>
                </a:solidFill>
              </a:rPr>
              <a:t>JSP-</a:t>
            </a:r>
            <a:r>
              <a:rPr lang="ru-RU" sz="2800" b="1" smtClean="0">
                <a:solidFill>
                  <a:schemeClr val="accent1"/>
                </a:solidFill>
              </a:rPr>
              <a:t>страница</a:t>
            </a:r>
          </a:p>
          <a:p>
            <a:pPr lvl="1" eaLnBrk="1" hangingPunct="1"/>
            <a:r>
              <a:rPr lang="ru-RU" sz="2400" smtClean="0"/>
              <a:t>Это страница из статических и динамических элементов</a:t>
            </a:r>
          </a:p>
          <a:p>
            <a:pPr lvl="1" eaLnBrk="1" hangingPunct="1"/>
            <a:r>
              <a:rPr lang="ru-RU" sz="2400" smtClean="0"/>
              <a:t>Статическая часть имеет произвольный формат</a:t>
            </a:r>
          </a:p>
          <a:p>
            <a:pPr eaLnBrk="1" hangingPunct="1"/>
            <a:endParaRPr lang="ru-RU" sz="2800" b="1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sz="2800" b="1" smtClean="0">
                <a:solidFill>
                  <a:schemeClr val="accent1"/>
                </a:solidFill>
              </a:rPr>
              <a:t>JSP-</a:t>
            </a:r>
            <a:r>
              <a:rPr lang="ru-RU" sz="2800" b="1" smtClean="0">
                <a:solidFill>
                  <a:schemeClr val="accent1"/>
                </a:solidFill>
              </a:rPr>
              <a:t>документ</a:t>
            </a:r>
          </a:p>
          <a:p>
            <a:pPr lvl="1" eaLnBrk="1" hangingPunct="1"/>
            <a:r>
              <a:rPr lang="en-US" sz="2400" smtClean="0"/>
              <a:t>XML-</a:t>
            </a:r>
            <a:r>
              <a:rPr lang="ru-RU" sz="2400" smtClean="0"/>
              <a:t>файл, содержащий тэги особого вида</a:t>
            </a:r>
          </a:p>
          <a:p>
            <a:pPr lvl="1" eaLnBrk="1" hangingPunct="1"/>
            <a:r>
              <a:rPr lang="ru-RU" sz="2400" smtClean="0"/>
              <a:t>Имеет ту же функциональность, что и </a:t>
            </a:r>
            <a:r>
              <a:rPr lang="en-US" sz="2400" smtClean="0"/>
              <a:t>JSP-</a:t>
            </a:r>
            <a:r>
              <a:rPr lang="ru-RU" sz="2400" smtClean="0"/>
              <a:t>страница, но требует представления в виде тэгов ряда элементов</a:t>
            </a: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E74EB7-4D1F-4465-8B7E-BF7925E56128}" type="slidenum">
              <a:rPr lang="ru-RU" smtClean="0"/>
              <a:pPr eaLnBrk="1" hangingPunct="1"/>
              <a:t>28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Вспомним о </a:t>
            </a:r>
            <a:r>
              <a:rPr lang="en-US" smtClean="0"/>
              <a:t>HTTP </a:t>
            </a:r>
            <a:r>
              <a:rPr lang="ru-RU" smtClean="0"/>
              <a:t>и </a:t>
            </a:r>
            <a:r>
              <a:rPr lang="en-US" smtClean="0"/>
              <a:t>HTML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1800"/>
              </a:spcBef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HTTP</a:t>
            </a:r>
            <a:r>
              <a:rPr lang="ru-RU" dirty="0" smtClean="0"/>
              <a:t> </a:t>
            </a:r>
            <a:endParaRPr lang="en-US" dirty="0" smtClean="0">
              <a:solidFill>
                <a:schemeClr val="accent1"/>
              </a:solidFill>
            </a:endParaRPr>
          </a:p>
          <a:p>
            <a:pPr lvl="1">
              <a:spcBef>
                <a:spcPts val="1800"/>
              </a:spcBef>
              <a:defRPr/>
            </a:pPr>
            <a:r>
              <a:rPr lang="ru-RU" dirty="0" smtClean="0"/>
              <a:t>Протокол передачи гипертекстовых файлов </a:t>
            </a:r>
            <a:endParaRPr lang="en-US" dirty="0" smtClean="0"/>
          </a:p>
          <a:p>
            <a:pPr lvl="1">
              <a:spcBef>
                <a:spcPts val="1800"/>
              </a:spcBef>
              <a:defRPr/>
            </a:pPr>
            <a:r>
              <a:rPr lang="ru-RU" dirty="0" smtClean="0"/>
              <a:t>И не только</a:t>
            </a:r>
          </a:p>
          <a:p>
            <a:pPr lvl="1">
              <a:spcBef>
                <a:spcPts val="1800"/>
              </a:spcBef>
              <a:defRPr/>
            </a:pPr>
            <a:r>
              <a:rPr lang="ru-RU" dirty="0" smtClean="0"/>
              <a:t>Основные команды – </a:t>
            </a:r>
            <a:r>
              <a:rPr lang="en-US" dirty="0" smtClean="0"/>
              <a:t>Get </a:t>
            </a:r>
            <a:r>
              <a:rPr lang="ru-RU" dirty="0" smtClean="0"/>
              <a:t>и </a:t>
            </a:r>
            <a:r>
              <a:rPr lang="en-US" dirty="0" smtClean="0"/>
              <a:t>Post</a:t>
            </a:r>
          </a:p>
          <a:p>
            <a:pPr>
              <a:spcBef>
                <a:spcPts val="1800"/>
              </a:spcBef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HTML</a:t>
            </a:r>
          </a:p>
          <a:p>
            <a:pPr lvl="1">
              <a:spcBef>
                <a:spcPts val="1800"/>
              </a:spcBef>
              <a:defRPr/>
            </a:pPr>
            <a:r>
              <a:rPr lang="ru-RU" dirty="0" smtClean="0"/>
              <a:t>Язык разметки документов</a:t>
            </a:r>
          </a:p>
          <a:p>
            <a:pPr lvl="1">
              <a:spcBef>
                <a:spcPts val="1800"/>
              </a:spcBef>
              <a:defRPr/>
            </a:pPr>
            <a:r>
              <a:rPr lang="ru-RU" dirty="0" smtClean="0"/>
              <a:t>Допускает наличие ссылок на другие документы</a:t>
            </a:r>
            <a:endParaRPr lang="ru-RU" dirty="0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BDEC6C-D664-4E46-9775-8B5C4C7985AC}" type="slidenum">
              <a:rPr lang="ru-RU" smtClean="0"/>
              <a:pPr eaLnBrk="1" hangingPunct="1"/>
              <a:t>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страницы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ru-RU" smtClean="0"/>
          </a:p>
          <a:p>
            <a:pPr eaLnBrk="1" hangingPunct="1"/>
            <a:r>
              <a:rPr lang="ru-RU" smtClean="0"/>
              <a:t>Создание статического содержимого. Для этого удобно использовать редакторы </a:t>
            </a:r>
            <a:r>
              <a:rPr lang="en-US" smtClean="0"/>
              <a:t>HTML, XML </a:t>
            </a:r>
            <a:r>
              <a:rPr lang="ru-RU" smtClean="0"/>
              <a:t>и пр.</a:t>
            </a:r>
          </a:p>
          <a:p>
            <a:pPr eaLnBrk="1" hangingPunct="1"/>
            <a:endParaRPr lang="ru-RU" smtClean="0"/>
          </a:p>
          <a:p>
            <a:pPr eaLnBrk="1" hangingPunct="1"/>
            <a:r>
              <a:rPr lang="ru-RU" smtClean="0"/>
              <a:t>Вставка динамических объектов и</a:t>
            </a:r>
            <a:r>
              <a:rPr lang="en-US" smtClean="0"/>
              <a:t> </a:t>
            </a:r>
            <a:r>
              <a:rPr lang="ru-RU" smtClean="0"/>
              <a:t>элементов</a:t>
            </a:r>
            <a:r>
              <a:rPr lang="en-US" smtClean="0"/>
              <a:t> </a:t>
            </a:r>
            <a:r>
              <a:rPr lang="ru-RU" smtClean="0"/>
              <a:t>сценариев </a:t>
            </a:r>
            <a:r>
              <a:rPr lang="en-US" smtClean="0"/>
              <a:t>JSP. </a:t>
            </a:r>
            <a:r>
              <a:rPr lang="ru-RU" smtClean="0"/>
              <a:t>В созданный файл вставляются элементы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&lt;%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?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 […] %&gt;</a:t>
            </a:r>
            <a:endParaRPr 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endParaRPr lang="ru-RU" smtClean="0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4900EA-40DA-4C72-8958-5A784CC94EBE}" type="slidenum">
              <a:rPr lang="ru-RU" smtClean="0"/>
              <a:pPr eaLnBrk="1" hangingPunct="1"/>
              <a:t>29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Элементы </a:t>
            </a:r>
            <a:r>
              <a:rPr lang="en-US" smtClean="0"/>
              <a:t>JSP-</a:t>
            </a:r>
            <a:r>
              <a:rPr lang="ru-RU" smtClean="0"/>
              <a:t>страницы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dirty="0" smtClean="0"/>
              <a:t>Статический текст</a:t>
            </a:r>
          </a:p>
          <a:p>
            <a:pPr lvl="4">
              <a:lnSpc>
                <a:spcPct val="90000"/>
              </a:lnSpc>
              <a:defRPr/>
            </a:pPr>
            <a:endParaRPr lang="ru-RU" sz="1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ru-RU" dirty="0" smtClean="0"/>
              <a:t>Элементы сценариев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dirty="0" smtClean="0"/>
              <a:t>Комментарии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&lt;%-- […] --%&gt;</a:t>
            </a:r>
            <a:endParaRPr lang="ru-RU" dirty="0" smtClean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dirty="0" smtClean="0"/>
              <a:t>Объявления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&lt;%! […] %&gt;</a:t>
            </a:r>
            <a:endParaRPr lang="ru-RU" dirty="0" smtClean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dirty="0" err="1" smtClean="0"/>
              <a:t>Скриптлеты</a:t>
            </a:r>
            <a:r>
              <a:rPr lang="ru-RU" dirty="0" smtClean="0"/>
              <a:t>	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&lt;% […] %&gt;</a:t>
            </a:r>
            <a:endParaRPr lang="ru-RU" dirty="0" smtClean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dirty="0" smtClean="0"/>
              <a:t>Выражения	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&lt;%= […] %&gt;</a:t>
            </a:r>
            <a:endParaRPr lang="en-US" dirty="0" smtClean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dirty="0" smtClean="0"/>
              <a:t>Директивы	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&lt;%@ ? […]%&gt;</a:t>
            </a:r>
            <a:endParaRPr lang="ru-RU" dirty="0" smtClean="0">
              <a:solidFill>
                <a:schemeClr val="accent1"/>
              </a:solidFill>
            </a:endParaRPr>
          </a:p>
          <a:p>
            <a:pPr lvl="5">
              <a:lnSpc>
                <a:spcPct val="90000"/>
              </a:lnSpc>
              <a:defRPr/>
            </a:pPr>
            <a:endParaRPr lang="ru-RU" sz="1400" dirty="0" smtClean="0"/>
          </a:p>
          <a:p>
            <a:pPr>
              <a:lnSpc>
                <a:spcPct val="90000"/>
              </a:lnSpc>
              <a:defRPr/>
            </a:pPr>
            <a:r>
              <a:rPr lang="ru-RU" dirty="0" smtClean="0"/>
              <a:t>Стандартные объекты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ru-RU" dirty="0" smtClean="0"/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D074EC-4E88-4D12-9B88-D8FAC670C612}" type="slidenum">
              <a:rPr lang="ru-RU" smtClean="0"/>
              <a:pPr eaLnBrk="1" hangingPunct="1"/>
              <a:t>30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Комментарии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&lt;%-- […] --%&gt;</a:t>
            </a:r>
            <a:endParaRPr 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spcBef>
                <a:spcPts val="2000"/>
              </a:spcBef>
            </a:pPr>
            <a:r>
              <a:rPr lang="ru-RU" smtClean="0"/>
              <a:t>Содержат текст, который не будет включен в отклик</a:t>
            </a:r>
            <a:r>
              <a:rPr lang="en-US" smtClean="0"/>
              <a:t> </a:t>
            </a:r>
            <a:r>
              <a:rPr lang="ru-RU" smtClean="0"/>
              <a:t>страницы</a:t>
            </a:r>
          </a:p>
          <a:p>
            <a:pPr>
              <a:spcBef>
                <a:spcPts val="2000"/>
              </a:spcBef>
            </a:pPr>
            <a:r>
              <a:rPr lang="ru-RU" smtClean="0"/>
              <a:t>Содержимое комментария игнорируется транслятором</a:t>
            </a:r>
          </a:p>
          <a:p>
            <a:pPr>
              <a:spcBef>
                <a:spcPts val="2000"/>
              </a:spcBef>
            </a:pPr>
            <a:r>
              <a:rPr lang="ru-RU" smtClean="0"/>
              <a:t>Не путайте с комментариями </a:t>
            </a:r>
            <a:r>
              <a:rPr lang="en-US" smtClean="0"/>
              <a:t>HTML</a:t>
            </a:r>
            <a:br>
              <a:rPr lang="en-US" smtClean="0"/>
            </a:b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&lt;!-- […] --&gt;</a:t>
            </a:r>
            <a:endParaRPr lang="ru-RU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2D894E-7699-4BDF-B5F6-1065D61EE7E2}" type="slidenum">
              <a:rPr lang="ru-RU" smtClean="0"/>
              <a:pPr eaLnBrk="1" hangingPunct="1"/>
              <a:t>31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JSP-</a:t>
            </a:r>
            <a:r>
              <a:rPr lang="ru-RU" smtClean="0"/>
              <a:t>страница</a:t>
            </a:r>
            <a:br>
              <a:rPr lang="ru-RU" smtClean="0"/>
            </a:br>
            <a:r>
              <a:rPr lang="ru-RU" smtClean="0"/>
              <a:t>с комментариями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JSP-</a:t>
            </a:r>
            <a:r>
              <a:rPr lang="ru-RU" smtClean="0"/>
              <a:t>страница</a:t>
            </a:r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pPr lvl="4"/>
            <a:endParaRPr lang="en-US" smtClean="0"/>
          </a:p>
          <a:p>
            <a:r>
              <a:rPr lang="ru-RU" smtClean="0"/>
              <a:t>Фрагмент примерного кода сервлета</a:t>
            </a:r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72CCED-5D13-413B-A846-A144976FC078}" type="slidenum">
              <a:rPr lang="ru-RU" smtClean="0"/>
              <a:pPr eaLnBrk="1" hangingPunct="1"/>
              <a:t>32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214563"/>
            <a:ext cx="8572500" cy="17859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b="1">
                <a:latin typeface="Courier New" pitchFamily="49" charset="0"/>
              </a:rPr>
              <a:t>&lt;html&gt;&lt;body&gt;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  Hello World!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  &lt;%-- This is a JSP comment --%&gt;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  &lt;!-- This is a HTML comment --&gt;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&lt;/body&gt;&lt;/html&gt;</a:t>
            </a:r>
            <a:endParaRPr lang="ru-RU" sz="2200" b="1">
              <a:latin typeface="Courier New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4929188"/>
            <a:ext cx="8572500" cy="11430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b="1">
                <a:latin typeface="Courier New" pitchFamily="49" charset="0"/>
              </a:rPr>
              <a:t>out.write("&lt;html&gt;&lt;body&gt;\n  Hello World!\n  ");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out.write("\n  &lt;!-- This is a HTML comment --&gt;"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           + "\n&lt;/body&gt;&lt;/html&gt;\n");</a:t>
            </a:r>
            <a:endParaRPr lang="ru-RU" sz="22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Объявления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&lt;%! […] %&gt;</a:t>
            </a:r>
            <a:endParaRPr lang="ru-RU" sz="28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marL="342900" lvl="1" indent="-342900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ru-RU" smtClean="0"/>
              <a:t>Обычно содержат объявления переменных, методов, классов и интерфейсов</a:t>
            </a:r>
          </a:p>
          <a:p>
            <a:pPr>
              <a:lnSpc>
                <a:spcPct val="85000"/>
              </a:lnSpc>
            </a:pPr>
            <a:r>
              <a:rPr lang="ru-RU" sz="2800" smtClean="0"/>
              <a:t>При трансляции преобразуются в элементы класса сервлета (поля, методы и вложенные типы)</a:t>
            </a:r>
          </a:p>
          <a:p>
            <a:pPr>
              <a:lnSpc>
                <a:spcPct val="85000"/>
              </a:lnSpc>
            </a:pPr>
            <a:r>
              <a:rPr lang="ru-RU" sz="2800" smtClean="0"/>
              <a:t>Нельзя использовать поля для хранения значений, использующихся в рамках одного запроса</a:t>
            </a:r>
          </a:p>
          <a:p>
            <a:pPr>
              <a:lnSpc>
                <a:spcPct val="85000"/>
              </a:lnSpc>
            </a:pPr>
            <a:r>
              <a:rPr lang="ru-RU" sz="2800" smtClean="0"/>
              <a:t>При работе с внутренними классами есть особенности</a:t>
            </a:r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741EA4B-31FE-4F74-BC1E-9D5065E9FFC1}" type="slidenum">
              <a:rPr lang="ru-RU" smtClean="0"/>
              <a:pPr eaLnBrk="1" hangingPunct="1"/>
              <a:t>33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JSP-</a:t>
            </a:r>
            <a:r>
              <a:rPr lang="ru-RU" smtClean="0"/>
              <a:t>страница</a:t>
            </a:r>
            <a:br>
              <a:rPr lang="ru-RU" smtClean="0"/>
            </a:br>
            <a:r>
              <a:rPr lang="ru-RU" smtClean="0"/>
              <a:t>с объявлениями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JSP-</a:t>
            </a:r>
            <a:r>
              <a:rPr lang="ru-RU" sz="2400" smtClean="0"/>
              <a:t>страница</a:t>
            </a:r>
          </a:p>
          <a:p>
            <a:endParaRPr lang="ru-RU" sz="2400" smtClean="0"/>
          </a:p>
          <a:p>
            <a:endParaRPr lang="ru-RU" sz="2400" smtClean="0"/>
          </a:p>
          <a:p>
            <a:endParaRPr lang="ru-RU" sz="2400" smtClean="0"/>
          </a:p>
          <a:p>
            <a:pPr lvl="4"/>
            <a:endParaRPr lang="en-US" sz="1600" smtClean="0"/>
          </a:p>
          <a:p>
            <a:r>
              <a:rPr lang="ru-RU" sz="2400" smtClean="0"/>
              <a:t>Фрагмент примерного кода сервлета</a:t>
            </a:r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03685D-6B3D-4331-84F3-02D82DD7DFF9}" type="slidenum">
              <a:rPr lang="ru-RU" smtClean="0"/>
              <a:pPr eaLnBrk="1" hangingPunct="1"/>
              <a:t>34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071688"/>
            <a:ext cx="8572500" cy="15716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ourier New" pitchFamily="49" charset="0"/>
              </a:rPr>
              <a:t>&lt;%!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private String str = "Message: ";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public String createMessage(String arg) {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  return str + arg;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%&gt;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4214813"/>
            <a:ext cx="8572500" cy="18573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ourier New" pitchFamily="49" charset="0"/>
              </a:rPr>
              <a:t>public final class index_jsp </a:t>
            </a:r>
            <a:endParaRPr lang="ru-RU" sz="1600" b="1">
              <a:latin typeface="Courier New" pitchFamily="49" charset="0"/>
            </a:endParaRPr>
          </a:p>
          <a:p>
            <a:pPr eaLnBrk="1" hangingPunct="1"/>
            <a:r>
              <a:rPr lang="ru-RU" sz="1600" b="1">
                <a:latin typeface="Courier New" pitchFamily="49" charset="0"/>
              </a:rPr>
              <a:t>  </a:t>
            </a:r>
            <a:r>
              <a:rPr lang="en-US" sz="1600" b="1">
                <a:latin typeface="Courier New" pitchFamily="49" charset="0"/>
              </a:rPr>
              <a:t>extends org.apache.jasper.runtime.HttpJspBase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implements org.apache.jasper.runtime.JspSourceDependent {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private String str = "Message: ";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public String createMessage(String arg) {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    return str + arg;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Скриптлеты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&lt;% […] %&gt;</a:t>
            </a:r>
            <a:endParaRPr 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r>
              <a:rPr lang="ru-RU" smtClean="0"/>
              <a:t>Содержат динамически выполняемый код</a:t>
            </a:r>
          </a:p>
          <a:p>
            <a:r>
              <a:rPr lang="ru-RU" smtClean="0"/>
              <a:t>Преобразуются во фрагменты методов сервлета, формирующих отклик</a:t>
            </a:r>
          </a:p>
          <a:p>
            <a:r>
              <a:rPr lang="ru-RU" smtClean="0"/>
              <a:t>Синтаксически являются фрагментами обычных </a:t>
            </a:r>
            <a:r>
              <a:rPr lang="en-US" smtClean="0"/>
              <a:t>Java-</a:t>
            </a:r>
            <a:r>
              <a:rPr lang="ru-RU" smtClean="0"/>
              <a:t>методов</a:t>
            </a:r>
          </a:p>
          <a:p>
            <a:r>
              <a:rPr lang="ru-RU" smtClean="0"/>
              <a:t>Каждая завершенная инструкция заканчивается знаком точки с запятой</a:t>
            </a:r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81C2D8F-741D-405A-B53D-21ACB5E89E06}" type="slidenum">
              <a:rPr lang="ru-RU" smtClean="0"/>
              <a:pPr eaLnBrk="1" hangingPunct="1"/>
              <a:t>35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JSP-</a:t>
            </a:r>
            <a:r>
              <a:rPr lang="ru-RU" smtClean="0"/>
              <a:t>страница</a:t>
            </a:r>
            <a:br>
              <a:rPr lang="ru-RU" smtClean="0"/>
            </a:br>
            <a:r>
              <a:rPr lang="ru-RU" smtClean="0"/>
              <a:t>со скриптлетами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JSP-</a:t>
            </a:r>
            <a:r>
              <a:rPr lang="ru-RU" sz="2400" smtClean="0"/>
              <a:t>страница</a:t>
            </a:r>
          </a:p>
          <a:p>
            <a:endParaRPr lang="ru-RU" sz="2400" smtClean="0"/>
          </a:p>
          <a:p>
            <a:endParaRPr lang="ru-RU" sz="2400" smtClean="0"/>
          </a:p>
          <a:p>
            <a:endParaRPr lang="ru-RU" sz="2400" smtClean="0"/>
          </a:p>
          <a:p>
            <a:pPr lvl="4"/>
            <a:endParaRPr lang="en-US" sz="1600" smtClean="0"/>
          </a:p>
          <a:p>
            <a:r>
              <a:rPr lang="ru-RU" sz="2400" smtClean="0"/>
              <a:t>Фрагмент примерного кода сервлета</a:t>
            </a: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3E1055-BEB0-41A3-ADCF-1EFA59AA4941}" type="slidenum">
              <a:rPr lang="ru-RU" smtClean="0"/>
              <a:pPr eaLnBrk="1" hangingPunct="1"/>
              <a:t>36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071688"/>
            <a:ext cx="8572500" cy="15716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&lt;html&gt;&lt;body&gt;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&lt;%  String server_name = System.getProperty("os.name");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if (server_name == null)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  server_name = "Undefined.";  %&gt;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4143375"/>
            <a:ext cx="8572500" cy="192881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out.write("&lt;html&gt;&lt;body&gt;\n");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String server_name = System.getProperty("os.name");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if (server_name == null) 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server_name = "Undefined.";  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out.write("\n");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out.write("&lt;/body&gt;&lt;/html&gt;\n");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Выражения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&lt;%= […] %&gt;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defRPr/>
            </a:pPr>
            <a:r>
              <a:rPr lang="ru-RU" dirty="0" smtClean="0"/>
              <a:t>Содержит выражения, значения которых будут выведены в отклик</a:t>
            </a:r>
          </a:p>
          <a:p>
            <a:pPr>
              <a:lnSpc>
                <a:spcPct val="120000"/>
              </a:lnSpc>
              <a:defRPr/>
            </a:pPr>
            <a:r>
              <a:rPr lang="ru-RU" dirty="0" smtClean="0"/>
              <a:t>Синтаксически являются вычислимыми выражениями </a:t>
            </a:r>
            <a:r>
              <a:rPr lang="en-US" dirty="0" smtClean="0"/>
              <a:t>Java,</a:t>
            </a:r>
            <a:r>
              <a:rPr lang="ru-RU" dirty="0" smtClean="0"/>
              <a:t> для которых может быть получено текстовое представление</a:t>
            </a:r>
          </a:p>
          <a:p>
            <a:pPr>
              <a:lnSpc>
                <a:spcPct val="120000"/>
              </a:lnSpc>
              <a:defRPr/>
            </a:pPr>
            <a:r>
              <a:rPr lang="ru-RU" dirty="0" smtClean="0"/>
              <a:t>В конце выражений точки с запятой нет!</a:t>
            </a:r>
            <a:endParaRPr lang="ru-RU" dirty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B582F3-0707-4194-8009-E3DAD92C01D2}" type="slidenum">
              <a:rPr lang="ru-RU" smtClean="0"/>
              <a:pPr eaLnBrk="1" hangingPunct="1"/>
              <a:t>37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JSP-</a:t>
            </a:r>
            <a:r>
              <a:rPr lang="ru-RU" smtClean="0"/>
              <a:t>страница</a:t>
            </a:r>
            <a:br>
              <a:rPr lang="ru-RU" smtClean="0"/>
            </a:br>
            <a:r>
              <a:rPr lang="ru-RU" smtClean="0"/>
              <a:t>с выражениями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JSP-</a:t>
            </a:r>
            <a:r>
              <a:rPr lang="ru-RU" sz="2400" smtClean="0"/>
              <a:t>страница</a:t>
            </a:r>
          </a:p>
          <a:p>
            <a:endParaRPr lang="ru-RU" sz="2400" smtClean="0"/>
          </a:p>
          <a:p>
            <a:endParaRPr lang="ru-RU" sz="2400" smtClean="0"/>
          </a:p>
          <a:p>
            <a:endParaRPr lang="ru-RU" sz="2000" smtClean="0"/>
          </a:p>
          <a:p>
            <a:r>
              <a:rPr lang="ru-RU" sz="2400" smtClean="0"/>
              <a:t>Фрагмент примерного кода сервлета</a:t>
            </a: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73C3AA-8973-44C4-A078-19CCFBF0683E}" type="slidenum">
              <a:rPr lang="ru-RU" smtClean="0"/>
              <a:pPr eaLnBrk="1" hangingPunct="1"/>
              <a:t>38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071688"/>
            <a:ext cx="8572500" cy="12144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&lt;html&gt;&lt;body&gt;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OS Name: &lt;%=server_name%&gt;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&lt;br&gt;&lt;%=createMessage("It works!")%&gt;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3786188"/>
            <a:ext cx="8572500" cy="22860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out.write("&lt;html&gt;&lt;body&gt;\n");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out.write("OS Name: ");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out.print(server_name);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out.write("\n");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out.write("&lt;br&gt;");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out.print(createMessage("It works!"));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out.write("\n");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out.write("&lt;/body&gt;&lt;/html&gt;\n");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Добавление информации</a:t>
            </a:r>
            <a:r>
              <a:rPr lang="en-US" smtClean="0"/>
              <a:t/>
            </a:r>
            <a:br>
              <a:rPr lang="en-US" smtClean="0"/>
            </a:br>
            <a:r>
              <a:rPr lang="ru-RU" smtClean="0"/>
              <a:t>на сервер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smtClean="0"/>
          </a:p>
          <a:p>
            <a:r>
              <a:rPr lang="ru-RU" smtClean="0"/>
              <a:t>Как добавить статичные файлы на ваш </a:t>
            </a:r>
            <a:r>
              <a:rPr lang="en-US" smtClean="0"/>
              <a:t>HTTP</a:t>
            </a:r>
            <a:r>
              <a:rPr lang="ru-RU" smtClean="0"/>
              <a:t>-сервер</a:t>
            </a:r>
            <a:r>
              <a:rPr lang="en-US" smtClean="0"/>
              <a:t>?</a:t>
            </a:r>
          </a:p>
          <a:p>
            <a:endParaRPr lang="en-US" smtClean="0"/>
          </a:p>
          <a:p>
            <a:endParaRPr lang="en-US" smtClean="0"/>
          </a:p>
          <a:p>
            <a:r>
              <a:rPr lang="ru-RU" smtClean="0"/>
              <a:t>Просто поместить их в некоторый каталог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smtClean="0"/>
          </a:p>
          <a:p>
            <a:r>
              <a:rPr lang="ru-RU" smtClean="0"/>
              <a:t>Как добавить динамическое наполнение на ваш </a:t>
            </a:r>
            <a:r>
              <a:rPr lang="en-US" smtClean="0"/>
              <a:t>HTTP</a:t>
            </a:r>
            <a:r>
              <a:rPr lang="ru-RU" smtClean="0"/>
              <a:t>-сервер?</a:t>
            </a:r>
            <a:endParaRPr lang="en-US" smtClean="0"/>
          </a:p>
          <a:p>
            <a:endParaRPr lang="en-US" smtClean="0"/>
          </a:p>
          <a:p>
            <a:r>
              <a:rPr lang="ru-RU" smtClean="0"/>
              <a:t>Написать программу, обрабатывающую запросы </a:t>
            </a:r>
            <a:r>
              <a:rPr lang="en-US" smtClean="0"/>
              <a:t>GET </a:t>
            </a:r>
            <a:r>
              <a:rPr lang="ru-RU" smtClean="0"/>
              <a:t>и</a:t>
            </a:r>
            <a:r>
              <a:rPr lang="en-US" smtClean="0"/>
              <a:t> POST</a:t>
            </a:r>
            <a:endParaRPr lang="ru-RU" smtClean="0"/>
          </a:p>
        </p:txBody>
      </p:sp>
      <p:sp>
        <p:nvSpPr>
          <p:cNvPr id="614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09B2A7-6E9D-446B-8D25-4EA858E5F9C8}" type="slidenum">
              <a:rPr lang="ru-RU" smtClean="0"/>
              <a:pPr eaLnBrk="1" hangingPunct="1"/>
              <a:t>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Директива </a:t>
            </a:r>
            <a:r>
              <a:rPr lang="en-US" smtClean="0"/>
              <a:t>page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&lt;%@ page […] %&gt;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Позволяет управлять процессом трансляции </a:t>
            </a:r>
            <a:r>
              <a:rPr lang="en-US" dirty="0" smtClean="0"/>
              <a:t>JSP-</a:t>
            </a:r>
            <a:r>
              <a:rPr lang="ru-RU" dirty="0" smtClean="0"/>
              <a:t>страницы в </a:t>
            </a:r>
            <a:r>
              <a:rPr lang="ru-RU" dirty="0" err="1" smtClean="0"/>
              <a:t>сервлет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Часто используемые параметры</a:t>
            </a:r>
          </a:p>
          <a:p>
            <a:pPr lvl="1">
              <a:defRPr/>
            </a:pPr>
            <a:r>
              <a:rPr lang="ru-RU" dirty="0" smtClean="0"/>
              <a:t>Тип отклика и кодировка</a:t>
            </a:r>
          </a:p>
          <a:p>
            <a:pPr lvl="1">
              <a:defRPr/>
            </a:pPr>
            <a:r>
              <a:rPr lang="ru-RU" dirty="0" smtClean="0"/>
              <a:t>Автоматическая инициализация сессии</a:t>
            </a:r>
          </a:p>
          <a:p>
            <a:pPr lvl="1">
              <a:defRPr/>
            </a:pPr>
            <a:r>
              <a:rPr lang="ru-RU" dirty="0" smtClean="0"/>
              <a:t>Импортируемые типы</a:t>
            </a:r>
          </a:p>
          <a:p>
            <a:pPr lvl="1">
              <a:defRPr/>
            </a:pPr>
            <a:r>
              <a:rPr lang="ru-RU" dirty="0" smtClean="0"/>
              <a:t>Страница для обработки ошибок</a:t>
            </a:r>
          </a:p>
          <a:p>
            <a:pPr lvl="2">
              <a:defRPr/>
            </a:pPr>
            <a:r>
              <a:rPr lang="ru-RU" dirty="0" smtClean="0"/>
              <a:t>Является ли данная страница обработчиком</a:t>
            </a:r>
          </a:p>
          <a:p>
            <a:pPr lvl="2">
              <a:defRPr/>
            </a:pPr>
            <a:r>
              <a:rPr lang="ru-RU" dirty="0" smtClean="0"/>
              <a:t>Какая страница используется как обработчик</a:t>
            </a:r>
          </a:p>
          <a:p>
            <a:pPr lvl="1">
              <a:defRPr/>
            </a:pPr>
            <a:endParaRPr lang="ru-RU" dirty="0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F1022E-A1EB-4140-8BE4-5AC00F81EA48}" type="slidenum">
              <a:rPr lang="ru-RU" smtClean="0"/>
              <a:pPr eaLnBrk="1" hangingPunct="1"/>
              <a:t>39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 отклика, кодировка и импорт типов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JSP-</a:t>
            </a:r>
            <a:r>
              <a:rPr lang="ru-RU" sz="2400" smtClean="0"/>
              <a:t>страница</a:t>
            </a:r>
          </a:p>
          <a:p>
            <a:endParaRPr lang="ru-RU" sz="2400" smtClean="0"/>
          </a:p>
          <a:p>
            <a:endParaRPr lang="ru-RU" sz="2400" smtClean="0"/>
          </a:p>
          <a:p>
            <a:endParaRPr lang="ru-RU" sz="2000" smtClean="0"/>
          </a:p>
          <a:p>
            <a:r>
              <a:rPr lang="ru-RU" sz="2400" smtClean="0"/>
              <a:t>Фрагмент примерного кода сервлета</a:t>
            </a: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9FF199-DA86-4949-8BE4-E7EBEBF5B177}" type="slidenum">
              <a:rPr lang="ru-RU" smtClean="0"/>
              <a:pPr eaLnBrk="1" hangingPunct="1"/>
              <a:t>40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071688"/>
            <a:ext cx="8572500" cy="107156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sz="2000" b="1">
                <a:latin typeface="Courier New" pitchFamily="49" charset="0"/>
              </a:rPr>
              <a:t>&lt;%@page contentType="text/html; charset=UTF-8"%&gt;</a:t>
            </a:r>
          </a:p>
          <a:p>
            <a:pPr eaLnBrk="1" hangingPunct="1"/>
            <a:r>
              <a:rPr lang="fr-FR" sz="2000" b="1">
                <a:latin typeface="Courier New" pitchFamily="49" charset="0"/>
              </a:rPr>
              <a:t>&lt;%@page session="true"%&gt;</a:t>
            </a:r>
          </a:p>
          <a:p>
            <a:pPr eaLnBrk="1" hangingPunct="1"/>
            <a:r>
              <a:rPr lang="fr-FR" sz="2000" b="1">
                <a:latin typeface="Courier New" pitchFamily="49" charset="0"/>
              </a:rPr>
              <a:t>&lt;%@page import="java.util.*</a:t>
            </a:r>
            <a:r>
              <a:rPr lang="en-US" sz="2000" b="1">
                <a:latin typeface="Courier New" pitchFamily="49" charset="0"/>
              </a:rPr>
              <a:t>, java.lang.reflect.*</a:t>
            </a:r>
            <a:r>
              <a:rPr lang="fr-FR" sz="2000" b="1">
                <a:latin typeface="Courier New" pitchFamily="49" charset="0"/>
              </a:rPr>
              <a:t>" %&gt;</a:t>
            </a:r>
            <a:endParaRPr lang="en-US" sz="2000" b="1">
              <a:latin typeface="Courier New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3786188"/>
            <a:ext cx="8572500" cy="22860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import java.util.*;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import java.lang.reflect.*;</a:t>
            </a:r>
          </a:p>
          <a:p>
            <a:pPr eaLnBrk="1" hangingPunct="1"/>
            <a:endParaRPr lang="en-US" sz="2000" b="1">
              <a:latin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</a:rPr>
              <a:t>...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response.setContentType("text/html; charset=UTF-8");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session = pageContext.getSession();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smtClean="0"/>
              <a:t>Возникновение и обработка ошибок </a:t>
            </a:r>
            <a:r>
              <a:rPr lang="ru-RU" sz="3200" smtClean="0"/>
              <a:t>(</a:t>
            </a:r>
            <a:r>
              <a:rPr lang="en-US" sz="3200" smtClean="0"/>
              <a:t>JSP-</a:t>
            </a:r>
            <a:r>
              <a:rPr lang="ru-RU" sz="3200" smtClean="0"/>
              <a:t>страницы)</a:t>
            </a:r>
            <a:endParaRPr lang="ru-RU" sz="360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Основная страница</a:t>
            </a:r>
          </a:p>
          <a:p>
            <a:endParaRPr lang="ru-RU" sz="2400" smtClean="0"/>
          </a:p>
          <a:p>
            <a:endParaRPr lang="ru-RU" sz="2400" smtClean="0"/>
          </a:p>
          <a:p>
            <a:endParaRPr lang="ru-RU" sz="2000" smtClean="0"/>
          </a:p>
          <a:p>
            <a:endParaRPr lang="ru-RU" sz="2400" smtClean="0"/>
          </a:p>
          <a:p>
            <a:r>
              <a:rPr lang="ru-RU" sz="2400" smtClean="0"/>
              <a:t>Страница-обработчик</a:t>
            </a:r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914B42-9FB9-4BD2-8176-8D9C8B6FAD82}" type="slidenum">
              <a:rPr lang="ru-RU" smtClean="0"/>
              <a:pPr eaLnBrk="1" hangingPunct="1"/>
              <a:t>41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071688"/>
            <a:ext cx="8572500" cy="150018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&lt;%@page contentType="text/html; charset=UTF-8"%&gt;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&lt;%@page errorPage="errorMessage.jsp"%&gt;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&lt;html&gt;&lt;body&gt;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&lt;% if(true) throw new Exception("Something happened!");%&gt;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4286250"/>
            <a:ext cx="8572500" cy="17859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&lt;%@page contentType="text/html" pageEncoding="UTF-8"%&gt;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&lt;%@page isErrorPage="true" %&gt;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&lt;html&gt;&lt;body&gt;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An error has occurred! Please, contact administrator.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&lt;%someLogMethod(exception);%&gt;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&lt;/body&gt;&lt;/html&gt;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smtClean="0"/>
              <a:t>Возникновение и обработка ошибок </a:t>
            </a:r>
            <a:r>
              <a:rPr lang="ru-RU" sz="3200" smtClean="0"/>
              <a:t>(примерный код сервлетов)</a:t>
            </a:r>
            <a:endParaRPr lang="ru-RU" sz="360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Основная страница</a:t>
            </a:r>
          </a:p>
          <a:p>
            <a:endParaRPr lang="ru-RU" sz="2400" smtClean="0"/>
          </a:p>
          <a:p>
            <a:endParaRPr lang="ru-RU" sz="2400" smtClean="0"/>
          </a:p>
          <a:p>
            <a:endParaRPr lang="ru-RU" sz="2000" smtClean="0"/>
          </a:p>
          <a:p>
            <a:endParaRPr lang="ru-RU" sz="2800" smtClean="0"/>
          </a:p>
          <a:p>
            <a:r>
              <a:rPr lang="ru-RU" sz="2400" smtClean="0"/>
              <a:t>Страница-обработчик</a:t>
            </a:r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5CD899-0A2B-44BA-8D55-8C223404D96E}" type="slidenum">
              <a:rPr lang="ru-RU" smtClean="0"/>
              <a:pPr eaLnBrk="1" hangingPunct="1"/>
              <a:t>42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071688"/>
            <a:ext cx="8572500" cy="17145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500" b="1">
                <a:latin typeface="Courier New" pitchFamily="49" charset="0"/>
              </a:rPr>
              <a:t>try {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pageContext = _jspxFactory.getPageContext(this, request,</a:t>
            </a:r>
            <a:endParaRPr lang="ru-RU" sz="1500" b="1">
              <a:latin typeface="Courier New" pitchFamily="49" charset="0"/>
            </a:endParaRPr>
          </a:p>
          <a:p>
            <a:pPr eaLnBrk="1" hangingPunct="1"/>
            <a:r>
              <a:rPr lang="ru-RU" sz="1500" b="1">
                <a:latin typeface="Courier New" pitchFamily="49" charset="0"/>
              </a:rPr>
              <a:t> </a:t>
            </a:r>
            <a:r>
              <a:rPr lang="en-US" sz="1500" b="1">
                <a:latin typeface="Courier New" pitchFamily="49" charset="0"/>
              </a:rPr>
              <a:t>   response, "errorMessage.jsp", true, 8192, true);</a:t>
            </a:r>
            <a:endParaRPr lang="ru-RU" sz="1500" b="1">
              <a:latin typeface="Courier New" pitchFamily="49" charset="0"/>
            </a:endParaRPr>
          </a:p>
          <a:p>
            <a:pPr eaLnBrk="1" hangingPunct="1"/>
            <a:r>
              <a:rPr lang="en-US" sz="1500" b="1">
                <a:latin typeface="Courier New" pitchFamily="49" charset="0"/>
              </a:rPr>
              <a:t>  if(true) throw new Exception("Something happened!");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} catch (Throwable t) {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_jspx_page_context.handlePageException(t);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}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4286250"/>
            <a:ext cx="8572500" cy="17145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500" b="1">
                <a:latin typeface="Courier New" pitchFamily="49" charset="0"/>
              </a:rPr>
              <a:t>Throwable exception = 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org.apache.jasper.runtime.JspRuntimeLibrary.getThrowable(request);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...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out.write("&lt;html&gt;&lt;body&gt;\n");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out.write("An error has occurred! Please, contact administrator.\n");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someLogMethod(exception);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out.write("&lt;/body&gt;&lt;/html&gt;\n");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Директива </a:t>
            </a:r>
            <a:r>
              <a:rPr lang="en-US" smtClean="0"/>
              <a:t>include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 smtClean="0"/>
              <a:t>Предназначена для включения в формируемый отклик содержимого другого файла</a:t>
            </a:r>
          </a:p>
          <a:p>
            <a:pPr>
              <a:defRPr/>
            </a:pPr>
            <a:r>
              <a:rPr lang="ru-RU" dirty="0" smtClean="0"/>
              <a:t>Включение </a:t>
            </a:r>
            <a:r>
              <a:rPr lang="ru-RU" dirty="0" smtClean="0">
                <a:solidFill>
                  <a:schemeClr val="accent1"/>
                </a:solidFill>
              </a:rPr>
              <a:t>статическое</a:t>
            </a:r>
            <a:r>
              <a:rPr lang="ru-RU" dirty="0" smtClean="0"/>
              <a:t>: происходит на этапе трансляции</a:t>
            </a:r>
          </a:p>
          <a:p>
            <a:pPr>
              <a:defRPr/>
            </a:pPr>
            <a:r>
              <a:rPr lang="ru-RU" dirty="0" smtClean="0"/>
              <a:t>Включаться могут как статические, так и динамические ресурсы</a:t>
            </a:r>
          </a:p>
          <a:p>
            <a:pPr>
              <a:defRPr/>
            </a:pPr>
            <a:r>
              <a:rPr lang="ru-RU" dirty="0" smtClean="0"/>
              <a:t>Существует специальный вид </a:t>
            </a:r>
            <a:r>
              <a:rPr lang="en-US" dirty="0" smtClean="0"/>
              <a:t>JSP-</a:t>
            </a:r>
            <a:r>
              <a:rPr lang="ru-RU" dirty="0" smtClean="0"/>
              <a:t>страниц – </a:t>
            </a:r>
            <a:r>
              <a:rPr lang="en-US" dirty="0" smtClean="0"/>
              <a:t>JSP Fragments (JSPF)</a:t>
            </a:r>
            <a:endParaRPr lang="ru-RU" dirty="0"/>
          </a:p>
        </p:txBody>
      </p:sp>
      <p:sp>
        <p:nvSpPr>
          <p:cNvPr id="4710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581721-EDCD-47D9-81DF-1D347101D9C4}" type="slidenum">
              <a:rPr lang="ru-RU" smtClean="0"/>
              <a:pPr eaLnBrk="1" hangingPunct="1"/>
              <a:t>43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Директива </a:t>
            </a:r>
            <a:r>
              <a:rPr lang="en-US" smtClean="0"/>
              <a:t>include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ru-RU" sz="3200" smtClean="0"/>
              <a:t>(</a:t>
            </a:r>
            <a:r>
              <a:rPr lang="en-US" sz="3200" smtClean="0"/>
              <a:t>JSP-</a:t>
            </a:r>
            <a:r>
              <a:rPr lang="ru-RU" sz="3200" smtClean="0"/>
              <a:t>страницы)</a:t>
            </a:r>
            <a:endParaRPr lang="ru-RU" sz="360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smtClean="0"/>
              <a:t>Основная страница</a:t>
            </a:r>
          </a:p>
          <a:p>
            <a:endParaRPr lang="ru-RU" sz="2800" smtClean="0"/>
          </a:p>
          <a:p>
            <a:endParaRPr lang="ru-RU" sz="2800" smtClean="0"/>
          </a:p>
          <a:p>
            <a:endParaRPr lang="ru-RU" sz="2400" smtClean="0"/>
          </a:p>
          <a:p>
            <a:endParaRPr lang="ru-RU" sz="2800" smtClean="0"/>
          </a:p>
          <a:p>
            <a:r>
              <a:rPr lang="ru-RU" sz="2800" smtClean="0"/>
              <a:t>Включаемая страница</a:t>
            </a:r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4B3CA3-8B79-4BBC-B7A3-0A80CA6ABC4C}" type="slidenum">
              <a:rPr lang="ru-RU" smtClean="0"/>
              <a:pPr eaLnBrk="1" hangingPunct="1"/>
              <a:t>44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214563"/>
            <a:ext cx="8572500" cy="150018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b="1">
                <a:latin typeface="Courier New" pitchFamily="49" charset="0"/>
              </a:rPr>
              <a:t>&lt;%@page contentType="text/html; charset=UTF-8"%&gt;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&lt;html&gt;&lt;body&gt;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&lt;%@include file="WEB-INF/jspf/fragment.jspf" %&gt;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4714875"/>
            <a:ext cx="8572500" cy="857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b="1">
                <a:latin typeface="Courier New" pitchFamily="49" charset="0"/>
              </a:rPr>
              <a:t>&lt;%@ page pageEncoding="UTF-8" %&gt;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Some fragment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Директива </a:t>
            </a:r>
            <a:r>
              <a:rPr lang="en-US" smtClean="0"/>
              <a:t>include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ru-RU" sz="3200" smtClean="0"/>
              <a:t>(примерный код сервлетов)</a:t>
            </a:r>
            <a:endParaRPr lang="ru-RU" sz="360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Основная страница</a:t>
            </a:r>
          </a:p>
          <a:p>
            <a:endParaRPr lang="ru-RU" sz="2400" smtClean="0"/>
          </a:p>
          <a:p>
            <a:endParaRPr lang="ru-RU" sz="2400" smtClean="0"/>
          </a:p>
          <a:p>
            <a:endParaRPr lang="ru-RU" sz="2000" smtClean="0"/>
          </a:p>
          <a:p>
            <a:endParaRPr lang="ru-RU" sz="2800" smtClean="0"/>
          </a:p>
        </p:txBody>
      </p:sp>
      <p:sp>
        <p:nvSpPr>
          <p:cNvPr id="4915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6ADD0B-C01A-4530-A831-E913B313FAA4}" type="slidenum">
              <a:rPr lang="ru-RU" smtClean="0"/>
              <a:pPr eaLnBrk="1" hangingPunct="1"/>
              <a:t>45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071688"/>
            <a:ext cx="8572500" cy="40005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500" b="1">
                <a:latin typeface="Courier New" pitchFamily="49" charset="0"/>
              </a:rPr>
              <a:t>public final class index_jsp </a:t>
            </a:r>
            <a:r>
              <a:rPr lang="ru-RU" sz="1500" b="1">
                <a:latin typeface="Courier New" pitchFamily="49" charset="0"/>
              </a:rPr>
              <a:t>...</a:t>
            </a:r>
            <a:r>
              <a:rPr lang="en-US" sz="1500" b="1">
                <a:latin typeface="Courier New" pitchFamily="49" charset="0"/>
              </a:rPr>
              <a:t> {</a:t>
            </a:r>
          </a:p>
          <a:p>
            <a:pPr eaLnBrk="1" hangingPunct="1"/>
            <a:endParaRPr lang="en-US" sz="1500" b="1">
              <a:latin typeface="Courier New" pitchFamily="49" charset="0"/>
            </a:endParaRPr>
          </a:p>
          <a:p>
            <a:pPr eaLnBrk="1" hangingPunct="1"/>
            <a:r>
              <a:rPr lang="en-US" sz="1500" b="1">
                <a:latin typeface="Courier New" pitchFamily="49" charset="0"/>
              </a:rPr>
              <a:t>  private static java.util.Vector _jspx_dependants;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static {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_jspx_dependants = new java.util.Vector(1);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_jspx_dependants.add("/WEB-INF/jspf/fragment.jspf");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}</a:t>
            </a:r>
            <a:endParaRPr lang="ru-RU" sz="1500" b="1">
              <a:latin typeface="Courier New" pitchFamily="49" charset="0"/>
            </a:endParaRPr>
          </a:p>
          <a:p>
            <a:pPr eaLnBrk="1" hangingPunct="1"/>
            <a:endParaRPr lang="ru-RU" sz="1500" b="1">
              <a:latin typeface="Courier New" pitchFamily="49" charset="0"/>
            </a:endParaRPr>
          </a:p>
          <a:p>
            <a:pPr eaLnBrk="1" hangingPunct="1"/>
            <a:r>
              <a:rPr lang="en-US" sz="1500" b="1">
                <a:latin typeface="Courier New" pitchFamily="49" charset="0"/>
              </a:rPr>
              <a:t> </a:t>
            </a:r>
            <a:r>
              <a:rPr lang="ru-RU" sz="1500" b="1">
                <a:latin typeface="Courier New" pitchFamily="49" charset="0"/>
              </a:rPr>
              <a:t> </a:t>
            </a:r>
            <a:r>
              <a:rPr lang="en-US" sz="1500" b="1">
                <a:latin typeface="Courier New" pitchFamily="49" charset="0"/>
              </a:rPr>
              <a:t>public void _jspService(HttpServletRequest request,</a:t>
            </a:r>
            <a:r>
              <a:rPr lang="ru-RU" sz="1500" b="1">
                <a:latin typeface="Courier New" pitchFamily="49" charset="0"/>
              </a:rPr>
              <a:t/>
            </a:r>
            <a:br>
              <a:rPr lang="ru-RU" sz="1500" b="1">
                <a:latin typeface="Courier New" pitchFamily="49" charset="0"/>
              </a:rPr>
            </a:br>
            <a:r>
              <a:rPr lang="ru-RU" sz="1500" b="1">
                <a:latin typeface="Courier New" pitchFamily="49" charset="0"/>
              </a:rPr>
              <a:t>   </a:t>
            </a:r>
            <a:r>
              <a:rPr lang="en-US" sz="1500" b="1">
                <a:latin typeface="Courier New" pitchFamily="49" charset="0"/>
              </a:rPr>
              <a:t> HttpServletResponse response)</a:t>
            </a:r>
            <a:r>
              <a:rPr lang="ru-RU" sz="1500" b="1">
                <a:latin typeface="Courier New" pitchFamily="49" charset="0"/>
              </a:rPr>
              <a:t/>
            </a:r>
            <a:br>
              <a:rPr lang="ru-RU" sz="1500" b="1">
                <a:latin typeface="Courier New" pitchFamily="49" charset="0"/>
              </a:rPr>
            </a:br>
            <a:r>
              <a:rPr lang="ru-RU" sz="1500" b="1">
                <a:latin typeface="Courier New" pitchFamily="49" charset="0"/>
              </a:rPr>
              <a:t>    </a:t>
            </a:r>
            <a:r>
              <a:rPr lang="en-US" sz="1500" b="1">
                <a:latin typeface="Courier New" pitchFamily="49" charset="0"/>
              </a:rPr>
              <a:t>throws java.io.IOException, ServletException {</a:t>
            </a:r>
            <a:endParaRPr lang="ru-RU" sz="1500" b="1">
              <a:latin typeface="Courier New" pitchFamily="49" charset="0"/>
            </a:endParaRPr>
          </a:p>
          <a:p>
            <a:pPr eaLnBrk="1" hangingPunct="1"/>
            <a:r>
              <a:rPr lang="ru-RU" sz="1500" b="1">
                <a:latin typeface="Courier New" pitchFamily="49" charset="0"/>
              </a:rPr>
              <a:t>    ...</a:t>
            </a:r>
          </a:p>
          <a:p>
            <a:pPr eaLnBrk="1" hangingPunct="1"/>
            <a:r>
              <a:rPr lang="ru-RU" sz="1500" b="1">
                <a:latin typeface="Courier New" pitchFamily="49" charset="0"/>
              </a:rPr>
              <a:t>    </a:t>
            </a:r>
            <a:r>
              <a:rPr lang="en-US" sz="1500" b="1">
                <a:latin typeface="Courier New" pitchFamily="49" charset="0"/>
              </a:rPr>
              <a:t>out.write("&lt;html&gt;&lt;body&gt;\n");</a:t>
            </a:r>
          </a:p>
          <a:p>
            <a:pPr eaLnBrk="1" hangingPunct="1"/>
            <a:r>
              <a:rPr lang="ru-RU" sz="1500" b="1">
                <a:latin typeface="Courier New" pitchFamily="49" charset="0"/>
              </a:rPr>
              <a:t>    </a:t>
            </a:r>
            <a:r>
              <a:rPr lang="en-US" sz="1500" b="1">
                <a:latin typeface="Courier New" pitchFamily="49" charset="0"/>
              </a:rPr>
              <a:t>out.write("Some fragment text\n");</a:t>
            </a:r>
          </a:p>
          <a:p>
            <a:pPr eaLnBrk="1" hangingPunct="1"/>
            <a:r>
              <a:rPr lang="ru-RU" sz="1500" b="1">
                <a:latin typeface="Courier New" pitchFamily="49" charset="0"/>
              </a:rPr>
              <a:t>    </a:t>
            </a:r>
            <a:r>
              <a:rPr lang="en-US" sz="1500" b="1">
                <a:latin typeface="Courier New" pitchFamily="49" charset="0"/>
              </a:rPr>
              <a:t>out.write("&lt;/body&gt;&lt;/html&gt;\n");</a:t>
            </a:r>
            <a:endParaRPr lang="ru-RU" sz="1500" b="1">
              <a:latin typeface="Courier New" pitchFamily="49" charset="0"/>
            </a:endParaRPr>
          </a:p>
          <a:p>
            <a:pPr eaLnBrk="1" hangingPunct="1"/>
            <a:r>
              <a:rPr lang="ru-RU" sz="1500" b="1">
                <a:latin typeface="Courier New" pitchFamily="49" charset="0"/>
              </a:rPr>
              <a:t>    ...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Стандартные объекты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page</a:t>
            </a:r>
            <a:b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smtClean="0"/>
              <a:t>Ссылка на текущий объект (по сути – объект сервлета)</a:t>
            </a:r>
            <a:endParaRPr lang="en-US" sz="28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config</a:t>
            </a: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smtClean="0"/>
              <a:t>Имеет тип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javax.servlet.ServletConfig</a:t>
            </a:r>
            <a:r>
              <a:rPr lang="en-US" sz="2400" smtClean="0"/>
              <a:t>, </a:t>
            </a:r>
            <a:r>
              <a:rPr lang="ru-RU" sz="2400" smtClean="0"/>
              <a:t>позволяет получить контекст сервлета и параметры сервлета</a:t>
            </a:r>
            <a:endParaRPr lang="en-US" sz="28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application</a:t>
            </a: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smtClean="0"/>
              <a:t>Имеет тип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javax.servlet.ServletContext</a:t>
            </a:r>
            <a:r>
              <a:rPr lang="en-US" sz="2400" smtClean="0"/>
              <a:t>, </a:t>
            </a:r>
            <a:r>
              <a:rPr lang="ru-RU" sz="2400" smtClean="0"/>
              <a:t>определяет контекст сервлета</a:t>
            </a:r>
            <a:endParaRPr lang="ru-RU" sz="28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pageContext</a:t>
            </a: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ru-RU" sz="2800" b="1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ru-RU" sz="2400" smtClean="0"/>
              <a:t>Имеет тип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javax.servlet.jsp.PageContext</a:t>
            </a:r>
            <a:r>
              <a:rPr lang="en-US" sz="2400" smtClean="0"/>
              <a:t>, </a:t>
            </a:r>
            <a:r>
              <a:rPr lang="ru-RU" sz="2400" smtClean="0"/>
              <a:t>определяет контекст </a:t>
            </a:r>
            <a:r>
              <a:rPr lang="en-US" sz="2400" smtClean="0"/>
              <a:t>jsp-</a:t>
            </a:r>
            <a:r>
              <a:rPr lang="ru-RU" sz="2400" smtClean="0"/>
              <a:t>страницы</a:t>
            </a:r>
            <a:endParaRPr lang="ru-RU" sz="2800" smtClean="0"/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A468D0-B8EF-4DB0-8456-729F0F312CBA}" type="slidenum">
              <a:rPr lang="ru-RU" smtClean="0"/>
              <a:pPr eaLnBrk="1" hangingPunct="1"/>
              <a:t>46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Стандартные объекты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</a:rPr>
              <a:t>session</a:t>
            </a:r>
            <a:r>
              <a:rPr lang="ru-RU" sz="2400" b="1" smtClean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ru-RU" sz="2400" b="1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ru-RU" sz="2000" smtClean="0"/>
              <a:t>Имеет тип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javax.servlet.http.HttpSession</a:t>
            </a:r>
            <a:r>
              <a:rPr lang="en-US" sz="2000" smtClean="0"/>
              <a:t>, </a:t>
            </a:r>
            <a:r>
              <a:rPr lang="ru-RU" sz="2000" smtClean="0"/>
              <a:t>представляет текущую сессию</a:t>
            </a:r>
            <a:endParaRPr lang="ru-RU" sz="24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</a:rPr>
              <a:t>request</a:t>
            </a:r>
            <a:r>
              <a:rPr lang="ru-RU" sz="2400" b="1" smtClean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ru-RU" sz="2400" b="1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ru-RU" sz="2000" smtClean="0"/>
              <a:t>Имеет тип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javax.servlet.http.HttpServletRequest</a:t>
            </a:r>
            <a:r>
              <a:rPr lang="en-US" sz="2000" smtClean="0"/>
              <a:t>, </a:t>
            </a:r>
            <a:r>
              <a:rPr lang="ru-RU" sz="2000" smtClean="0"/>
              <a:t>представляет текущий запрос</a:t>
            </a:r>
            <a:endParaRPr lang="ru-RU" sz="24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</a:rPr>
              <a:t>response</a:t>
            </a:r>
            <a:r>
              <a:rPr lang="ru-RU" sz="2400" b="1" smtClean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ru-RU" sz="2400" b="1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ru-RU" sz="2000" smtClean="0"/>
              <a:t>Имеет тип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javax.servlet.http.HttpServletResponse</a:t>
            </a:r>
            <a:r>
              <a:rPr lang="en-US" sz="2000" smtClean="0"/>
              <a:t>, </a:t>
            </a:r>
            <a:r>
              <a:rPr lang="ru-RU" sz="2000" smtClean="0"/>
              <a:t>представляет текущий отклик</a:t>
            </a:r>
            <a:endParaRPr lang="en-US" sz="24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</a:rPr>
              <a:t>out</a:t>
            </a:r>
            <a:r>
              <a:rPr lang="ru-RU" sz="2400" b="1" smtClean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ru-RU" sz="2400" b="1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ru-RU" sz="2000" smtClean="0"/>
              <a:t>Имеет тип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javax.servlet.jsp.JspWriter</a:t>
            </a:r>
            <a:r>
              <a:rPr lang="en-US" sz="2000" smtClean="0"/>
              <a:t>, </a:t>
            </a:r>
            <a:r>
              <a:rPr lang="ru-RU" sz="2000" smtClean="0"/>
              <a:t>представляет поток для вывода, по функциональности схож с классом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endParaRPr lang="ru-RU" sz="2000" smtClean="0"/>
          </a:p>
        </p:txBody>
      </p:sp>
      <p:sp>
        <p:nvSpPr>
          <p:cNvPr id="5120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2FFC9F3-3B51-40C3-95A2-E0889799ED36}" type="slidenum">
              <a:rPr lang="ru-RU" smtClean="0"/>
              <a:pPr eaLnBrk="1" hangingPunct="1"/>
              <a:t>47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Стандартные объекты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ru-RU" sz="3200" smtClean="0"/>
              <a:t>(примерный код сервлета)</a:t>
            </a:r>
            <a:endParaRPr lang="ru-RU" sz="3600" smtClean="0"/>
          </a:p>
        </p:txBody>
      </p:sp>
      <p:sp>
        <p:nvSpPr>
          <p:cNvPr id="5222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201531-4CEB-4F75-9FA7-35BF73C8E3BC}" type="slidenum">
              <a:rPr lang="ru-RU" smtClean="0"/>
              <a:pPr eaLnBrk="1" hangingPunct="1"/>
              <a:t>48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PageContext pageContext = null;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HttpSession session = null;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ServletContext application = null;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ServletConfig config = null;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JspWriter out = null;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Object page = this;</a:t>
            </a:r>
            <a:endParaRPr lang="ru-RU" b="1">
              <a:latin typeface="Courier New" pitchFamily="49" charset="0"/>
            </a:endParaRPr>
          </a:p>
          <a:p>
            <a:pPr eaLnBrk="1" hangingPunct="1"/>
            <a:endParaRPr lang="ru-RU" b="1">
              <a:latin typeface="Courier New" pitchFamily="49" charset="0"/>
            </a:endParaRPr>
          </a:p>
          <a:p>
            <a:pPr eaLnBrk="1" hangingPunct="1"/>
            <a:r>
              <a:rPr lang="ru-RU" b="1">
                <a:latin typeface="Courier New" pitchFamily="49" charset="0"/>
              </a:rPr>
              <a:t>...</a:t>
            </a:r>
          </a:p>
          <a:p>
            <a:pPr eaLnBrk="1" hangingPunct="1"/>
            <a:endParaRPr lang="ru-RU" b="1">
              <a:latin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</a:rPr>
              <a:t>pageContext = _jspxFactory.getPageContext(this, request,</a:t>
            </a:r>
            <a:r>
              <a:rPr lang="ru-RU" b="1">
                <a:latin typeface="Courier New" pitchFamily="49" charset="0"/>
              </a:rPr>
              <a:t/>
            </a:r>
            <a:br>
              <a:rPr lang="ru-RU" b="1">
                <a:latin typeface="Courier New" pitchFamily="49" charset="0"/>
              </a:rPr>
            </a:br>
            <a:r>
              <a:rPr lang="ru-RU" b="1">
                <a:latin typeface="Courier New" pitchFamily="49" charset="0"/>
              </a:rPr>
              <a:t>               </a:t>
            </a:r>
            <a:r>
              <a:rPr lang="en-US" b="1">
                <a:latin typeface="Courier New" pitchFamily="49" charset="0"/>
              </a:rPr>
              <a:t> response, null, true, 8192, true);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application = pageContext.getServletContext();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config = pageContext.getServletConfig();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session = pageContext.getSession();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out = pageContext.getOut();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Сервлеты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Сервлет – это класс на </a:t>
            </a:r>
            <a:r>
              <a:rPr lang="en-US" smtClean="0"/>
              <a:t>Java, </a:t>
            </a:r>
            <a:r>
              <a:rPr lang="ru-RU" smtClean="0"/>
              <a:t>расширяющий возможности сервера, к которому происходят обращения в рамках  модели «запрос-отклик»</a:t>
            </a:r>
            <a:endParaRPr lang="en-US" smtClean="0"/>
          </a:p>
          <a:p>
            <a:pPr lvl="4"/>
            <a:endParaRPr lang="ru-RU" smtClean="0"/>
          </a:p>
          <a:p>
            <a:pPr eaLnBrk="1" hangingPunct="1"/>
            <a:r>
              <a:rPr lang="ru-RU" smtClean="0"/>
              <a:t>Гипотетически могут поддерживать любой тип запросов</a:t>
            </a:r>
            <a:endParaRPr lang="en-US" smtClean="0"/>
          </a:p>
          <a:p>
            <a:pPr lvl="4"/>
            <a:endParaRPr lang="ru-RU" smtClean="0"/>
          </a:p>
          <a:p>
            <a:pPr eaLnBrk="1" hangingPunct="1"/>
            <a:r>
              <a:rPr lang="ru-RU" smtClean="0"/>
              <a:t>Чаще всего используются </a:t>
            </a:r>
            <a:r>
              <a:rPr lang="en-US" smtClean="0"/>
              <a:t>HTTP-</a:t>
            </a:r>
            <a:r>
              <a:rPr lang="ru-RU" smtClean="0"/>
              <a:t>сервлеты</a:t>
            </a:r>
          </a:p>
          <a:p>
            <a:endParaRPr lang="ru-RU" smtClean="0"/>
          </a:p>
        </p:txBody>
      </p:sp>
      <p:sp>
        <p:nvSpPr>
          <p:cNvPr id="7172" name="Номер слайда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644906-1CBF-48C9-BBE9-B045EBB94F1D}" type="slidenum">
              <a:rPr lang="ru-RU" smtClean="0"/>
              <a:pPr eaLnBrk="1" hangingPunct="1"/>
              <a:t>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Тэги </a:t>
            </a:r>
            <a:r>
              <a:rPr lang="en-US" smtClean="0"/>
              <a:t>&lt;jsp:…&gt;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ru-RU" dirty="0" smtClean="0"/>
              <a:t>Являются еще одним средством управления ходом трансляции страницы</a:t>
            </a:r>
          </a:p>
          <a:p>
            <a:pPr>
              <a:defRPr/>
            </a:pPr>
            <a:r>
              <a:rPr lang="ru-RU" dirty="0" smtClean="0"/>
              <a:t>В основном предназначены для формата </a:t>
            </a:r>
            <a:r>
              <a:rPr lang="en-US" dirty="0" smtClean="0"/>
              <a:t>JSP-</a:t>
            </a:r>
            <a:r>
              <a:rPr lang="ru-RU" dirty="0" smtClean="0"/>
              <a:t>документов</a:t>
            </a:r>
          </a:p>
          <a:p>
            <a:pPr>
              <a:defRPr/>
            </a:pPr>
            <a:r>
              <a:rPr lang="ru-RU" dirty="0" smtClean="0"/>
              <a:t>Позволяют:</a:t>
            </a:r>
          </a:p>
          <a:p>
            <a:pPr lvl="1">
              <a:defRPr/>
            </a:pPr>
            <a:r>
              <a:rPr lang="ru-RU" dirty="0" smtClean="0"/>
              <a:t>Описывать теги и их составляющие</a:t>
            </a:r>
          </a:p>
          <a:p>
            <a:pPr lvl="1">
              <a:defRPr/>
            </a:pPr>
            <a:r>
              <a:rPr lang="ru-RU" dirty="0" err="1" smtClean="0"/>
              <a:t>Перенаправлять</a:t>
            </a:r>
            <a:r>
              <a:rPr lang="ru-RU" dirty="0" smtClean="0"/>
              <a:t> обработку запросов</a:t>
            </a:r>
          </a:p>
          <a:p>
            <a:pPr lvl="1">
              <a:defRPr/>
            </a:pPr>
            <a:r>
              <a:rPr lang="ru-RU" dirty="0" smtClean="0"/>
              <a:t>Работать с компонентами </a:t>
            </a:r>
            <a:r>
              <a:rPr lang="en-US" dirty="0" smtClean="0"/>
              <a:t>JavaBeans</a:t>
            </a:r>
          </a:p>
          <a:p>
            <a:pPr lvl="1">
              <a:defRPr/>
            </a:pPr>
            <a:r>
              <a:rPr lang="ru-RU" dirty="0" smtClean="0"/>
              <a:t>Включать в код страницы обращения к </a:t>
            </a:r>
            <a:r>
              <a:rPr lang="ru-RU" dirty="0" err="1" smtClean="0"/>
              <a:t>апплетам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5C3164C-18AC-42A1-A9E7-BAECBAED5154}" type="slidenum">
              <a:rPr lang="ru-RU" smtClean="0"/>
              <a:pPr eaLnBrk="1" hangingPunct="1"/>
              <a:t>49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Тэги </a:t>
            </a:r>
            <a:r>
              <a:rPr lang="en-US" smtClean="0"/>
              <a:t>&lt;jsp:include&gt;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&lt;jsp:include page="inclPage"&gt;</a:t>
            </a:r>
          </a:p>
          <a:p>
            <a:pPr eaLnBrk="1" hangingPunct="1"/>
            <a:r>
              <a:rPr lang="ru-RU" sz="2800" smtClean="0"/>
              <a:t>Включает в страницу статический или динамический ресурс</a:t>
            </a:r>
          </a:p>
          <a:p>
            <a:pPr eaLnBrk="1" hangingPunct="1"/>
            <a:r>
              <a:rPr lang="ru-RU" sz="2800" smtClean="0"/>
              <a:t>Включение происходит динамически, во время выполнения</a:t>
            </a:r>
          </a:p>
          <a:p>
            <a:endParaRPr lang="ru-RU" sz="2800" smtClean="0"/>
          </a:p>
        </p:txBody>
      </p:sp>
      <p:sp>
        <p:nvSpPr>
          <p:cNvPr id="5427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9F690A-FC6E-4F2C-AFA5-843A069000B0}" type="slidenum">
              <a:rPr lang="ru-RU" smtClean="0"/>
              <a:pPr eaLnBrk="1" hangingPunct="1"/>
              <a:t>50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357688"/>
            <a:ext cx="8572500" cy="164306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&lt;jsp:include page="{relativeURL | &lt;%= expression %&gt;}" </a:t>
            </a:r>
            <a:endParaRPr lang="ru-RU" sz="2000" b="1">
              <a:latin typeface="Courier New" pitchFamily="49" charset="0"/>
            </a:endParaRPr>
          </a:p>
          <a:p>
            <a:pPr eaLnBrk="1" hangingPunct="1"/>
            <a:r>
              <a:rPr lang="ru-RU" sz="2000" b="1">
                <a:latin typeface="Courier New" pitchFamily="49" charset="0"/>
              </a:rPr>
              <a:t>	</a:t>
            </a:r>
            <a:r>
              <a:rPr lang="en-US" sz="2000" b="1">
                <a:latin typeface="Courier New" pitchFamily="49" charset="0"/>
              </a:rPr>
              <a:t>flush="true</a:t>
            </a:r>
            <a:r>
              <a:rPr lang="ru-RU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| false" &gt;</a:t>
            </a:r>
            <a:endParaRPr lang="ru-RU" sz="2000" b="1">
              <a:latin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</a:rPr>
              <a:t>   &lt;jsp:param name="parameterName</a:t>
            </a:r>
            <a:r>
              <a:rPr lang="en-US" sz="2000" b="1"/>
              <a:t>"</a:t>
            </a:r>
            <a:endParaRPr lang="ru-RU" sz="2000" b="1">
              <a:latin typeface="Courier New" pitchFamily="49" charset="0"/>
            </a:endParaRPr>
          </a:p>
          <a:p>
            <a:pPr eaLnBrk="1" hangingPunct="1"/>
            <a:r>
              <a:rPr lang="ru-RU" sz="2000" b="1">
                <a:latin typeface="Courier New" pitchFamily="49" charset="0"/>
              </a:rPr>
              <a:t>	</a:t>
            </a:r>
            <a:r>
              <a:rPr lang="en-US" sz="2000" b="1">
                <a:latin typeface="Courier New" pitchFamily="49" charset="0"/>
              </a:rPr>
              <a:t> value="{parameterValue|&lt;%=expr%&gt;}|${…}”</a:t>
            </a:r>
            <a:r>
              <a:rPr lang="ru-RU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/&gt;</a:t>
            </a:r>
            <a:endParaRPr lang="ru-RU" sz="2000" b="1">
              <a:latin typeface="Courier New" pitchFamily="49" charset="0"/>
            </a:endParaRPr>
          </a:p>
          <a:p>
            <a:pPr eaLnBrk="1" hangingPunct="1"/>
            <a:r>
              <a:rPr lang="ru-RU" sz="2000" b="1">
                <a:latin typeface="Courier New" pitchFamily="49" charset="0"/>
              </a:rPr>
              <a:t>&lt;/jsp:include&gt;</a:t>
            </a:r>
            <a:endParaRPr lang="en-US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Тэги </a:t>
            </a:r>
            <a:r>
              <a:rPr lang="en-US" smtClean="0"/>
              <a:t>&lt;jsp:include&gt;</a:t>
            </a:r>
            <a:endParaRPr lang="ru-RU" sz="360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JSP-</a:t>
            </a:r>
            <a:r>
              <a:rPr lang="ru-RU" sz="2800" smtClean="0"/>
              <a:t>страница</a:t>
            </a:r>
          </a:p>
          <a:p>
            <a:endParaRPr lang="ru-RU" sz="2800" smtClean="0"/>
          </a:p>
          <a:p>
            <a:endParaRPr lang="ru-RU" sz="2800" smtClean="0"/>
          </a:p>
          <a:p>
            <a:endParaRPr lang="ru-RU" sz="2400" smtClean="0"/>
          </a:p>
          <a:p>
            <a:r>
              <a:rPr lang="ru-RU" sz="2800" smtClean="0"/>
              <a:t>Примерный код сервлета</a:t>
            </a:r>
          </a:p>
        </p:txBody>
      </p:sp>
      <p:sp>
        <p:nvSpPr>
          <p:cNvPr id="5530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318B7B-2E15-4FEC-8C1C-B28D57C55450}" type="slidenum">
              <a:rPr lang="ru-RU" smtClean="0"/>
              <a:pPr eaLnBrk="1" hangingPunct="1"/>
              <a:t>51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071688"/>
            <a:ext cx="8572500" cy="150018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&lt;html&gt;&lt;body&gt;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Before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&lt;jsp:include page="simple.html"&gt;&lt;/jsp:include&gt;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After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4143375"/>
            <a:ext cx="8572500" cy="2000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</a:rPr>
              <a:t>out.write("&lt;html&gt;&lt;body&gt;\n");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out.write("Before\n");  org.apache.jasper.runtime.JspRuntimeLibrary.include(request,</a:t>
            </a:r>
            <a:endParaRPr lang="ru-RU" b="1">
              <a:latin typeface="Courier New" pitchFamily="49" charset="0"/>
            </a:endParaRPr>
          </a:p>
          <a:p>
            <a:pPr eaLnBrk="1" hangingPunct="1"/>
            <a:r>
              <a:rPr lang="ru-RU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 response, "simple.html", out, false);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out.write("\n");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out.write("After\n");</a:t>
            </a:r>
          </a:p>
          <a:p>
            <a:pPr eaLnBrk="1" hangingPunct="1"/>
            <a:r>
              <a:rPr lang="en-US" b="1">
                <a:latin typeface="Courier New" pitchFamily="49" charset="0"/>
              </a:rPr>
              <a:t>out.write("&lt;/body&gt;&lt;/html&gt;\n");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Тэги </a:t>
            </a:r>
            <a:r>
              <a:rPr lang="en-US" smtClean="0"/>
              <a:t>&lt;jsp:forward&gt;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&lt;jsp:forward page="inclPage"&gt;</a:t>
            </a:r>
            <a:endParaRPr lang="ru-RU" sz="2800" b="1" smtClean="0">
              <a:solidFill>
                <a:schemeClr val="accent1"/>
              </a:solidFill>
              <a:latin typeface="Courier New" pitchFamily="49" charset="0"/>
            </a:endParaRPr>
          </a:p>
          <a:p>
            <a:endParaRPr lang="en-US" sz="28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/>
            <a:r>
              <a:rPr lang="ru-RU" sz="2800" smtClean="0"/>
              <a:t>Передает обработку запроса другому ресурсу</a:t>
            </a:r>
          </a:p>
          <a:p>
            <a:pPr eaLnBrk="1" hangingPunct="1"/>
            <a:endParaRPr lang="ru-RU" sz="2800" smtClean="0"/>
          </a:p>
          <a:p>
            <a:pPr eaLnBrk="1" hangingPunct="1"/>
            <a:r>
              <a:rPr lang="ru-RU" sz="2800" smtClean="0"/>
              <a:t>Могут быть указаны дополнительные параметры</a:t>
            </a:r>
          </a:p>
          <a:p>
            <a:endParaRPr lang="ru-RU" sz="2800" smtClean="0"/>
          </a:p>
        </p:txBody>
      </p:sp>
      <p:sp>
        <p:nvSpPr>
          <p:cNvPr id="5632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CA24D7-C728-4958-A4C1-A09912F1B9F2}" type="slidenum">
              <a:rPr lang="ru-RU" smtClean="0"/>
              <a:pPr eaLnBrk="1" hangingPunct="1"/>
              <a:t>52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643438"/>
            <a:ext cx="8572500" cy="13573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&lt;jsp:forward page="{relativeURL | &lt;%= expression %&gt;}"&gt;</a:t>
            </a:r>
            <a:endParaRPr lang="ru-RU" sz="2000" b="1">
              <a:latin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</a:rPr>
              <a:t>   &lt;jsp:param name="parameterName</a:t>
            </a:r>
            <a:r>
              <a:rPr lang="en-US" sz="2000" b="1"/>
              <a:t>"</a:t>
            </a:r>
            <a:endParaRPr lang="ru-RU" sz="2000" b="1">
              <a:latin typeface="Courier New" pitchFamily="49" charset="0"/>
            </a:endParaRPr>
          </a:p>
          <a:p>
            <a:pPr eaLnBrk="1" hangingPunct="1"/>
            <a:r>
              <a:rPr lang="ru-RU" sz="2000" b="1">
                <a:latin typeface="Courier New" pitchFamily="49" charset="0"/>
              </a:rPr>
              <a:t>	</a:t>
            </a:r>
            <a:r>
              <a:rPr lang="en-US" sz="2000" b="1">
                <a:latin typeface="Courier New" pitchFamily="49" charset="0"/>
              </a:rPr>
              <a:t> value="{parameterValue|&lt;%=expr%&gt;}|%{…}”</a:t>
            </a:r>
            <a:r>
              <a:rPr lang="ru-RU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/&gt;</a:t>
            </a:r>
            <a:endParaRPr lang="ru-RU" sz="2000" b="1">
              <a:latin typeface="Courier New" pitchFamily="49" charset="0"/>
            </a:endParaRPr>
          </a:p>
          <a:p>
            <a:pPr eaLnBrk="1" hangingPunct="1"/>
            <a:r>
              <a:rPr lang="ru-RU" sz="2000" b="1">
                <a:latin typeface="Courier New" pitchFamily="49" charset="0"/>
              </a:rPr>
              <a:t>&lt;/jsp:</a:t>
            </a:r>
            <a:r>
              <a:rPr lang="en-US" sz="2000" b="1">
                <a:latin typeface="Courier New" pitchFamily="49" charset="0"/>
              </a:rPr>
              <a:t>forward</a:t>
            </a:r>
            <a:r>
              <a:rPr lang="ru-RU" sz="2000" b="1">
                <a:latin typeface="Courier New" pitchFamily="49" charset="0"/>
              </a:rPr>
              <a:t>&gt;</a:t>
            </a:r>
            <a:endParaRPr lang="en-US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Тэги </a:t>
            </a:r>
            <a:r>
              <a:rPr lang="en-US" smtClean="0"/>
              <a:t>&lt;jsp:forward&gt;</a:t>
            </a:r>
            <a:endParaRPr lang="ru-RU" sz="360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JSP-</a:t>
            </a:r>
            <a:r>
              <a:rPr lang="ru-RU" sz="2800" smtClean="0"/>
              <a:t>страница</a:t>
            </a:r>
          </a:p>
          <a:p>
            <a:endParaRPr lang="ru-RU" sz="2800" smtClean="0"/>
          </a:p>
          <a:p>
            <a:pPr lvl="2"/>
            <a:endParaRPr lang="en-US" sz="2000" smtClean="0"/>
          </a:p>
          <a:p>
            <a:pPr lvl="3"/>
            <a:endParaRPr lang="ru-RU" smtClean="0"/>
          </a:p>
          <a:p>
            <a:r>
              <a:rPr lang="ru-RU" sz="2800" smtClean="0"/>
              <a:t>Примерный код сервлета</a:t>
            </a:r>
          </a:p>
        </p:txBody>
      </p:sp>
      <p:sp>
        <p:nvSpPr>
          <p:cNvPr id="573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2BD1DC-957F-47DA-A5EC-75864B25B5E8}" type="slidenum">
              <a:rPr lang="ru-RU" smtClean="0"/>
              <a:pPr eaLnBrk="1" hangingPunct="1"/>
              <a:t>53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071688"/>
            <a:ext cx="8572500" cy="12144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500" b="1">
                <a:latin typeface="Courier New" pitchFamily="49" charset="0"/>
              </a:rPr>
              <a:t>&lt;html&gt;&lt;body&gt;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Before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&lt;jsp:forward page="simple.html"&gt;&lt;/jsp:forward&gt;&gt;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After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3929063"/>
            <a:ext cx="8572500" cy="21431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500" b="1">
                <a:latin typeface="Courier New" pitchFamily="49" charset="0"/>
              </a:rPr>
              <a:t>out.write("&lt;html&gt;&lt;body&gt;\n");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out.write("Before\n");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if (true) {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_jspx_page_context.forward("simple.html");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return;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out.write("\n");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out.write("After\n");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out.write("&lt;/body&gt;&lt;/html&gt;\n");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Взаимодействие </a:t>
            </a:r>
            <a:br>
              <a:rPr lang="ru-RU" smtClean="0"/>
            </a:br>
            <a:r>
              <a:rPr lang="ru-RU" smtClean="0"/>
              <a:t>с </a:t>
            </a:r>
            <a:r>
              <a:rPr lang="en-US" smtClean="0"/>
              <a:t>HTML-</a:t>
            </a:r>
            <a:r>
              <a:rPr lang="ru-RU" smtClean="0"/>
              <a:t>формами</a:t>
            </a:r>
          </a:p>
        </p:txBody>
      </p:sp>
      <p:sp>
        <p:nvSpPr>
          <p:cNvPr id="5837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FB61D7-23AC-4BA9-91AA-9445932CDC17}" type="slidenum">
              <a:rPr lang="ru-RU" smtClean="0"/>
              <a:pPr eaLnBrk="1" hangingPunct="1"/>
              <a:t>54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928813"/>
            <a:ext cx="8572500" cy="40005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500" b="1">
                <a:latin typeface="Courier New" pitchFamily="49" charset="0"/>
              </a:rPr>
              <a:t>&lt;%@page contentType="text/html" pageEncoding="UTF-8"%&gt;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&lt;%@page import="java.util.*" %&gt;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&lt;!DOCTYPE HTML PUBLIC "-//W3C//DTD HTML 4.01 Transitional//EN"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"http://www.w3.org/TR/html4/loose.dtd"&gt;</a:t>
            </a:r>
          </a:p>
          <a:p>
            <a:pPr eaLnBrk="1" hangingPunct="1"/>
            <a:endParaRPr lang="en-US" sz="1500" b="1">
              <a:latin typeface="Courier New" pitchFamily="49" charset="0"/>
            </a:endParaRPr>
          </a:p>
          <a:p>
            <a:pPr eaLnBrk="1" hangingPunct="1"/>
            <a:r>
              <a:rPr lang="en-US" sz="1500" b="1">
                <a:latin typeface="Courier New" pitchFamily="49" charset="0"/>
              </a:rPr>
              <a:t>&lt;html&gt;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&lt;form name="SimpleForm" action="index.jsp"&gt;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  &lt;input type="text" name="NameEditor" value="" size="30" /&gt;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  &lt;input type="checkbox" name="SomeCheckBox" value="ON" /&gt;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  &lt;br&gt;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  &lt;input type="submit" value="Action 1" name="Action1Button" /&gt;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  &lt;input type="submit" value="Action 2" name="Action2Button" /&gt;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&lt;/form&gt;</a:t>
            </a:r>
            <a:endParaRPr lang="ru-RU" sz="1500" b="1">
              <a:latin typeface="Courier New" pitchFamily="49" charset="0"/>
            </a:endParaRPr>
          </a:p>
          <a:p>
            <a:pPr eaLnBrk="1" hangingPunct="1"/>
            <a:r>
              <a:rPr lang="ru-RU" sz="1500" b="1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500" b="1">
                <a:solidFill>
                  <a:schemeClr val="accent2"/>
                </a:solidFill>
                <a:latin typeface="Courier New" pitchFamily="49" charset="0"/>
              </a:rPr>
              <a:t>&lt;%  Enumeration names = request.getParameterNames();</a:t>
            </a:r>
          </a:p>
          <a:p>
            <a:pPr eaLnBrk="1" hangingPunct="1"/>
            <a:r>
              <a:rPr lang="en-US" sz="1500" b="1">
                <a:solidFill>
                  <a:schemeClr val="accent2"/>
                </a:solidFill>
                <a:latin typeface="Courier New" pitchFamily="49" charset="0"/>
              </a:rPr>
              <a:t>        if (names.hasMoreElements()) {</a:t>
            </a:r>
          </a:p>
          <a:p>
            <a:pPr eaLnBrk="1" hangingPunct="1"/>
            <a:r>
              <a:rPr lang="en-US" sz="1500" b="1">
                <a:solidFill>
                  <a:schemeClr val="accent2"/>
                </a:solidFill>
                <a:latin typeface="Courier New" pitchFamily="49" charset="0"/>
              </a:rPr>
              <a:t>            String name = null;</a:t>
            </a:r>
          </a:p>
          <a:p>
            <a:pPr eaLnBrk="1" hangingPunct="1"/>
            <a:r>
              <a:rPr lang="en-US" sz="1500" b="1">
                <a:solidFill>
                  <a:schemeClr val="accent2"/>
                </a:solidFill>
                <a:latin typeface="Courier New" pitchFamily="49" charset="0"/>
              </a:rPr>
              <a:t>            String value = null;%&gt;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Взаимодействие </a:t>
            </a:r>
            <a:br>
              <a:rPr lang="ru-RU" smtClean="0"/>
            </a:br>
            <a:r>
              <a:rPr lang="ru-RU" smtClean="0"/>
              <a:t>с </a:t>
            </a:r>
            <a:r>
              <a:rPr lang="en-US" smtClean="0"/>
              <a:t>HTML-</a:t>
            </a:r>
            <a:r>
              <a:rPr lang="ru-RU" smtClean="0"/>
              <a:t>формами</a:t>
            </a:r>
          </a:p>
        </p:txBody>
      </p:sp>
      <p:sp>
        <p:nvSpPr>
          <p:cNvPr id="5939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6BEEE4-73CC-4B53-8F44-623556EF3AC3}" type="slidenum">
              <a:rPr lang="ru-RU" smtClean="0"/>
              <a:pPr eaLnBrk="1" hangingPunct="1"/>
              <a:t>55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49400"/>
            <a:ext cx="8572500" cy="46434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500" b="1">
                <a:latin typeface="Courier New" pitchFamily="49" charset="0"/>
              </a:rPr>
              <a:t> &lt;table border="1"&gt;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  &lt;thead&gt;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      &lt;tr&gt;</a:t>
            </a:r>
            <a:endParaRPr lang="ru-RU" sz="1500" b="1">
              <a:latin typeface="Courier New" pitchFamily="49" charset="0"/>
            </a:endParaRPr>
          </a:p>
          <a:p>
            <a:pPr eaLnBrk="1" hangingPunct="1"/>
            <a:r>
              <a:rPr lang="ru-RU" sz="1500" b="1">
                <a:latin typeface="Courier New" pitchFamily="49" charset="0"/>
              </a:rPr>
              <a:t>              </a:t>
            </a:r>
            <a:r>
              <a:rPr lang="en-US" sz="1500" b="1">
                <a:latin typeface="Courier New" pitchFamily="49" charset="0"/>
              </a:rPr>
              <a:t>&lt;th&gt;Parameter name&lt;/th&gt;</a:t>
            </a:r>
            <a:endParaRPr lang="ru-RU" sz="1500" b="1">
              <a:latin typeface="Courier New" pitchFamily="49" charset="0"/>
            </a:endParaRPr>
          </a:p>
          <a:p>
            <a:pPr eaLnBrk="1" hangingPunct="1"/>
            <a:r>
              <a:rPr lang="ru-RU" sz="1500" b="1">
                <a:latin typeface="Courier New" pitchFamily="49" charset="0"/>
              </a:rPr>
              <a:t>              </a:t>
            </a:r>
            <a:r>
              <a:rPr lang="en-US" sz="1500" b="1">
                <a:latin typeface="Courier New" pitchFamily="49" charset="0"/>
              </a:rPr>
              <a:t>&lt;th&gt;Parameter value&lt;/th&gt;</a:t>
            </a:r>
            <a:endParaRPr lang="ru-RU" sz="1500" b="1">
              <a:latin typeface="Courier New" pitchFamily="49" charset="0"/>
            </a:endParaRPr>
          </a:p>
          <a:p>
            <a:pPr eaLnBrk="1" hangingPunct="1"/>
            <a:r>
              <a:rPr lang="ru-RU" sz="1500" b="1">
                <a:latin typeface="Courier New" pitchFamily="49" charset="0"/>
              </a:rPr>
              <a:t>            </a:t>
            </a:r>
            <a:r>
              <a:rPr lang="en-US" sz="1500" b="1">
                <a:latin typeface="Courier New" pitchFamily="49" charset="0"/>
              </a:rPr>
              <a:t>&lt;/tr&gt;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  &lt;/thead&gt;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  &lt;tbody&gt;</a:t>
            </a:r>
          </a:p>
          <a:p>
            <a:pPr eaLnBrk="1" hangingPunct="1"/>
            <a:r>
              <a:rPr lang="en-US" sz="1500" b="1">
                <a:solidFill>
                  <a:schemeClr val="accent2"/>
                </a:solidFill>
                <a:latin typeface="Courier New" pitchFamily="49" charset="0"/>
              </a:rPr>
              <a:t>            &lt;% while (names.hasMoreElements()) {</a:t>
            </a:r>
          </a:p>
          <a:p>
            <a:pPr eaLnBrk="1" hangingPunct="1"/>
            <a:r>
              <a:rPr lang="en-US" sz="1500" b="1">
                <a:solidFill>
                  <a:schemeClr val="accent2"/>
                </a:solidFill>
                <a:latin typeface="Courier New" pitchFamily="49" charset="0"/>
              </a:rPr>
              <a:t>            name = (String) names.nextElement();</a:t>
            </a:r>
          </a:p>
          <a:p>
            <a:pPr eaLnBrk="1" hangingPunct="1"/>
            <a:r>
              <a:rPr lang="en-US" sz="1500" b="1">
                <a:solidFill>
                  <a:schemeClr val="accent2"/>
                </a:solidFill>
                <a:latin typeface="Courier New" pitchFamily="49" charset="0"/>
              </a:rPr>
              <a:t>            value = request.getParameter(name);%&gt;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        &lt;tr&gt;</a:t>
            </a:r>
            <a:endParaRPr lang="ru-RU" sz="1500" b="1">
              <a:latin typeface="Courier New" pitchFamily="49" charset="0"/>
            </a:endParaRPr>
          </a:p>
          <a:p>
            <a:pPr eaLnBrk="1" hangingPunct="1"/>
            <a:r>
              <a:rPr lang="ru-RU" sz="1500" b="1">
                <a:latin typeface="Courier New" pitchFamily="49" charset="0"/>
              </a:rPr>
              <a:t>                </a:t>
            </a:r>
            <a:r>
              <a:rPr lang="en-US" sz="1500" b="1">
                <a:latin typeface="Courier New" pitchFamily="49" charset="0"/>
              </a:rPr>
              <a:t>&lt;td&gt;</a:t>
            </a:r>
            <a:r>
              <a:rPr lang="en-US" sz="1500" b="1">
                <a:solidFill>
                  <a:schemeClr val="accent2"/>
                </a:solidFill>
                <a:latin typeface="Courier New" pitchFamily="49" charset="0"/>
              </a:rPr>
              <a:t>&lt;%=name%&gt;</a:t>
            </a:r>
            <a:r>
              <a:rPr lang="en-US" sz="1500" b="1">
                <a:latin typeface="Courier New" pitchFamily="49" charset="0"/>
              </a:rPr>
              <a:t>&lt;/td&gt;</a:t>
            </a:r>
            <a:endParaRPr lang="ru-RU" sz="1500" b="1">
              <a:latin typeface="Courier New" pitchFamily="49" charset="0"/>
            </a:endParaRPr>
          </a:p>
          <a:p>
            <a:pPr eaLnBrk="1" hangingPunct="1"/>
            <a:r>
              <a:rPr lang="ru-RU" sz="1500" b="1">
                <a:latin typeface="Courier New" pitchFamily="49" charset="0"/>
              </a:rPr>
              <a:t>                </a:t>
            </a:r>
            <a:r>
              <a:rPr lang="en-US" sz="1500" b="1">
                <a:latin typeface="Courier New" pitchFamily="49" charset="0"/>
              </a:rPr>
              <a:t>&lt;td&gt;</a:t>
            </a:r>
            <a:r>
              <a:rPr lang="en-US" sz="1500" b="1">
                <a:solidFill>
                  <a:schemeClr val="accent2"/>
                </a:solidFill>
                <a:latin typeface="Courier New" pitchFamily="49" charset="0"/>
              </a:rPr>
              <a:t>&lt;%=value%&gt;</a:t>
            </a:r>
            <a:r>
              <a:rPr lang="en-US" sz="1500" b="1">
                <a:latin typeface="Courier New" pitchFamily="49" charset="0"/>
              </a:rPr>
              <a:t>&lt;/td&gt;</a:t>
            </a:r>
            <a:endParaRPr lang="ru-RU" sz="1500" b="1">
              <a:latin typeface="Courier New" pitchFamily="49" charset="0"/>
            </a:endParaRPr>
          </a:p>
          <a:p>
            <a:pPr eaLnBrk="1" hangingPunct="1"/>
            <a:r>
              <a:rPr lang="ru-RU" sz="1500" b="1">
                <a:latin typeface="Courier New" pitchFamily="49" charset="0"/>
              </a:rPr>
              <a:t>              </a:t>
            </a:r>
            <a:r>
              <a:rPr lang="en-US" sz="1500" b="1">
                <a:latin typeface="Courier New" pitchFamily="49" charset="0"/>
              </a:rPr>
              <a:t>&lt;/tr&gt;</a:t>
            </a:r>
          </a:p>
          <a:p>
            <a:pPr eaLnBrk="1" hangingPunct="1"/>
            <a:r>
              <a:rPr lang="en-US" sz="1500" b="1">
                <a:solidFill>
                  <a:schemeClr val="accent2"/>
                </a:solidFill>
                <a:latin typeface="Courier New" pitchFamily="49" charset="0"/>
              </a:rPr>
              <a:t>            &lt;% }%&gt;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    &lt;/tbody&gt;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    &lt;/table&gt;</a:t>
            </a:r>
          </a:p>
          <a:p>
            <a:pPr eaLnBrk="1" hangingPunct="1"/>
            <a:r>
              <a:rPr lang="en-US" sz="1500" b="1">
                <a:solidFill>
                  <a:schemeClr val="accent2"/>
                </a:solidFill>
                <a:latin typeface="Courier New" pitchFamily="49" charset="0"/>
              </a:rPr>
              <a:t>    &lt;% } %&gt;</a:t>
            </a:r>
          </a:p>
          <a:p>
            <a:pPr eaLnBrk="1" hangingPunct="1"/>
            <a:r>
              <a:rPr lang="en-US" sz="1500" b="1">
                <a:latin typeface="Courier New" pitchFamily="49" charset="0"/>
              </a:rPr>
              <a:t>&lt;/html&gt;</a:t>
            </a:r>
            <a:endParaRPr lang="en-US" sz="1500" b="1">
              <a:solidFill>
                <a:schemeClr val="accent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Форма при первом запуске</a:t>
            </a:r>
          </a:p>
        </p:txBody>
      </p:sp>
      <p:pic>
        <p:nvPicPr>
          <p:cNvPr id="5" name="Содержимое 4" descr="FormBefor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0313" y="1643063"/>
            <a:ext cx="4138612" cy="3324225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179388" y="5143500"/>
            <a:ext cx="8780462" cy="973138"/>
          </a:xfrm>
        </p:spPr>
        <p:txBody>
          <a:bodyPr/>
          <a:lstStyle/>
          <a:p>
            <a:r>
              <a:rPr lang="ru-RU" sz="2200" smtClean="0"/>
              <a:t>Адрес:</a:t>
            </a:r>
          </a:p>
          <a:p>
            <a:pPr>
              <a:buFont typeface="Wingdings" pitchFamily="2" charset="2"/>
              <a:buNone/>
            </a:pPr>
            <a:r>
              <a:rPr lang="en-US" sz="2200" smtClean="0"/>
              <a:t>http://host:8080/WebApplication1/index.jsp</a:t>
            </a:r>
            <a:endParaRPr lang="ru-RU" sz="2200" smtClean="0"/>
          </a:p>
        </p:txBody>
      </p:sp>
      <p:sp>
        <p:nvSpPr>
          <p:cNvPr id="6042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256C27-6CE5-43E7-A22B-FA4B137D1D18}" type="slidenum">
              <a:rPr lang="ru-RU" smtClean="0"/>
              <a:pPr eaLnBrk="1" hangingPunct="1"/>
              <a:t>56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Форма после нажатия кнопки</a:t>
            </a:r>
          </a:p>
        </p:txBody>
      </p:sp>
      <p:pic>
        <p:nvPicPr>
          <p:cNvPr id="5" name="Содержимое 4" descr="FormBefor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0313" y="1643063"/>
            <a:ext cx="4138612" cy="3324225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179388" y="5143500"/>
            <a:ext cx="8780462" cy="9731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ru-RU" sz="2800" dirty="0" smtClean="0"/>
              <a:t>Адрес:</a:t>
            </a:r>
          </a:p>
          <a:p>
            <a:pPr>
              <a:buFont typeface="Wingdings" pitchFamily="2" charset="2"/>
              <a:buNone/>
              <a:defRPr/>
            </a:pPr>
            <a:r>
              <a:rPr lang="ru-RU" sz="2800" dirty="0" smtClean="0"/>
              <a:t>	</a:t>
            </a:r>
            <a:r>
              <a:rPr lang="en-US" sz="2800" dirty="0" smtClean="0"/>
              <a:t>http://localhost:8080/WebApplication1/index.jsp?NameEditor=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err="1" smtClean="0"/>
              <a:t>Any+entered+text&amp;SomeCheckBox</a:t>
            </a:r>
            <a:r>
              <a:rPr lang="en-US" sz="2800" dirty="0" smtClean="0"/>
              <a:t>=ON&amp;Action2Button=Action+2</a:t>
            </a:r>
            <a:endParaRPr lang="ru-RU" sz="2800" dirty="0"/>
          </a:p>
        </p:txBody>
      </p:sp>
      <p:sp>
        <p:nvSpPr>
          <p:cNvPr id="6144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4C3DAB8-FDAE-4BDE-A432-4B626714A455}" type="slidenum">
              <a:rPr lang="ru-RU" smtClean="0"/>
              <a:pPr eaLnBrk="1" hangingPunct="1"/>
              <a:t>57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Взаимодействие </a:t>
            </a:r>
            <a:br>
              <a:rPr lang="ru-RU" smtClean="0"/>
            </a:br>
            <a:r>
              <a:rPr lang="ru-RU" smtClean="0"/>
              <a:t>с </a:t>
            </a:r>
            <a:r>
              <a:rPr lang="en-US" smtClean="0"/>
              <a:t>HTML-</a:t>
            </a:r>
            <a:r>
              <a:rPr lang="ru-RU" smtClean="0"/>
              <a:t>формами</a:t>
            </a: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>
              <a:spcBef>
                <a:spcPts val="1500"/>
              </a:spcBef>
              <a:defRPr/>
            </a:pPr>
            <a:r>
              <a:rPr lang="ru-RU" dirty="0" smtClean="0"/>
              <a:t>Элементы </a:t>
            </a:r>
            <a:r>
              <a:rPr lang="en-US" dirty="0" smtClean="0"/>
              <a:t>HTML-</a:t>
            </a:r>
            <a:r>
              <a:rPr lang="ru-RU" dirty="0" smtClean="0"/>
              <a:t>управления должны находиться в форме</a:t>
            </a:r>
          </a:p>
          <a:p>
            <a:pPr>
              <a:spcBef>
                <a:spcPts val="1500"/>
              </a:spcBef>
              <a:defRPr/>
            </a:pPr>
            <a:r>
              <a:rPr lang="ru-RU" dirty="0" smtClean="0"/>
              <a:t>Для формы указывается адрес для перехода</a:t>
            </a:r>
          </a:p>
          <a:p>
            <a:pPr>
              <a:spcBef>
                <a:spcPts val="1500"/>
              </a:spcBef>
              <a:defRPr/>
            </a:pPr>
            <a:r>
              <a:rPr lang="ru-RU" dirty="0" smtClean="0"/>
              <a:t>Значения элементов ввода записываются в параметры запроса</a:t>
            </a:r>
          </a:p>
          <a:p>
            <a:pPr>
              <a:spcBef>
                <a:spcPts val="1500"/>
              </a:spcBef>
              <a:defRPr/>
            </a:pPr>
            <a:r>
              <a:rPr lang="ru-RU" dirty="0" smtClean="0"/>
              <a:t>В новой странице значения элементов ввода автоматически не заполняются</a:t>
            </a:r>
          </a:p>
          <a:p>
            <a:pPr>
              <a:spcBef>
                <a:spcPts val="1500"/>
              </a:spcBef>
              <a:defRPr/>
            </a:pPr>
            <a:r>
              <a:rPr lang="ru-RU" dirty="0" smtClean="0"/>
              <a:t>Элемент управления, активация которого привела к смене страницы, вносится в параметры запроса</a:t>
            </a:r>
          </a:p>
          <a:p>
            <a:pPr>
              <a:spcBef>
                <a:spcPts val="1500"/>
              </a:spcBef>
              <a:defRPr/>
            </a:pPr>
            <a:r>
              <a:rPr lang="ru-RU" dirty="0" smtClean="0"/>
              <a:t>Если вы знаете имя интересующего вас параметра, сразу используйте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ts val="1500"/>
              </a:spcBef>
              <a:defRPr/>
            </a:pPr>
            <a:r>
              <a:rPr lang="ru-RU" dirty="0" smtClean="0"/>
              <a:t>Используйте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request.getParameterNames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ru-RU" dirty="0" smtClean="0"/>
              <a:t>только если вы в принципе не знаете, какие параметры были переданы</a:t>
            </a:r>
            <a:endParaRPr lang="ru-RU" dirty="0"/>
          </a:p>
        </p:txBody>
      </p:sp>
      <p:sp>
        <p:nvSpPr>
          <p:cNvPr id="62468" name="Номер слайда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393D90-883C-489B-B88C-4A5221CDCA44}" type="slidenum">
              <a:rPr lang="ru-RU" smtClean="0"/>
              <a:pPr eaLnBrk="1" hangingPunct="1"/>
              <a:t>58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Жизненный цикл сервлета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800" dirty="0" smtClean="0"/>
              <a:t>Если экземпляр </a:t>
            </a:r>
            <a:r>
              <a:rPr lang="ru-RU" sz="2800" dirty="0" err="1" smtClean="0"/>
              <a:t>сервлета</a:t>
            </a:r>
            <a:r>
              <a:rPr lang="ru-RU" sz="2800" dirty="0" smtClean="0"/>
              <a:t> на существует, контейнер: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sz="2400" dirty="0" smtClean="0"/>
              <a:t>Загружает класс </a:t>
            </a:r>
            <a:r>
              <a:rPr lang="ru-RU" sz="2400" dirty="0" err="1" smtClean="0"/>
              <a:t>сервлета</a:t>
            </a:r>
            <a:endParaRPr lang="ru-RU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sz="2400" dirty="0" smtClean="0"/>
              <a:t>Создает его экземпляр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sz="2400" dirty="0" smtClean="0"/>
              <a:t>Вызывает метод 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init()</a:t>
            </a:r>
            <a:endParaRPr 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4">
              <a:lnSpc>
                <a:spcPct val="90000"/>
              </a:lnSpc>
              <a:defRPr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 dirty="0" smtClean="0"/>
              <a:t>При получении запроса вызывается метод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service()</a:t>
            </a:r>
            <a:r>
              <a:rPr lang="en-US" sz="2800" dirty="0" smtClean="0"/>
              <a:t>, </a:t>
            </a:r>
            <a:r>
              <a:rPr lang="ru-RU" sz="2800" dirty="0" smtClean="0"/>
              <a:t>которому передаются объекты запроса и отклика</a:t>
            </a:r>
            <a:endParaRPr lang="en-US" sz="2800" dirty="0" smtClean="0"/>
          </a:p>
          <a:p>
            <a:pPr lvl="3">
              <a:lnSpc>
                <a:spcPct val="90000"/>
              </a:lnSpc>
              <a:defRPr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 dirty="0" smtClean="0"/>
              <a:t>Если контейнеру требуется удалить объект </a:t>
            </a:r>
            <a:r>
              <a:rPr lang="ru-RU" sz="2800" dirty="0" err="1" smtClean="0"/>
              <a:t>сервлета</a:t>
            </a:r>
            <a:r>
              <a:rPr lang="ru-RU" sz="2800" dirty="0" smtClean="0"/>
              <a:t>, то вызывается метод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</a:rPr>
              <a:t>destroy()</a:t>
            </a:r>
            <a:r>
              <a:rPr lang="ru-RU" sz="2800" b="1" dirty="0" smtClean="0">
                <a:solidFill>
                  <a:schemeClr val="accent1"/>
                </a:solidFill>
              </a:rPr>
              <a:t> 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BEB9AB-AF2B-41C4-97E6-2C9CD25C72D6}" type="slidenum">
              <a:rPr lang="ru-RU" smtClean="0"/>
              <a:pPr eaLnBrk="1" hangingPunct="1"/>
              <a:t>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Дополнительные источники</a:t>
            </a:r>
          </a:p>
        </p:txBody>
      </p:sp>
      <p:sp>
        <p:nvSpPr>
          <p:cNvPr id="64515" name="Содержимое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sz="1600" dirty="0" err="1" smtClean="0"/>
              <a:t>Дейтел</a:t>
            </a:r>
            <a:r>
              <a:rPr lang="ru-RU" sz="1600" dirty="0" smtClean="0"/>
              <a:t>, Х.М. Технологии программирования на </a:t>
            </a:r>
            <a:r>
              <a:rPr lang="en-US" sz="1600" dirty="0" smtClean="0"/>
              <a:t>Java</a:t>
            </a:r>
            <a:r>
              <a:rPr lang="ru-RU" sz="1600" dirty="0" smtClean="0"/>
              <a:t> 2. Книга 3. Корпоративные системы, </a:t>
            </a:r>
            <a:r>
              <a:rPr lang="ru-RU" sz="1600" dirty="0" err="1" smtClean="0"/>
              <a:t>сервлеты</a:t>
            </a:r>
            <a:r>
              <a:rPr lang="ru-RU" sz="1600" dirty="0" smtClean="0"/>
              <a:t>, </a:t>
            </a:r>
            <a:r>
              <a:rPr lang="en-US" sz="1600" dirty="0" smtClean="0"/>
              <a:t>JSP</a:t>
            </a:r>
            <a:r>
              <a:rPr lang="ru-RU" sz="1600" dirty="0" smtClean="0"/>
              <a:t>, </a:t>
            </a:r>
            <a:r>
              <a:rPr lang="en-US" sz="1600" dirty="0" smtClean="0"/>
              <a:t>Web</a:t>
            </a:r>
            <a:r>
              <a:rPr lang="ru-RU" sz="1600" dirty="0" smtClean="0"/>
              <a:t>-сервисы </a:t>
            </a:r>
            <a:r>
              <a:rPr lang="en-US" sz="1600" dirty="0" smtClean="0"/>
              <a:t>[</a:t>
            </a:r>
            <a:r>
              <a:rPr lang="ru-RU" sz="1600" dirty="0" smtClean="0"/>
              <a:t>Текст</a:t>
            </a:r>
            <a:r>
              <a:rPr lang="en-US" sz="1600" dirty="0" smtClean="0"/>
              <a:t>]</a:t>
            </a:r>
            <a:r>
              <a:rPr lang="ru-RU" sz="1600" dirty="0" smtClean="0"/>
              <a:t> / Х.М. </a:t>
            </a:r>
            <a:r>
              <a:rPr lang="ru-RU" sz="1600" dirty="0" err="1" smtClean="0"/>
              <a:t>Дейтел</a:t>
            </a:r>
            <a:r>
              <a:rPr lang="ru-RU" sz="1600" dirty="0" smtClean="0"/>
              <a:t>, </a:t>
            </a:r>
            <a:r>
              <a:rPr lang="ru-RU" sz="1600" dirty="0" err="1" smtClean="0"/>
              <a:t>П.Дж</a:t>
            </a:r>
            <a:r>
              <a:rPr lang="ru-RU" sz="1600" dirty="0" smtClean="0"/>
              <a:t>. </a:t>
            </a:r>
            <a:r>
              <a:rPr lang="ru-RU" sz="1600" dirty="0" err="1" smtClean="0"/>
              <a:t>Дейтел</a:t>
            </a:r>
            <a:r>
              <a:rPr lang="ru-RU" sz="1600" dirty="0" smtClean="0"/>
              <a:t>, С.И. </a:t>
            </a:r>
            <a:r>
              <a:rPr lang="ru-RU" sz="1600" dirty="0" err="1" smtClean="0"/>
              <a:t>Сантари</a:t>
            </a:r>
            <a:r>
              <a:rPr lang="ru-RU" sz="1600" dirty="0" smtClean="0"/>
              <a:t>. – М. : Бином-пресс, 2003. – 672 с.</a:t>
            </a:r>
          </a:p>
          <a:p>
            <a:r>
              <a:rPr lang="ru-RU" sz="1600" dirty="0" smtClean="0"/>
              <a:t>Перри, Б.У. </a:t>
            </a:r>
            <a:r>
              <a:rPr lang="ru-RU" sz="1600" dirty="0" err="1" smtClean="0"/>
              <a:t>Java</a:t>
            </a:r>
            <a:r>
              <a:rPr lang="ru-RU" sz="1600" dirty="0" smtClean="0"/>
              <a:t> </a:t>
            </a:r>
            <a:r>
              <a:rPr lang="ru-RU" sz="1600" dirty="0" err="1" smtClean="0"/>
              <a:t>сервлеты</a:t>
            </a:r>
            <a:r>
              <a:rPr lang="ru-RU" sz="1600" dirty="0" smtClean="0"/>
              <a:t> и JSP. Сборник рецептов </a:t>
            </a:r>
            <a:r>
              <a:rPr lang="en-US" sz="1600" dirty="0" smtClean="0"/>
              <a:t>[</a:t>
            </a:r>
            <a:r>
              <a:rPr lang="ru-RU" sz="1600" dirty="0" smtClean="0"/>
              <a:t>Текст</a:t>
            </a:r>
            <a:r>
              <a:rPr lang="en-US" sz="1600" dirty="0" smtClean="0"/>
              <a:t>]</a:t>
            </a:r>
            <a:r>
              <a:rPr lang="ru-RU" sz="1600" dirty="0" smtClean="0"/>
              <a:t> / Брюс У. Перри. – М. : </a:t>
            </a:r>
            <a:r>
              <a:rPr lang="ru-RU" sz="1600" dirty="0" err="1" smtClean="0"/>
              <a:t>Кудиц</a:t>
            </a:r>
            <a:r>
              <a:rPr lang="ru-RU" sz="1600" dirty="0" smtClean="0"/>
              <a:t>-пресс, 2009. – 768 с.</a:t>
            </a:r>
          </a:p>
          <a:p>
            <a:r>
              <a:rPr lang="ru-RU" sz="1600" dirty="0" smtClean="0"/>
              <a:t>Соломон, М.К. </a:t>
            </a:r>
            <a:r>
              <a:rPr lang="en-US" sz="1600" dirty="0" smtClean="0"/>
              <a:t>Oracle. </a:t>
            </a:r>
            <a:r>
              <a:rPr lang="ru-RU" sz="1600" dirty="0" smtClean="0"/>
              <a:t>Программирование на языке </a:t>
            </a:r>
            <a:r>
              <a:rPr lang="en-US" sz="1600" dirty="0" smtClean="0"/>
              <a:t>Java [</a:t>
            </a:r>
            <a:r>
              <a:rPr lang="ru-RU" sz="1600" dirty="0" smtClean="0"/>
              <a:t>Текст</a:t>
            </a:r>
            <a:r>
              <a:rPr lang="en-US" sz="1600" dirty="0" smtClean="0"/>
              <a:t>]</a:t>
            </a:r>
            <a:r>
              <a:rPr lang="ru-RU" sz="1600" dirty="0" smtClean="0"/>
              <a:t> / Мартин К. Соломон, </a:t>
            </a:r>
            <a:r>
              <a:rPr lang="ru-RU" sz="1600" dirty="0" err="1" smtClean="0"/>
              <a:t>Нирва</a:t>
            </a:r>
            <a:r>
              <a:rPr lang="ru-RU" sz="1600" dirty="0" smtClean="0"/>
              <a:t> </a:t>
            </a:r>
            <a:r>
              <a:rPr lang="ru-RU" sz="1600" dirty="0" err="1" smtClean="0"/>
              <a:t>Мориссо-Леруа</a:t>
            </a:r>
            <a:r>
              <a:rPr lang="ru-RU" sz="1600" dirty="0" smtClean="0"/>
              <a:t>, </a:t>
            </a:r>
            <a:r>
              <a:rPr lang="ru-RU" sz="1600" dirty="0" err="1" smtClean="0"/>
              <a:t>Джули</a:t>
            </a:r>
            <a:r>
              <a:rPr lang="ru-RU" sz="1600" dirty="0" smtClean="0"/>
              <a:t> Басу. – М. : Лори, 2010. – 512 с.</a:t>
            </a:r>
          </a:p>
          <a:p>
            <a:r>
              <a:rPr lang="ru-RU" sz="1600" dirty="0" err="1" smtClean="0"/>
              <a:t>Курванян</a:t>
            </a:r>
            <a:r>
              <a:rPr lang="ru-RU" sz="1600" dirty="0" smtClean="0"/>
              <a:t>, Б. Программирование </a:t>
            </a:r>
            <a:r>
              <a:rPr lang="ru-RU" sz="1600" dirty="0" err="1" smtClean="0"/>
              <a:t>web</a:t>
            </a:r>
            <a:r>
              <a:rPr lang="ru-RU" sz="1600" dirty="0" smtClean="0"/>
              <a:t>-приложений на языке </a:t>
            </a:r>
            <a:r>
              <a:rPr lang="ru-RU" sz="1600" dirty="0" err="1" smtClean="0"/>
              <a:t>Java</a:t>
            </a:r>
            <a:r>
              <a:rPr lang="ru-RU" sz="1600" dirty="0" smtClean="0"/>
              <a:t> </a:t>
            </a:r>
            <a:r>
              <a:rPr lang="en-US" sz="1600" dirty="0" smtClean="0"/>
              <a:t>[</a:t>
            </a:r>
            <a:r>
              <a:rPr lang="ru-RU" sz="1600" dirty="0" smtClean="0"/>
              <a:t>Текст</a:t>
            </a:r>
            <a:r>
              <a:rPr lang="en-US" sz="1600" dirty="0" smtClean="0"/>
              <a:t>]</a:t>
            </a:r>
            <a:r>
              <a:rPr lang="ru-RU" sz="1600" dirty="0" smtClean="0"/>
              <a:t> / Буди </a:t>
            </a:r>
            <a:r>
              <a:rPr lang="ru-RU" sz="1600" dirty="0" err="1" smtClean="0"/>
              <a:t>Курванян</a:t>
            </a:r>
            <a:r>
              <a:rPr lang="ru-RU" sz="1600" dirty="0" smtClean="0"/>
              <a:t>. – М. : Лори, 2009. – 880 с.</a:t>
            </a:r>
          </a:p>
          <a:p>
            <a:r>
              <a:rPr lang="en-US" sz="1600" dirty="0" err="1" smtClean="0"/>
              <a:t>JavaEE</a:t>
            </a:r>
            <a:r>
              <a:rPr lang="en-US" sz="1600" dirty="0" smtClean="0"/>
              <a:t> APIs &amp; Docs [</a:t>
            </a:r>
            <a:r>
              <a:rPr lang="ru-RU" sz="1600" dirty="0" smtClean="0"/>
              <a:t>Электронный ресурс</a:t>
            </a:r>
            <a:r>
              <a:rPr lang="en-US" sz="1600" dirty="0" smtClean="0"/>
              <a:t>]</a:t>
            </a:r>
            <a:r>
              <a:rPr lang="ru-RU" sz="1600" dirty="0" smtClean="0"/>
              <a:t>. – Режим доступа: </a:t>
            </a:r>
            <a:r>
              <a:rPr lang="en-US" sz="1600" dirty="0" smtClean="0">
                <a:hlinkClick r:id="rId2"/>
              </a:rPr>
              <a:t>http://www.oracle.com/technetwork/java/javaee/documentation/apis-139520.html</a:t>
            </a:r>
            <a:r>
              <a:rPr lang="ru-RU" sz="1600" dirty="0" smtClean="0"/>
              <a:t>, дата доступа: </a:t>
            </a:r>
            <a:r>
              <a:rPr lang="en-US" sz="1600" dirty="0" smtClean="0"/>
              <a:t>04</a:t>
            </a:r>
            <a:r>
              <a:rPr lang="ru-RU" sz="1600" dirty="0" smtClean="0"/>
              <a:t>.0</a:t>
            </a:r>
            <a:r>
              <a:rPr lang="en-US" sz="1600" dirty="0" smtClean="0"/>
              <a:t>4</a:t>
            </a:r>
            <a:r>
              <a:rPr lang="ru-RU" sz="1600" dirty="0" smtClean="0"/>
              <a:t>.201</a:t>
            </a:r>
            <a:r>
              <a:rPr lang="en-US" sz="1600" dirty="0" smtClean="0"/>
              <a:t>7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r>
              <a:rPr lang="en-US" sz="1600" dirty="0" err="1" smtClean="0"/>
              <a:t>JavaEE</a:t>
            </a:r>
            <a:r>
              <a:rPr lang="en-US" sz="1600" dirty="0" smtClean="0"/>
              <a:t> Tutorials [</a:t>
            </a:r>
            <a:r>
              <a:rPr lang="ru-RU" sz="1600" dirty="0" smtClean="0"/>
              <a:t>Электронный ресурс</a:t>
            </a:r>
            <a:r>
              <a:rPr lang="en-US" sz="1600" dirty="0" smtClean="0"/>
              <a:t>]</a:t>
            </a:r>
            <a:r>
              <a:rPr lang="ru-RU" sz="1600" dirty="0" smtClean="0"/>
              <a:t>. – Режим доступа: </a:t>
            </a:r>
            <a:r>
              <a:rPr lang="en-US" sz="1600" dirty="0" smtClean="0">
                <a:hlinkClick r:id="rId3"/>
              </a:rPr>
              <a:t>http://www.oracle.com/technetwork/java/javaee/documentation/tutorials-137605.html</a:t>
            </a:r>
            <a:r>
              <a:rPr lang="ru-RU" sz="1600" dirty="0" smtClean="0"/>
              <a:t>, дата доступа: </a:t>
            </a:r>
            <a:r>
              <a:rPr lang="en-US" sz="1600" dirty="0"/>
              <a:t>04</a:t>
            </a:r>
            <a:r>
              <a:rPr lang="ru-RU" sz="1600" dirty="0"/>
              <a:t>.0</a:t>
            </a:r>
            <a:r>
              <a:rPr lang="en-US" sz="1600" dirty="0"/>
              <a:t>4</a:t>
            </a:r>
            <a:r>
              <a:rPr lang="ru-RU" sz="1600" dirty="0"/>
              <a:t>.201</a:t>
            </a:r>
            <a:r>
              <a:rPr lang="en-US" sz="1600" dirty="0"/>
              <a:t>7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r>
              <a:rPr lang="en-US" sz="1600" dirty="0" err="1" smtClean="0"/>
              <a:t>ServletWorld</a:t>
            </a:r>
            <a:r>
              <a:rPr lang="en-US" sz="1600" dirty="0" smtClean="0"/>
              <a:t> [</a:t>
            </a:r>
            <a:r>
              <a:rPr lang="ru-RU" sz="1600" dirty="0" smtClean="0"/>
              <a:t>Электронный ресурс</a:t>
            </a:r>
            <a:r>
              <a:rPr lang="en-US" sz="1600" dirty="0" smtClean="0"/>
              <a:t>]</a:t>
            </a:r>
            <a:r>
              <a:rPr lang="ru-RU" sz="1600" dirty="0" smtClean="0"/>
              <a:t>. – Режим доступа: </a:t>
            </a:r>
            <a:r>
              <a:rPr lang="en-US" sz="1600" dirty="0" smtClean="0">
                <a:hlinkClick r:id="rId4"/>
              </a:rPr>
              <a:t>http://www.servletworld.com/</a:t>
            </a:r>
            <a:r>
              <a:rPr lang="ru-RU" sz="1600" dirty="0" smtClean="0"/>
              <a:t>, дата доступа: </a:t>
            </a:r>
            <a:r>
              <a:rPr lang="en-US" sz="1600" dirty="0"/>
              <a:t>04</a:t>
            </a:r>
            <a:r>
              <a:rPr lang="ru-RU" sz="1600" dirty="0"/>
              <a:t>.0</a:t>
            </a:r>
            <a:r>
              <a:rPr lang="en-US" sz="1600" dirty="0"/>
              <a:t>4</a:t>
            </a:r>
            <a:r>
              <a:rPr lang="ru-RU" sz="1600" dirty="0"/>
              <a:t>.201</a:t>
            </a:r>
            <a:r>
              <a:rPr lang="en-US" sz="1600" dirty="0"/>
              <a:t>7</a:t>
            </a:r>
            <a:r>
              <a:rPr lang="ru-RU" sz="1600" dirty="0" smtClean="0"/>
              <a:t>.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сервлетов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800" smtClean="0"/>
              <a:t>Существуют механизмы реагирования на события, связанные с деятельностью сервлетов в приложении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smtClean="0"/>
              <a:t>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</a:rPr>
              <a:t>javax.servlet.</a:t>
            </a:r>
            <a:r>
              <a:rPr lang="ru-RU" sz="2400" b="1" i="1" smtClean="0">
                <a:solidFill>
                  <a:schemeClr val="accent1"/>
                </a:solidFill>
                <a:latin typeface="Courier New" pitchFamily="49" charset="0"/>
              </a:rPr>
              <a:t>Событие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</a:rPr>
              <a:t>Listener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smtClean="0">
                <a:solidFill>
                  <a:schemeClr val="accent1"/>
                </a:solidFill>
              </a:rPr>
              <a:t>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</a:rPr>
              <a:t>javax.servlet.</a:t>
            </a:r>
            <a:r>
              <a:rPr lang="ru-RU" sz="2400" b="1" i="1" smtClean="0">
                <a:solidFill>
                  <a:schemeClr val="accent1"/>
                </a:solidFill>
                <a:latin typeface="Courier New" pitchFamily="49" charset="0"/>
              </a:rPr>
              <a:t>Событие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</a:rPr>
              <a:t>Event</a:t>
            </a:r>
          </a:p>
          <a:p>
            <a:pPr lvl="2">
              <a:lnSpc>
                <a:spcPct val="90000"/>
              </a:lnSpc>
              <a:spcBef>
                <a:spcPts val="1200"/>
              </a:spcBef>
            </a:pPr>
            <a:endParaRPr lang="en-US" sz="2000" smtClean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800" smtClean="0"/>
              <a:t>Для обработки события требуется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ru-RU" sz="2400" smtClean="0"/>
              <a:t>написать класс, реализующий интерфейс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ru-RU" sz="2400" smtClean="0"/>
              <a:t>зарегистрировать этот класс в дескрипторе развертывания (раздел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&lt;listner&gt;</a:t>
            </a:r>
            <a:r>
              <a:rPr lang="en-US" sz="2400" smtClean="0"/>
              <a:t>)</a:t>
            </a:r>
            <a:endParaRPr lang="ru-RU" smtClean="0"/>
          </a:p>
        </p:txBody>
      </p:sp>
      <p:sp>
        <p:nvSpPr>
          <p:cNvPr id="92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644573-BF11-4920-87EF-05D99309505E}" type="slidenum">
              <a:rPr lang="ru-RU" smtClean="0"/>
              <a:pPr eaLnBrk="1" hangingPunct="1"/>
              <a:t>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сервлетов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mtClean="0"/>
              <a:t>Интерфейс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SingleThreadModel</a:t>
            </a:r>
            <a:r>
              <a:rPr lang="en-US" smtClean="0"/>
              <a:t> </a:t>
            </a:r>
            <a:r>
              <a:rPr lang="ru-RU" smtClean="0"/>
              <a:t>в спецификации </a:t>
            </a:r>
            <a:r>
              <a:rPr lang="en-US" smtClean="0"/>
              <a:t>Servlet 2.4 </a:t>
            </a:r>
            <a:r>
              <a:rPr lang="ru-RU" smtClean="0"/>
              <a:t>объявлен как </a:t>
            </a:r>
            <a:r>
              <a:rPr lang="en-US" smtClean="0"/>
              <a:t>deprecated</a:t>
            </a:r>
            <a:endParaRPr lang="ru-RU" smtClean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mtClean="0"/>
              <a:t>Требуется учитывать то, что сервлет является разделяемым ресурсом</a:t>
            </a:r>
            <a:r>
              <a:rPr lang="en-US" smtClean="0"/>
              <a:t> </a:t>
            </a:r>
            <a:r>
              <a:rPr lang="ru-RU" smtClean="0"/>
              <a:t>и работает с разделяемыми ресурсами</a:t>
            </a:r>
            <a:endParaRPr lang="en-US" smtClean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mtClean="0"/>
              <a:t>Не следует использовать поля класса для хранения состояния, а особенно для передачи состояния между вызовами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3D4A2B-9C3E-4D03-AB2F-3108E901A9FA}" type="slidenum">
              <a:rPr lang="ru-RU" smtClean="0"/>
              <a:pPr eaLnBrk="1" hangingPunct="1"/>
              <a:t>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Объект запроса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sz="2800" dirty="0" smtClean="0"/>
              <a:t>Реализует интерфейс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</a:rPr>
              <a:t>javax.servlet.ServletRequest</a:t>
            </a:r>
            <a:endParaRPr lang="en-US" sz="28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sz="2800" dirty="0" smtClean="0"/>
              <a:t>Позволяет узнать характеристики запроса, в том числе значения параметров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String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getParameter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String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name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Enumeration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2400" b="1" dirty="0" err="1" smtClean="0">
                <a:solidFill>
                  <a:schemeClr val="accent1"/>
                </a:solidFill>
                <a:latin typeface="Courier New" pitchFamily="49" charset="0"/>
              </a:rPr>
              <a:t>getParameterNames</a:t>
            </a: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sz="2400" dirty="0" smtClean="0"/>
              <a:t>и ряд других методов</a:t>
            </a:r>
            <a:endParaRPr lang="ru-RU" sz="24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sz="2800" dirty="0" smtClean="0"/>
              <a:t>Позволяет получить доступ к потоку (</a:t>
            </a:r>
            <a:r>
              <a:rPr lang="en-US" sz="2800" dirty="0" smtClean="0"/>
              <a:t>stream)</a:t>
            </a:r>
            <a:r>
              <a:rPr lang="ru-RU" sz="2800" dirty="0" smtClean="0"/>
              <a:t> запроса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ServletInputStream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getInputStream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getReader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sz="2400" dirty="0" smtClean="0"/>
              <a:t>Можно вызвать только один из этих двух методов</a:t>
            </a:r>
            <a:endParaRPr lang="ru-RU" dirty="0"/>
          </a:p>
        </p:txBody>
      </p:sp>
      <p:sp>
        <p:nvSpPr>
          <p:cNvPr id="1126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BD271D4-3BFA-4839-B56D-D81D5C35E115}" type="slidenum">
              <a:rPr lang="ru-RU" smtClean="0"/>
              <a:pPr eaLnBrk="1" hangingPunct="1"/>
              <a:t>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005D96"/>
      </a:lt2>
      <a:accent1>
        <a:srgbClr val="0078C3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0078C3"/>
      </a:hlink>
      <a:folHlink>
        <a:srgbClr val="005D9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5D96"/>
        </a:lt2>
        <a:accent1>
          <a:srgbClr val="0078C3"/>
        </a:accent1>
        <a:accent2>
          <a:srgbClr val="649600"/>
        </a:accent2>
        <a:accent3>
          <a:srgbClr val="FFFFFF"/>
        </a:accent3>
        <a:accent4>
          <a:srgbClr val="000000"/>
        </a:accent4>
        <a:accent5>
          <a:srgbClr val="AABEDE"/>
        </a:accent5>
        <a:accent6>
          <a:srgbClr val="5A8700"/>
        </a:accent6>
        <a:hlink>
          <a:srgbClr val="0078C3"/>
        </a:hlink>
        <a:folHlink>
          <a:srgbClr val="005D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9455</TotalTime>
  <Words>2862</Words>
  <Application>Microsoft Office PowerPoint</Application>
  <PresentationFormat>On-screen Show (4:3)</PresentationFormat>
  <Paragraphs>679</Paragraphs>
  <Slides>61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  <vt:variant>
        <vt:lpstr>Custom Shows</vt:lpstr>
      </vt:variant>
      <vt:variant>
        <vt:i4>1</vt:i4>
      </vt:variant>
    </vt:vector>
  </HeadingPairs>
  <TitlesOfParts>
    <vt:vector size="63" baseType="lpstr">
      <vt:lpstr>Pixel</vt:lpstr>
      <vt:lpstr>Servlets</vt:lpstr>
      <vt:lpstr>План лекции</vt:lpstr>
      <vt:lpstr>Вспомним о HTTP и HTML</vt:lpstr>
      <vt:lpstr>Добавление информации на сервер</vt:lpstr>
      <vt:lpstr>Сервлеты</vt:lpstr>
      <vt:lpstr>Жизненный цикл сервлета</vt:lpstr>
      <vt:lpstr>Особенности сервлетов</vt:lpstr>
      <vt:lpstr>Особенности сервлетов</vt:lpstr>
      <vt:lpstr>Объект запроса</vt:lpstr>
      <vt:lpstr>Объект запроса</vt:lpstr>
      <vt:lpstr>Объект отклика</vt:lpstr>
      <vt:lpstr>Объект отклика</vt:lpstr>
      <vt:lpstr>HTTP Servlet</vt:lpstr>
      <vt:lpstr>Пример класса сервлета</vt:lpstr>
      <vt:lpstr>Дескриптор развертывания Web.xml</vt:lpstr>
      <vt:lpstr>Не-текстовый сервлет</vt:lpstr>
      <vt:lpstr>Использование других web-ресурсов</vt:lpstr>
      <vt:lpstr>Поддержка сессий</vt:lpstr>
      <vt:lpstr>Поддержка сессий</vt:lpstr>
      <vt:lpstr>Фильтрация</vt:lpstr>
      <vt:lpstr>Java Server Pages</vt:lpstr>
      <vt:lpstr>План лекции</vt:lpstr>
      <vt:lpstr>Java Server Pages</vt:lpstr>
      <vt:lpstr>JSP-файл</vt:lpstr>
      <vt:lpstr>Принцип работы</vt:lpstr>
      <vt:lpstr>Трансляция JSP-файла</vt:lpstr>
      <vt:lpstr>Обработка ошибок</vt:lpstr>
      <vt:lpstr>Пример сообщения об ошибке в процессе развертывания</vt:lpstr>
      <vt:lpstr>Виды JSP</vt:lpstr>
      <vt:lpstr>Создание страницы</vt:lpstr>
      <vt:lpstr>Элементы JSP-страницы</vt:lpstr>
      <vt:lpstr>Комментарии</vt:lpstr>
      <vt:lpstr>JSP-страница с комментариями</vt:lpstr>
      <vt:lpstr>Объявления</vt:lpstr>
      <vt:lpstr>JSP-страница с объявлениями</vt:lpstr>
      <vt:lpstr>Скриптлеты</vt:lpstr>
      <vt:lpstr>JSP-страница со скриптлетами</vt:lpstr>
      <vt:lpstr>Выражения</vt:lpstr>
      <vt:lpstr>JSP-страница с выражениями</vt:lpstr>
      <vt:lpstr>Директива page</vt:lpstr>
      <vt:lpstr>Тип отклика, кодировка и импорт типов</vt:lpstr>
      <vt:lpstr>Возникновение и обработка ошибок (JSP-страницы)</vt:lpstr>
      <vt:lpstr>Возникновение и обработка ошибок (примерный код сервлетов)</vt:lpstr>
      <vt:lpstr>Директива include</vt:lpstr>
      <vt:lpstr>Директива include (JSP-страницы)</vt:lpstr>
      <vt:lpstr>Директива include (примерный код сервлетов)</vt:lpstr>
      <vt:lpstr>Стандартные объекты</vt:lpstr>
      <vt:lpstr>Стандартные объекты</vt:lpstr>
      <vt:lpstr>Стандартные объекты (примерный код сервлета)</vt:lpstr>
      <vt:lpstr>Тэги &lt;jsp:…&gt;</vt:lpstr>
      <vt:lpstr>Тэги &lt;jsp:include&gt;</vt:lpstr>
      <vt:lpstr>Тэги &lt;jsp:include&gt;</vt:lpstr>
      <vt:lpstr>Тэги &lt;jsp:forward&gt;</vt:lpstr>
      <vt:lpstr>Тэги &lt;jsp:forward&gt;</vt:lpstr>
      <vt:lpstr>Взаимодействие  с HTML-формами</vt:lpstr>
      <vt:lpstr>Взаимодействие  с HTML-формами</vt:lpstr>
      <vt:lpstr>Форма при первом запуске</vt:lpstr>
      <vt:lpstr>Форма после нажатия кнопки</vt:lpstr>
      <vt:lpstr>Взаимодействие  с HTML-формами</vt:lpstr>
      <vt:lpstr>PowerPoint Presentation</vt:lpstr>
      <vt:lpstr>Дополнительные источники</vt:lpstr>
      <vt:lpstr>Произвольный показ 1</vt:lpstr>
    </vt:vector>
  </TitlesOfParts>
  <Company>УНЦ "Инфоком"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Method Invocation</dc:title>
  <dc:subject>Технология RMI</dc:subject>
  <dc:creator>Гаврилов А.В.</dc:creator>
  <cp:keywords>RMI, Client ,Server, Remote</cp:keywords>
  <cp:lastModifiedBy>Student</cp:lastModifiedBy>
  <cp:revision>226</cp:revision>
  <cp:lastPrinted>1601-01-01T00:00:00Z</cp:lastPrinted>
  <dcterms:created xsi:type="dcterms:W3CDTF">2005-08-25T08:18:30Z</dcterms:created>
  <dcterms:modified xsi:type="dcterms:W3CDTF">2018-03-21T13:36:02Z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1049</vt:i4>
  </property>
</Properties>
</file>