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6"/>
  </p:notesMasterIdLst>
  <p:handoutMasterIdLst>
    <p:handoutMasterId r:id="rId67"/>
  </p:handoutMasterIdLst>
  <p:sldIdLst>
    <p:sldId id="256" r:id="rId2"/>
    <p:sldId id="636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56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51" r:id="rId50"/>
    <p:sldId id="652" r:id="rId51"/>
    <p:sldId id="653" r:id="rId52"/>
    <p:sldId id="654" r:id="rId53"/>
    <p:sldId id="655" r:id="rId54"/>
    <p:sldId id="656" r:id="rId55"/>
    <p:sldId id="657" r:id="rId56"/>
    <p:sldId id="658" r:id="rId57"/>
    <p:sldId id="659" r:id="rId58"/>
    <p:sldId id="660" r:id="rId59"/>
    <p:sldId id="661" r:id="rId60"/>
    <p:sldId id="662" r:id="rId61"/>
    <p:sldId id="663" r:id="rId62"/>
    <p:sldId id="664" r:id="rId63"/>
    <p:sldId id="665" r:id="rId64"/>
    <p:sldId id="501" r:id="rId65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78" autoAdjust="0"/>
  </p:normalViewPr>
  <p:slideViewPr>
    <p:cSldViewPr>
      <p:cViewPr>
        <p:scale>
          <a:sx n="57" d="100"/>
          <a:sy n="57" d="100"/>
        </p:scale>
        <p:origin x="-2340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BC94B43-BAED-49D7-8F9D-144E8E9F29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03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13F0FEA-6AFF-4071-8679-7AF2D4EDAD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685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93D8281-3051-4BFE-B6CD-DE5C029E19B1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90A9765-C547-4D6F-950B-A29E0AC6210A}" type="slidenum">
              <a:rPr lang="ru-RU" smtClean="0">
                <a:latin typeface="Times New Roman" pitchFamily="18" charset="0"/>
              </a:rPr>
              <a:pPr/>
              <a:t>33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184900"/>
            <a:ext cx="13446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76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0E1D3-A18C-4348-B0A0-624D8532A4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79B61-9B58-4EDD-A7FB-99EC916420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48BE2-75F7-4548-A5A6-68BA24671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ED963-0247-4239-98AE-E1B1845744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444CC-8EA7-48BE-8947-13E1C618F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2E397-B5A4-4888-B9FF-894CDE621C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0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4F7CA-B6B5-4CA3-B80A-4F83F41CA3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58620-94A7-4646-8E7F-D611820D7C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8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FF536-3522-4636-8D3A-E6B4932825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344D-CA5D-4E1D-8693-471A735CF4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6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C51747D8-2AC4-4E6F-90AB-55CCDB5A69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30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78C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3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83350"/>
            <a:ext cx="13446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Enterprise Java Beans</a:t>
            </a:r>
            <a:br>
              <a:rPr lang="en-US" smtClean="0"/>
            </a:br>
            <a:r>
              <a:rPr lang="en-US" sz="3600" smtClean="0"/>
              <a:t>J2EE 1.4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>
                <a:solidFill>
                  <a:schemeClr val="bg1"/>
                </a:solidFill>
              </a:rPr>
              <a:t>Лекция </a:t>
            </a:r>
            <a:r>
              <a:rPr lang="en-US" sz="2400" b="1">
                <a:solidFill>
                  <a:schemeClr val="bg1"/>
                </a:solidFill>
              </a:rPr>
              <a:t>21.1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Трехуровневая система</a:t>
            </a:r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B13A34-2DD0-469C-B2B8-9E7A033AD116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" y="1714500"/>
            <a:ext cx="2214563" cy="500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50" y="2214563"/>
            <a:ext cx="2214563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482975" y="4873625"/>
            <a:ext cx="2089150" cy="12239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14775" y="5376863"/>
            <a:ext cx="1296988" cy="576262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56100" y="4429125"/>
            <a:ext cx="360363" cy="660400"/>
          </a:xfrm>
          <a:prstGeom prst="upDownArrow">
            <a:avLst>
              <a:gd name="adj1" fmla="val 50000"/>
              <a:gd name="adj2" fmla="val 519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43688" y="1714500"/>
            <a:ext cx="2214562" cy="500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643688" y="2214563"/>
            <a:ext cx="2214562" cy="1428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86125" y="4000500"/>
            <a:ext cx="2571750" cy="4349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500313" y="2286000"/>
            <a:ext cx="785812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857875" y="2286000"/>
            <a:ext cx="78581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2875" y="1571625"/>
            <a:ext cx="2500313" cy="9286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500813" y="1571625"/>
            <a:ext cx="2500312" cy="9286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143250" y="3857625"/>
            <a:ext cx="2857500" cy="23574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286125" y="2643188"/>
            <a:ext cx="2571750" cy="6429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4572000" y="34290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143250" y="2571750"/>
            <a:ext cx="2857500" cy="10001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3286125" y="3286125"/>
            <a:ext cx="2571750" cy="1428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72188" y="3143250"/>
            <a:ext cx="157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Middleware</a:t>
            </a:r>
            <a:endParaRPr 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Общая схема</a:t>
            </a:r>
          </a:p>
        </p:txBody>
      </p:sp>
      <p:sp>
        <p:nvSpPr>
          <p:cNvPr id="133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CE9DA4-6CB3-46B1-AFF5-D150D3014FF8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642910" y="1714488"/>
            <a:ext cx="3168650" cy="431800"/>
            <a:chOff x="727" y="1190"/>
            <a:chExt cx="1996" cy="272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727" y="1190"/>
              <a:ext cx="1996" cy="27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44" y="1203"/>
              <a:ext cx="1255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/>
                <a:t>Уровень клиента</a:t>
              </a:r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642910" y="2728900"/>
            <a:ext cx="3168650" cy="431800"/>
            <a:chOff x="727" y="1874"/>
            <a:chExt cx="1996" cy="272"/>
          </a:xfrm>
          <a:solidFill>
            <a:srgbClr val="FFFF00"/>
          </a:solidFill>
        </p:grpSpPr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727" y="1874"/>
              <a:ext cx="1996" cy="27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789" y="1884"/>
              <a:ext cx="173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/>
                <a:t>Уровень представления</a:t>
              </a: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42910" y="3735375"/>
            <a:ext cx="3168650" cy="431800"/>
            <a:chOff x="727" y="2554"/>
            <a:chExt cx="1996" cy="272"/>
          </a:xfrm>
          <a:solidFill>
            <a:srgbClr val="FFC000"/>
          </a:solidFill>
        </p:grpSpPr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>
              <a:off x="727" y="2554"/>
              <a:ext cx="1996" cy="27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089" y="2564"/>
              <a:ext cx="118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/>
                <a:t>Бизнес-уровень</a:t>
              </a:r>
            </a:p>
          </p:txBody>
        </p:sp>
      </p:grp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42910" y="4673588"/>
            <a:ext cx="3168650" cy="431800"/>
            <a:chOff x="727" y="3099"/>
            <a:chExt cx="1996" cy="272"/>
          </a:xfrm>
          <a:solidFill>
            <a:srgbClr val="00B0F0"/>
          </a:solidFill>
        </p:grpSpPr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727" y="3099"/>
              <a:ext cx="1996" cy="27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748" y="3108"/>
              <a:ext cx="1822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/>
                <a:t>Уровень взаимодействия</a:t>
              </a:r>
            </a:p>
          </p:txBody>
        </p: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42910" y="5653075"/>
            <a:ext cx="3168650" cy="431800"/>
            <a:chOff x="727" y="3598"/>
            <a:chExt cx="1996" cy="272"/>
          </a:xfrm>
          <a:solidFill>
            <a:srgbClr val="92D050"/>
          </a:solidFill>
        </p:grpSpPr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727" y="3598"/>
              <a:ext cx="1996" cy="272"/>
            </a:xfrm>
            <a:prstGeom prst="roundRect">
              <a:avLst>
                <a:gd name="adj" fmla="val 16667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20" y="3607"/>
              <a:ext cx="133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/>
                <a:t>Уровень ресурсов</a:t>
              </a:r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989360" y="1598600"/>
            <a:ext cx="4464050" cy="647700"/>
            <a:chOff x="2835" y="1117"/>
            <a:chExt cx="2812" cy="408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 flipH="1">
              <a:off x="2835" y="1117"/>
              <a:ext cx="2812" cy="408"/>
            </a:xfrm>
            <a:prstGeom prst="homePlate">
              <a:avLst>
                <a:gd name="adj" fmla="val 6767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61" y="1117"/>
              <a:ext cx="240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GUI (Swing, Applet),</a:t>
              </a:r>
              <a:endParaRPr lang="ru-RU" dirty="0"/>
            </a:p>
            <a:p>
              <a:pPr>
                <a:defRPr/>
              </a:pPr>
              <a:r>
                <a:rPr lang="ru-RU" dirty="0"/>
                <a:t>взаимодействие с пользователем</a:t>
              </a:r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989360" y="2606665"/>
            <a:ext cx="4464050" cy="652463"/>
            <a:chOff x="2835" y="1797"/>
            <a:chExt cx="2812" cy="411"/>
          </a:xfrm>
          <a:solidFill>
            <a:srgbClr val="FFFF00"/>
          </a:solidFill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 flipH="1">
              <a:off x="2835" y="1797"/>
              <a:ext cx="2812" cy="408"/>
            </a:xfrm>
            <a:prstGeom prst="homePlate">
              <a:avLst>
                <a:gd name="adj" fmla="val 6767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3061" y="1801"/>
              <a:ext cx="159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JSP, </a:t>
              </a:r>
              <a:r>
                <a:rPr lang="en-US" dirty="0" err="1"/>
                <a:t>Servlets</a:t>
              </a:r>
              <a:r>
                <a:rPr lang="en-US" dirty="0"/>
                <a:t>,</a:t>
              </a:r>
              <a:endParaRPr lang="ru-RU" dirty="0"/>
            </a:p>
            <a:p>
              <a:pPr>
                <a:defRPr/>
              </a:pPr>
              <a:r>
                <a:rPr lang="ru-RU" dirty="0"/>
                <a:t>управление сессиями</a:t>
              </a:r>
            </a:p>
          </p:txBody>
        </p:sp>
      </p:grp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989360" y="4551350"/>
            <a:ext cx="4464050" cy="647700"/>
            <a:chOff x="2835" y="3022"/>
            <a:chExt cx="2812" cy="408"/>
          </a:xfrm>
          <a:solidFill>
            <a:srgbClr val="00B0F0"/>
          </a:solidFill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flipH="1">
              <a:off x="2835" y="3022"/>
              <a:ext cx="2812" cy="408"/>
            </a:xfrm>
            <a:prstGeom prst="homePlate">
              <a:avLst>
                <a:gd name="adj" fmla="val 6767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3061" y="3113"/>
              <a:ext cx="2271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EJB, </a:t>
              </a:r>
              <a:r>
                <a:rPr lang="ru-RU"/>
                <a:t>бизнес-логика, транзакции</a:t>
              </a: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3989360" y="3614728"/>
            <a:ext cx="4464050" cy="652463"/>
            <a:chOff x="2835" y="2478"/>
            <a:chExt cx="2812" cy="411"/>
          </a:xfrm>
          <a:solidFill>
            <a:srgbClr val="FFC000"/>
          </a:solidFill>
        </p:grpSpPr>
        <p:sp>
          <p:nvSpPr>
            <p:cNvPr id="30" name="AutoShape 22"/>
            <p:cNvSpPr>
              <a:spLocks noChangeArrowheads="1"/>
            </p:cNvSpPr>
            <p:nvPr/>
          </p:nvSpPr>
          <p:spPr bwMode="auto">
            <a:xfrm flipH="1">
              <a:off x="2835" y="2478"/>
              <a:ext cx="2812" cy="408"/>
            </a:xfrm>
            <a:prstGeom prst="homePlate">
              <a:avLst>
                <a:gd name="adj" fmla="val 6767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61" y="2482"/>
              <a:ext cx="143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JMS, JDBC, EJB, </a:t>
              </a:r>
              <a:endParaRPr lang="ru-RU" dirty="0"/>
            </a:p>
            <a:p>
              <a:pPr>
                <a:defRPr/>
              </a:pPr>
              <a:r>
                <a:rPr lang="ru-RU" dirty="0"/>
                <a:t>адаптеры ресурсов</a:t>
              </a:r>
            </a:p>
          </p:txBody>
        </p:sp>
      </p:grpSp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3989360" y="5530842"/>
            <a:ext cx="4464050" cy="652463"/>
            <a:chOff x="2835" y="3521"/>
            <a:chExt cx="2812" cy="411"/>
          </a:xfrm>
          <a:solidFill>
            <a:srgbClr val="92D050"/>
          </a:solidFill>
        </p:grpSpPr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 flipH="1">
              <a:off x="2835" y="3521"/>
              <a:ext cx="2812" cy="408"/>
            </a:xfrm>
            <a:prstGeom prst="homePlate">
              <a:avLst>
                <a:gd name="adj" fmla="val 6767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3061" y="3525"/>
              <a:ext cx="16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/>
                <a:t>Базы данных, данные,</a:t>
              </a:r>
            </a:p>
            <a:p>
              <a:pPr>
                <a:defRPr/>
              </a:pPr>
              <a:r>
                <a:rPr lang="ru-RU" dirty="0"/>
                <a:t>внешние сервисы</a:t>
              </a:r>
            </a:p>
          </p:txBody>
        </p:sp>
      </p:grpSp>
      <p:sp>
        <p:nvSpPr>
          <p:cNvPr id="35" name="AutoShape 10"/>
          <p:cNvSpPr>
            <a:spLocks noChangeArrowheads="1"/>
          </p:cNvSpPr>
          <p:nvPr/>
        </p:nvSpPr>
        <p:spPr bwMode="auto">
          <a:xfrm>
            <a:off x="2081213" y="2212975"/>
            <a:ext cx="250825" cy="458788"/>
          </a:xfrm>
          <a:prstGeom prst="downArrow">
            <a:avLst>
              <a:gd name="adj1" fmla="val 50000"/>
              <a:gd name="adj2" fmla="val 50318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2081213" y="3233738"/>
            <a:ext cx="250825" cy="428625"/>
          </a:xfrm>
          <a:prstGeom prst="downArrow">
            <a:avLst>
              <a:gd name="adj1" fmla="val 50000"/>
              <a:gd name="adj2" fmla="val 50316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2081213" y="4195763"/>
            <a:ext cx="250825" cy="428625"/>
          </a:xfrm>
          <a:prstGeom prst="downArrow">
            <a:avLst>
              <a:gd name="adj1" fmla="val 50000"/>
              <a:gd name="adj2" fmla="val 50316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>
            <a:off x="2081213" y="5175250"/>
            <a:ext cx="250825" cy="415925"/>
          </a:xfrm>
          <a:prstGeom prst="downArrow">
            <a:avLst>
              <a:gd name="adj1" fmla="val 50000"/>
              <a:gd name="adj2" fmla="val 50323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Производственные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кофейные бобы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accent1"/>
                </a:solidFill>
              </a:rPr>
              <a:t>Enterprise Java Bean</a:t>
            </a:r>
            <a:r>
              <a:rPr lang="en-US" sz="2800" smtClean="0"/>
              <a:t> – </a:t>
            </a:r>
            <a:r>
              <a:rPr lang="ru-RU" sz="2800" smtClean="0"/>
              <a:t>это…</a:t>
            </a:r>
            <a:endParaRPr lang="en-US" sz="2800" smtClean="0"/>
          </a:p>
          <a:p>
            <a:pPr eaLnBrk="1" hangingPunct="1"/>
            <a:r>
              <a:rPr lang="ru-RU" sz="2800" smtClean="0"/>
              <a:t>компонент,</a:t>
            </a:r>
          </a:p>
          <a:p>
            <a:r>
              <a:rPr lang="ru-RU" sz="2800" smtClean="0"/>
              <a:t>написанный на </a:t>
            </a:r>
            <a:r>
              <a:rPr lang="en-US" sz="2800" smtClean="0"/>
              <a:t>Java</a:t>
            </a:r>
            <a:r>
              <a:rPr lang="ru-RU" sz="2800" smtClean="0"/>
              <a:t>,</a:t>
            </a:r>
          </a:p>
          <a:p>
            <a:pPr eaLnBrk="1" hangingPunct="1"/>
            <a:r>
              <a:rPr lang="ru-RU" sz="2800" smtClean="0"/>
              <a:t>находящийся на сервере,</a:t>
            </a:r>
            <a:endParaRPr lang="en-US" sz="2800" smtClean="0"/>
          </a:p>
          <a:p>
            <a:pPr eaLnBrk="1" hangingPunct="1"/>
            <a:r>
              <a:rPr lang="ru-RU" sz="2800" smtClean="0"/>
              <a:t>работающий в контейнере сервера приложений,</a:t>
            </a:r>
          </a:p>
          <a:p>
            <a:pPr eaLnBrk="1" hangingPunct="1"/>
            <a:r>
              <a:rPr lang="ru-RU" sz="2800" smtClean="0"/>
              <a:t>реализующий бизнес-логику приложения</a:t>
            </a:r>
          </a:p>
          <a:p>
            <a:pPr lvl="1" eaLnBrk="1" hangingPunct="1"/>
            <a:r>
              <a:rPr lang="ru-RU" sz="2400" smtClean="0"/>
              <a:t>некоторый код, обеспечивающий работу приложения</a:t>
            </a:r>
          </a:p>
          <a:p>
            <a:pPr lvl="1" eaLnBrk="1" hangingPunct="1"/>
            <a:r>
              <a:rPr lang="ru-RU" sz="2400" smtClean="0"/>
              <a:t>клиент получает доступ к сервисам приложения путем вызова методов компонента</a:t>
            </a:r>
          </a:p>
          <a:p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4FBA0B-236A-41B4-8F54-F6EEDC4231C8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Преимущества </a:t>
            </a:r>
            <a:r>
              <a:rPr lang="en-US" smtClean="0"/>
              <a:t>EJB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ru-RU" dirty="0" smtClean="0"/>
              <a:t>Упрощение разработки кода </a:t>
            </a:r>
            <a:r>
              <a:rPr lang="ru-RU" dirty="0" err="1" smtClean="0">
                <a:solidFill>
                  <a:schemeClr val="accent1"/>
                </a:solidFill>
              </a:rPr>
              <a:t>бизнес-логики</a:t>
            </a:r>
            <a:endParaRPr lang="ru-RU" dirty="0" smtClean="0">
              <a:solidFill>
                <a:schemeClr val="accent1"/>
              </a:solidFill>
            </a:endParaRP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Упрощение разработки </a:t>
            </a:r>
            <a:r>
              <a:rPr lang="ru-RU" dirty="0" smtClean="0">
                <a:solidFill>
                  <a:schemeClr val="accent1"/>
                </a:solidFill>
              </a:rPr>
              <a:t>уровня представления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Упрощение разработки </a:t>
            </a:r>
            <a:r>
              <a:rPr lang="ru-RU" dirty="0" smtClean="0">
                <a:solidFill>
                  <a:schemeClr val="accent1"/>
                </a:solidFill>
              </a:rPr>
              <a:t>сетевых приложений</a:t>
            </a:r>
            <a:r>
              <a:rPr lang="ru-RU" dirty="0" smtClean="0"/>
              <a:t> за счет повторного использования кода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Упрощение разработки в целом за счет использования функциональности контейнера</a:t>
            </a: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358B39-9BC6-4A1F-9D94-027D9AAEF08C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использовать </a:t>
            </a:r>
            <a:r>
              <a:rPr lang="en-US" smtClean="0"/>
              <a:t>EJB?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Приложение должно быть легко масштабируемым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Необходимо обеспечивать целостность данных в транзакциях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Приложение может иметь клиентов различных видов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4D04FC-CF0D-4EAD-B03A-E29FEDD08EC6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</a:t>
            </a:r>
            <a:r>
              <a:rPr lang="en-US" smtClean="0"/>
              <a:t>EJB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600" b="1" smtClean="0">
                <a:solidFill>
                  <a:schemeClr val="accent1"/>
                </a:solidFill>
              </a:rPr>
              <a:t>Session Beans</a:t>
            </a:r>
            <a:endParaRPr lang="ru-RU" sz="3600" b="1" smtClean="0">
              <a:solidFill>
                <a:schemeClr val="accent1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Stateless</a:t>
            </a:r>
            <a:endParaRPr lang="ru-RU" smtClean="0"/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Stateful</a:t>
            </a:r>
          </a:p>
          <a:p>
            <a:pPr eaLnBrk="1" hangingPunct="1">
              <a:spcBef>
                <a:spcPts val="1200"/>
              </a:spcBef>
            </a:pPr>
            <a:r>
              <a:rPr lang="en-US" sz="3600" b="1" smtClean="0">
                <a:solidFill>
                  <a:schemeClr val="accent1"/>
                </a:solidFill>
              </a:rPr>
              <a:t>Entity Beans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Bean-Managed-Persistence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mtClean="0"/>
              <a:t>Container-Managed-Persistence</a:t>
            </a:r>
          </a:p>
          <a:p>
            <a:pPr eaLnBrk="1" hangingPunct="1">
              <a:spcBef>
                <a:spcPts val="1200"/>
              </a:spcBef>
            </a:pPr>
            <a:r>
              <a:rPr lang="en-US" sz="3600" b="1" smtClean="0">
                <a:solidFill>
                  <a:schemeClr val="accent1"/>
                </a:solidFill>
              </a:rPr>
              <a:t>Message Driven Beans</a:t>
            </a: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8AEB10-67DA-4AAE-84A8-2033DE13A4B4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sp>
        <p:nvSpPr>
          <p:cNvPr id="5" name="AutoShape 0"/>
          <p:cNvSpPr>
            <a:spLocks noChangeArrowheads="1"/>
          </p:cNvSpPr>
          <p:nvPr/>
        </p:nvSpPr>
        <p:spPr bwMode="auto">
          <a:xfrm>
            <a:off x="5472113" y="2214563"/>
            <a:ext cx="3600450" cy="2160587"/>
          </a:xfrm>
          <a:prstGeom prst="cloudCallout">
            <a:avLst>
              <a:gd name="adj1" fmla="val -36750"/>
              <a:gd name="adj2" fmla="val 11362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ru-RU"/>
              <a:t>Модель работы с </a:t>
            </a:r>
            <a:r>
              <a:rPr lang="en-US"/>
              <a:t>MDB </a:t>
            </a:r>
            <a:r>
              <a:rPr lang="ru-RU"/>
              <a:t>существенно отличается от модели работы с другими видами </a:t>
            </a:r>
            <a:r>
              <a:rPr lang="en-US"/>
              <a:t>EJB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Составные части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компонента</a:t>
            </a:r>
          </a:p>
          <a:p>
            <a:endParaRPr lang="ru-RU" smtClean="0"/>
          </a:p>
          <a:p>
            <a:r>
              <a:rPr lang="ru-RU" smtClean="0"/>
              <a:t>Вспомогательные классы</a:t>
            </a:r>
          </a:p>
          <a:p>
            <a:endParaRPr lang="ru-RU" smtClean="0"/>
          </a:p>
          <a:p>
            <a:r>
              <a:rPr lang="ru-RU" smtClean="0"/>
              <a:t>Интерфейсы</a:t>
            </a:r>
          </a:p>
          <a:p>
            <a:endParaRPr lang="ru-RU" smtClean="0"/>
          </a:p>
          <a:p>
            <a:pPr eaLnBrk="1" hangingPunct="1"/>
            <a:r>
              <a:rPr lang="ru-RU" smtClean="0"/>
              <a:t>Дескриптор развертывания</a:t>
            </a: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C610DC-EC2A-4D86-B415-9EDBB0097648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и контейнер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Компонент как совокупность всех своих частей выкладывается в сервер приложений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Процесс развертывания управляется информацией из дескриптора развертывания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Контейнер дописывает необходимые для работы компонента классы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Контейнер регистрирует компонент в службе имен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Контейнер управляет жизнью компонента, клиент может лишь инициировать работу</a:t>
            </a: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20FD43-80FC-46B6-AD17-8FCCE917B318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с клиентом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62D32E-C725-44C1-B918-27723545BDA7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4313" y="3500438"/>
            <a:ext cx="1428750" cy="609600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400" b="1"/>
              <a:t>Клиент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00938" y="3500438"/>
            <a:ext cx="1428750" cy="609600"/>
          </a:xfrm>
          <a:prstGeom prst="flowChartAlternateProcess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Bean</a:t>
            </a:r>
            <a:endParaRPr lang="ru-RU" sz="2400" b="1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308350" y="4846638"/>
            <a:ext cx="2520950" cy="1296987"/>
          </a:xfrm>
          <a:prstGeom prst="flowChartDocument">
            <a:avLst/>
          </a:prstGeom>
          <a:solidFill>
            <a:schemeClr val="accent1">
              <a:alpha val="14902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create()</a:t>
            </a:r>
          </a:p>
          <a:p>
            <a:r>
              <a:rPr lang="en-US" b="1">
                <a:latin typeface="Courier New" pitchFamily="49" charset="0"/>
              </a:rPr>
              <a:t>remove()</a:t>
            </a:r>
          </a:p>
          <a:p>
            <a:r>
              <a:rPr lang="en-US" b="1">
                <a:latin typeface="Courier New" pitchFamily="49" charset="0"/>
              </a:rPr>
              <a:t>findByPrimaryKey()</a:t>
            </a:r>
          </a:p>
          <a:p>
            <a:r>
              <a:rPr lang="en-US" b="1">
                <a:latin typeface="Courier New" pitchFamily="49" charset="0"/>
              </a:rPr>
              <a:t>...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16275" y="4429125"/>
            <a:ext cx="240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1"/>
                </a:solidFill>
              </a:rPr>
              <a:t>Home Interface</a:t>
            </a:r>
            <a:endParaRPr lang="ru-RU" sz="2400" b="1">
              <a:solidFill>
                <a:schemeClr val="accent1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09938" y="1847850"/>
            <a:ext cx="2519362" cy="1152525"/>
          </a:xfrm>
          <a:prstGeom prst="flowChartDocument">
            <a:avLst/>
          </a:prstGeom>
          <a:solidFill>
            <a:schemeClr val="accent1">
              <a:alpha val="14902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doSomething1()</a:t>
            </a:r>
          </a:p>
          <a:p>
            <a:r>
              <a:rPr lang="en-US" b="1">
                <a:latin typeface="Courier New" pitchFamily="49" charset="0"/>
              </a:rPr>
              <a:t>doSomething()</a:t>
            </a:r>
          </a:p>
          <a:p>
            <a:r>
              <a:rPr lang="en-US" b="1">
                <a:latin typeface="Courier New" pitchFamily="49" charset="0"/>
              </a:rPr>
              <a:t>...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01988" y="1419225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chemeClr val="accent1"/>
                </a:solidFill>
              </a:rPr>
              <a:t>Component Interface</a:t>
            </a:r>
            <a:endParaRPr lang="ru-RU" sz="2400" b="1">
              <a:solidFill>
                <a:schemeClr val="accent1"/>
              </a:solidFill>
            </a:endParaRPr>
          </a:p>
        </p:txBody>
      </p:sp>
      <p:cxnSp>
        <p:nvCxnSpPr>
          <p:cNvPr id="13" name="AutoShape 14"/>
          <p:cNvCxnSpPr>
            <a:cxnSpLocks noChangeShapeType="1"/>
            <a:stCxn id="5" idx="3"/>
          </p:cNvCxnSpPr>
          <p:nvPr/>
        </p:nvCxnSpPr>
        <p:spPr bwMode="auto">
          <a:xfrm flipV="1">
            <a:off x="1643063" y="2420938"/>
            <a:ext cx="1666875" cy="138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5"/>
          <p:cNvCxnSpPr>
            <a:cxnSpLocks noChangeShapeType="1"/>
            <a:stCxn id="5" idx="3"/>
          </p:cNvCxnSpPr>
          <p:nvPr/>
        </p:nvCxnSpPr>
        <p:spPr bwMode="auto">
          <a:xfrm>
            <a:off x="1643063" y="3805238"/>
            <a:ext cx="1665287" cy="163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/>
          <p:cNvCxnSpPr>
            <a:cxnSpLocks noChangeShapeType="1"/>
            <a:endCxn id="6" idx="1"/>
          </p:cNvCxnSpPr>
          <p:nvPr/>
        </p:nvCxnSpPr>
        <p:spPr bwMode="auto">
          <a:xfrm>
            <a:off x="5822950" y="2420938"/>
            <a:ext cx="1677988" cy="138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/>
          <p:cNvCxnSpPr>
            <a:cxnSpLocks noChangeShapeType="1"/>
            <a:endCxn id="6" idx="1"/>
          </p:cNvCxnSpPr>
          <p:nvPr/>
        </p:nvCxnSpPr>
        <p:spPr bwMode="auto">
          <a:xfrm flipV="1">
            <a:off x="5822950" y="3805238"/>
            <a:ext cx="1677988" cy="163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6429375" y="5143500"/>
            <a:ext cx="2571750" cy="1008063"/>
          </a:xfrm>
          <a:prstGeom prst="cloudCallout">
            <a:avLst>
              <a:gd name="adj1" fmla="val -71287"/>
              <a:gd name="adj2" fmla="val -14639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ru-RU" sz="1600"/>
              <a:t>Методы, связанные с циклом жизни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14313" y="1643063"/>
            <a:ext cx="2428875" cy="971550"/>
          </a:xfrm>
          <a:prstGeom prst="cloudCallout">
            <a:avLst>
              <a:gd name="adj1" fmla="val 73537"/>
              <a:gd name="adj2" fmla="val 15583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ru-RU" sz="1600"/>
              <a:t>Методы бизнес-логики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1" grpId="0" animBg="1"/>
      <p:bldP spid="12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Зачем нужны два вида объектов и интерфейсов?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ru-RU" dirty="0" smtClean="0"/>
              <a:t>Непосредственная регистрация экземпляра компонента в службе имен неосмысленна</a:t>
            </a:r>
          </a:p>
          <a:p>
            <a:pPr lvl="1">
              <a:defRPr/>
            </a:pPr>
            <a:r>
              <a:rPr lang="ru-RU" dirty="0" smtClean="0"/>
              <a:t>Компоненты могут иметь параметры создания</a:t>
            </a:r>
          </a:p>
          <a:p>
            <a:pPr lvl="1">
              <a:defRPr/>
            </a:pPr>
            <a:r>
              <a:rPr lang="ru-RU" dirty="0" smtClean="0"/>
              <a:t>Может требоваться не один экземпляр компонента</a:t>
            </a:r>
          </a:p>
          <a:p>
            <a:pPr lvl="1">
              <a:defRPr/>
            </a:pPr>
            <a:r>
              <a:rPr lang="ru-RU" dirty="0" smtClean="0"/>
              <a:t>Не все компоненты являются разделяемыми</a:t>
            </a:r>
          </a:p>
          <a:p>
            <a:pPr lvl="1">
              <a:defRPr/>
            </a:pPr>
            <a:r>
              <a:rPr lang="ru-RU" dirty="0" smtClean="0"/>
              <a:t>Сервер не сможет оптимизировать работу с экземплярами компонента</a:t>
            </a:r>
          </a:p>
          <a:p>
            <a:pPr lvl="5">
              <a:defRPr/>
            </a:pPr>
            <a:endParaRPr lang="ru-RU" sz="900" dirty="0" smtClean="0"/>
          </a:p>
          <a:p>
            <a:pPr>
              <a:defRPr/>
            </a:pPr>
            <a:r>
              <a:rPr lang="ru-RU" dirty="0" smtClean="0"/>
              <a:t>В службе имен регистрируется объект, фактически представляющий элемент контейнера и позволяющий получить ссылки на необходимый экземпляр объекта</a:t>
            </a: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50ED39-BD92-4FE6-B705-8C714A0FDB85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C7C1C-85F4-4DB4-AD1D-9C0F50A4B34E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ru-RU" smtClean="0"/>
              <a:t>Задачи </a:t>
            </a:r>
            <a:r>
              <a:rPr lang="en-US" smtClean="0"/>
              <a:t>EJB</a:t>
            </a:r>
            <a:endParaRPr lang="ru-RU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Элементы </a:t>
            </a:r>
            <a:r>
              <a:rPr lang="en-US" smtClean="0"/>
              <a:t>EJB</a:t>
            </a:r>
            <a:endParaRPr lang="ru-RU" smtClean="0"/>
          </a:p>
          <a:p>
            <a:pPr>
              <a:spcAft>
                <a:spcPts val="300"/>
              </a:spcAft>
            </a:pPr>
            <a:endParaRPr lang="en-US" smtClean="0"/>
          </a:p>
          <a:p>
            <a:pPr>
              <a:spcAft>
                <a:spcPts val="300"/>
              </a:spcAft>
            </a:pPr>
            <a:r>
              <a:rPr lang="ru-RU" smtClean="0"/>
              <a:t>Порядок разработки </a:t>
            </a:r>
            <a:r>
              <a:rPr lang="en-US" smtClean="0"/>
              <a:t>EJB-</a:t>
            </a:r>
            <a:r>
              <a:rPr lang="ru-RU" smtClean="0"/>
              <a:t>компонента</a:t>
            </a:r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Особенности </a:t>
            </a:r>
            <a:r>
              <a:rPr lang="en-US" smtClean="0"/>
              <a:t>EJB-</a:t>
            </a:r>
            <a:r>
              <a:rPr lang="ru-RU" smtClean="0"/>
              <a:t>компонентов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Позволяют оперировать жизненным циклом компонента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Используются для получения ссылки на реальный экземпляр компонента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>
                <a:solidFill>
                  <a:schemeClr val="accent1"/>
                </a:solidFill>
              </a:rPr>
              <a:t>Объект, реализующий этот интерфейс, возвращается в результате обращения к </a:t>
            </a:r>
            <a:r>
              <a:rPr lang="en-US" dirty="0" smtClean="0">
                <a:solidFill>
                  <a:schemeClr val="accent1"/>
                </a:solidFill>
              </a:rPr>
              <a:t>JNDI</a:t>
            </a:r>
            <a:endParaRPr lang="ru-RU" dirty="0" smtClean="0">
              <a:solidFill>
                <a:schemeClr val="accent1"/>
              </a:solidFill>
            </a:endParaRP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Могут предлагать методы </a:t>
            </a:r>
            <a:r>
              <a:rPr lang="ru-RU" dirty="0" err="1" smtClean="0"/>
              <a:t>бизнес-логики</a:t>
            </a:r>
            <a:r>
              <a:rPr lang="ru-RU" dirty="0" smtClean="0"/>
              <a:t>, но только в случае, если действие выполняется для всей категории сущностей</a:t>
            </a:r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74E3E1-150D-4F21-BC7D-3CE03C2020A3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Component-</a:t>
            </a:r>
            <a:r>
              <a:rPr lang="ru-RU" smtClean="0"/>
              <a:t>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Ссылки на объекты, реализующие </a:t>
            </a:r>
            <a:r>
              <a:rPr lang="en-US" smtClean="0"/>
              <a:t>Component-</a:t>
            </a:r>
            <a:r>
              <a:rPr lang="ru-RU" smtClean="0"/>
              <a:t>интерфейсы, возвращаются методами объектов, реализующих </a:t>
            </a:r>
            <a:r>
              <a:rPr lang="en-US" smtClean="0"/>
              <a:t>Home-</a:t>
            </a:r>
            <a:r>
              <a:rPr lang="ru-RU" smtClean="0"/>
              <a:t>интерфейсы</a:t>
            </a:r>
          </a:p>
          <a:p>
            <a:endParaRPr lang="ru-RU" smtClean="0"/>
          </a:p>
          <a:p>
            <a:r>
              <a:rPr lang="ru-RU" smtClean="0"/>
              <a:t>Описывают непосредственно действия, выполняемые с конкретным экземпляром компонента</a:t>
            </a: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62BE3C-C902-4B3C-BA6E-C308342B7539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Удаленные клиенты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100"/>
              </a:spcBef>
            </a:pPr>
            <a:r>
              <a:rPr lang="ru-RU" smtClean="0"/>
              <a:t>Могут быть запущены в </a:t>
            </a:r>
            <a:r>
              <a:rPr lang="en-US" smtClean="0"/>
              <a:t>JVM</a:t>
            </a:r>
            <a:r>
              <a:rPr lang="ru-RU" smtClean="0"/>
              <a:t>, отличной от </a:t>
            </a:r>
            <a:r>
              <a:rPr lang="en-US" smtClean="0"/>
              <a:t>JVM </a:t>
            </a:r>
            <a:r>
              <a:rPr lang="ru-RU" smtClean="0"/>
              <a:t>компонента</a:t>
            </a:r>
          </a:p>
          <a:p>
            <a:pPr>
              <a:spcBef>
                <a:spcPts val="2100"/>
              </a:spcBef>
            </a:pPr>
            <a:r>
              <a:rPr lang="ru-RU" smtClean="0"/>
              <a:t>Могут быть </a:t>
            </a:r>
            <a:r>
              <a:rPr lang="en-US" smtClean="0"/>
              <a:t>Web-</a:t>
            </a:r>
            <a:r>
              <a:rPr lang="ru-RU" smtClean="0"/>
              <a:t>компонентами, </a:t>
            </a:r>
            <a:r>
              <a:rPr lang="en-US" smtClean="0"/>
              <a:t>Java-</a:t>
            </a:r>
            <a:r>
              <a:rPr lang="ru-RU" smtClean="0"/>
              <a:t>приложениями или другими </a:t>
            </a:r>
            <a:r>
              <a:rPr lang="en-US" smtClean="0"/>
              <a:t>EJB</a:t>
            </a:r>
          </a:p>
          <a:p>
            <a:pPr>
              <a:spcBef>
                <a:spcPts val="2100"/>
              </a:spcBef>
            </a:pPr>
            <a:r>
              <a:rPr lang="ru-RU" smtClean="0"/>
              <a:t>«Прозрачность» компонента для клиента</a:t>
            </a:r>
            <a:endParaRPr lang="en-US" smtClean="0"/>
          </a:p>
          <a:p>
            <a:pPr>
              <a:spcBef>
                <a:spcPts val="2100"/>
              </a:spcBef>
            </a:pPr>
            <a:r>
              <a:rPr lang="ru-RU" smtClean="0"/>
              <a:t>В основе взаимодействия лежит </a:t>
            </a:r>
            <a:r>
              <a:rPr lang="en-US" smtClean="0"/>
              <a:t>RMI</a:t>
            </a:r>
            <a:r>
              <a:rPr lang="ru-RU" smtClean="0"/>
              <a:t>, со всеми вытекающими последствиями</a:t>
            </a:r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E5163B-783F-4B75-8662-16A13C6C0F6D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Локальные клиенты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 smtClean="0"/>
              <a:t>Запущенные только в той же </a:t>
            </a:r>
            <a:r>
              <a:rPr lang="en-US" dirty="0" smtClean="0"/>
              <a:t>JVM, </a:t>
            </a:r>
            <a:r>
              <a:rPr lang="ru-RU" dirty="0" smtClean="0"/>
              <a:t>что и компонент</a:t>
            </a:r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Могут быть </a:t>
            </a:r>
            <a:r>
              <a:rPr lang="en-US" dirty="0" smtClean="0"/>
              <a:t>Web-</a:t>
            </a:r>
            <a:r>
              <a:rPr lang="ru-RU" dirty="0" smtClean="0"/>
              <a:t>компонентами и другими </a:t>
            </a:r>
            <a:r>
              <a:rPr lang="en-US" dirty="0" smtClean="0"/>
              <a:t>EJB</a:t>
            </a:r>
            <a:endParaRPr lang="ru-RU" dirty="0" smtClean="0"/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Отсутствие «прозрачности»</a:t>
            </a:r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Возможны тесные взаимосвязи между компонентом и клиентом-</a:t>
            </a:r>
            <a:r>
              <a:rPr lang="en-US" dirty="0" smtClean="0"/>
              <a:t>EJB</a:t>
            </a:r>
            <a:endParaRPr lang="ru-RU" dirty="0" smtClean="0"/>
          </a:p>
          <a:p>
            <a:pPr>
              <a:lnSpc>
                <a:spcPct val="110000"/>
              </a:lnSpc>
              <a:defRPr/>
            </a:pPr>
            <a:r>
              <a:rPr lang="ru-RU" dirty="0" smtClean="0"/>
              <a:t>Имеют особенности при работе с </a:t>
            </a:r>
            <a:r>
              <a:rPr lang="en-US" dirty="0" smtClean="0"/>
              <a:t>JNDI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2650FB-F5C4-4832-90BA-A39F4D200092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интерфейсы</a:t>
            </a:r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0572B3-B29B-49D8-8A3D-ACCACA3E38D3}" type="slidenum">
              <a:rPr lang="ru-RU" smtClean="0"/>
              <a:pPr eaLnBrk="1" hangingPunct="1"/>
              <a:t>23</a:t>
            </a:fld>
            <a:endParaRPr lang="ru-RU" smtClean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50300" cy="4435476"/>
        </p:xfrm>
        <a:graphic>
          <a:graphicData uri="http://schemas.openxmlformats.org/drawingml/2006/table">
            <a:tbl>
              <a:tblPr/>
              <a:tblGrid>
                <a:gridCol w="1742554"/>
                <a:gridCol w="3324257"/>
                <a:gridCol w="3683489"/>
              </a:tblGrid>
              <a:tr h="1479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7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Remote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EJBHome</a:t>
                      </a:r>
                      <a:endParaRPr kumimoji="0" lang="ru-RU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EJBObject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9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EJBLocalHome</a:t>
                      </a:r>
                      <a:endParaRPr kumimoji="0" lang="ru-RU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EJBLocalObject</a:t>
                      </a:r>
                      <a:endParaRPr kumimoji="0" lang="ru-RU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Находятся в пакете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</a:t>
            </a:r>
          </a:p>
          <a:p>
            <a:pPr>
              <a:defRPr/>
            </a:pPr>
            <a:r>
              <a:rPr lang="ru-RU" dirty="0" smtClean="0"/>
              <a:t>От них должны наследовать интерфейсы, описываемые для компонента</a:t>
            </a:r>
          </a:p>
          <a:p>
            <a:pPr>
              <a:defRPr/>
            </a:pPr>
            <a:r>
              <a:rPr lang="ru-RU" dirty="0" smtClean="0"/>
              <a:t>Для каждого компонента может быть описано либо 2, либо 4 интерфейса</a:t>
            </a:r>
          </a:p>
          <a:p>
            <a:pPr lvl="1">
              <a:defRPr/>
            </a:pPr>
            <a:r>
              <a:rPr lang="ru-RU" dirty="0" smtClean="0"/>
              <a:t>Бывают только «удаленные компоненты»</a:t>
            </a:r>
          </a:p>
          <a:p>
            <a:pPr lvl="1">
              <a:defRPr/>
            </a:pPr>
            <a:r>
              <a:rPr lang="ru-RU" dirty="0" smtClean="0"/>
              <a:t>Бывают только «локальные компоненты»</a:t>
            </a:r>
          </a:p>
          <a:p>
            <a:pPr lvl="1">
              <a:defRPr/>
            </a:pPr>
            <a:r>
              <a:rPr lang="ru-RU" dirty="0" smtClean="0"/>
              <a:t>Бывают компоненты с двумя способами доступа</a:t>
            </a:r>
            <a:endParaRPr lang="ru-RU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099B34-B11E-4EDA-A100-FB2D5B29E889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Факторы при выборе</a:t>
            </a:r>
            <a:br>
              <a:rPr lang="ru-RU" smtClean="0"/>
            </a:br>
            <a:r>
              <a:rPr lang="ru-RU" smtClean="0"/>
              <a:t>вида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Управляемые контейнером связи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Тесная взаимосвязанность компонентов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Вид клиента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err="1" smtClean="0"/>
              <a:t>Распределенность</a:t>
            </a:r>
            <a:r>
              <a:rPr lang="ru-RU" dirty="0" smtClean="0"/>
              <a:t> приложения</a:t>
            </a:r>
          </a:p>
          <a:p>
            <a:pPr lvl="2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Производительность</a:t>
            </a:r>
          </a:p>
          <a:p>
            <a:pPr>
              <a:buFont typeface="Wingdings" pitchFamily="2" charset="2"/>
              <a:buNone/>
              <a:defRPr/>
            </a:pPr>
            <a:endParaRPr lang="ru-RU" dirty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2DB309-113D-4524-8ABC-6722F446ACBF}" type="slidenum">
              <a:rPr lang="ru-RU" smtClean="0"/>
              <a:pPr eaLnBrk="1" hangingPunct="1"/>
              <a:t>25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Соглашения именования</a:t>
            </a:r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30E70C-C756-4B76-B586-53618D6E4054}" type="slidenum">
              <a:rPr lang="ru-RU" smtClean="0"/>
              <a:pPr eaLnBrk="1" hangingPunct="1"/>
              <a:t>26</a:t>
            </a:fld>
            <a:endParaRPr lang="ru-RU" smtClean="0"/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50300" cy="4506914"/>
        </p:xfrm>
        <a:graphic>
          <a:graphicData uri="http://schemas.openxmlformats.org/drawingml/2006/table">
            <a:tbl>
              <a:tblPr/>
              <a:tblGrid>
                <a:gridCol w="2820966"/>
                <a:gridCol w="3012567"/>
                <a:gridCol w="2916767"/>
              </a:tblGrid>
              <a:tr h="75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Элемент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Синтаксис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Пример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Класс компонента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&lt;name&gt;Bean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MyBean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Home-interface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&lt;name&gt;Home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MyHome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Remote-interface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&lt;name&gt;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home-interface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&lt;name&gt;LocalHome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MyLocalHome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interface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&lt;name&gt;Local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MyLocal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</a:t>
            </a:r>
            <a:br>
              <a:rPr lang="ru-RU" smtClean="0"/>
            </a:br>
            <a:r>
              <a:rPr lang="ru-RU" smtClean="0"/>
              <a:t>разработки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Выбор вида компонента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Выбор вида интерфейсов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Написание интерфейсов класса компонента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Написание класса компонента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Написание дескриптора развертывания</a:t>
            </a:r>
          </a:p>
          <a:p>
            <a:pPr lvl="1"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Общая часть</a:t>
            </a:r>
            <a:br>
              <a:rPr lang="ru-RU" dirty="0" smtClean="0"/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ejb-jar.xml</a:t>
            </a:r>
          </a:p>
          <a:p>
            <a:pPr lvl="1">
              <a:lnSpc>
                <a:spcPct val="110000"/>
              </a:lnSpc>
              <a:spcBef>
                <a:spcPts val="1100"/>
              </a:spcBef>
              <a:defRPr/>
            </a:pPr>
            <a:r>
              <a:rPr lang="ru-RU" dirty="0" smtClean="0"/>
              <a:t>Специальная часть (например)</a:t>
            </a:r>
            <a:br>
              <a:rPr lang="ru-RU" dirty="0" smtClean="0"/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sun-ejb-jar.xml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229019-8CF9-4B0C-B506-F262A5719A48}" type="slidenum">
              <a:rPr lang="ru-RU" smtClean="0"/>
              <a:pPr eaLnBrk="1" hangingPunct="1"/>
              <a:t>27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EJB-</a:t>
            </a:r>
            <a:r>
              <a:rPr lang="ru-RU" smtClean="0"/>
              <a:t>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С точки зрения модели первичны интерфейсы компонента, а не класс</a:t>
            </a:r>
          </a:p>
          <a:p>
            <a:pPr>
              <a:defRPr/>
            </a:pPr>
            <a:r>
              <a:rPr lang="ru-RU" dirty="0" smtClean="0"/>
              <a:t>Класс компонента даже не реализует интерфейсы!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Контейнер дописывает классы, реализующие интерфейсы, опираясь на предоставленный класс</a:t>
            </a:r>
          </a:p>
          <a:p>
            <a:pPr>
              <a:defRPr/>
            </a:pPr>
            <a:r>
              <a:rPr lang="ru-RU" dirty="0" smtClean="0"/>
              <a:t>Контейнер генерирует вспомогательные классы (например, </a:t>
            </a:r>
            <a:r>
              <a:rPr lang="en-US" dirty="0" smtClean="0"/>
              <a:t>RMI-</a:t>
            </a:r>
            <a:r>
              <a:rPr lang="ru-RU" dirty="0" smtClean="0"/>
              <a:t>заглушки)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AC7964-6C0C-4F27-8D7E-E07E5D22FF71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500063" y="2214563"/>
            <a:ext cx="4968875" cy="936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2214563"/>
            <a:ext cx="8134350" cy="936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Монолитная система</a:t>
            </a:r>
          </a:p>
        </p:txBody>
      </p:sp>
      <p:sp>
        <p:nvSpPr>
          <p:cNvPr id="512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7A06EC-AD39-46C1-8794-FA5272FF977D}" type="slidenum">
              <a:rPr lang="ru-RU" smtClean="0"/>
              <a:pPr eaLnBrk="1" hangingPunct="1"/>
              <a:t>2</a:t>
            </a:fld>
            <a:endParaRPr lang="ru-RU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4525" y="2359025"/>
            <a:ext cx="1804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представления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89325" y="2503488"/>
            <a:ext cx="173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Бизнес-логика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259513" y="2359025"/>
            <a:ext cx="2114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доступа к данным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621434" y="4519604"/>
            <a:ext cx="1655763" cy="1152525"/>
            <a:chOff x="3651" y="2976"/>
            <a:chExt cx="1043" cy="7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3651" y="2976"/>
              <a:ext cx="1043" cy="726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671" y="3290"/>
              <a:ext cx="984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/>
                <a:t>База данных</a:t>
              </a:r>
            </a:p>
          </p:txBody>
        </p:sp>
      </p:grp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7124700" y="3151188"/>
            <a:ext cx="0" cy="1584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7772400" y="3151188"/>
            <a:ext cx="0" cy="15843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7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2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EJB-</a:t>
            </a:r>
            <a:r>
              <a:rPr lang="ru-RU" smtClean="0"/>
              <a:t>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ru-RU" smtClean="0"/>
              <a:t>Контейнер реализует все промежуточные элементы взаимодействия клиента с компонентом</a:t>
            </a:r>
          </a:p>
          <a:p>
            <a:pPr>
              <a:spcBef>
                <a:spcPts val="1500"/>
              </a:spcBef>
            </a:pPr>
            <a:r>
              <a:rPr lang="ru-RU" smtClean="0"/>
              <a:t>Компонент имеет методы жизненного цикла, вызываемые контейнером</a:t>
            </a:r>
          </a:p>
          <a:p>
            <a:pPr>
              <a:spcBef>
                <a:spcPts val="1500"/>
              </a:spcBef>
            </a:pPr>
            <a:r>
              <a:rPr lang="ru-RU" smtClean="0"/>
              <a:t>Параметры функционирования компонента определяются в дескрипторах развертывания</a:t>
            </a: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ED7A95-9110-409B-A0EA-51F683636B43}" type="slidenum">
              <a:rPr lang="ru-RU" smtClean="0"/>
              <a:pPr eaLnBrk="1" hangingPunct="1"/>
              <a:t>29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EJB-</a:t>
            </a:r>
            <a:r>
              <a:rPr lang="ru-RU" smtClean="0"/>
              <a:t>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Каждый компонент имеет два имени:</a:t>
            </a:r>
          </a:p>
          <a:p>
            <a:pPr lvl="1">
              <a:defRPr/>
            </a:pPr>
            <a:r>
              <a:rPr lang="ru-RU" dirty="0" smtClean="0"/>
              <a:t>Простое имя</a:t>
            </a:r>
          </a:p>
          <a:p>
            <a:pPr lvl="2">
              <a:defRPr/>
            </a:pPr>
            <a:r>
              <a:rPr lang="ru-RU" dirty="0" smtClean="0"/>
              <a:t>Этим именем компонент идентифицируется в рамках сервера приложений</a:t>
            </a:r>
          </a:p>
          <a:p>
            <a:pPr lvl="2">
              <a:defRPr/>
            </a:pPr>
            <a:r>
              <a:rPr lang="ru-RU" dirty="0" smtClean="0"/>
              <a:t>Указывается в общем дескрипторе развертывания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</a:t>
            </a:r>
          </a:p>
          <a:p>
            <a:pPr lvl="2">
              <a:defRPr/>
            </a:pPr>
            <a:r>
              <a:rPr lang="ru-RU" dirty="0" smtClean="0"/>
              <a:t>Под этим именем объект, представляющий компонент, регистрируется в </a:t>
            </a:r>
            <a:r>
              <a:rPr lang="en-US" dirty="0" smtClean="0"/>
              <a:t>JNDI</a:t>
            </a:r>
          </a:p>
          <a:p>
            <a:pPr lvl="2">
              <a:defRPr/>
            </a:pPr>
            <a:r>
              <a:rPr lang="ru-RU" dirty="0" smtClean="0"/>
              <a:t>Для «удаленных объектов» указывается в специальном дескрипторе развертывания</a:t>
            </a:r>
          </a:p>
          <a:p>
            <a:pPr lvl="2">
              <a:defRPr/>
            </a:pPr>
            <a:r>
              <a:rPr lang="ru-RU" dirty="0" smtClean="0"/>
              <a:t>Для «локальных объектов» указывается в общем дескрипторе развертывания особым образом</a:t>
            </a:r>
            <a:endParaRPr lang="ru-RU" dirty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3FE415-4963-45B5-89D6-D8881793159F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EJB-</a:t>
            </a:r>
            <a:r>
              <a:rPr lang="ru-RU" smtClean="0"/>
              <a:t>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mtClean="0"/>
              <a:t>При разработке </a:t>
            </a:r>
            <a:r>
              <a:rPr lang="en-US" smtClean="0"/>
              <a:t>EJB</a:t>
            </a:r>
            <a:r>
              <a:rPr lang="ru-RU" smtClean="0"/>
              <a:t>-компонентов приходится соблюдать множество правил, описываемых в модели </a:t>
            </a:r>
            <a:r>
              <a:rPr lang="en-US" smtClean="0"/>
              <a:t>JavaEE</a:t>
            </a:r>
          </a:p>
          <a:p>
            <a:pPr>
              <a:spcBef>
                <a:spcPts val="1200"/>
              </a:spcBef>
            </a:pPr>
            <a:r>
              <a:rPr lang="ru-RU" smtClean="0"/>
              <a:t>Многие из этих правил лежат за пределами синтаксиса и не могут быть проверены средой разработки</a:t>
            </a:r>
          </a:p>
          <a:p>
            <a:pPr>
              <a:spcBef>
                <a:spcPts val="1200"/>
              </a:spcBef>
            </a:pPr>
            <a:r>
              <a:rPr lang="ru-RU" smtClean="0"/>
              <a:t>При нарушении правил возникают ошибки в процессе развертывания компонента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C80B37-D056-4CAB-ABB9-95428D6FD171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приятного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Современные средства разработки значительно облегчают создание </a:t>
            </a:r>
            <a:r>
              <a:rPr lang="en-US" smtClean="0"/>
              <a:t>EJB-</a:t>
            </a:r>
            <a:r>
              <a:rPr lang="ru-RU" smtClean="0"/>
              <a:t>компонентов</a:t>
            </a:r>
          </a:p>
          <a:p>
            <a:pPr lvl="1"/>
            <a:r>
              <a:rPr lang="ru-RU" smtClean="0"/>
              <a:t>Различного рода </a:t>
            </a:r>
            <a:r>
              <a:rPr lang="en-US" smtClean="0"/>
              <a:t>wizard-</a:t>
            </a:r>
            <a:r>
              <a:rPr lang="ru-RU" smtClean="0"/>
              <a:t>приложения</a:t>
            </a:r>
          </a:p>
          <a:p>
            <a:pPr lvl="1"/>
            <a:r>
              <a:rPr lang="ru-RU" smtClean="0"/>
              <a:t>Управление характеристиками компонента через графический интерфейс</a:t>
            </a:r>
          </a:p>
          <a:p>
            <a:pPr lvl="1"/>
            <a:r>
              <a:rPr lang="ru-RU" smtClean="0"/>
              <a:t>Визуальное редактирование дескрипторов развертывания</a:t>
            </a:r>
          </a:p>
          <a:p>
            <a:pPr lvl="1"/>
            <a:r>
              <a:rPr lang="ru-RU" smtClean="0"/>
              <a:t>Средства отладки</a:t>
            </a:r>
          </a:p>
          <a:p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C471C0-4869-4CBE-B86B-39B1CFF36817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 Beans</a:t>
            </a:r>
            <a:br>
              <a:rPr lang="en-US" smtClean="0"/>
            </a:br>
            <a:r>
              <a:rPr lang="en-US" sz="3600" smtClean="0"/>
              <a:t>J2EE 1.4</a:t>
            </a:r>
            <a:endParaRPr lang="ru-RU" smtClean="0"/>
          </a:p>
        </p:txBody>
      </p:sp>
      <p:sp>
        <p:nvSpPr>
          <p:cNvPr id="36867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6868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>
                <a:solidFill>
                  <a:schemeClr val="bg1"/>
                </a:solidFill>
              </a:rPr>
              <a:t>Лекция </a:t>
            </a:r>
            <a:r>
              <a:rPr lang="en-US" sz="2400" b="1">
                <a:solidFill>
                  <a:schemeClr val="bg1"/>
                </a:solidFill>
              </a:rPr>
              <a:t>21.2</a:t>
            </a:r>
            <a:endParaRPr lang="ru-RU" sz="2400" b="1">
              <a:solidFill>
                <a:schemeClr val="bg1"/>
              </a:solidFill>
            </a:endParaRPr>
          </a:p>
        </p:txBody>
      </p:sp>
      <p:sp>
        <p:nvSpPr>
          <p:cNvPr id="36869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17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66137C-1E14-47DC-9786-0ED2E67A3756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"/>
              </a:spcAft>
              <a:defRPr/>
            </a:pPr>
            <a:r>
              <a:rPr lang="ru-RU" dirty="0" smtClean="0"/>
              <a:t>Задачи и применение сессионных компонентов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Жизненный цикл сессионных компонентов</a:t>
            </a:r>
          </a:p>
          <a:p>
            <a:pPr>
              <a:spcAft>
                <a:spcPts val="300"/>
              </a:spcAft>
              <a:defRPr/>
            </a:pPr>
            <a:endParaRPr lang="en-US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Элементы сессионных компонентов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Обращение клиента к компоненту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Сессионный компонент</a:t>
            </a:r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Основная задача – представление клиента на стороне сервера</a:t>
            </a:r>
            <a:r>
              <a:rPr lang="en-US" sz="2800" b="1" smtClean="0">
                <a:solidFill>
                  <a:schemeClr val="accent1"/>
                </a:solidFill>
              </a:rPr>
              <a:t> </a:t>
            </a:r>
            <a:r>
              <a:rPr lang="ru-RU" sz="2800" b="1" smtClean="0">
                <a:solidFill>
                  <a:schemeClr val="accent1"/>
                </a:solidFill>
              </a:rPr>
              <a:t>и реализация бизнес-логики</a:t>
            </a:r>
          </a:p>
          <a:p>
            <a:pPr eaLnBrk="1" hangingPunct="1">
              <a:lnSpc>
                <a:spcPct val="85000"/>
              </a:lnSpc>
            </a:pPr>
            <a:r>
              <a:rPr lang="ru-RU" sz="2800" smtClean="0"/>
              <a:t>Клиент вызывает методы компонента в процессе работы с приложением</a:t>
            </a:r>
          </a:p>
          <a:p>
            <a:pPr eaLnBrk="1" hangingPunct="1">
              <a:lnSpc>
                <a:spcPct val="85000"/>
              </a:lnSpc>
            </a:pPr>
            <a:r>
              <a:rPr lang="ru-RU" sz="2800" smtClean="0"/>
              <a:t>Методы компонента скрывают от клиента реальную сложность приложения</a:t>
            </a:r>
          </a:p>
          <a:p>
            <a:pPr eaLnBrk="1" hangingPunct="1">
              <a:lnSpc>
                <a:spcPct val="85000"/>
              </a:lnSpc>
            </a:pPr>
            <a:r>
              <a:rPr lang="ru-RU" sz="2800" smtClean="0"/>
              <a:t>Компонент не может быть разделяемым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(т.е. один компонент единовременно работает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с одним клиентом)</a:t>
            </a:r>
          </a:p>
          <a:p>
            <a:pPr eaLnBrk="1" hangingPunct="1">
              <a:lnSpc>
                <a:spcPct val="85000"/>
              </a:lnSpc>
            </a:pPr>
            <a:r>
              <a:rPr lang="ru-RU" sz="2800" smtClean="0"/>
              <a:t>Не поддерживает персистентность в полном смысле слова</a:t>
            </a:r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002E94-2358-4C97-8B1A-E8B64BA3AD8A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используют сессионные компоненты</a:t>
            </a:r>
            <a:endParaRPr lang="ru-RU" b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Необходим «фасад» для приложения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В любой момент времени только один клиент должен иметь доступ к компоненту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Состояние компонента не персистентно и существует только относительно короткое время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Компонент представляет собой </a:t>
            </a:r>
            <a:r>
              <a:rPr lang="en-US" smtClean="0"/>
              <a:t>web-</a:t>
            </a:r>
            <a:r>
              <a:rPr lang="ru-RU" smtClean="0"/>
              <a:t>сервис</a:t>
            </a:r>
          </a:p>
          <a:p>
            <a:pPr>
              <a:spcBef>
                <a:spcPts val="120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DA4875-73BA-4D36-AAE4-87A8309C8BB1}" type="slidenum">
              <a:rPr lang="ru-RU" smtClean="0"/>
              <a:pPr eaLnBrk="1" hangingPunct="1"/>
              <a:t>36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Stateless Session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mtClean="0"/>
              <a:t>Не сохраняют состояния между вызовами клиентом методов</a:t>
            </a:r>
            <a:endParaRPr lang="en-US" smtClean="0"/>
          </a:p>
          <a:p>
            <a:pPr lvl="1">
              <a:lnSpc>
                <a:spcPct val="80000"/>
              </a:lnSpc>
            </a:pPr>
            <a:r>
              <a:rPr lang="ru-RU" smtClean="0"/>
              <a:t>Вернее, вы не можете на это рассчитывать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Обычно сервер хранит набор экземпляров компонента (</a:t>
            </a:r>
            <a:r>
              <a:rPr lang="en-US" smtClean="0"/>
              <a:t>pool)</a:t>
            </a:r>
            <a:endParaRPr lang="ru-RU" smtClean="0"/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Все экземпляры эквивалентны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Даже записанные подряд вызовы клиента могут адресоваться различным объектам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Обеспечивают лучшую масштабируемость и скорость работы</a:t>
            </a:r>
          </a:p>
          <a:p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1A0585-AD61-48CF-BFF0-E012B34232D2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Stateful Session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mtClean="0"/>
              <a:t>Сохраняют состояние между вызовами клиентом методов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Сохраняют состояние на протяжении всей сессии клиента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Для каждого клиента создается свой экземпляр компонента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Набор объектов (</a:t>
            </a:r>
            <a:r>
              <a:rPr lang="en-US" smtClean="0"/>
              <a:t>pool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создается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В некоторых случаях могут быть сохранены контейнером в промежуточное хранилище</a:t>
            </a:r>
          </a:p>
          <a:p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B46FE1-A292-47AF-AD1D-0C00F3FC055A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Двухслойная система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7045EF-733D-4664-8B9D-AF949EBC10F9}" type="slidenum">
              <a:rPr lang="ru-RU" smtClean="0"/>
              <a:pPr eaLnBrk="1" hangingPunct="1"/>
              <a:t>3</a:t>
            </a:fld>
            <a:endParaRPr lang="ru-RU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6638" y="2214563"/>
            <a:ext cx="2517775" cy="936625"/>
          </a:xfrm>
          <a:prstGeom prst="rect">
            <a:avLst/>
          </a:prstGeom>
          <a:solidFill>
            <a:srgbClr val="8FE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0063" y="2214563"/>
            <a:ext cx="4968875" cy="936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44525" y="2359025"/>
            <a:ext cx="1804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представления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489325" y="2503488"/>
            <a:ext cx="173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Бизнес-логика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259513" y="2359025"/>
            <a:ext cx="2232025" cy="6477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Text Box 14"/>
          <p:cNvSpPr txBox="1">
            <a:spLocks noChangeArrowheads="1"/>
          </p:cNvSpPr>
          <p:nvPr/>
        </p:nvSpPr>
        <p:spPr bwMode="auto">
          <a:xfrm>
            <a:off x="6259513" y="2359025"/>
            <a:ext cx="2114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доступа к данным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621434" y="4519604"/>
            <a:ext cx="1655763" cy="1152525"/>
            <a:chOff x="3651" y="2976"/>
            <a:chExt cx="1043" cy="7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3651" y="2976"/>
              <a:ext cx="1043" cy="726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3671" y="3290"/>
              <a:ext cx="984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/>
                <a:t>База данных</a:t>
              </a:r>
            </a:p>
          </p:txBody>
        </p:sp>
      </p:grpSp>
      <p:sp>
        <p:nvSpPr>
          <p:cNvPr id="6155" name="Line 18"/>
          <p:cNvSpPr>
            <a:spLocks noChangeShapeType="1"/>
          </p:cNvSpPr>
          <p:nvPr/>
        </p:nvSpPr>
        <p:spPr bwMode="auto">
          <a:xfrm flipV="1">
            <a:off x="7124700" y="315118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6" name="Line 19"/>
          <p:cNvSpPr>
            <a:spLocks noChangeShapeType="1"/>
          </p:cNvSpPr>
          <p:nvPr/>
        </p:nvSpPr>
        <p:spPr bwMode="auto">
          <a:xfrm>
            <a:off x="7772400" y="315118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324475" y="250348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324475" y="286385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26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6" grpId="0" animBg="1"/>
      <p:bldP spid="9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Сессионные компоненты</a:t>
            </a:r>
            <a:br>
              <a:rPr lang="ru-RU" smtClean="0"/>
            </a:br>
            <a:r>
              <a:rPr lang="ru-RU" smtClean="0"/>
              <a:t>без состояния?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ru-RU" smtClean="0"/>
              <a:t>Состояние компонента не содержит специфических для клиента данных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Вызов одного метода приводит к выполнению действий, одинаковых для всех клиентов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Компонент возвращает часто используемый набор данных (например, из базы данных)</a:t>
            </a: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45C1D2-8C9B-4854-B3F7-242F6F3ED46D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Сессионные компоненты</a:t>
            </a:r>
            <a:br>
              <a:rPr lang="ru-RU" smtClean="0"/>
            </a:br>
            <a:r>
              <a:rPr lang="ru-RU" smtClean="0"/>
              <a:t>с состоянием?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Если состояние отображает взаимодействие с клиентом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Требуется сохранять информацию между вызовами от клиента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Компонент является посредником между клиентом и другими компонентами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Компонент управляет работой еще нескольких компонентов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095016-D87B-4260-87E9-B841F896B14B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 сессионных компонентов без состояния</a:t>
            </a:r>
          </a:p>
        </p:txBody>
      </p:sp>
      <p:sp>
        <p:nvSpPr>
          <p:cNvPr id="4505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427EF6-D65D-4797-AF63-137A21CC7B7E}" type="slidenum">
              <a:rPr lang="ru-RU" smtClean="0"/>
              <a:pPr eaLnBrk="1" hangingPunct="1"/>
              <a:t>41</a:t>
            </a:fld>
            <a:endParaRPr lang="ru-RU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63925" y="1974850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463925" y="373538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Активен (в пуле)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10050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54588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68888" y="2960688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ejbRemove()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49313" y="2627313"/>
            <a:ext cx="3240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b="1">
                <a:latin typeface="Courier New" pitchFamily="49" charset="0"/>
              </a:rPr>
              <a:t>Class.newInstance()</a:t>
            </a:r>
            <a:endParaRPr lang="ru-RU" sz="2000" b="1">
              <a:latin typeface="Courier New" pitchFamily="49" charset="0"/>
            </a:endParaRP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setSessionContext()</a:t>
            </a: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ejbCreate()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4" name="Дуга 13"/>
          <p:cNvSpPr/>
          <p:nvPr/>
        </p:nvSpPr>
        <p:spPr>
          <a:xfrm>
            <a:off x="3643313" y="4143375"/>
            <a:ext cx="1857375" cy="1785938"/>
          </a:xfrm>
          <a:prstGeom prst="arc">
            <a:avLst>
              <a:gd name="adj1" fmla="val 17825454"/>
              <a:gd name="adj2" fmla="val 14448362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572125" y="4886325"/>
            <a:ext cx="218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Бизнес-методы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 сессионных компонентов с состоянием</a:t>
            </a:r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A267FF-F2D0-4F09-9280-A7C5F6399BDB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14613" y="1974850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14613" y="373538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Активен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360738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105275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19575" y="2714625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ejbRemove()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0" y="2627313"/>
            <a:ext cx="3240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b="1">
                <a:latin typeface="Courier New" pitchFamily="49" charset="0"/>
              </a:rPr>
              <a:t>Class.newInstance()</a:t>
            </a:r>
            <a:endParaRPr lang="ru-RU" sz="2000" b="1">
              <a:latin typeface="Courier New" pitchFamily="49" charset="0"/>
            </a:endParaRP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setSessionContext()</a:t>
            </a: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ejbCreate()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4" name="Дуга 13"/>
          <p:cNvSpPr/>
          <p:nvPr/>
        </p:nvSpPr>
        <p:spPr>
          <a:xfrm>
            <a:off x="2794000" y="4143375"/>
            <a:ext cx="1857375" cy="1785938"/>
          </a:xfrm>
          <a:prstGeom prst="arc">
            <a:avLst>
              <a:gd name="adj1" fmla="val 17825454"/>
              <a:gd name="adj2" fmla="val 14448362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786313" y="4886325"/>
            <a:ext cx="218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Бизнес-методы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599238" y="3733800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Пассивен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4929188" y="3835400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4929188" y="4143375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14875" y="4214813"/>
            <a:ext cx="218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ejbActivate()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643438" y="3357563"/>
            <a:ext cx="2338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ejbPassivate()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5" grpId="0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Описывает методы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create()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ru-RU" smtClean="0"/>
              <a:t>для клиента</a:t>
            </a:r>
            <a:endParaRPr lang="en-US" smtClean="0"/>
          </a:p>
          <a:p>
            <a:pPr lvl="1">
              <a:spcBef>
                <a:spcPts val="1200"/>
              </a:spcBef>
            </a:pPr>
            <a:r>
              <a:rPr lang="ru-RU" smtClean="0"/>
              <a:t>Для компонентов без состояния допускается один метод создания без параметров</a:t>
            </a:r>
          </a:p>
          <a:p>
            <a:pPr lvl="1">
              <a:spcBef>
                <a:spcPts val="1200"/>
              </a:spcBef>
            </a:pPr>
            <a:r>
              <a:rPr lang="ru-RU" smtClean="0"/>
              <a:t>Для компонентов с состоянием допускается множество методов с различными параметрами</a:t>
            </a:r>
          </a:p>
          <a:p>
            <a:pPr>
              <a:spcBef>
                <a:spcPts val="1200"/>
              </a:spcBef>
            </a:pPr>
            <a:r>
              <a:rPr lang="ru-RU" smtClean="0"/>
              <a:t>Методы возвращают тип компонентного интерфейса объекта</a:t>
            </a:r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6F2068-0E94-46C2-9C32-4ED22EB2480B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Если интерфейс удаленный, то параметры методов должны удовлетворять требованиям </a:t>
            </a:r>
            <a:r>
              <a:rPr lang="en-US" smtClean="0"/>
              <a:t>RMI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ru-RU" smtClean="0"/>
              <a:t>Методы обязаны объявлять исключения: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javax.ejb.CreateException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mtClean="0"/>
              <a:t>Выбрасывается в случае, если создание объекта невозможно</a:t>
            </a:r>
          </a:p>
          <a:p>
            <a:pPr lvl="1">
              <a:lnSpc>
                <a:spcPct val="80000"/>
              </a:lnSpc>
              <a:spcBef>
                <a:spcPts val="9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java.rmi.RemoteException</a:t>
            </a:r>
            <a:r>
              <a:rPr lang="en-US" smtClean="0"/>
              <a:t>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(если интерфейс удаленный)</a:t>
            </a:r>
            <a:br>
              <a:rPr lang="ru-RU" smtClean="0"/>
            </a:br>
            <a:r>
              <a:rPr lang="ru-RU" smtClean="0"/>
              <a:t>Выбрасывается в случае возникновения ошибок </a:t>
            </a:r>
            <a:r>
              <a:rPr lang="en-US" smtClean="0"/>
              <a:t>RMI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FC299E-A9A9-4585-AF9B-77862F735A68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Home-</a:t>
            </a:r>
            <a:r>
              <a:rPr lang="ru-RU" smtClean="0"/>
              <a:t>интерфейса</a:t>
            </a:r>
          </a:p>
        </p:txBody>
      </p:sp>
      <p:sp>
        <p:nvSpPr>
          <p:cNvPr id="491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CD9A80-88CA-4F01-8D8D-390243DD2170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00250"/>
            <a:ext cx="8572500" cy="37861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400" b="1">
                <a:latin typeface="Courier New" pitchFamily="49" charset="0"/>
              </a:rPr>
              <a:t>import java.rmi.RemoteException;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import javax.ejb.CreateException;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import javax.ejb.EJBHome;</a:t>
            </a:r>
          </a:p>
          <a:p>
            <a:pPr eaLnBrk="1" hangingPunct="1"/>
            <a:endParaRPr lang="ru-RU" sz="2400" b="1">
              <a:latin typeface="Courier New" pitchFamily="49" charset="0"/>
            </a:endParaRPr>
          </a:p>
          <a:p>
            <a:pPr eaLnBrk="1" hangingPunct="1"/>
            <a:r>
              <a:rPr lang="ru-RU" sz="2400" b="1">
                <a:latin typeface="Courier New" pitchFamily="49" charset="0"/>
              </a:rPr>
              <a:t>public interface ConverterHome</a:t>
            </a:r>
            <a:br>
              <a:rPr lang="ru-RU" sz="2400" b="1">
                <a:latin typeface="Courier New" pitchFamily="49" charset="0"/>
              </a:rPr>
            </a:br>
            <a:r>
              <a:rPr lang="ru-RU" sz="2400" b="1">
                <a:latin typeface="Courier New" pitchFamily="49" charset="0"/>
              </a:rPr>
              <a:t>  </a:t>
            </a:r>
            <a:r>
              <a:rPr lang="ru-RU" sz="2400" b="1">
                <a:solidFill>
                  <a:schemeClr val="accent1"/>
                </a:solidFill>
                <a:latin typeface="Courier New" pitchFamily="49" charset="0"/>
              </a:rPr>
              <a:t>extends EJBHome </a:t>
            </a:r>
            <a:r>
              <a:rPr lang="ru-RU" sz="24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  Converter create() 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    </a:t>
            </a:r>
            <a:r>
              <a:rPr lang="ru-RU" sz="2400" b="1">
                <a:solidFill>
                  <a:schemeClr val="accent1"/>
                </a:solidFill>
                <a:latin typeface="Courier New" pitchFamily="49" charset="0"/>
              </a:rPr>
              <a:t>throws RemoteException, CreateException</a:t>
            </a:r>
            <a:r>
              <a:rPr lang="ru-RU" sz="24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ru-RU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Component-</a:t>
            </a:r>
            <a:r>
              <a:rPr lang="ru-RU" smtClean="0"/>
              <a:t>интерфейс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ru-RU" smtClean="0"/>
              <a:t>Определяет бизнес-методы, используемые клиентом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Если интерфейс удаленный, то:</a:t>
            </a:r>
          </a:p>
          <a:p>
            <a:pPr lvl="1">
              <a:spcBef>
                <a:spcPts val="1500"/>
              </a:spcBef>
            </a:pPr>
            <a:r>
              <a:rPr lang="ru-RU" smtClean="0"/>
              <a:t>Параметры методов и возвращаемые значения должны удовлетворять требованиям </a:t>
            </a:r>
            <a:r>
              <a:rPr lang="en-US" smtClean="0"/>
              <a:t>RMI</a:t>
            </a:r>
            <a:endParaRPr lang="ru-RU" smtClean="0"/>
          </a:p>
          <a:p>
            <a:pPr lvl="1">
              <a:spcBef>
                <a:spcPts val="1500"/>
              </a:spcBef>
            </a:pPr>
            <a:r>
              <a:rPr lang="ru-RU" smtClean="0"/>
              <a:t>Методы обязаны объявлять исключения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java.rmi.RemoteException</a:t>
            </a:r>
            <a:endParaRPr lang="ru-RU" smtClean="0">
              <a:solidFill>
                <a:schemeClr val="accent1"/>
              </a:solidFill>
            </a:endParaRP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E72E11-862A-44BC-B8FF-A8BF5332A031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Component-</a:t>
            </a:r>
            <a:r>
              <a:rPr lang="ru-RU" smtClean="0"/>
              <a:t>интерфейса</a:t>
            </a:r>
          </a:p>
        </p:txBody>
      </p:sp>
      <p:sp>
        <p:nvSpPr>
          <p:cNvPr id="5120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D76AFF-C3EA-4807-948A-3703E8865418}" type="slidenum">
              <a:rPr lang="ru-RU" smtClean="0"/>
              <a:pPr eaLnBrk="1" hangingPunct="1"/>
              <a:t>47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300" b="1">
                <a:latin typeface="Courier New" pitchFamily="49" charset="0"/>
              </a:rPr>
              <a:t>import javax.ejb.EJBObject;</a:t>
            </a:r>
          </a:p>
          <a:p>
            <a:pPr eaLnBrk="1" hangingPunct="1"/>
            <a:r>
              <a:rPr lang="ru-RU" sz="2300" b="1">
                <a:latin typeface="Courier New" pitchFamily="49" charset="0"/>
              </a:rPr>
              <a:t>import java.rmi.RemoteException;</a:t>
            </a:r>
          </a:p>
          <a:p>
            <a:pPr eaLnBrk="1" hangingPunct="1"/>
            <a:r>
              <a:rPr lang="ru-RU" sz="2300" b="1">
                <a:latin typeface="Courier New" pitchFamily="49" charset="0"/>
              </a:rPr>
              <a:t>import java.math.*;</a:t>
            </a:r>
          </a:p>
          <a:p>
            <a:pPr eaLnBrk="1" hangingPunct="1"/>
            <a:endParaRPr lang="ru-RU" sz="2300" b="1">
              <a:latin typeface="Courier New" pitchFamily="49" charset="0"/>
            </a:endParaRPr>
          </a:p>
          <a:p>
            <a:pPr eaLnBrk="1" hangingPunct="1"/>
            <a:r>
              <a:rPr lang="ru-RU" sz="2300" b="1">
                <a:latin typeface="Courier New" pitchFamily="49" charset="0"/>
              </a:rPr>
              <a:t>public interface Converter </a:t>
            </a:r>
            <a:r>
              <a:rPr lang="ru-RU" sz="2300" b="1">
                <a:solidFill>
                  <a:schemeClr val="accent1"/>
                </a:solidFill>
                <a:latin typeface="Courier New" pitchFamily="49" charset="0"/>
              </a:rPr>
              <a:t>extends EJBObject </a:t>
            </a:r>
            <a:r>
              <a:rPr lang="ru-RU" sz="2300" b="1">
                <a:latin typeface="Courier New" pitchFamily="49" charset="0"/>
              </a:rPr>
              <a:t>{</a:t>
            </a:r>
            <a:endParaRPr lang="en-US" sz="2300" b="1">
              <a:latin typeface="Courier New" pitchFamily="49" charset="0"/>
            </a:endParaRPr>
          </a:p>
          <a:p>
            <a:pPr eaLnBrk="1" hangingPunct="1"/>
            <a:endParaRPr lang="ru-RU" sz="2300" b="1">
              <a:latin typeface="Courier New" pitchFamily="49" charset="0"/>
            </a:endParaRPr>
          </a:p>
          <a:p>
            <a:pPr eaLnBrk="1" hangingPunct="1"/>
            <a:r>
              <a:rPr lang="ru-RU" sz="2300" b="1">
                <a:latin typeface="Courier New" pitchFamily="49" charset="0"/>
              </a:rPr>
              <a:t>  public BigDecimal dollarToYen(</a:t>
            </a:r>
            <a:r>
              <a:rPr lang="en-US" sz="2300" b="1">
                <a:latin typeface="Courier New" pitchFamily="49" charset="0"/>
              </a:rPr>
              <a:t/>
            </a:r>
            <a:br>
              <a:rPr lang="en-US" sz="2300" b="1">
                <a:latin typeface="Courier New" pitchFamily="49" charset="0"/>
              </a:rPr>
            </a:br>
            <a:r>
              <a:rPr lang="en-US" sz="2300" b="1">
                <a:latin typeface="Courier New" pitchFamily="49" charset="0"/>
              </a:rPr>
              <a:t>    </a:t>
            </a:r>
            <a:r>
              <a:rPr lang="ru-RU" sz="2300" b="1">
                <a:latin typeface="Courier New" pitchFamily="49" charset="0"/>
              </a:rPr>
              <a:t>BigDecimal dollars)</a:t>
            </a:r>
            <a:r>
              <a:rPr lang="en-US" sz="2300" b="1">
                <a:latin typeface="Courier New" pitchFamily="49" charset="0"/>
              </a:rPr>
              <a:t> </a:t>
            </a:r>
            <a:r>
              <a:rPr lang="ru-RU" sz="2300" b="1">
                <a:solidFill>
                  <a:schemeClr val="accent1"/>
                </a:solidFill>
                <a:latin typeface="Courier New" pitchFamily="49" charset="0"/>
              </a:rPr>
              <a:t>throws RemoteException</a:t>
            </a:r>
            <a:r>
              <a:rPr lang="ru-RU" sz="2300" b="1">
                <a:latin typeface="Courier New" pitchFamily="49" charset="0"/>
              </a:rPr>
              <a:t>;</a:t>
            </a:r>
            <a:endParaRPr lang="en-US" sz="2300" b="1">
              <a:latin typeface="Courier New" pitchFamily="49" charset="0"/>
            </a:endParaRPr>
          </a:p>
          <a:p>
            <a:pPr eaLnBrk="1" hangingPunct="1"/>
            <a:endParaRPr lang="ru-RU" sz="2300" b="1">
              <a:latin typeface="Courier New" pitchFamily="49" charset="0"/>
            </a:endParaRPr>
          </a:p>
          <a:p>
            <a:pPr eaLnBrk="1" hangingPunct="1"/>
            <a:r>
              <a:rPr lang="ru-RU" sz="2300" b="1">
                <a:latin typeface="Courier New" pitchFamily="49" charset="0"/>
              </a:rPr>
              <a:t>  public BigDecimal yenToEuro(</a:t>
            </a:r>
            <a:r>
              <a:rPr lang="en-US" sz="2300" b="1">
                <a:latin typeface="Courier New" pitchFamily="49" charset="0"/>
              </a:rPr>
              <a:t/>
            </a:r>
            <a:br>
              <a:rPr lang="en-US" sz="2300" b="1">
                <a:latin typeface="Courier New" pitchFamily="49" charset="0"/>
              </a:rPr>
            </a:br>
            <a:r>
              <a:rPr lang="en-US" sz="2300" b="1">
                <a:latin typeface="Courier New" pitchFamily="49" charset="0"/>
              </a:rPr>
              <a:t>    </a:t>
            </a:r>
            <a:r>
              <a:rPr lang="ru-RU" sz="2300" b="1">
                <a:latin typeface="Courier New" pitchFamily="49" charset="0"/>
              </a:rPr>
              <a:t>BigDecimal yen)</a:t>
            </a:r>
            <a:r>
              <a:rPr lang="en-US" sz="2300" b="1">
                <a:latin typeface="Courier New" pitchFamily="49" charset="0"/>
              </a:rPr>
              <a:t> </a:t>
            </a:r>
            <a:r>
              <a:rPr lang="ru-RU" sz="2300" b="1">
                <a:solidFill>
                  <a:schemeClr val="accent1"/>
                </a:solidFill>
                <a:latin typeface="Courier New" pitchFamily="49" charset="0"/>
              </a:rPr>
              <a:t>throws RemoteException</a:t>
            </a:r>
            <a:r>
              <a:rPr lang="ru-RU" sz="23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ru-RU" sz="23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сессионного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Имеет модификатор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Не может быть объявлен как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abstract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Не может быть объявлен как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final</a:t>
            </a:r>
          </a:p>
          <a:p>
            <a:pPr>
              <a:defRPr/>
            </a:pPr>
            <a:r>
              <a:rPr lang="ru-RU" dirty="0" smtClean="0"/>
              <a:t>Реализует интерфейс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javax.ejb.SessionBean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ejbActivate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ejbPassivate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ejbRemove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setSessionContext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SessionContext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sctx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38A4FA-AE7C-4792-BD62-A9E99A5D0D5F}" type="slidenum">
              <a:rPr lang="ru-RU" smtClean="0"/>
              <a:pPr eaLnBrk="1" hangingPunct="1"/>
              <a:t>48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Трехслойная система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5C01A4-11F5-4354-BFB7-7F41C56C48F7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6638" y="2214563"/>
            <a:ext cx="2517775" cy="936625"/>
          </a:xfrm>
          <a:prstGeom prst="rect">
            <a:avLst/>
          </a:prstGeom>
          <a:solidFill>
            <a:srgbClr val="8FE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9788" y="2214563"/>
            <a:ext cx="2089150" cy="936625"/>
          </a:xfrm>
          <a:prstGeom prst="rect">
            <a:avLst/>
          </a:prstGeom>
          <a:solidFill>
            <a:srgbClr val="FFE1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0063" y="2214563"/>
            <a:ext cx="2232025" cy="936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44525" y="2359025"/>
            <a:ext cx="1944688" cy="647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644525" y="2359025"/>
            <a:ext cx="1804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представления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513138" y="2359025"/>
            <a:ext cx="1800225" cy="647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3489325" y="2503488"/>
            <a:ext cx="1731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Бизнес-логика</a:t>
            </a:r>
          </a:p>
        </p:txBody>
      </p:sp>
      <p:grpSp>
        <p:nvGrpSpPr>
          <p:cNvPr id="3" name="Group 0"/>
          <p:cNvGrpSpPr>
            <a:grpSpLocks/>
          </p:cNvGrpSpPr>
          <p:nvPr/>
        </p:nvGrpSpPr>
        <p:grpSpPr bwMode="auto">
          <a:xfrm>
            <a:off x="6621434" y="4519604"/>
            <a:ext cx="1655763" cy="1152525"/>
            <a:chOff x="3651" y="2976"/>
            <a:chExt cx="1043" cy="7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651" y="2976"/>
              <a:ext cx="1043" cy="726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71" y="3290"/>
              <a:ext cx="984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/>
                <a:t>База данных</a:t>
              </a:r>
            </a:p>
          </p:txBody>
        </p:sp>
      </p:grpSp>
      <p:sp>
        <p:nvSpPr>
          <p:cNvPr id="7180" name="Line 7"/>
          <p:cNvSpPr>
            <a:spLocks noChangeShapeType="1"/>
          </p:cNvSpPr>
          <p:nvPr/>
        </p:nvSpPr>
        <p:spPr bwMode="auto">
          <a:xfrm flipV="1">
            <a:off x="7124700" y="315118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1" name="Line 9"/>
          <p:cNvSpPr>
            <a:spLocks noChangeShapeType="1"/>
          </p:cNvSpPr>
          <p:nvPr/>
        </p:nvSpPr>
        <p:spPr bwMode="auto">
          <a:xfrm>
            <a:off x="7772400" y="315118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587625" y="250348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3" name="Line 12"/>
          <p:cNvSpPr>
            <a:spLocks noChangeShapeType="1"/>
          </p:cNvSpPr>
          <p:nvPr/>
        </p:nvSpPr>
        <p:spPr bwMode="auto">
          <a:xfrm>
            <a:off x="5324475" y="2503488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4" name="Line 13"/>
          <p:cNvSpPr>
            <a:spLocks noChangeShapeType="1"/>
          </p:cNvSpPr>
          <p:nvPr/>
        </p:nvSpPr>
        <p:spPr bwMode="auto">
          <a:xfrm flipH="1">
            <a:off x="5324475" y="286385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2587625" y="286385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86" name="AutoShape 13"/>
          <p:cNvSpPr>
            <a:spLocks noChangeArrowheads="1"/>
          </p:cNvSpPr>
          <p:nvPr/>
        </p:nvSpPr>
        <p:spPr bwMode="auto">
          <a:xfrm>
            <a:off x="6259513" y="2359025"/>
            <a:ext cx="2232025" cy="6477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87" name="Text Box 14"/>
          <p:cNvSpPr txBox="1">
            <a:spLocks noChangeArrowheads="1"/>
          </p:cNvSpPr>
          <p:nvPr/>
        </p:nvSpPr>
        <p:spPr bwMode="auto">
          <a:xfrm>
            <a:off x="6259513" y="2359025"/>
            <a:ext cx="2114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/>
              <a:t>Логика</a:t>
            </a:r>
          </a:p>
          <a:p>
            <a:pPr algn="ctr" eaLnBrk="1" hangingPunct="1"/>
            <a:r>
              <a:rPr lang="ru-RU"/>
              <a:t>доступа к данным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6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20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сессионного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Содержит конструктор по умолчанию</a:t>
            </a:r>
          </a:p>
          <a:p>
            <a:pPr lvl="1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Не может иметь метода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finalize()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Содержит реализации одного или более</a:t>
            </a:r>
            <a:r>
              <a:rPr lang="en-US" smtClean="0"/>
              <a:t> (</a:t>
            </a:r>
            <a:r>
              <a:rPr lang="ru-RU" smtClean="0"/>
              <a:t>в зависимости от вида компонента) методов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ejbCreate()</a:t>
            </a:r>
          </a:p>
          <a:p>
            <a:pPr lvl="1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Содержит реализации бизнес-методов</a:t>
            </a:r>
          </a:p>
          <a:p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DFFA3B-7A21-49EC-AB2B-7B4DD126A563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ejbCreate()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Инициализируют состояние компонента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Вызываются контейнером, а не клиентом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Для компонентов без состояния – один раз перед помещением в пул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Для компонентов с состоянием – один раз перед началом работы клиента</a:t>
            </a:r>
          </a:p>
          <a:p>
            <a:pPr eaLnBrk="1" hangingPunct="1">
              <a:lnSpc>
                <a:spcPct val="80000"/>
              </a:lnSpc>
            </a:pPr>
            <a:r>
              <a:rPr lang="ru-RU" smtClean="0"/>
              <a:t>Каждый метод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ejbCreate()</a:t>
            </a:r>
            <a:r>
              <a:rPr lang="en-US" smtClean="0">
                <a:solidFill>
                  <a:schemeClr val="accent1"/>
                </a:solidFill>
              </a:rPr>
              <a:t> </a:t>
            </a:r>
            <a:r>
              <a:rPr lang="ru-RU" smtClean="0"/>
              <a:t>класса соответствует методу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create()</a:t>
            </a:r>
            <a:r>
              <a:rPr lang="ru-RU" smtClean="0"/>
              <a:t> </a:t>
            </a:r>
            <a:r>
              <a:rPr lang="en-US" smtClean="0"/>
              <a:t>Home-</a:t>
            </a:r>
            <a:r>
              <a:rPr lang="ru-RU" smtClean="0"/>
              <a:t>интерфейса</a:t>
            </a:r>
            <a:r>
              <a:rPr lang="en-US" smtClean="0"/>
              <a:t> (</a:t>
            </a:r>
            <a:r>
              <a:rPr lang="ru-RU" smtClean="0"/>
              <a:t>количество и типы параметров метода должны совпадать</a:t>
            </a:r>
            <a:r>
              <a:rPr lang="en-US" smtClean="0"/>
              <a:t>)</a:t>
            </a:r>
            <a:endParaRPr lang="en-US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endParaRPr lang="ru-RU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C8C16A-F896-4C38-872C-49D0F8D1FC00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</a:t>
            </a:r>
            <a:r>
              <a:rPr lang="en-US" smtClean="0"/>
              <a:t>ejbCreate()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Должны иметь модификатор доступа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</a:p>
          <a:p>
            <a:pPr eaLnBrk="1" hangingPunct="1"/>
            <a:r>
              <a:rPr lang="ru-RU" smtClean="0"/>
              <a:t>Должны иметь возвращаемый тип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</a:p>
          <a:p>
            <a:r>
              <a:rPr lang="ru-RU" smtClean="0"/>
              <a:t>Не могут иметь модификаторов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static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final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ru-RU" smtClean="0"/>
              <a:t>Если компонент имеет удаленные интерфейсы, то параметры методов должны удовлетворять требованиям </a:t>
            </a:r>
            <a:r>
              <a:rPr lang="en-US" smtClean="0"/>
              <a:t>RMI</a:t>
            </a:r>
          </a:p>
          <a:p>
            <a:pPr eaLnBrk="1" hangingPunct="1"/>
            <a:endParaRPr lang="ru-RU" b="1" smtClean="0">
              <a:solidFill>
                <a:srgbClr val="FFFFCC"/>
              </a:solidFill>
              <a:latin typeface="Courier New" pitchFamily="49" charset="0"/>
            </a:endParaRPr>
          </a:p>
          <a:p>
            <a:endParaRPr lang="ru-RU" smtClean="0"/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AEC121-FEB8-4644-A00C-A991DBBDB98B}" type="slidenum">
              <a:rPr lang="ru-RU" smtClean="0"/>
              <a:pPr eaLnBrk="1" hangingPunct="1"/>
              <a:t>51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бизнес-логики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Вызываются клиентом, но опосредованно, через контейнер</a:t>
            </a:r>
          </a:p>
          <a:p>
            <a:pPr>
              <a:defRPr/>
            </a:pPr>
            <a:r>
              <a:rPr lang="ru-RU" dirty="0" smtClean="0"/>
              <a:t>Каждому методу, объявленному в </a:t>
            </a:r>
            <a:r>
              <a:rPr lang="en-US" dirty="0" smtClean="0"/>
              <a:t>Component-</a:t>
            </a:r>
            <a:r>
              <a:rPr lang="ru-RU" dirty="0" smtClean="0"/>
              <a:t>интерфейсе, должен соответствовать метод в классе компонента</a:t>
            </a:r>
            <a:endParaRPr lang="en-US" dirty="0" smtClean="0"/>
          </a:p>
          <a:p>
            <a:pPr>
              <a:defRPr/>
            </a:pPr>
            <a:r>
              <a:rPr lang="ru-RU" dirty="0" smtClean="0"/>
              <a:t>Сигнатуры методов класса должны совпадать с сигнатурами соответствующих методов </a:t>
            </a:r>
            <a:r>
              <a:rPr lang="en-US" dirty="0" smtClean="0"/>
              <a:t>Component-</a:t>
            </a:r>
            <a:r>
              <a:rPr lang="ru-RU" dirty="0" smtClean="0"/>
              <a:t>интерфейса </a:t>
            </a:r>
            <a:endParaRPr 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F82884-834C-40B2-AC14-B66B7A963BD8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бизнес-логики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Должны иметь модификатор доступа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public</a:t>
            </a:r>
          </a:p>
          <a:p>
            <a:pPr>
              <a:defRPr/>
            </a:pPr>
            <a:r>
              <a:rPr lang="ru-RU" dirty="0" smtClean="0"/>
              <a:t>Не могут иметь модификаторов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static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final</a:t>
            </a:r>
            <a:endParaRPr lang="ru-RU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ru-RU" dirty="0" smtClean="0"/>
              <a:t>Если компонент имеет удаленные интерфейсы, то параметры методов должны удовлетворять требованиям </a:t>
            </a:r>
            <a:r>
              <a:rPr lang="en-US" dirty="0" smtClean="0"/>
              <a:t>RMI</a:t>
            </a:r>
          </a:p>
          <a:p>
            <a:pPr>
              <a:defRPr/>
            </a:pPr>
            <a:r>
              <a:rPr lang="ru-RU" dirty="0" smtClean="0"/>
              <a:t>Имя метода не должно конфликтовать с именами архитектуры </a:t>
            </a:r>
            <a:r>
              <a:rPr lang="en-US" dirty="0" smtClean="0"/>
              <a:t>EJB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2DFF798-0CA3-47E3-81F1-B6FD284E03E2}" type="slidenum">
              <a:rPr lang="ru-RU" smtClean="0"/>
              <a:pPr eaLnBrk="1" hangingPunct="1"/>
              <a:t>53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класса</a:t>
            </a:r>
          </a:p>
        </p:txBody>
      </p:sp>
      <p:sp>
        <p:nvSpPr>
          <p:cNvPr id="583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FFF862-6020-41EA-89FF-7CCA15F2486C}" type="slidenum">
              <a:rPr lang="ru-RU" smtClean="0"/>
              <a:pPr eaLnBrk="1" hangingPunct="1"/>
              <a:t>54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b="1">
                <a:latin typeface="Courier New" pitchFamily="49" charset="0"/>
              </a:rPr>
              <a:t>import java.rmi.RemoteException;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import javax.ejb.SessionBean;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import javax.ejb.SessionContext;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import java.math.*;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public class ConverterBean </a:t>
            </a:r>
            <a:r>
              <a:rPr lang="ru-RU" sz="1400" b="1">
                <a:solidFill>
                  <a:schemeClr val="accent1"/>
                </a:solidFill>
                <a:latin typeface="Courier New" pitchFamily="49" charset="0"/>
              </a:rPr>
              <a:t>implements SessionBean </a:t>
            </a:r>
            <a:r>
              <a:rPr lang="ru-RU" sz="14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BigDecimal yenRate = new BigDecimal("121.6000");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BigDecimal euroRate = new BigDecimal("0.0077");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BigDecimal dollarToYen(BigDecimal dollars)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BigDecimal result = dollars.multiply(yenRate);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return result.setScale(2,BigDecimal.ROUND_UP);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BigDecimal yenToEuro(BigDecimal yen)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BigDecimal result = yen.multiply(euroRate);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return result.setScale(2,BigDecimal.ROUND_UP);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ConverterBean()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ejbCreate()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ejbRemove()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ejbActivate()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ejbPassivate()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setSessionContext(SessionContext sc) {}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В общем дескрипторе указываются:</a:t>
            </a:r>
          </a:p>
          <a:p>
            <a:pPr lvl="1">
              <a:defRPr/>
            </a:pPr>
            <a:r>
              <a:rPr lang="ru-RU" dirty="0" smtClean="0"/>
              <a:t>Тип компонента</a:t>
            </a:r>
          </a:p>
          <a:p>
            <a:pPr lvl="1">
              <a:defRPr/>
            </a:pPr>
            <a:r>
              <a:rPr lang="ru-RU" dirty="0" smtClean="0"/>
              <a:t>Интерфейсы компонента</a:t>
            </a:r>
          </a:p>
          <a:p>
            <a:pPr lvl="1">
              <a:defRPr/>
            </a:pPr>
            <a:r>
              <a:rPr lang="ru-RU" dirty="0" smtClean="0"/>
              <a:t>Класс компонента</a:t>
            </a:r>
          </a:p>
          <a:p>
            <a:pPr lvl="1">
              <a:defRPr/>
            </a:pPr>
            <a:r>
              <a:rPr lang="ru-RU" dirty="0" smtClean="0"/>
              <a:t>Простое имя компонента</a:t>
            </a:r>
          </a:p>
          <a:p>
            <a:pPr lvl="1">
              <a:defRPr/>
            </a:pPr>
            <a:r>
              <a:rPr lang="ru-RU" dirty="0" smtClean="0"/>
              <a:t>Параметры участия в транзакциях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</a:p>
          <a:p>
            <a:pPr lvl="2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 специальном дескрипторе указываются:</a:t>
            </a:r>
          </a:p>
          <a:p>
            <a:pPr lvl="1">
              <a:defRPr/>
            </a:pPr>
            <a:r>
              <a:rPr lang="en-US" dirty="0" smtClean="0"/>
              <a:t>JNDI-</a:t>
            </a:r>
            <a:r>
              <a:rPr lang="ru-RU" dirty="0" smtClean="0"/>
              <a:t>имя компонента</a:t>
            </a:r>
          </a:p>
          <a:p>
            <a:pPr lvl="1">
              <a:defRPr/>
            </a:pPr>
            <a:r>
              <a:rPr lang="ru-RU" dirty="0" smtClean="0"/>
              <a:t>и ряд других параметров</a:t>
            </a:r>
            <a:endParaRPr lang="ru-RU" dirty="0"/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0EE7D0-EDB1-4994-9CFA-697CC0D80CC0}" type="slidenum">
              <a:rPr lang="ru-RU" smtClean="0"/>
              <a:pPr eaLnBrk="1" hangingPunct="1"/>
              <a:t>55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 развертывания			</a:t>
            </a:r>
            <a:r>
              <a:rPr lang="ru-RU" sz="2400" smtClean="0"/>
              <a:t>(часть 1)</a:t>
            </a:r>
            <a:endParaRPr lang="ru-RU" smtClean="0"/>
          </a:p>
        </p:txBody>
      </p:sp>
      <p:sp>
        <p:nvSpPr>
          <p:cNvPr id="604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AB9A6-A600-49DB-8900-409218B17BCB}" type="slidenum">
              <a:rPr lang="ru-RU" smtClean="0"/>
              <a:pPr eaLnBrk="1" hangingPunct="1"/>
              <a:t>56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00188"/>
            <a:ext cx="8572500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&lt;!DOCTYPE ejb-jar PUBLIC '-//Sun Microsystems, Inc.//DTD Enterprise JavaBeans 2.0//EN' 'http://java.sun.com/dtd/ejb-jar_2_0.dtd'&gt;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&lt;ejb-jar&gt;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&lt;enterprise-beans&gt;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&lt;session&gt;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&lt;ejb-name&gt;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bean name</a:t>
            </a:r>
            <a:r>
              <a:rPr lang="ru-RU" sz="1700" b="1">
                <a:latin typeface="Courier New" pitchFamily="49" charset="0"/>
              </a:rPr>
              <a:t>&lt;/ejb-name&gt;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&lt;home&gt;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home interface</a:t>
            </a:r>
            <a:r>
              <a:rPr lang="ru-RU" sz="1700" b="1">
                <a:latin typeface="Courier New" pitchFamily="49" charset="0"/>
              </a:rPr>
              <a:t>&lt;/home&gt;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&lt;remote&gt;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remote interface</a:t>
            </a:r>
            <a:r>
              <a:rPr lang="ru-RU" sz="1700" b="1">
                <a:latin typeface="Courier New" pitchFamily="49" charset="0"/>
              </a:rPr>
              <a:t>&lt;/remote&gt;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</a:t>
            </a:r>
            <a:r>
              <a:rPr lang="en-US" sz="1700" b="1">
                <a:latin typeface="Courier New" pitchFamily="49" charset="0"/>
              </a:rPr>
              <a:t>local-home</a:t>
            </a:r>
            <a:r>
              <a:rPr lang="ru-RU" sz="1700" b="1">
                <a:latin typeface="Courier New" pitchFamily="49" charset="0"/>
              </a:rPr>
              <a:t>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local home interface</a:t>
            </a:r>
            <a:r>
              <a:rPr lang="ru-RU" sz="1700" b="1">
                <a:latin typeface="Courier New" pitchFamily="49" charset="0"/>
              </a:rPr>
              <a:t>&lt;/</a:t>
            </a:r>
            <a:r>
              <a:rPr lang="en-US" sz="1700" b="1">
                <a:latin typeface="Courier New" pitchFamily="49" charset="0"/>
              </a:rPr>
              <a:t>local-home</a:t>
            </a:r>
            <a:r>
              <a:rPr lang="ru-RU" sz="1700" b="1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</a:t>
            </a:r>
            <a:r>
              <a:rPr lang="en-US" sz="1700" b="1">
                <a:latin typeface="Courier New" pitchFamily="49" charset="0"/>
              </a:rPr>
              <a:t>local</a:t>
            </a:r>
            <a:r>
              <a:rPr lang="ru-RU" sz="1700" b="1">
                <a:latin typeface="Courier New" pitchFamily="49" charset="0"/>
              </a:rPr>
              <a:t>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local interface</a:t>
            </a:r>
            <a:r>
              <a:rPr lang="ru-RU" sz="1700" b="1">
                <a:latin typeface="Courier New" pitchFamily="49" charset="0"/>
              </a:rPr>
              <a:t>&lt;/</a:t>
            </a:r>
            <a:r>
              <a:rPr lang="en-US" sz="1700" b="1">
                <a:latin typeface="Courier New" pitchFamily="49" charset="0"/>
              </a:rPr>
              <a:t>local</a:t>
            </a:r>
            <a:r>
              <a:rPr lang="ru-RU" sz="1700" b="1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&lt;ejb-class&gt;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bean class</a:t>
            </a:r>
            <a:r>
              <a:rPr lang="ru-RU" sz="1700" b="1">
                <a:latin typeface="Courier New" pitchFamily="49" charset="0"/>
              </a:rPr>
              <a:t>&lt;/ejb-class&gt;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&lt;session-type&gt;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Stateless</a:t>
            </a:r>
            <a:r>
              <a:rPr lang="ru-RU" sz="1700" b="1">
                <a:latin typeface="Courier New" pitchFamily="49" charset="0"/>
              </a:rPr>
              <a:t>&lt;/session-type&gt;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&lt;transaction-type&gt;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Container</a:t>
            </a:r>
            <a:r>
              <a:rPr lang="ru-RU" sz="1700" b="1">
                <a:latin typeface="Courier New" pitchFamily="49" charset="0"/>
              </a:rPr>
              <a:t>&lt;/transaction-type&gt;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&lt;/session&gt;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&lt;/enterprise-beans&gt;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общего дескриптора развертывания			</a:t>
            </a:r>
            <a:r>
              <a:rPr lang="ru-RU" sz="2400" smtClean="0"/>
              <a:t>(часть 2)</a:t>
            </a:r>
            <a:endParaRPr lang="ru-RU" smtClean="0"/>
          </a:p>
        </p:txBody>
      </p:sp>
      <p:sp>
        <p:nvSpPr>
          <p:cNvPr id="6144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A4FA01-8BD1-4952-8634-F00FCCE22F1A}" type="slidenum">
              <a:rPr lang="ru-RU" smtClean="0"/>
              <a:pPr eaLnBrk="1" hangingPunct="1"/>
              <a:t>57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428875"/>
            <a:ext cx="8572500" cy="3000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 dirty="0">
                <a:latin typeface="Courier New" pitchFamily="49" charset="0"/>
              </a:rPr>
              <a:t> ...</a:t>
            </a:r>
            <a:endParaRPr lang="ru-RU" sz="1700" b="1" dirty="0">
              <a:latin typeface="Courier New" pitchFamily="49" charset="0"/>
            </a:endParaRP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&lt;</a:t>
            </a:r>
            <a:r>
              <a:rPr lang="ru-RU" sz="1700" b="1" dirty="0" err="1">
                <a:latin typeface="Courier New" pitchFamily="49" charset="0"/>
              </a:rPr>
              <a:t>assembly-descriptor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  </a:t>
            </a:r>
            <a:r>
              <a:rPr lang="ru-RU" sz="1700" b="1" dirty="0">
                <a:latin typeface="Courier New" pitchFamily="49" charset="0"/>
              </a:rPr>
              <a:t>&lt;</a:t>
            </a:r>
            <a:r>
              <a:rPr lang="ru-RU" sz="1700" b="1" dirty="0" err="1">
                <a:latin typeface="Courier New" pitchFamily="49" charset="0"/>
              </a:rPr>
              <a:t>container-transaction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  </a:t>
            </a:r>
            <a:r>
              <a:rPr lang="ru-RU" sz="1700" b="1" dirty="0">
                <a:latin typeface="Courier New" pitchFamily="49" charset="0"/>
              </a:rPr>
              <a:t>&lt;</a:t>
            </a:r>
            <a:r>
              <a:rPr lang="ru-RU" sz="1700" b="1" dirty="0" err="1">
                <a:latin typeface="Courier New" pitchFamily="49" charset="0"/>
              </a:rPr>
              <a:t>method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  </a:t>
            </a:r>
            <a:r>
              <a:rPr lang="en-US" sz="1700" b="1" dirty="0">
                <a:latin typeface="Courier New" pitchFamily="49" charset="0"/>
              </a:rPr>
              <a:t>  </a:t>
            </a:r>
            <a:r>
              <a:rPr lang="ru-RU" sz="1700" b="1" dirty="0">
                <a:latin typeface="Courier New" pitchFamily="49" charset="0"/>
              </a:rPr>
              <a:t>&lt;</a:t>
            </a:r>
            <a:r>
              <a:rPr lang="ru-RU" sz="1700" b="1" dirty="0" err="1">
                <a:latin typeface="Courier New" pitchFamily="49" charset="0"/>
              </a:rPr>
              <a:t>ejb-name</a:t>
            </a:r>
            <a:r>
              <a:rPr lang="ru-RU" sz="1700" b="1" dirty="0">
                <a:latin typeface="Courier New" pitchFamily="49" charset="0"/>
              </a:rPr>
              <a:t>&gt;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bean name</a:t>
            </a:r>
            <a:r>
              <a:rPr lang="ru-RU" sz="1700" b="1" dirty="0">
                <a:latin typeface="Courier New" pitchFamily="49" charset="0"/>
              </a:rPr>
              <a:t>&lt;/</a:t>
            </a:r>
            <a:r>
              <a:rPr lang="ru-RU" sz="1700" b="1" dirty="0" err="1">
                <a:latin typeface="Courier New" pitchFamily="49" charset="0"/>
              </a:rPr>
              <a:t>ejb-name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    &lt;</a:t>
            </a:r>
            <a:r>
              <a:rPr lang="ru-RU" sz="1700" b="1" dirty="0" err="1">
                <a:latin typeface="Courier New" pitchFamily="49" charset="0"/>
              </a:rPr>
              <a:t>method-name</a:t>
            </a:r>
            <a:r>
              <a:rPr lang="ru-RU" sz="1700" b="1" dirty="0">
                <a:latin typeface="Courier New" pitchFamily="49" charset="0"/>
              </a:rPr>
              <a:t>&gt;*&lt;/</a:t>
            </a:r>
            <a:r>
              <a:rPr lang="ru-RU" sz="1700" b="1" dirty="0" err="1">
                <a:latin typeface="Courier New" pitchFamily="49" charset="0"/>
              </a:rPr>
              <a:t>method-name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  &lt;/</a:t>
            </a:r>
            <a:r>
              <a:rPr lang="ru-RU" sz="1700" b="1" dirty="0" err="1">
                <a:latin typeface="Courier New" pitchFamily="49" charset="0"/>
              </a:rPr>
              <a:t>method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sz="1700" b="1" dirty="0">
                <a:latin typeface="Courier New" pitchFamily="49" charset="0"/>
              </a:rPr>
              <a:t>      </a:t>
            </a:r>
            <a:r>
              <a:rPr lang="ru-RU" sz="1700" b="1" dirty="0">
                <a:latin typeface="Courier New" pitchFamily="49" charset="0"/>
              </a:rPr>
              <a:t>&lt;</a:t>
            </a:r>
            <a:r>
              <a:rPr lang="ru-RU" sz="1700" b="1" dirty="0" err="1">
                <a:latin typeface="Courier New" pitchFamily="49" charset="0"/>
              </a:rPr>
              <a:t>trans-attribute</a:t>
            </a:r>
            <a:r>
              <a:rPr lang="ru-RU" sz="1700" b="1" dirty="0">
                <a:latin typeface="Courier New" pitchFamily="49" charset="0"/>
              </a:rPr>
              <a:t>&gt;</a:t>
            </a:r>
            <a:r>
              <a:rPr lang="ru-RU" sz="1700" b="1" dirty="0" err="1">
                <a:solidFill>
                  <a:schemeClr val="accent1"/>
                </a:solidFill>
                <a:latin typeface="Courier New" pitchFamily="49" charset="0"/>
              </a:rPr>
              <a:t>Required</a:t>
            </a:r>
            <a:r>
              <a:rPr lang="ru-RU" sz="1700" b="1" dirty="0">
                <a:latin typeface="Courier New" pitchFamily="49" charset="0"/>
              </a:rPr>
              <a:t>&lt;/</a:t>
            </a:r>
            <a:r>
              <a:rPr lang="ru-RU" sz="1700" b="1" dirty="0" err="1">
                <a:latin typeface="Courier New" pitchFamily="49" charset="0"/>
              </a:rPr>
              <a:t>trans-attribute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  &lt;/</a:t>
            </a:r>
            <a:r>
              <a:rPr lang="ru-RU" sz="1700" b="1" dirty="0" err="1">
                <a:latin typeface="Courier New" pitchFamily="49" charset="0"/>
              </a:rPr>
              <a:t>container-transaction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  &lt;/</a:t>
            </a:r>
            <a:r>
              <a:rPr lang="ru-RU" sz="1700" b="1" dirty="0" err="1">
                <a:latin typeface="Courier New" pitchFamily="49" charset="0"/>
              </a:rPr>
              <a:t>assembly-descriptor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ru-RU" sz="1700" b="1" dirty="0">
                <a:latin typeface="Courier New" pitchFamily="49" charset="0"/>
              </a:rPr>
              <a:t>&lt;/</a:t>
            </a:r>
            <a:r>
              <a:rPr lang="ru-RU" sz="1700" b="1" dirty="0" err="1">
                <a:latin typeface="Courier New" pitchFamily="49" charset="0"/>
              </a:rPr>
              <a:t>ejb-jar</a:t>
            </a:r>
            <a:r>
              <a:rPr lang="ru-RU" sz="1700" b="1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специального дескриптора развертывания</a:t>
            </a:r>
          </a:p>
        </p:txBody>
      </p:sp>
      <p:sp>
        <p:nvSpPr>
          <p:cNvPr id="624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940DF-6472-460A-91F1-0709A326106B}" type="slidenum">
              <a:rPr lang="ru-RU" smtClean="0"/>
              <a:pPr eaLnBrk="1" hangingPunct="1"/>
              <a:t>58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&lt;!DOCTYPE sun-ejb-jar PUBLIC "-//Sun Microsystems, Inc.//DTD Application Server 9.0 EJB 3.0//EN" "http://www.sun.com/software/appserver/dtds/sun-ejb-jar_3_0-0.dtd"&gt;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&lt;sun-ejb-jar&gt;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&lt;enterprise-beans&gt;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&lt;ejb&gt;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  &lt;ejb-name&gt;</a:t>
            </a:r>
            <a:r>
              <a:rPr lang="en-US" sz="2100" b="1">
                <a:solidFill>
                  <a:schemeClr val="accent1"/>
                </a:solidFill>
                <a:latin typeface="Courier New" pitchFamily="49" charset="0"/>
              </a:rPr>
              <a:t>bean name</a:t>
            </a:r>
            <a:r>
              <a:rPr lang="en-US" sz="2100" b="1">
                <a:latin typeface="Courier New" pitchFamily="49" charset="0"/>
              </a:rPr>
              <a:t>&lt;/ejb-name&gt;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  &lt;jndi-name&gt;ejb/</a:t>
            </a:r>
            <a:r>
              <a:rPr lang="en-US" sz="2100" b="1">
                <a:solidFill>
                  <a:schemeClr val="accent1"/>
                </a:solidFill>
                <a:latin typeface="Courier New" pitchFamily="49" charset="0"/>
              </a:rPr>
              <a:t>JNDI_bean_name</a:t>
            </a:r>
            <a:r>
              <a:rPr lang="en-US" sz="2100" b="1">
                <a:latin typeface="Courier New" pitchFamily="49" charset="0"/>
              </a:rPr>
              <a:t>&lt;/jndi-name&gt;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&lt;/ejb&gt;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&lt;/enterprise-beans&gt;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&lt;/sun-ejb-jar&gt;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 основных слоя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ru-RU" dirty="0" smtClean="0"/>
              <a:t>Слои:</a:t>
            </a:r>
          </a:p>
          <a:p>
            <a:pPr lvl="1">
              <a:defRPr/>
            </a:pPr>
            <a:r>
              <a:rPr lang="ru-RU" dirty="0" smtClean="0"/>
              <a:t>представление</a:t>
            </a:r>
            <a:r>
              <a:rPr lang="en-US" dirty="0" smtClean="0"/>
              <a:t> (presentation)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домен </a:t>
            </a:r>
            <a:r>
              <a:rPr lang="en-US" dirty="0" smtClean="0"/>
              <a:t>(</a:t>
            </a:r>
            <a:r>
              <a:rPr lang="en-US" dirty="0" err="1" smtClean="0"/>
              <a:t>domen</a:t>
            </a:r>
            <a:r>
              <a:rPr lang="en-US" dirty="0" smtClean="0"/>
              <a:t>) – </a:t>
            </a:r>
            <a:r>
              <a:rPr lang="ru-RU" dirty="0" smtClean="0"/>
              <a:t>предметная область, </a:t>
            </a:r>
            <a:br>
              <a:rPr lang="ru-RU" dirty="0" smtClean="0"/>
            </a:br>
            <a:r>
              <a:rPr lang="ru-RU" dirty="0" smtClean="0"/>
              <a:t>бизнес-логика</a:t>
            </a:r>
          </a:p>
          <a:p>
            <a:pPr lvl="1">
              <a:defRPr/>
            </a:pPr>
            <a:r>
              <a:rPr lang="ru-RU" dirty="0" smtClean="0"/>
              <a:t>работа с данными</a:t>
            </a:r>
            <a:r>
              <a:rPr lang="en-US" dirty="0" smtClean="0"/>
              <a:t> (data source)</a:t>
            </a:r>
            <a:endParaRPr lang="ru-RU" dirty="0" smtClean="0"/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ru-RU" dirty="0" smtClean="0"/>
              <a:t>Рекомендуется различать:</a:t>
            </a:r>
          </a:p>
          <a:p>
            <a:pPr lvl="1"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Слой</a:t>
            </a:r>
            <a:r>
              <a:rPr lang="ru-RU" dirty="0" smtClean="0"/>
              <a:t> (</a:t>
            </a:r>
            <a:r>
              <a:rPr lang="en-US" dirty="0" smtClean="0"/>
              <a:t>layer)</a:t>
            </a:r>
            <a:r>
              <a:rPr lang="ru-RU" dirty="0" smtClean="0"/>
              <a:t> – логическое разделение</a:t>
            </a:r>
            <a:endParaRPr lang="en-US" dirty="0" smtClean="0"/>
          </a:p>
          <a:p>
            <a:pPr lvl="1"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Уровень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chemeClr val="accent1"/>
                </a:solidFill>
              </a:rPr>
              <a:t>Ярус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tier)</a:t>
            </a:r>
            <a:r>
              <a:rPr lang="ru-RU" dirty="0" smtClean="0"/>
              <a:t> – физическое разделение</a:t>
            </a:r>
            <a:endParaRPr lang="ru-RU" dirty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32D52-0D2F-4161-8637-3E7EBEB1AADB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к компонентам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ru-RU" sz="2800" smtClean="0"/>
              <a:t>Обращение клиента к компоненту происходит с помощью </a:t>
            </a:r>
            <a:r>
              <a:rPr lang="en-US" sz="2800" smtClean="0"/>
              <a:t>JNDI</a:t>
            </a:r>
            <a:endParaRPr lang="ru-RU" sz="2800" smtClean="0"/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ru-RU" sz="2800" smtClean="0"/>
              <a:t>В начале получается ссылка типа </a:t>
            </a:r>
            <a:r>
              <a:rPr lang="en-US" sz="2800" smtClean="0"/>
              <a:t>Home-</a:t>
            </a:r>
            <a:r>
              <a:rPr lang="ru-RU" sz="2800" smtClean="0"/>
              <a:t>интерфейса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ru-RU" sz="2800" smtClean="0"/>
              <a:t>С ее помощью получается ссылка на экземпляр компонента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ru-RU" sz="2800" smtClean="0"/>
              <a:t>Работа ведется путем вызова методов компонента</a:t>
            </a:r>
          </a:p>
          <a:p>
            <a:pPr>
              <a:lnSpc>
                <a:spcPct val="95000"/>
              </a:lnSpc>
              <a:spcBef>
                <a:spcPts val="700"/>
              </a:spcBef>
            </a:pPr>
            <a:r>
              <a:rPr lang="ru-RU" sz="2800" smtClean="0"/>
              <a:t>Клиент должен быть готов обрабатывать исключения</a:t>
            </a:r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4E7D2A-3DF6-419E-B878-47CFC56F34E4}" type="slidenum">
              <a:rPr lang="ru-RU" smtClean="0"/>
              <a:pPr eaLnBrk="1" hangingPunct="1"/>
              <a:t>59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без состояния:</a:t>
            </a:r>
            <a:br>
              <a:rPr lang="ru-RU" smtClean="0"/>
            </a:br>
            <a:r>
              <a:rPr lang="ru-RU" smtClean="0"/>
              <a:t>вызов из </a:t>
            </a:r>
            <a:r>
              <a:rPr lang="en-US" smtClean="0"/>
              <a:t>JSP</a:t>
            </a:r>
            <a:r>
              <a:rPr lang="ru-RU" smtClean="0"/>
              <a:t>			</a:t>
            </a:r>
            <a:r>
              <a:rPr lang="ru-RU" sz="3200" smtClean="0"/>
              <a:t>(часть 1)</a:t>
            </a:r>
            <a:endParaRPr lang="ru-RU" smtClean="0"/>
          </a:p>
        </p:txBody>
      </p:sp>
      <p:sp>
        <p:nvSpPr>
          <p:cNvPr id="645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07333E-4277-4E1A-9ECF-CAABFE6AB118}" type="slidenum">
              <a:rPr lang="ru-RU" smtClean="0"/>
              <a:pPr eaLnBrk="1" hangingPunct="1"/>
              <a:t>60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43063"/>
            <a:ext cx="8572500" cy="4429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>
                <a:latin typeface="Courier New" pitchFamily="49" charset="0"/>
              </a:rPr>
              <a:t>&lt;%@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page import="converter.Converter, converter.ConverterHome,</a:t>
            </a:r>
          </a:p>
          <a:p>
            <a:pPr eaLnBrk="1" hangingPunct="1"/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java.math.*, javax.ejb.*, javax.naming.*,</a:t>
            </a:r>
          </a:p>
          <a:p>
            <a:pPr eaLnBrk="1" hangingPunct="1"/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javax.rmi.PortableRemoteObject, java.rmi.RemoteException"</a:t>
            </a:r>
            <a:r>
              <a:rPr lang="ru-RU" sz="1700" b="1">
                <a:latin typeface="Courier New" pitchFamily="49" charset="0"/>
              </a:rPr>
              <a:t> %&gt;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&lt;%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!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private Converter converter = null;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public void jspInit() {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 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InitialContext ic = new InitialContext();</a:t>
            </a:r>
          </a:p>
          <a:p>
            <a:pPr eaLnBrk="1" hangingPunct="1"/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      Object objRef = ic.lookup("ejb/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Converter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");</a:t>
            </a:r>
          </a:p>
          <a:p>
            <a:pPr eaLnBrk="1" hangingPunct="1"/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      ConverterHome home = </a:t>
            </a:r>
            <a:endParaRPr lang="en-US" sz="17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       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(ConverterHome)PortableRemoteObject.narrow(objRef,</a:t>
            </a:r>
            <a:endParaRPr lang="en-US" sz="17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       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ConverterHome.class);</a:t>
            </a:r>
          </a:p>
          <a:p>
            <a:pPr eaLnBrk="1" hangingPunct="1"/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      converter = home.create();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} catch (RemoteException ex) {...}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%&gt;</a:t>
            </a:r>
          </a:p>
          <a:p>
            <a:pPr eaLnBrk="1" hangingPunct="1"/>
            <a:endParaRPr lang="ru-RU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без состояния:</a:t>
            </a:r>
            <a:br>
              <a:rPr lang="ru-RU" smtClean="0"/>
            </a:br>
            <a:r>
              <a:rPr lang="ru-RU" smtClean="0"/>
              <a:t>вызов из </a:t>
            </a:r>
            <a:r>
              <a:rPr lang="en-US" smtClean="0"/>
              <a:t>JSP</a:t>
            </a:r>
            <a:r>
              <a:rPr lang="ru-RU" smtClean="0"/>
              <a:t>			</a:t>
            </a:r>
            <a:r>
              <a:rPr lang="ru-RU" sz="3200" smtClean="0"/>
              <a:t>(часть </a:t>
            </a:r>
            <a:r>
              <a:rPr lang="en-US" sz="3200" smtClean="0"/>
              <a:t>2</a:t>
            </a:r>
            <a:r>
              <a:rPr lang="ru-RU" sz="3200" smtClean="0"/>
              <a:t>)</a:t>
            </a:r>
            <a:endParaRPr lang="ru-RU" smtClean="0"/>
          </a:p>
        </p:txBody>
      </p:sp>
      <p:sp>
        <p:nvSpPr>
          <p:cNvPr id="655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811B7B-A3D7-4793-8884-9D29FD5090A2}" type="slidenum">
              <a:rPr lang="ru-RU" smtClean="0"/>
              <a:pPr eaLnBrk="1" hangingPunct="1"/>
              <a:t>61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24013"/>
            <a:ext cx="8572500" cy="4500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>
                <a:latin typeface="Courier New" pitchFamily="49" charset="0"/>
              </a:rPr>
              <a:t>&lt;html&gt;&lt;head&gt;&lt;title&gt;Converter&lt;/title&gt;&lt;/head&gt;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&lt;body bgcolor="white"&gt;&lt;h1&gt;&lt;center&gt;Converter&lt;/center&gt;&lt;/h1&gt;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&lt;hr&gt;&lt;p&gt;Enter an amount to convert:&lt;/p&gt;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&lt;form method="get"&gt;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&lt;input type="text" name="amount" size="25"&gt;&lt;br&gt;&lt;p&gt;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&lt;input type="submit" value="Submit"&gt;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&lt;input type="reset" value="Reset"&gt;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&lt;/form&gt;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&lt;%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String amount = request.getParameter("amount");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if ( amount != null &amp;&amp; amount.length() &gt; 0 ) {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BigDecimal d = new BigDecimal (amount);%&gt;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&lt;p&gt;&lt;%= amount %&gt; dollars are &lt;%=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converter.dollarToYen(d)</a:t>
            </a:r>
            <a:r>
              <a:rPr lang="ru-RU" sz="1700" b="1">
                <a:latin typeface="Courier New" pitchFamily="49" charset="0"/>
              </a:rPr>
              <a:t> %&gt; Yen.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&lt;p&gt;&lt;%= amount %&gt; Yen are &lt;%= </a:t>
            </a:r>
            <a:r>
              <a:rPr lang="ru-RU" sz="1700" b="1">
                <a:solidFill>
                  <a:schemeClr val="accent1"/>
                </a:solidFill>
                <a:latin typeface="Courier New" pitchFamily="49" charset="0"/>
              </a:rPr>
              <a:t>converter.yenToEuro(d)</a:t>
            </a:r>
            <a:r>
              <a:rPr lang="ru-RU" sz="1700" b="1">
                <a:latin typeface="Courier New" pitchFamily="49" charset="0"/>
              </a:rPr>
              <a:t> %&gt; Euro.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&lt;%}%&gt;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 с состоянием</a:t>
            </a:r>
            <a:br>
              <a:rPr lang="ru-RU" smtClean="0"/>
            </a:br>
            <a:r>
              <a:rPr lang="ru-RU" smtClean="0"/>
              <a:t>вызов из </a:t>
            </a:r>
            <a:r>
              <a:rPr lang="en-US" smtClean="0"/>
              <a:t>JSP</a:t>
            </a:r>
            <a:r>
              <a:rPr lang="ru-RU" smtClean="0"/>
              <a:t>			</a:t>
            </a:r>
            <a:r>
              <a:rPr lang="ru-RU" sz="3200" smtClean="0"/>
              <a:t>(часть 1)</a:t>
            </a:r>
            <a:endParaRPr lang="ru-RU" smtClean="0"/>
          </a:p>
        </p:txBody>
      </p:sp>
      <p:sp>
        <p:nvSpPr>
          <p:cNvPr id="665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4781ED-26E8-4178-89F8-84EA2473AF52}" type="slidenum">
              <a:rPr lang="ru-RU" smtClean="0"/>
              <a:pPr eaLnBrk="1" hangingPunct="1"/>
              <a:t>62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614488"/>
            <a:ext cx="8572500" cy="4500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700" b="1">
                <a:latin typeface="Courier New" pitchFamily="49" charset="0"/>
              </a:rPr>
              <a:t>&lt;%@ page import="converter.Converter, converter.ConverterHome,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java.math.*, javax.ejb.*, javax.naming.*,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javax.rmi.PortableRemoteObject, java.rmi.RemoteException" %&gt;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ru-RU" sz="1700" b="1">
                <a:latin typeface="Courier New" pitchFamily="49" charset="0"/>
              </a:rPr>
              <a:t>&lt;%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</a:t>
            </a:r>
            <a:r>
              <a:rPr lang="ru-RU" sz="1700" b="1">
                <a:latin typeface="Courier New" pitchFamily="49" charset="0"/>
              </a:rPr>
              <a:t>Converter converter = 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session.getAttribute("converter")</a:t>
            </a:r>
            <a:r>
              <a:rPr lang="ru-RU" sz="1700" b="1">
                <a:latin typeface="Courier New" pitchFamily="49" charset="0"/>
              </a:rPr>
              <a:t>;</a:t>
            </a:r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if (converter == null)</a:t>
            </a:r>
            <a:r>
              <a:rPr lang="en-US" sz="1700" b="1">
                <a:latin typeface="Courier New" pitchFamily="49" charset="0"/>
              </a:rPr>
              <a:t> {</a:t>
            </a:r>
            <a:endParaRPr lang="ru-RU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</a:t>
            </a:r>
            <a:r>
              <a:rPr lang="ru-RU" sz="1700" b="1">
                <a:latin typeface="Courier New" pitchFamily="49" charset="0"/>
              </a:rPr>
              <a:t>InitialContext ic = new InitialContext();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Object objRef = ic.lookup("ejb/</a:t>
            </a:r>
            <a:r>
              <a:rPr lang="en-US" sz="1700" b="1">
                <a:latin typeface="Courier New" pitchFamily="49" charset="0"/>
              </a:rPr>
              <a:t>Converter</a:t>
            </a:r>
            <a:r>
              <a:rPr lang="ru-RU" sz="1700" b="1">
                <a:latin typeface="Courier New" pitchFamily="49" charset="0"/>
              </a:rPr>
              <a:t>");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ConverterHome home = </a:t>
            </a:r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</a:t>
            </a:r>
            <a:r>
              <a:rPr lang="ru-RU" sz="1700" b="1">
                <a:latin typeface="Courier New" pitchFamily="49" charset="0"/>
              </a:rPr>
              <a:t>(ConverterHome)PortableRemoteObject.narrow(objRef,</a:t>
            </a:r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</a:t>
            </a:r>
            <a:r>
              <a:rPr lang="ru-RU" sz="1700" b="1">
                <a:latin typeface="Courier New" pitchFamily="49" charset="0"/>
              </a:rPr>
              <a:t>ConverterHome.class);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  converter = home.create();</a:t>
            </a:r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</a:t>
            </a:r>
            <a:r>
              <a:rPr lang="en-US" sz="1700" b="1">
                <a:solidFill>
                  <a:schemeClr val="accent1"/>
                </a:solidFill>
                <a:latin typeface="Courier New" pitchFamily="49" charset="0"/>
              </a:rPr>
              <a:t>session.setAttribute("converter", converter);</a:t>
            </a:r>
            <a:endParaRPr lang="ru-RU" sz="1700" b="1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  </a:t>
            </a:r>
            <a:r>
              <a:rPr lang="ru-RU" sz="17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%&gt;</a:t>
            </a:r>
          </a:p>
          <a:p>
            <a:pPr eaLnBrk="1" hangingPunct="1"/>
            <a:endParaRPr lang="ru-RU" sz="17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Одноуровневая система</a:t>
            </a:r>
          </a:p>
        </p:txBody>
      </p:sp>
      <p:sp>
        <p:nvSpPr>
          <p:cNvPr id="921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910983-10F6-4FD2-A1DF-13158959B97A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66875" y="1893888"/>
            <a:ext cx="22320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6875" y="2543175"/>
            <a:ext cx="2232025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66875" y="3119438"/>
            <a:ext cx="2232025" cy="6477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5414963" y="1563688"/>
            <a:ext cx="2155825" cy="403225"/>
          </a:xfrm>
          <a:prstGeom prst="accentCallout1">
            <a:avLst>
              <a:gd name="adj1" fmla="val 28347"/>
              <a:gd name="adj2" fmla="val -3532"/>
              <a:gd name="adj3" fmla="val 170079"/>
              <a:gd name="adj4" fmla="val -6973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b="1"/>
              <a:t>Представление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5411788" y="2182813"/>
            <a:ext cx="2232025" cy="403225"/>
          </a:xfrm>
          <a:prstGeom prst="accentCallout1">
            <a:avLst>
              <a:gd name="adj1" fmla="val 28347"/>
              <a:gd name="adj2" fmla="val -3412"/>
              <a:gd name="adj3" fmla="val 170472"/>
              <a:gd name="adj4" fmla="val -67282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b="1"/>
              <a:t>Домен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5411788" y="2901950"/>
            <a:ext cx="2232025" cy="403225"/>
          </a:xfrm>
          <a:prstGeom prst="accentCallout1">
            <a:avLst>
              <a:gd name="adj1" fmla="val 28347"/>
              <a:gd name="adj2" fmla="val -3412"/>
              <a:gd name="adj3" fmla="val 120472"/>
              <a:gd name="adj4" fmla="val -67639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b="1"/>
              <a:t>Источник данных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38313" y="4991100"/>
            <a:ext cx="2089150" cy="12239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70113" y="5494338"/>
            <a:ext cx="1296987" cy="576262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640013" y="3911600"/>
            <a:ext cx="360362" cy="1295400"/>
          </a:xfrm>
          <a:prstGeom prst="upDownArrow">
            <a:avLst>
              <a:gd name="adj1" fmla="val 50000"/>
              <a:gd name="adj2" fmla="val 71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Система клиент/сервер</a:t>
            </a:r>
            <a:br>
              <a:rPr lang="ru-RU" smtClean="0"/>
            </a:br>
            <a:r>
              <a:rPr lang="ru-RU" smtClean="0"/>
              <a:t>(двухуровневая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1024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00953A-EE4F-43B1-B761-FE1285EACD6B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" y="1714500"/>
            <a:ext cx="22320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50" y="2357438"/>
            <a:ext cx="2232025" cy="5762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50" y="2928938"/>
            <a:ext cx="2232025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482975" y="4873625"/>
            <a:ext cx="2089150" cy="12239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14775" y="5376863"/>
            <a:ext cx="1296988" cy="576262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56100" y="4152900"/>
            <a:ext cx="360363" cy="936625"/>
          </a:xfrm>
          <a:prstGeom prst="upDownArrow">
            <a:avLst>
              <a:gd name="adj1" fmla="val 50000"/>
              <a:gd name="adj2" fmla="val 519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43688" y="1714500"/>
            <a:ext cx="22320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643688" y="2357438"/>
            <a:ext cx="2232025" cy="5762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643688" y="2928938"/>
            <a:ext cx="2232025" cy="215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86125" y="3286125"/>
            <a:ext cx="2571750" cy="7921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500313" y="3143250"/>
            <a:ext cx="785812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857875" y="3143250"/>
            <a:ext cx="785813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2875" y="1571625"/>
            <a:ext cx="2500313" cy="1714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500813" y="1571625"/>
            <a:ext cx="2500312" cy="1714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143250" y="3143250"/>
            <a:ext cx="2857500" cy="307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112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8434A2-4FB6-472E-B0A4-0617CC30FF6B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" y="1714500"/>
            <a:ext cx="22320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7313" y="2357438"/>
            <a:ext cx="1160462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5750" y="2357438"/>
            <a:ext cx="1071563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482975" y="4873625"/>
            <a:ext cx="2089150" cy="12239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14775" y="5376863"/>
            <a:ext cx="1296988" cy="576262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56100" y="4152900"/>
            <a:ext cx="360363" cy="936625"/>
          </a:xfrm>
          <a:prstGeom prst="upDownArrow">
            <a:avLst>
              <a:gd name="adj1" fmla="val 50000"/>
              <a:gd name="adj2" fmla="val 519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643688" y="1714500"/>
            <a:ext cx="22320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643688" y="2357438"/>
            <a:ext cx="1143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786688" y="2357438"/>
            <a:ext cx="1089025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86125" y="3643313"/>
            <a:ext cx="2571750" cy="4349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500313" y="2643188"/>
            <a:ext cx="785812" cy="357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857875" y="2643188"/>
            <a:ext cx="785813" cy="357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2875" y="1571625"/>
            <a:ext cx="2500313" cy="12144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500813" y="1571625"/>
            <a:ext cx="2500312" cy="12144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143250" y="2857500"/>
            <a:ext cx="2857500" cy="33575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286125" y="3000375"/>
            <a:ext cx="2571750" cy="6429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57250" y="2643188"/>
            <a:ext cx="2428875" cy="1214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5857875" y="2643188"/>
            <a:ext cx="2500313" cy="1214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9526</TotalTime>
  <Words>2285</Words>
  <Application>Microsoft Office PowerPoint</Application>
  <PresentationFormat>On-screen Show (4:3)</PresentationFormat>
  <Paragraphs>572</Paragraphs>
  <Slides>64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Pixel</vt:lpstr>
      <vt:lpstr>Enterprise Java Beans J2EE 1.4</vt:lpstr>
      <vt:lpstr>План лекции</vt:lpstr>
      <vt:lpstr>Монолитная система</vt:lpstr>
      <vt:lpstr>Двухслойная система</vt:lpstr>
      <vt:lpstr>Трехслойная система</vt:lpstr>
      <vt:lpstr>Три основных слоя</vt:lpstr>
      <vt:lpstr>Одноуровневая система</vt:lpstr>
      <vt:lpstr>Система клиент/сервер (двухуровневая)</vt:lpstr>
      <vt:lpstr>PowerPoint Presentation</vt:lpstr>
      <vt:lpstr>Трехуровневая система</vt:lpstr>
      <vt:lpstr>Общая схема</vt:lpstr>
      <vt:lpstr>Производственные кофейные бобы</vt:lpstr>
      <vt:lpstr>Преимущества EJB</vt:lpstr>
      <vt:lpstr>Когда использовать EJB?</vt:lpstr>
      <vt:lpstr>Виды EJB</vt:lpstr>
      <vt:lpstr>Составные части компонента</vt:lpstr>
      <vt:lpstr>Компонент и контейнер</vt:lpstr>
      <vt:lpstr>Взаимодействие с клиентом</vt:lpstr>
      <vt:lpstr>Зачем нужны два вида объектов и интерфейсов?</vt:lpstr>
      <vt:lpstr>Home-интерфейсы</vt:lpstr>
      <vt:lpstr>Component-интерфейсы</vt:lpstr>
      <vt:lpstr>Удаленные клиенты</vt:lpstr>
      <vt:lpstr>Локальные клиенты</vt:lpstr>
      <vt:lpstr>Базовые интерфейсы</vt:lpstr>
      <vt:lpstr>Базовые интерфейсы</vt:lpstr>
      <vt:lpstr>Факторы при выборе вида интерфейса</vt:lpstr>
      <vt:lpstr>Соглашения именования</vt:lpstr>
      <vt:lpstr>Порядок  разработки компонента</vt:lpstr>
      <vt:lpstr>Особенности  EJB-компонентов</vt:lpstr>
      <vt:lpstr>Особенности  EJB-компонентов</vt:lpstr>
      <vt:lpstr>Особенности  EJB-компонентов</vt:lpstr>
      <vt:lpstr>Особенности  EJB-компонентов</vt:lpstr>
      <vt:lpstr>Немного приятного</vt:lpstr>
      <vt:lpstr>Session Beans J2EE 1.4</vt:lpstr>
      <vt:lpstr>План лекции</vt:lpstr>
      <vt:lpstr>Сессионный компонент</vt:lpstr>
      <vt:lpstr>Когда используют сессионные компоненты</vt:lpstr>
      <vt:lpstr>Stateless Session Beans</vt:lpstr>
      <vt:lpstr>Stateful Session Beans</vt:lpstr>
      <vt:lpstr>Сессионные компоненты без состояния?</vt:lpstr>
      <vt:lpstr>Сессионные компоненты с состоянием?</vt:lpstr>
      <vt:lpstr>Жизненный цикл сессионных компонентов без состояния</vt:lpstr>
      <vt:lpstr>Жизненный цикл сессионных компонентов с состоянием</vt:lpstr>
      <vt:lpstr>Home-интерфейс</vt:lpstr>
      <vt:lpstr>Home-интерфейс</vt:lpstr>
      <vt:lpstr>Пример Home-интерфейса</vt:lpstr>
      <vt:lpstr>Component-интерфейс</vt:lpstr>
      <vt:lpstr>Пример Component-интерфейса</vt:lpstr>
      <vt:lpstr>Класс  сессионного компонента</vt:lpstr>
      <vt:lpstr>Класс  сессионного компонента</vt:lpstr>
      <vt:lpstr>Методы ejbCreate()</vt:lpstr>
      <vt:lpstr>Методы ejbCreate()</vt:lpstr>
      <vt:lpstr>Методы бизнес-логики</vt:lpstr>
      <vt:lpstr>Методы бизнес-логики</vt:lpstr>
      <vt:lpstr>Пример класса</vt:lpstr>
      <vt:lpstr>Дескриптор развертывания</vt:lpstr>
      <vt:lpstr>Пример общего дескриптора развертывания   (часть 1)</vt:lpstr>
      <vt:lpstr>Пример общего дескриптора развертывания   (часть 2)</vt:lpstr>
      <vt:lpstr>Пример специального дескриптора развертывания</vt:lpstr>
      <vt:lpstr>Обращение к компонентам</vt:lpstr>
      <vt:lpstr>Компонент без состояния: вызов из JSP   (часть 1)</vt:lpstr>
      <vt:lpstr>Компонент без состояния: вызов из JSP   (часть 2)</vt:lpstr>
      <vt:lpstr>Компонент с состоянием вызов из JSP   (часть 1)</vt:lpstr>
      <vt:lpstr>PowerPoint Presentation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subject>Технология RMI</dc:subject>
  <dc:creator>Гаврилов А.В.</dc:creator>
  <cp:lastModifiedBy>Student</cp:lastModifiedBy>
  <cp:revision>227</cp:revision>
  <cp:lastPrinted>1601-01-01T00:00:00Z</cp:lastPrinted>
  <dcterms:created xsi:type="dcterms:W3CDTF">2005-08-25T08:18:30Z</dcterms:created>
  <dcterms:modified xsi:type="dcterms:W3CDTF">2018-03-21T13:36:16Z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