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85"/>
  </p:notesMasterIdLst>
  <p:handoutMasterIdLst>
    <p:handoutMasterId r:id="rId86"/>
  </p:handoutMasterIdLst>
  <p:sldIdLst>
    <p:sldId id="256" r:id="rId2"/>
    <p:sldId id="666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708" r:id="rId45"/>
    <p:sldId id="709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717" r:id="rId54"/>
    <p:sldId id="718" r:id="rId55"/>
    <p:sldId id="719" r:id="rId56"/>
    <p:sldId id="720" r:id="rId57"/>
    <p:sldId id="721" r:id="rId58"/>
    <p:sldId id="722" r:id="rId59"/>
    <p:sldId id="723" r:id="rId60"/>
    <p:sldId id="724" r:id="rId61"/>
    <p:sldId id="725" r:id="rId62"/>
    <p:sldId id="726" r:id="rId63"/>
    <p:sldId id="727" r:id="rId64"/>
    <p:sldId id="728" r:id="rId65"/>
    <p:sldId id="729" r:id="rId66"/>
    <p:sldId id="730" r:id="rId67"/>
    <p:sldId id="731" r:id="rId68"/>
    <p:sldId id="732" r:id="rId69"/>
    <p:sldId id="735" r:id="rId70"/>
    <p:sldId id="734" r:id="rId71"/>
    <p:sldId id="736" r:id="rId72"/>
    <p:sldId id="737" r:id="rId73"/>
    <p:sldId id="738" r:id="rId74"/>
    <p:sldId id="739" r:id="rId75"/>
    <p:sldId id="740" r:id="rId76"/>
    <p:sldId id="741" r:id="rId77"/>
    <p:sldId id="742" r:id="rId78"/>
    <p:sldId id="743" r:id="rId79"/>
    <p:sldId id="744" r:id="rId80"/>
    <p:sldId id="745" r:id="rId81"/>
    <p:sldId id="746" r:id="rId82"/>
    <p:sldId id="747" r:id="rId83"/>
    <p:sldId id="501" r:id="rId84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78" autoAdjust="0"/>
  </p:normalViewPr>
  <p:slideViewPr>
    <p:cSldViewPr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CAD244D-489E-4AC8-BE25-A694012E80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353993-1384-47AC-B347-A86B863E1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A7C359B-2227-4C2E-A3BC-C33DD6C9BE9A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5AB77-B368-4F9F-A27F-91BFAFFEC6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C456-6081-4F6E-8929-A3AF1D0D3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3AD74-5137-41F8-84A2-7C31A2058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0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5E40-CEA5-4BAC-BC48-BEBDEACC4F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6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F113-8FD0-4DC7-BA1B-4FA47C4DB0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1BE1D-2032-4215-9DC4-86CEFA553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15C2-04E1-4B93-801D-CADE5533B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21656-9049-4CDA-9680-69B4E9F1A4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8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C39B5-BB77-4742-9957-768AF78EDC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CD9D5-CE3C-4D8F-8685-88A7EEDAE6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961FE67A-7673-47C7-A540-8A8987F495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Entity Beans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J2EE </a:t>
            </a:r>
            <a:r>
              <a:rPr lang="en-US" sz="3200" dirty="0" smtClean="0"/>
              <a:t>1.4</a:t>
            </a:r>
            <a:endParaRPr lang="ru-RU" dirty="0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составного</a:t>
            </a:r>
            <a:br>
              <a:rPr lang="ru-RU" smtClean="0"/>
            </a:br>
            <a:r>
              <a:rPr lang="ru-RU" smtClean="0"/>
              <a:t>первичного ключа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Сам класс публичен (имеет модификатор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ru-RU" dirty="0" smtClean="0"/>
              <a:t>Все поля должны иметь модификатор доступа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>
              <a:defRPr/>
            </a:pPr>
            <a:r>
              <a:rPr lang="ru-RU" dirty="0" smtClean="0"/>
              <a:t>Должен присутствовать публичный конструктор без параметров</a:t>
            </a:r>
          </a:p>
          <a:p>
            <a:pPr>
              <a:defRPr/>
            </a:pPr>
            <a:r>
              <a:rPr lang="ru-RU" dirty="0" smtClean="0"/>
              <a:t>Должны быть корректно реализованы методы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equals()</a:t>
            </a:r>
          </a:p>
          <a:p>
            <a:pPr>
              <a:defRPr/>
            </a:pPr>
            <a:r>
              <a:rPr lang="ru-RU" dirty="0" smtClean="0"/>
              <a:t>Класс должен быть </a:t>
            </a:r>
            <a:r>
              <a:rPr lang="ru-RU" dirty="0" err="1" smtClean="0"/>
              <a:t>сериализуемым</a:t>
            </a:r>
            <a:endParaRPr lang="ru-RU" dirty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F052A1-8343-4616-BC5C-425AFCA47C82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5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Create-</a:t>
            </a:r>
            <a:r>
              <a:rPr lang="ru-RU" b="1" dirty="0" smtClean="0">
                <a:solidFill>
                  <a:schemeClr val="accent1"/>
                </a:solidFill>
              </a:rPr>
              <a:t>методы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Вызов приводит к созданию новой сущности</a:t>
            </a:r>
          </a:p>
          <a:p>
            <a:pPr>
              <a:spcBef>
                <a:spcPts val="15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Find-</a:t>
            </a:r>
            <a:r>
              <a:rPr lang="ru-RU" b="1" dirty="0" smtClean="0">
                <a:solidFill>
                  <a:schemeClr val="accent1"/>
                </a:solidFill>
              </a:rPr>
              <a:t>методы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Позволяют найти уже существующую сущность</a:t>
            </a:r>
          </a:p>
          <a:p>
            <a:pPr>
              <a:spcBef>
                <a:spcPts val="15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Home-</a:t>
            </a:r>
            <a:r>
              <a:rPr lang="ru-RU" b="1" dirty="0" smtClean="0">
                <a:solidFill>
                  <a:schemeClr val="accent1"/>
                </a:solidFill>
              </a:rPr>
              <a:t>методы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Вызов приводит к выполнению некоторой операции</a:t>
            </a:r>
            <a:endParaRPr lang="ru-RU" dirty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2BE648-BA2F-49F4-80F0-C011490C350C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 smtClean="0"/>
              <a:t>Предназначены для создания нового экземпляра сущности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Могут иметь параметры, описывающие состояние сущности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При этом после выполнения должна появиться новая запись в базе данных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Если запись с требуемым первичным ключом уже существует, возникает ошибка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Методы этой категории могут отсутствовать</a:t>
            </a:r>
            <a:endParaRPr lang="ru-RU" dirty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750602-762D-49B8-AEDC-5821F4B14CF8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Название должно начинаться со слова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800" smtClean="0"/>
              <a:t>Возвращают ссылку типа компонентного интерфейса</a:t>
            </a:r>
          </a:p>
          <a:p>
            <a:r>
              <a:rPr lang="ru-RU" sz="2800" smtClean="0"/>
              <a:t>Обязаны объявлять исключение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javax.ejb.CreateException</a:t>
            </a:r>
          </a:p>
          <a:p>
            <a:r>
              <a:rPr lang="ru-RU" sz="2800" smtClean="0"/>
              <a:t>В удаленном </a:t>
            </a:r>
            <a:r>
              <a:rPr lang="en-US" sz="2800" smtClean="0"/>
              <a:t>Home-</a:t>
            </a:r>
            <a:r>
              <a:rPr lang="ru-RU" sz="2800" smtClean="0"/>
              <a:t>интерфейсе обязаны объявлять исключение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java.rmi.RemoteException</a:t>
            </a:r>
          </a:p>
          <a:p>
            <a:r>
              <a:rPr lang="ru-RU" sz="2800" smtClean="0"/>
              <a:t>Могут объявлять дополнительные исключения</a:t>
            </a: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08E063-32EC-4B86-BEBE-310802D2378B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  <a:defRPr/>
            </a:pPr>
            <a:r>
              <a:rPr lang="ru-RU" dirty="0" smtClean="0"/>
              <a:t>Обеспечивают поиск одного или нескольких экземпляров компонента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Должны иметь параметры, определяющие условия поиска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Возвращают: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Ссылку типа компонентного интерфейса – если метод возвращает только один экземпляр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Коллекцию ссылок типа компонентного интерфейса – если метод возвращает несколько экземпляров</a:t>
            </a:r>
          </a:p>
          <a:p>
            <a:pPr>
              <a:spcBef>
                <a:spcPts val="900"/>
              </a:spcBef>
              <a:defRPr/>
            </a:pPr>
            <a:endParaRPr lang="ru-RU" dirty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4E533F-76FA-4E64-8275-86BA41081AEC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Название должно начинаться со слова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find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Обязаны объявлять исключение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javax.ejb.FinderException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В удаленном </a:t>
            </a:r>
            <a:r>
              <a:rPr lang="en-US" dirty="0" smtClean="0"/>
              <a:t>Home-</a:t>
            </a:r>
            <a:r>
              <a:rPr lang="ru-RU" dirty="0" smtClean="0"/>
              <a:t>интерфейсе обязаны объявлять исключение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java.rmi.RemoteException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Могут объявлять дополнительные исключения</a:t>
            </a:r>
            <a:endParaRPr lang="ru-RU" dirty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D8B6FE-73CE-4AFA-8B23-FE1298A5C84F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findByPrimaryKey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Метод имеет следующую сигнатуру:</a:t>
            </a:r>
            <a:br>
              <a:rPr lang="ru-RU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&lt;Component&gt;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findByPrimaryKey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 (&lt;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PrimaryKeyClass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&gt;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primaryKey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throws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RemoteException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FinderException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;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/>
              <a:t>Позволяет найти экземпляр компонента по значению первичного ключа</a:t>
            </a:r>
          </a:p>
          <a:p>
            <a:pPr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Является обязательным!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213C54-78B9-45BE-98AC-2FB962E5F567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ru-RU" dirty="0" smtClean="0"/>
              <a:t>Методы этой категории могут отсутствовать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ru-RU" dirty="0" smtClean="0"/>
              <a:t>Это методы </a:t>
            </a:r>
            <a:r>
              <a:rPr lang="ru-RU" dirty="0" err="1" smtClean="0"/>
              <a:t>бизнес-логики</a:t>
            </a:r>
            <a:r>
              <a:rPr lang="ru-RU" dirty="0" smtClean="0"/>
              <a:t>, которые можно использовать еще до получения ссылки на конкретный экземпляр компонента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ru-RU" dirty="0" smtClean="0"/>
              <a:t>Обычно это бизнес-логика, не привязанная к компоненту, но имеющая смысл для их разновидности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ru-RU" dirty="0" smtClean="0"/>
              <a:t>Применение таких методов может быть более эффективным, чем работа с набором экземпляров компонента</a:t>
            </a:r>
            <a:endParaRPr lang="en-US" dirty="0" smtClean="0"/>
          </a:p>
          <a:p>
            <a:pPr eaLnBrk="1" hangingPunct="1">
              <a:spcBef>
                <a:spcPts val="1800"/>
              </a:spcBef>
              <a:defRPr/>
            </a:pPr>
            <a:endParaRPr lang="ru-RU" dirty="0" smtClean="0"/>
          </a:p>
          <a:p>
            <a:pPr>
              <a:spcBef>
                <a:spcPts val="1800"/>
              </a:spcBef>
              <a:defRPr/>
            </a:pPr>
            <a:endParaRPr lang="ru-RU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687664-4A38-4861-AF32-492868827D73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Могут называться произвольным образом, но не могут начинаться со слов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find</a:t>
            </a:r>
          </a:p>
          <a:p>
            <a:pPr>
              <a:spcBef>
                <a:spcPts val="1200"/>
              </a:spcBef>
            </a:pPr>
            <a:r>
              <a:rPr lang="ru-RU" smtClean="0"/>
              <a:t>В удаленном </a:t>
            </a:r>
            <a:r>
              <a:rPr lang="en-US" smtClean="0"/>
              <a:t>Home-</a:t>
            </a:r>
            <a:r>
              <a:rPr lang="ru-RU" smtClean="0"/>
              <a:t>интерфейсе обязаны объявлять исключение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java.rmi.RemoteException</a:t>
            </a:r>
          </a:p>
          <a:p>
            <a:pPr>
              <a:spcBef>
                <a:spcPts val="1200"/>
              </a:spcBef>
            </a:pPr>
            <a:r>
              <a:rPr lang="ru-RU" smtClean="0"/>
              <a:t>Могут объявлять дополнительные исключения</a:t>
            </a:r>
          </a:p>
          <a:p>
            <a:pPr eaLnBrk="1" hangingPunct="1">
              <a:spcBef>
                <a:spcPts val="1200"/>
              </a:spcBef>
            </a:pPr>
            <a:endParaRPr lang="en-US" smtClean="0"/>
          </a:p>
          <a:p>
            <a:pPr eaLnBrk="1" hangingPunct="1">
              <a:spcBef>
                <a:spcPts val="1200"/>
              </a:spcBef>
            </a:pPr>
            <a:endParaRPr lang="ru-RU" smtClean="0"/>
          </a:p>
          <a:p>
            <a:pPr>
              <a:spcBef>
                <a:spcPts val="120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240549-BA17-4075-B1BC-4E6F43DEDDDA}" type="slidenum">
              <a:rPr lang="ru-RU" smtClean="0"/>
              <a:pPr eaLnBrk="1" hangingPunct="1"/>
              <a:t>17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Home</a:t>
            </a:r>
            <a:r>
              <a:rPr lang="ru-RU" smtClean="0"/>
              <a:t>-интерфейса</a:t>
            </a: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1C9952-3B7F-4AC0-98F5-299BB31B42A4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85938"/>
            <a:ext cx="8572500" cy="42148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public interface PersonHome extends javax.ejb.EJBHome {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Person create (String lastName,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               String firstName, String passport)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throws CreateException, RemoteException;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Person findByPrimaryKey(String primaryKey)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throws RemoteException, FinderException;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java.util.Collection findByFirstName (String fn)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throws FinderExceprion, RemoteException;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int myMethod (int op1, int op2)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throws RemoteException;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  <a:endParaRPr lang="ru-RU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23E02B-5419-42B3-8F00-4AFBF9515BA2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  <a:defRPr/>
            </a:pPr>
            <a:r>
              <a:rPr lang="ru-RU" dirty="0" smtClean="0"/>
              <a:t>Задачи и виды </a:t>
            </a:r>
            <a:r>
              <a:rPr lang="en-US" dirty="0" smtClean="0"/>
              <a:t>Entity-</a:t>
            </a:r>
            <a:r>
              <a:rPr lang="ru-RU" dirty="0" smtClean="0"/>
              <a:t>компонентов</a:t>
            </a:r>
          </a:p>
          <a:p>
            <a:pPr>
              <a:spcAft>
                <a:spcPts val="300"/>
              </a:spcAft>
              <a:defRPr/>
            </a:pPr>
            <a:r>
              <a:rPr lang="en-US" dirty="0" smtClean="0"/>
              <a:t>Home</a:t>
            </a:r>
            <a:r>
              <a:rPr lang="ru-RU" dirty="0" smtClean="0"/>
              <a:t>-интерфейсы</a:t>
            </a:r>
          </a:p>
          <a:p>
            <a:pPr>
              <a:spcAft>
                <a:spcPts val="300"/>
              </a:spcAft>
              <a:defRPr/>
            </a:pPr>
            <a:r>
              <a:rPr lang="en-US" dirty="0" smtClean="0"/>
              <a:t>Component-</a:t>
            </a:r>
            <a:r>
              <a:rPr lang="ru-RU" dirty="0" smtClean="0"/>
              <a:t>интерфейсы</a:t>
            </a:r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Класс компонента</a:t>
            </a:r>
            <a:r>
              <a:rPr lang="en-US" dirty="0" smtClean="0"/>
              <a:t> </a:t>
            </a:r>
            <a:r>
              <a:rPr lang="ru-RU" dirty="0" smtClean="0"/>
              <a:t>в режиме </a:t>
            </a:r>
            <a:r>
              <a:rPr lang="en-US" dirty="0" smtClean="0"/>
              <a:t>BMP</a:t>
            </a: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Дескрипторы развертывания</a:t>
            </a:r>
            <a:endParaRPr lang="en-US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Особенности режима </a:t>
            </a:r>
            <a:r>
              <a:rPr lang="en-US" dirty="0" smtClean="0"/>
              <a:t>CMP</a:t>
            </a:r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Жизненный цикл </a:t>
            </a:r>
            <a:r>
              <a:rPr lang="en-US" dirty="0" smtClean="0"/>
              <a:t>Entity-</a:t>
            </a:r>
            <a:r>
              <a:rPr lang="ru-RU" dirty="0" smtClean="0"/>
              <a:t>компонентов</a:t>
            </a:r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Доступ через локальные интерфейсы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Component-</a:t>
            </a:r>
            <a:r>
              <a:rPr lang="ru-RU" smtClean="0"/>
              <a:t>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Определяет доступ к конкретному экземпляру сущности</a:t>
            </a:r>
          </a:p>
          <a:p>
            <a:pPr>
              <a:defRPr/>
            </a:pPr>
            <a:r>
              <a:rPr lang="ru-RU" dirty="0" smtClean="0"/>
              <a:t>Описывает методы </a:t>
            </a:r>
            <a:r>
              <a:rPr lang="ru-RU" dirty="0" err="1" smtClean="0"/>
              <a:t>бизнес-логики</a:t>
            </a:r>
            <a:r>
              <a:rPr lang="ru-RU" dirty="0" smtClean="0"/>
              <a:t>, которые может вызывать клиент</a:t>
            </a:r>
          </a:p>
          <a:p>
            <a:pPr lvl="1">
              <a:defRPr/>
            </a:pPr>
            <a:r>
              <a:rPr lang="ru-RU" dirty="0" smtClean="0"/>
              <a:t>Характерно объявление методов для чтения и записи полей</a:t>
            </a:r>
          </a:p>
          <a:p>
            <a:pPr lvl="1">
              <a:defRPr/>
            </a:pPr>
            <a:r>
              <a:rPr lang="ru-RU" dirty="0" smtClean="0"/>
              <a:t>Возможно присутствие прочих методов </a:t>
            </a:r>
            <a:r>
              <a:rPr lang="ru-RU" dirty="0" err="1" smtClean="0"/>
              <a:t>бизнес-логики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Если интерфейс удаленный, то методы должны удовлетворять требованиям </a:t>
            </a:r>
            <a:r>
              <a:rPr lang="en-US" dirty="0" smtClean="0"/>
              <a:t>RMI</a:t>
            </a:r>
            <a:endParaRPr lang="ru-RU" dirty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1D1D1F-422E-4E5F-9840-6A8A1672F981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Component</a:t>
            </a:r>
            <a:r>
              <a:rPr lang="ru-RU" smtClean="0"/>
              <a:t>-интерфейса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233D3F-8638-44F1-A0C4-BB545B324DFB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52575"/>
            <a:ext cx="8572500" cy="4643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public interface Person extends javax.ejb.EJBObject {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java.lang.String getLastName()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throws RemoteException;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void setFirstName(java.lang.String firstName)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throws RemoteException;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java.lang.String getFirstName()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throws RemoteException;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java.lang.String getPassport()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throws RemoteException;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Entity-</a:t>
            </a:r>
            <a:r>
              <a:rPr lang="ru-RU" smtClean="0"/>
              <a:t>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mtClean="0"/>
              <a:t>Должен реализовывать интерфейс</a:t>
            </a:r>
            <a:br>
              <a:rPr lang="ru-RU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javax.ejb.EntityBean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ru-RU" smtClean="0"/>
              <a:t>Класс содержит:</a:t>
            </a:r>
          </a:p>
          <a:p>
            <a:pPr lvl="1">
              <a:spcBef>
                <a:spcPts val="1200"/>
              </a:spcBef>
            </a:pPr>
            <a:r>
              <a:rPr lang="ru-RU" smtClean="0"/>
              <a:t>Методы жизненного цикла</a:t>
            </a:r>
          </a:p>
          <a:p>
            <a:pPr lvl="1">
              <a:spcBef>
                <a:spcPts val="1200"/>
              </a:spcBef>
            </a:pPr>
            <a:r>
              <a:rPr lang="ru-RU" smtClean="0"/>
              <a:t>Методы, определяемые </a:t>
            </a:r>
            <a:r>
              <a:rPr lang="en-US" smtClean="0"/>
              <a:t>Home-</a:t>
            </a:r>
            <a:r>
              <a:rPr lang="ru-RU" smtClean="0"/>
              <a:t>интерфейсом</a:t>
            </a:r>
          </a:p>
          <a:p>
            <a:pPr lvl="1">
              <a:spcBef>
                <a:spcPts val="1200"/>
              </a:spcBef>
            </a:pPr>
            <a:r>
              <a:rPr lang="ru-RU" smtClean="0"/>
              <a:t>Методы, определяемые </a:t>
            </a:r>
            <a:r>
              <a:rPr lang="en-US" smtClean="0"/>
              <a:t>Component-</a:t>
            </a:r>
            <a:r>
              <a:rPr lang="ru-RU" smtClean="0"/>
              <a:t>интерфейсом</a:t>
            </a:r>
          </a:p>
          <a:p>
            <a:pPr lvl="1">
              <a:spcBef>
                <a:spcPts val="1200"/>
              </a:spcBef>
            </a:pPr>
            <a:r>
              <a:rPr lang="ru-RU" smtClean="0"/>
              <a:t>Вспомогательные методы</a:t>
            </a: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E04671-8EF0-4E3E-B22A-82721E1ED66F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Общая структура класса</a:t>
            </a:r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88109F-CD49-4F63-B208-E49FEE268F76}" type="slidenum">
              <a:rPr lang="ru-RU" smtClean="0"/>
              <a:pPr eaLnBrk="1" hangingPunct="1"/>
              <a:t>22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52575"/>
            <a:ext cx="8572500" cy="4643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package person;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import javax.ejb.*;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import java.sql.*;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import javax.sql.*;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import java.util.*;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public class PersonBean implements EntityBean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private String lastName;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private String firstName;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private String passport;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private EntityContext entityContext;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private DataSource dataSource;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...</a:t>
            </a:r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жизненного цикла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800"/>
              </a:spcBef>
              <a:defRPr/>
            </a:pPr>
            <a:r>
              <a:rPr lang="ru-RU" dirty="0" smtClean="0"/>
              <a:t>Определены в интерфейсе</a:t>
            </a:r>
            <a:br>
              <a:rPr lang="ru-RU" dirty="0" smtClean="0"/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javax.ejb.EntityBean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defRPr/>
            </a:pPr>
            <a:r>
              <a:rPr lang="ru-RU" dirty="0" smtClean="0"/>
              <a:t>Методы управления контекстом </a:t>
            </a: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setEntityContext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unsetEntityContext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defRPr/>
            </a:pPr>
            <a:r>
              <a:rPr lang="ru-RU" dirty="0" smtClean="0"/>
              <a:t>Методы активации и деактивации</a:t>
            </a: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ejbActivate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ejbPassivate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defRPr/>
            </a:pPr>
            <a:r>
              <a:rPr lang="ru-RU" dirty="0" smtClean="0"/>
              <a:t>Методы синхронизации состояния</a:t>
            </a: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ejbLoad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ejbStore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defRPr/>
            </a:pPr>
            <a:r>
              <a:rPr lang="ru-RU" dirty="0" smtClean="0"/>
              <a:t>Метод удаления </a:t>
            </a:r>
          </a:p>
          <a:p>
            <a:pPr lvl="1">
              <a:lnSpc>
                <a:spcPct val="80000"/>
              </a:lnSpc>
              <a:spcBef>
                <a:spcPts val="8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ejbRemove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dirty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67D6AA-65B0-4EFE-BF79-5E1D359D6F7B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setEntityContext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2100"/>
              </a:spcBef>
              <a:defRPr/>
            </a:pPr>
            <a:r>
              <a:rPr lang="ru-RU" dirty="0" smtClean="0"/>
              <a:t>Метод вызывается единственный раз после создания экземпляра класса</a:t>
            </a:r>
          </a:p>
          <a:p>
            <a:pPr>
              <a:spcBef>
                <a:spcPts val="2100"/>
              </a:spcBef>
              <a:defRPr/>
            </a:pPr>
            <a:r>
              <a:rPr lang="ru-RU" dirty="0" smtClean="0"/>
              <a:t>Передается параметр типа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EntityContext</a:t>
            </a:r>
            <a:r>
              <a:rPr lang="ru-RU" dirty="0" smtClean="0"/>
              <a:t>, дающий доступ к контексту, в котором существует экземпляр класса</a:t>
            </a:r>
          </a:p>
          <a:p>
            <a:pPr>
              <a:spcBef>
                <a:spcPts val="2100"/>
              </a:spcBef>
              <a:defRPr/>
            </a:pPr>
            <a:r>
              <a:rPr lang="ru-RU" dirty="0" smtClean="0"/>
              <a:t>В этом методе удобно инициализировать доступ к ресурсам, необходимым всем экземплярам (например, к источнику данных) </a:t>
            </a:r>
            <a:endParaRPr lang="ru-RU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C5C54A-BD0A-4EA3-9446-4A14BBC20D05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setEntityContext</a:t>
            </a:r>
            <a:endParaRPr lang="ru-RU" smtClean="0"/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5CF7D-6A4C-4823-933A-52F41287CE86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52575"/>
            <a:ext cx="8572500" cy="4643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900" b="1">
                <a:latin typeface="Courier New" pitchFamily="49" charset="0"/>
              </a:rPr>
              <a:t>  public void setEntityContext(</a:t>
            </a:r>
            <a:br>
              <a:rPr lang="en-US" sz="1900" b="1">
                <a:latin typeface="Courier New" pitchFamily="49" charset="0"/>
              </a:rPr>
            </a:br>
            <a:r>
              <a:rPr lang="en-US" sz="1900" b="1">
                <a:latin typeface="Courier New" pitchFamily="49" charset="0"/>
              </a:rPr>
              <a:t>                 EntityContext entityContext)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this.entityContext = entityContext;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javax.naming.Context context =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            new javax.naming.InitialContext();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try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  dataSource = (DataSource) Context.lookup(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              "jdbc/MyDataSource");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} catch (Exception e)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  throw new EJBException("...");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} catch (Exception e)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  throw new EJBException("...");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unsetEntityContext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Метод вызывается единственный раз перед потерей ссылки на экземпляр класса</a:t>
            </a:r>
          </a:p>
          <a:p>
            <a:endParaRPr lang="ru-RU" smtClean="0"/>
          </a:p>
          <a:p>
            <a:r>
              <a:rPr lang="ru-RU" smtClean="0"/>
              <a:t>Обычно используется для освобождения ресурсов, занятых экземпляром класса в ходе его существования (а особенно в методе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setEntityContext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BF44A7-0B6E-46E9-A72E-EC8194C411C0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unsetEntityContext</a:t>
            </a:r>
            <a:endParaRPr lang="ru-RU" smtClean="0"/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CD4C98-F4B0-4E2F-B780-9F1BB3876325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34480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1">
                <a:latin typeface="Courier New" pitchFamily="49" charset="0"/>
              </a:rPr>
              <a:t>  /*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  </a:t>
            </a:r>
            <a:r>
              <a:rPr lang="ru-RU" sz="3000" b="1">
                <a:latin typeface="Courier New" pitchFamily="49" charset="0"/>
              </a:rPr>
              <a:t>Да, это очень сложный метод!</a:t>
            </a:r>
            <a:endParaRPr lang="en-US" sz="3000" b="1">
              <a:latin typeface="Courier New" pitchFamily="49" charset="0"/>
            </a:endParaRPr>
          </a:p>
          <a:p>
            <a:pPr eaLnBrk="1" hangingPunct="1"/>
            <a:r>
              <a:rPr lang="en-US" sz="3000" b="1">
                <a:latin typeface="Courier New" pitchFamily="49" charset="0"/>
              </a:rPr>
              <a:t>  */</a:t>
            </a:r>
          </a:p>
          <a:p>
            <a:pPr eaLnBrk="1" hangingPunct="1"/>
            <a:endParaRPr lang="en-US" sz="3000" b="1">
              <a:latin typeface="Courier New" pitchFamily="49" charset="0"/>
            </a:endParaRPr>
          </a:p>
          <a:p>
            <a:pPr eaLnBrk="1" hangingPunct="1"/>
            <a:r>
              <a:rPr lang="en-US" sz="3000" b="1">
                <a:latin typeface="Courier New" pitchFamily="49" charset="0"/>
              </a:rPr>
              <a:t>  public void unsetEntityContext() {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  this.entityContext = null;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3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активации и деактивации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Метод активации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ejbActivate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вызывается при возвращении объекта класса из неактивного состояния в состояние, связанное с конкретной сущностью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Метод деактивации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ejbPassivate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вызывается перед переходом в неактивное, «неассоциированное» состояние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Оба метода используются достаточно редко</a:t>
            </a:r>
            <a:endParaRPr lang="ru-RU" dirty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5FA65E-978D-4AAB-9B57-6C3936BE597D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ru-RU" smtClean="0"/>
              <a:t>Являются </a:t>
            </a:r>
            <a:r>
              <a:rPr lang="en-US" smtClean="0"/>
              <a:t>Enterprise Java Beans</a:t>
            </a:r>
          </a:p>
          <a:p>
            <a:pPr eaLnBrk="1" hangingPunct="1">
              <a:spcBef>
                <a:spcPts val="2400"/>
              </a:spcBef>
            </a:pPr>
            <a:r>
              <a:rPr lang="ru-RU" smtClean="0"/>
              <a:t>Являются объектным представлением данных из БД</a:t>
            </a:r>
          </a:p>
          <a:p>
            <a:pPr>
              <a:spcBef>
                <a:spcPts val="2400"/>
              </a:spcBef>
            </a:pPr>
            <a:r>
              <a:rPr lang="ru-RU" smtClean="0"/>
              <a:t>Компоненты являются «долгоживущими» (персистентными)</a:t>
            </a:r>
          </a:p>
          <a:p>
            <a:pPr>
              <a:spcBef>
                <a:spcPts val="2400"/>
              </a:spcBef>
            </a:pPr>
            <a:r>
              <a:rPr lang="ru-RU" smtClean="0"/>
              <a:t>Это по определению персистентные компоненты</a:t>
            </a:r>
          </a:p>
          <a:p>
            <a:pPr>
              <a:spcBef>
                <a:spcPts val="2400"/>
              </a:spcBef>
            </a:pPr>
            <a:endParaRPr 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94F3A9-3F57-4F34-8F03-FD86738B2054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методов</a:t>
            </a:r>
            <a:br>
              <a:rPr lang="ru-RU" smtClean="0"/>
            </a:br>
            <a:r>
              <a:rPr lang="en-US" smtClean="0"/>
              <a:t>ejbActivate </a:t>
            </a:r>
            <a:r>
              <a:rPr lang="ru-RU" smtClean="0"/>
              <a:t>и </a:t>
            </a:r>
            <a:r>
              <a:rPr lang="en-US" smtClean="0"/>
              <a:t>ejbPassivate</a:t>
            </a: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B6D89-96DA-42B9-B28F-1DA94F9DE658}" type="slidenum">
              <a:rPr lang="ru-RU" smtClean="0"/>
              <a:pPr eaLnBrk="1" hangingPunct="1"/>
              <a:t>29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1">
                <a:latin typeface="Courier New" pitchFamily="49" charset="0"/>
              </a:rPr>
              <a:t>  /*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  </a:t>
            </a:r>
            <a:r>
              <a:rPr lang="ru-RU" sz="3000" b="1">
                <a:latin typeface="Courier New" pitchFamily="49" charset="0"/>
              </a:rPr>
              <a:t>Чаще всего они выглядят так</a:t>
            </a:r>
            <a:endParaRPr lang="en-US" sz="3000" b="1">
              <a:latin typeface="Courier New" pitchFamily="49" charset="0"/>
            </a:endParaRPr>
          </a:p>
          <a:p>
            <a:pPr eaLnBrk="1" hangingPunct="1"/>
            <a:r>
              <a:rPr lang="en-US" sz="3000" b="1">
                <a:latin typeface="Courier New" pitchFamily="49" charset="0"/>
              </a:rPr>
              <a:t>  */</a:t>
            </a:r>
          </a:p>
          <a:p>
            <a:pPr eaLnBrk="1" hangingPunct="1"/>
            <a:endParaRPr lang="en-US" sz="3000" b="1">
              <a:latin typeface="Courier New" pitchFamily="49" charset="0"/>
            </a:endParaRPr>
          </a:p>
          <a:p>
            <a:pPr eaLnBrk="1" hangingPunct="1"/>
            <a:r>
              <a:rPr lang="ru-RU" sz="3000" b="1">
                <a:latin typeface="Courier New" pitchFamily="49" charset="0"/>
              </a:rPr>
              <a:t>  </a:t>
            </a:r>
            <a:r>
              <a:rPr lang="en-US" sz="3000" b="1">
                <a:latin typeface="Courier New" pitchFamily="49" charset="0"/>
              </a:rPr>
              <a:t>public void ejbActivate() {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3000" b="1">
              <a:latin typeface="Courier New" pitchFamily="49" charset="0"/>
            </a:endParaRPr>
          </a:p>
          <a:p>
            <a:pPr eaLnBrk="1" hangingPunct="1"/>
            <a:r>
              <a:rPr lang="en-US" sz="3000" b="1">
                <a:latin typeface="Courier New" pitchFamily="49" charset="0"/>
              </a:rPr>
              <a:t>  public void ejbPassivate() {</a:t>
            </a:r>
          </a:p>
          <a:p>
            <a:pPr eaLnBrk="1" hangingPunct="1"/>
            <a:r>
              <a:rPr lang="en-US" sz="30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синхронизации состояния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ru-RU" dirty="0" smtClean="0"/>
              <a:t>Предназначены для синхронизации состояния сущности в базе данных и сущности, описываемой экземпляром компонента</a:t>
            </a:r>
          </a:p>
          <a:p>
            <a:pPr>
              <a:defRPr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ejbLoad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считывает состояние из базы данных в объект</a:t>
            </a:r>
          </a:p>
          <a:p>
            <a:pPr lvl="1">
              <a:defRPr/>
            </a:pPr>
            <a:r>
              <a:rPr lang="ru-RU" dirty="0" smtClean="0"/>
              <a:t>Первичный ключ сущности должен быть получен из контекста!</a:t>
            </a:r>
          </a:p>
          <a:p>
            <a:pPr>
              <a:defRPr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ejbStore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сохраняет состояние объекта в базе данных</a:t>
            </a:r>
          </a:p>
          <a:p>
            <a:pPr>
              <a:defRPr/>
            </a:pPr>
            <a:r>
              <a:rPr lang="ru-RU" dirty="0" smtClean="0"/>
              <a:t>Методы вызываются контейнером в случае необходимости</a:t>
            </a:r>
            <a:endParaRPr lang="ru-RU" dirty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87D426-63C4-4ABA-93D5-868503131D29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ejbLoad</a:t>
            </a:r>
            <a:endParaRPr lang="ru-RU" smtClean="0"/>
          </a:p>
        </p:txBody>
      </p:sp>
      <p:sp>
        <p:nvSpPr>
          <p:cNvPr id="348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867C5A-0DCA-4913-977F-8674E7CC00A8}" type="slidenum">
              <a:rPr lang="ru-RU" smtClean="0"/>
              <a:pPr eaLnBrk="1" hangingPunct="1"/>
              <a:t>31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52575"/>
            <a:ext cx="8572500" cy="4643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  public void ejbLoad()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lastName = (String) entityContext.getPrimaryKey();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PreparedStatement statement = null;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statement = connection.prepareStatement(</a:t>
            </a:r>
            <a:br>
              <a:rPr lang="en-US" sz="1400" b="1">
                <a:latin typeface="Courier New" pitchFamily="49" charset="0"/>
              </a:rPr>
            </a:br>
            <a:r>
              <a:rPr lang="en-US" sz="1400" b="1">
                <a:latin typeface="Courier New" pitchFamily="49" charset="0"/>
              </a:rPr>
              <a:t>             "SELECT FIRST_NAME, passport FROM PERSONS WHERE LAST_NAME = ?");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statement.setString(1, lastName);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ResultSet resultSet = statement.executeQuery();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if (!resultSet.next())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throw new NoSuchEntityException("...");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firstName = resultSet.getString(1);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passport = resultSet.getString(2);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 catch (SQLException e)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throw new EJBException("</a:t>
            </a:r>
            <a:r>
              <a:rPr lang="ru-RU" sz="1400" b="1">
                <a:latin typeface="Courier New" pitchFamily="49" charset="0"/>
              </a:rPr>
              <a:t>Ошибка </a:t>
            </a:r>
            <a:r>
              <a:rPr lang="en-US" sz="1400" b="1">
                <a:latin typeface="Courier New" pitchFamily="49" charset="0"/>
              </a:rPr>
              <a:t>SELECT");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ejbStore</a:t>
            </a:r>
            <a:endParaRPr lang="ru-RU" smtClean="0"/>
          </a:p>
        </p:txBody>
      </p:sp>
      <p:sp>
        <p:nvSpPr>
          <p:cNvPr id="3584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28AA91-B358-4346-9D09-B4AC1DAE60C4}" type="slidenum">
              <a:rPr lang="ru-RU" smtClean="0"/>
              <a:pPr eaLnBrk="1" hangingPunct="1"/>
              <a:t>32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24013"/>
            <a:ext cx="8572500" cy="4519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  public void ejbStore()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PreparedStatement statement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 = connection.prepareStatement(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"UPDATE PERSONS SET FIRST_NAME = ?, passport = ? WHERE LAST_NAME = ?");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statement.setString(1, firstName);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statement.setString(2, passport);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statement.setString(3, lastName);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if (statement.executeUpdate() &lt; 1)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throw new NoSuchEntityException("...");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catch (SQLException e)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throw new EJBException("</a:t>
            </a:r>
            <a:r>
              <a:rPr lang="ru-RU" sz="1500" b="1">
                <a:latin typeface="Courier New" pitchFamily="49" charset="0"/>
              </a:rPr>
              <a:t>Ошибка </a:t>
            </a:r>
            <a:r>
              <a:rPr lang="en-US" sz="1500" b="1">
                <a:latin typeface="Courier New" pitchFamily="49" charset="0"/>
              </a:rPr>
              <a:t>UPDATE");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 удаления сущности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smtClean="0"/>
              <a:t>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EJBHome</a:t>
            </a:r>
            <a:r>
              <a:rPr lang="en-US" sz="2800" smtClean="0"/>
              <a:t> </a:t>
            </a:r>
            <a:r>
              <a:rPr lang="ru-RU" sz="2800" smtClean="0"/>
              <a:t>описывает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remove(Object primaryKey)</a:t>
            </a:r>
          </a:p>
          <a:p>
            <a:pPr>
              <a:lnSpc>
                <a:spcPct val="90000"/>
              </a:lnSpc>
            </a:pPr>
            <a:r>
              <a:rPr lang="ru-RU" sz="2800" smtClean="0"/>
              <a:t>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EJBObject</a:t>
            </a:r>
            <a:r>
              <a:rPr lang="en-US" sz="2800" smtClean="0"/>
              <a:t> </a:t>
            </a:r>
            <a:r>
              <a:rPr lang="ru-RU" sz="2800" smtClean="0"/>
              <a:t>описывает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remove()</a:t>
            </a:r>
          </a:p>
          <a:p>
            <a:pPr>
              <a:lnSpc>
                <a:spcPct val="90000"/>
              </a:lnSpc>
            </a:pPr>
            <a:r>
              <a:rPr lang="ru-RU" sz="2800" smtClean="0"/>
              <a:t>Вызов любого из этих методов приводит к вызову контейнером метода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ejbRemove() </a:t>
            </a:r>
            <a:r>
              <a:rPr lang="ru-RU" sz="2800" smtClean="0"/>
              <a:t>у соответствующего экземпляра компонента</a:t>
            </a:r>
          </a:p>
          <a:p>
            <a:pPr>
              <a:lnSpc>
                <a:spcPct val="90000"/>
              </a:lnSpc>
            </a:pPr>
            <a:r>
              <a:rPr lang="ru-RU" sz="2800" smtClean="0"/>
              <a:t>Для </a:t>
            </a:r>
            <a:r>
              <a:rPr lang="en-US" sz="2800" smtClean="0"/>
              <a:t>Entity-</a:t>
            </a:r>
            <a:r>
              <a:rPr lang="ru-RU" sz="2800" smtClean="0"/>
              <a:t>компонентов метод должен выполнить удаление сущности (в т.ч. из базы данных)</a:t>
            </a:r>
          </a:p>
          <a:p>
            <a:pPr>
              <a:lnSpc>
                <a:spcPct val="90000"/>
              </a:lnSpc>
            </a:pPr>
            <a:r>
              <a:rPr lang="ru-RU" sz="2800" smtClean="0"/>
              <a:t>В случае ошибки метод должен выбросить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javax.ejb.RemoveException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0C010-4232-4CFC-BEB3-B8C481F91CF3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ejbRemove</a:t>
            </a:r>
            <a:endParaRPr lang="ru-RU" smtClean="0"/>
          </a:p>
        </p:txBody>
      </p:sp>
      <p:sp>
        <p:nvSpPr>
          <p:cNvPr id="378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090EE4-05C7-40FB-849B-FDE3565B65DA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24013"/>
            <a:ext cx="8572500" cy="4519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  public void ejbRemove() throws RemoveException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PreparedStatement statement = null;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statement = connection.prepareStatement(</a:t>
            </a:r>
            <a:br>
              <a:rPr lang="en-US" sz="1700" b="1">
                <a:latin typeface="Courier New" pitchFamily="49" charset="0"/>
              </a:rPr>
            </a:br>
            <a:r>
              <a:rPr lang="en-US" sz="1700" b="1">
                <a:latin typeface="Courier New" pitchFamily="49" charset="0"/>
              </a:rPr>
              <a:t>                  "DELETE FROM PERSONS WHERE LAST_NAME = ?");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statement.setString(1, lastName);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if (statement.executeUpdate() &lt; 1)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throw new RemoveException("</a:t>
            </a:r>
            <a:r>
              <a:rPr lang="ru-RU" sz="1700" b="1">
                <a:latin typeface="Courier New" pitchFamily="49" charset="0"/>
              </a:rPr>
              <a:t>Ошибка удаления");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</a:t>
            </a:r>
            <a:r>
              <a:rPr lang="ru-RU" sz="1700" b="1">
                <a:latin typeface="Courier New" pitchFamily="49" charset="0"/>
              </a:rPr>
              <a:t>     }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} </a:t>
            </a:r>
            <a:r>
              <a:rPr lang="en-US" sz="1700" b="1">
                <a:latin typeface="Courier New" pitchFamily="49" charset="0"/>
              </a:rPr>
              <a:t>catch (SQLException e)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throw new EJBException("</a:t>
            </a:r>
            <a:r>
              <a:rPr lang="ru-RU" sz="1700" b="1">
                <a:latin typeface="Courier New" pitchFamily="49" charset="0"/>
              </a:rPr>
              <a:t>Ошибка </a:t>
            </a:r>
            <a:r>
              <a:rPr lang="en-US" sz="1700" b="1">
                <a:latin typeface="Courier New" pitchFamily="49" charset="0"/>
              </a:rPr>
              <a:t>DELETE");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Методы, определяемые </a:t>
            </a:r>
            <a:r>
              <a:rPr lang="en-US" smtClean="0"/>
              <a:t>Home-</a:t>
            </a:r>
            <a:r>
              <a:rPr lang="ru-RU" smtClean="0"/>
              <a:t>интерфейсом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Методы создания сущностей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ejbCreate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ejbPostCreate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  <a:p>
            <a:r>
              <a:rPr lang="ru-RU" smtClean="0"/>
              <a:t>Методы, соответствующие </a:t>
            </a:r>
            <a:r>
              <a:rPr lang="en-US" smtClean="0"/>
              <a:t>find-</a:t>
            </a:r>
            <a:r>
              <a:rPr lang="ru-RU" smtClean="0"/>
              <a:t>методам</a:t>
            </a:r>
            <a:endParaRPr lang="en-US" smtClean="0"/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ejbFind...()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  <a:p>
            <a:r>
              <a:rPr lang="ru-RU" smtClean="0"/>
              <a:t>Методы, соответствующие </a:t>
            </a:r>
            <a:r>
              <a:rPr lang="en-US" smtClean="0"/>
              <a:t>home-</a:t>
            </a:r>
            <a:r>
              <a:rPr lang="ru-RU" smtClean="0"/>
              <a:t>методам</a:t>
            </a:r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7586F-67DA-4396-A479-86E804489D9A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ejbCreate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Каждому методу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ru-RU" dirty="0" smtClean="0"/>
              <a:t> в </a:t>
            </a:r>
            <a:r>
              <a:rPr lang="en-US" dirty="0" smtClean="0"/>
              <a:t>Home-</a:t>
            </a:r>
            <a:r>
              <a:rPr lang="ru-RU" dirty="0" smtClean="0"/>
              <a:t>интерфейсе должен соответствовать 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ejbCreate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en-US" dirty="0" smtClean="0"/>
              <a:t> </a:t>
            </a:r>
            <a:r>
              <a:rPr lang="ru-RU" dirty="0" smtClean="0"/>
              <a:t>в классе, совпадающий по количеству и типам параметров</a:t>
            </a:r>
          </a:p>
          <a:p>
            <a:pPr>
              <a:defRPr/>
            </a:pPr>
            <a:r>
              <a:rPr lang="ru-RU" dirty="0" smtClean="0"/>
              <a:t>Обычно метод выполняет следующие действия:</a:t>
            </a:r>
          </a:p>
          <a:p>
            <a:pPr lvl="1">
              <a:defRPr/>
            </a:pPr>
            <a:r>
              <a:rPr lang="ru-RU" dirty="0" smtClean="0"/>
              <a:t>Создает сущность в базе данных</a:t>
            </a:r>
          </a:p>
          <a:p>
            <a:pPr lvl="1">
              <a:defRPr/>
            </a:pPr>
            <a:r>
              <a:rPr lang="ru-RU" dirty="0" smtClean="0"/>
              <a:t>Инициализирует состояние экземпляра компонента</a:t>
            </a:r>
          </a:p>
          <a:p>
            <a:pPr lvl="1"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Возвращает значение первичного ключа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5B062-4AC3-42E6-94AF-011183527125}" type="slidenum">
              <a:rPr lang="ru-RU" smtClean="0"/>
              <a:pPr eaLnBrk="1" hangingPunct="1"/>
              <a:t>36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ejbCreate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Должны быть объявлены с модификатором доступа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Не могут иметь модификаторов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В случае невозможности создания объекта должны выбрасывать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javax.ejb.CreateException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ru-RU" sz="2800" smtClean="0"/>
              <a:t>В случае существования в базе сущности с требуемым первичным ключом должны выбрасывать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javax.ejb.DuplicateKeyException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2B8668-A358-41E7-B7DA-4A3BAE6FC333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ejbCreate</a:t>
            </a:r>
            <a:endParaRPr lang="ru-RU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D7E13-94A5-439D-9E22-A3BF50151E1A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053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  public String ejbCreate(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String lastName, String firstName, String passport)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throws CreateException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ejbFindByPrimaryKey(lastName);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throw new DuplicateKeyException("...");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 catch (ObjectNotFoundException e) { /*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  Как это ни странно, именно возникновение исключения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  дает нам повод и возможность выполнять дальнейшие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  действия. Поэтому здесь ничего не происходит.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*/}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this.lastName = lastName;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this.firstName = firstName;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this.passport = passport;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PreparedStatement statement = null;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...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Обязаны иметь первичный ключ</a:t>
            </a:r>
          </a:p>
          <a:p>
            <a:pPr eaLnBrk="1" hangingPunct="1">
              <a:defRPr/>
            </a:pPr>
            <a:r>
              <a:rPr lang="ru-RU" dirty="0" smtClean="0"/>
              <a:t>Могут вступать в отношения с другими сущностными компонентами</a:t>
            </a:r>
          </a:p>
          <a:p>
            <a:pPr>
              <a:defRPr/>
            </a:pPr>
            <a:r>
              <a:rPr lang="ru-RU" dirty="0" smtClean="0"/>
              <a:t>Не следует путать компоненты и их экземпляры</a:t>
            </a:r>
          </a:p>
          <a:p>
            <a:pPr lvl="1">
              <a:defRPr/>
            </a:pPr>
            <a:r>
              <a:rPr lang="ru-RU" dirty="0" smtClean="0"/>
              <a:t>Компонент олицетворяет таблицу в базе данных</a:t>
            </a:r>
          </a:p>
          <a:p>
            <a:pPr lvl="1">
              <a:defRPr/>
            </a:pPr>
            <a:r>
              <a:rPr lang="ru-RU" dirty="0" smtClean="0"/>
              <a:t>Экземпляр компонента олицетворяет запись в таблице базы данных</a:t>
            </a:r>
            <a:endParaRPr lang="ru-RU" sz="3200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84F11E-791A-43F8-A682-A94ED4B5E85B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ejbCreate</a:t>
            </a:r>
            <a:endParaRPr lang="ru-RU" smtClean="0"/>
          </a:p>
        </p:txBody>
      </p:sp>
      <p:sp>
        <p:nvSpPr>
          <p:cNvPr id="4301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22D354-86F5-4912-A982-56F7ED283D53}" type="slidenum">
              <a:rPr lang="ru-RU" smtClean="0"/>
              <a:pPr eaLnBrk="1" hangingPunct="1"/>
              <a:t>39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24013"/>
            <a:ext cx="8572500" cy="4519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600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</a:rPr>
              <a:t>try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statement = connection.prepareStatement("INSERT INTO PERSONS"    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   + "(LAST_NAME, FIRST_NAME, passport) VALUES(?, ?, ?)");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statement.setString(1, lastName);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statement.setString(2, firstName);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statement.setString(3, passport);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if (statement.executeUpdate() != 1)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throw new CreateException("</a:t>
            </a:r>
            <a:r>
              <a:rPr lang="ru-RU" sz="1600" b="1">
                <a:latin typeface="Courier New" pitchFamily="49" charset="0"/>
              </a:rPr>
              <a:t>Ошибка вставки");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    </a:t>
            </a:r>
            <a:r>
              <a:rPr lang="en-US" sz="1600" b="1">
                <a:latin typeface="Courier New" pitchFamily="49" charset="0"/>
              </a:rPr>
              <a:t>return lastName;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 catch (SQLException e)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throw new EJBException("</a:t>
            </a:r>
            <a:r>
              <a:rPr lang="ru-RU" sz="1600" b="1">
                <a:latin typeface="Courier New" pitchFamily="49" charset="0"/>
              </a:rPr>
              <a:t>Ошибка </a:t>
            </a:r>
            <a:r>
              <a:rPr lang="en-US" sz="1600" b="1">
                <a:latin typeface="Courier New" pitchFamily="49" charset="0"/>
              </a:rPr>
              <a:t>INSERT");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ejbPostCreate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700"/>
              </a:spcBef>
              <a:defRPr/>
            </a:pPr>
            <a:r>
              <a:rPr lang="ru-RU" dirty="0" smtClean="0"/>
              <a:t>Каждому методу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ru-RU" dirty="0" smtClean="0"/>
              <a:t> в </a:t>
            </a:r>
            <a:r>
              <a:rPr lang="en-US" dirty="0" smtClean="0"/>
              <a:t>Home-</a:t>
            </a:r>
            <a:r>
              <a:rPr lang="ru-RU" dirty="0" smtClean="0"/>
              <a:t>интерфейсе должен соответствовать 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ejbPostCreate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en-US" dirty="0" smtClean="0"/>
              <a:t> </a:t>
            </a:r>
            <a:r>
              <a:rPr lang="ru-RU" dirty="0" smtClean="0"/>
              <a:t>в классе, совпадающий по количеству и типам параметров</a:t>
            </a:r>
            <a:endParaRPr lang="en-US" dirty="0" smtClean="0"/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Метод вызывается контейнером после соответствующего метода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ejbCreate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При этом значение первичного ключа в контексте уже установлено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1BB5DF-6509-46EE-8A7E-41D0DF566914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ejbPostCreate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Должны быть объявлены с модификатором доступа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ru-RU" smtClean="0"/>
              <a:t>Не могут иметь модификаторов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r>
              <a:rPr lang="ru-RU" smtClean="0"/>
              <a:t>Должны возвращать тип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mtClean="0"/>
              <a:t>В случае невозможности создания объекта должны выбрасывать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javax.ejb.CreateException</a:t>
            </a:r>
            <a:endParaRPr 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DD04-F925-4422-9A75-F00507B7EFBE}" type="slidenum">
              <a:rPr lang="ru-RU" smtClean="0"/>
              <a:pPr eaLnBrk="1" hangingPunct="1"/>
              <a:t>41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ejbPostCreate</a:t>
            </a:r>
            <a:endParaRPr lang="ru-RU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A2D7B-47FA-4A40-AE1B-8F05B3C1B089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24013"/>
            <a:ext cx="8572500" cy="4519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>
                <a:latin typeface="Courier New" pitchFamily="49" charset="0"/>
              </a:rPr>
              <a:t>  /*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  </a:t>
            </a:r>
            <a:r>
              <a:rPr lang="ru-RU" sz="2800" b="1">
                <a:latin typeface="Courier New" pitchFamily="49" charset="0"/>
              </a:rPr>
              <a:t>Чаще всего он выглядят примерно так</a:t>
            </a:r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>
                <a:latin typeface="Courier New" pitchFamily="49" charset="0"/>
              </a:rPr>
              <a:t>  */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>
                <a:latin typeface="Courier New" pitchFamily="49" charset="0"/>
              </a:rPr>
              <a:t>  public void ejbPostCreate(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  java.lang.String lastName,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  java.lang.String firstName,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  java.lang.String passport) 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  throws CreateException {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ejbFind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dirty="0" smtClean="0"/>
              <a:t>Каждому методу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ru-RU" dirty="0" smtClean="0"/>
              <a:t> в </a:t>
            </a:r>
            <a:r>
              <a:rPr lang="en-US" dirty="0" smtClean="0"/>
              <a:t>Home-</a:t>
            </a:r>
            <a:r>
              <a:rPr lang="ru-RU" dirty="0" smtClean="0"/>
              <a:t>интерфейсе должен соответствовать метод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ejbFind</a:t>
            </a:r>
            <a:r>
              <a:rPr lang="ru-RU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en-US" dirty="0" smtClean="0"/>
              <a:t> </a:t>
            </a:r>
            <a:r>
              <a:rPr lang="ru-RU" dirty="0" smtClean="0"/>
              <a:t>в классе, совпадающий по количеству и типам параметров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Выполняют поиск сущности по заданным критериям и возвращают: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Значение первичного ключа – если метод возвращает только один экземпляр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Коллекцию значений первичных ключей – если метод возвращает несколько экземпляров</a:t>
            </a:r>
            <a:endParaRPr lang="en-US" dirty="0" smtClean="0"/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Обязан существовать метод поиска по значению первичного ключа</a:t>
            </a:r>
            <a:endParaRPr lang="ru-RU" dirty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1B21FD-2A4B-4F5F-86F4-E71AF563DF75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ejbFind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700" dirty="0" smtClean="0"/>
              <a:t>Должны быть объявлены с модификатором доступа </a:t>
            </a:r>
            <a:r>
              <a:rPr lang="en-US" sz="27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ru-RU" sz="2700" dirty="0" smtClean="0"/>
              <a:t>Не могут иметь модификаторов </a:t>
            </a:r>
            <a:r>
              <a:rPr lang="en-US" sz="27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700" dirty="0" smtClean="0"/>
              <a:t> </a:t>
            </a:r>
            <a:r>
              <a:rPr lang="ru-RU" sz="2700" dirty="0" smtClean="0"/>
              <a:t>и </a:t>
            </a:r>
            <a:r>
              <a:rPr lang="en-US" sz="27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>
              <a:lnSpc>
                <a:spcPct val="80000"/>
              </a:lnSpc>
            </a:pPr>
            <a:r>
              <a:rPr lang="ru-RU" sz="2700" dirty="0" smtClean="0"/>
              <a:t>В случае ошибки поиска должны выбрасывать </a:t>
            </a:r>
            <a:r>
              <a:rPr lang="en-US" sz="27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javax.ejb.FinderException</a:t>
            </a:r>
            <a:endParaRPr lang="en-US" sz="27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700" dirty="0" smtClean="0"/>
              <a:t>Если метод возвращает только одну сущность и искомая сущность не существует, то следует выбрасывать  </a:t>
            </a:r>
            <a:r>
              <a:rPr lang="en-US" sz="27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javax.ejb.ObjectNotFoundException</a:t>
            </a:r>
            <a:endParaRPr lang="ru-RU" sz="27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700" dirty="0" smtClean="0"/>
              <a:t>Если метод возвращает набор сущностей и искомые сущности не существуют, то следует возвращать пустую коллекцию</a:t>
            </a: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D763A0-6E30-4623-AAA8-D3B936E2EBF3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ejbFindByPrimaryKey</a:t>
            </a:r>
            <a:endParaRPr lang="ru-RU" smtClean="0"/>
          </a:p>
        </p:txBody>
      </p:sp>
      <p:sp>
        <p:nvSpPr>
          <p:cNvPr id="491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EFE3B1-95D3-414B-85D0-F3E61CF9090A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38288"/>
            <a:ext cx="8572500" cy="4664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  public String ejbFindByPrimaryKey(String personKey)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 throws ObjectNotFoundException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PreparedStatement statement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 = connection.prepareStatement(</a:t>
            </a:r>
            <a:br>
              <a:rPr lang="en-US" sz="1500" b="1">
                <a:latin typeface="Courier New" pitchFamily="49" charset="0"/>
              </a:rPr>
            </a:br>
            <a:r>
              <a:rPr lang="en-US" sz="1500" b="1">
                <a:latin typeface="Courier New" pitchFamily="49" charset="0"/>
              </a:rPr>
              <a:t>                  "SELECT LAST_NAME FROM PERSONS WHERE LAST_NAME = ?");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statement.setString(1, personKey);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ResultSet resultSet = statement.executeQuery();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if (!resultSet.next())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throw new ObjectNotFoundException("...");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return personKey;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catch (SQLException e)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throw new EJBException("</a:t>
            </a:r>
            <a:r>
              <a:rPr lang="ru-RU" sz="1500" b="1">
                <a:latin typeface="Courier New" pitchFamily="49" charset="0"/>
              </a:rPr>
              <a:t>Ошибка </a:t>
            </a:r>
            <a:r>
              <a:rPr lang="en-US" sz="1500" b="1">
                <a:latin typeface="Courier New" pitchFamily="49" charset="0"/>
              </a:rPr>
              <a:t>SELECT");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ejbFindAll</a:t>
            </a:r>
            <a:endParaRPr lang="ru-RU" smtClean="0"/>
          </a:p>
        </p:txBody>
      </p:sp>
      <p:sp>
        <p:nvSpPr>
          <p:cNvPr id="5017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23B67A-D562-43A4-95C4-4D4F2BE3BC80}" type="slidenum">
              <a:rPr lang="ru-RU" smtClean="0"/>
              <a:pPr eaLnBrk="1" hangingPunct="1"/>
              <a:t>46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38288"/>
            <a:ext cx="8572500" cy="4664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  public Collection ejbFindAll()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Connection connection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PreparedStatement statement = null;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connection = dataSource.getConnection();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statement = connection.prepareStatement(</a:t>
            </a:r>
            <a:br>
              <a:rPr lang="en-US" sz="1500" b="1">
                <a:latin typeface="Courier New" pitchFamily="49" charset="0"/>
              </a:rPr>
            </a:br>
            <a:r>
              <a:rPr lang="en-US" sz="1500" b="1">
                <a:latin typeface="Courier New" pitchFamily="49" charset="0"/>
              </a:rPr>
              <a:t>                  "SELECT LAST_NAME FROM PERSONS");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ResultSet resultSet = statement.executeQuery();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Vector keys = new Vector();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while (resultSet.next())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String lastName = resultSet.getString(1);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keys.addElement(lastName);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return keys;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catch (SQLException e)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throw new EJBException("</a:t>
            </a:r>
            <a:r>
              <a:rPr lang="ru-RU" sz="1500" b="1">
                <a:latin typeface="Courier New" pitchFamily="49" charset="0"/>
              </a:rPr>
              <a:t>Ошибка </a:t>
            </a:r>
            <a:r>
              <a:rPr lang="en-US" sz="1500" b="1">
                <a:latin typeface="Courier New" pitchFamily="49" charset="0"/>
              </a:rPr>
              <a:t>SELECT");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 finally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closeConnection(connection, statement);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mtClean="0"/>
              <a:t>Каждому </a:t>
            </a:r>
            <a:r>
              <a:rPr lang="en-US" smtClean="0"/>
              <a:t>Home-</a:t>
            </a:r>
            <a:r>
              <a:rPr lang="ru-RU" smtClean="0"/>
              <a:t>методу</a:t>
            </a:r>
            <a:r>
              <a:rPr lang="en-US" smtClean="0"/>
              <a:t>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ru-RU" smtClean="0"/>
              <a:t> в </a:t>
            </a:r>
            <a:r>
              <a:rPr lang="en-US" smtClean="0"/>
              <a:t>Home-</a:t>
            </a:r>
            <a:r>
              <a:rPr lang="ru-RU" smtClean="0"/>
              <a:t>интерфейсе должен соответствовать метод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ejbHome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...()</a:t>
            </a:r>
            <a:r>
              <a:rPr lang="en-US" smtClean="0"/>
              <a:t> </a:t>
            </a:r>
            <a:r>
              <a:rPr lang="ru-RU" smtClean="0"/>
              <a:t>в классе, совпадающий по количеству и типам параметров</a:t>
            </a:r>
            <a:endParaRPr lang="en-US" smtClean="0"/>
          </a:p>
          <a:p>
            <a:pPr>
              <a:spcBef>
                <a:spcPts val="1200"/>
              </a:spcBef>
            </a:pPr>
            <a:r>
              <a:rPr lang="ru-RU" smtClean="0"/>
              <a:t>Должны быть объявлены с модификатором доступа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>
              <a:spcBef>
                <a:spcPts val="1200"/>
              </a:spcBef>
            </a:pPr>
            <a:r>
              <a:rPr lang="ru-RU" smtClean="0"/>
              <a:t>Не могут иметь модификатора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</a:p>
          <a:p>
            <a:pPr>
              <a:spcBef>
                <a:spcPts val="120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endParaRPr lang="ru-RU" smtClean="0"/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0F54D2-35DE-4D47-A149-1DFAE9A1BD5A}" type="slidenum">
              <a:rPr lang="ru-RU" smtClean="0"/>
              <a:pPr eaLnBrk="1" hangingPunct="1"/>
              <a:t>47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метода</a:t>
            </a:r>
            <a:br>
              <a:rPr lang="ru-RU" smtClean="0"/>
            </a:br>
            <a:r>
              <a:rPr lang="en-US" smtClean="0"/>
              <a:t>ejbHome</a:t>
            </a:r>
            <a:endParaRPr lang="ru-RU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AC5C5A-0174-457D-BC4E-19557BEA96F7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38288"/>
            <a:ext cx="8572500" cy="4664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 /*</a:t>
            </a:r>
          </a:p>
          <a:p>
            <a:pPr eaLnBrk="1" hangingPunct="1"/>
            <a:r>
              <a:rPr lang="en-US" sz="3200" b="1">
                <a:latin typeface="Courier New" pitchFamily="49" charset="0"/>
              </a:rPr>
              <a:t>    </a:t>
            </a:r>
            <a:r>
              <a:rPr lang="ru-RU" sz="3200" b="1">
                <a:latin typeface="Courier New" pitchFamily="49" charset="0"/>
              </a:rPr>
              <a:t>Вы сами решаете, что именно</a:t>
            </a:r>
          </a:p>
          <a:p>
            <a:pPr eaLnBrk="1" hangingPunct="1"/>
            <a:r>
              <a:rPr lang="ru-RU" sz="3200" b="1">
                <a:latin typeface="Courier New" pitchFamily="49" charset="0"/>
              </a:rPr>
              <a:t>    будет делать метод</a:t>
            </a:r>
            <a:endParaRPr lang="en-US" sz="3200" b="1">
              <a:latin typeface="Courier New" pitchFamily="49" charset="0"/>
            </a:endParaRPr>
          </a:p>
          <a:p>
            <a:pPr eaLnBrk="1" hangingPunct="1"/>
            <a:r>
              <a:rPr lang="en-US" sz="3200" b="1">
                <a:latin typeface="Courier New" pitchFamily="49" charset="0"/>
              </a:rPr>
              <a:t>  */</a:t>
            </a:r>
          </a:p>
          <a:p>
            <a:pPr eaLnBrk="1" hangingPunct="1"/>
            <a:endParaRPr lang="nl-NL" sz="3200" b="1">
              <a:latin typeface="Courier New" pitchFamily="49" charset="0"/>
            </a:endParaRPr>
          </a:p>
          <a:p>
            <a:pPr eaLnBrk="1" hangingPunct="1"/>
            <a:r>
              <a:rPr lang="nl-NL" sz="3200" b="1">
                <a:latin typeface="Courier New" pitchFamily="49" charset="0"/>
              </a:rPr>
              <a:t>  public int ejbHomeMyMethod(</a:t>
            </a:r>
            <a:endParaRPr lang="ru-RU" sz="3200" b="1">
              <a:latin typeface="Courier New" pitchFamily="49" charset="0"/>
            </a:endParaRPr>
          </a:p>
          <a:p>
            <a:pPr eaLnBrk="1" hangingPunct="1"/>
            <a:r>
              <a:rPr lang="ru-RU" sz="3200" b="1">
                <a:latin typeface="Courier New" pitchFamily="49" charset="0"/>
              </a:rPr>
              <a:t>             </a:t>
            </a:r>
            <a:r>
              <a:rPr lang="nl-NL" sz="3200" b="1">
                <a:latin typeface="Courier New" pitchFamily="49" charset="0"/>
              </a:rPr>
              <a:t>int op1, int op2) {</a:t>
            </a:r>
          </a:p>
          <a:p>
            <a:pPr eaLnBrk="1" hangingPunct="1"/>
            <a:r>
              <a:rPr lang="nl-NL" sz="3200" b="1">
                <a:latin typeface="Courier New" pitchFamily="49" charset="0"/>
              </a:rPr>
              <a:t>    return op1 + op2;</a:t>
            </a:r>
          </a:p>
          <a:p>
            <a:pPr eaLnBrk="1" hangingPunct="1"/>
            <a:r>
              <a:rPr lang="nl-NL" sz="3200" b="1">
                <a:latin typeface="Courier New" pitchFamily="49" charset="0"/>
              </a:rPr>
              <a:t>  }</a:t>
            </a:r>
            <a:endParaRPr lang="en-US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Обеспечивают кэширование данных на уровне сервера приложений</a:t>
            </a:r>
          </a:p>
          <a:p>
            <a:pPr eaLnBrk="1" hangingPunct="1"/>
            <a:endParaRPr lang="ru-RU" smtClean="0"/>
          </a:p>
          <a:p>
            <a:r>
              <a:rPr lang="ru-RU" smtClean="0"/>
              <a:t>Являются разделяемыми компонентами (в смысле многопоточности)</a:t>
            </a:r>
          </a:p>
          <a:p>
            <a:endParaRPr lang="ru-RU" smtClean="0"/>
          </a:p>
          <a:p>
            <a:r>
              <a:rPr lang="ru-RU" smtClean="0"/>
              <a:t>Код компонентов обычно выполняется в рамках транзакций</a:t>
            </a:r>
          </a:p>
          <a:p>
            <a:endParaRPr lang="ru-RU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B9B11-DECF-44B1-92FA-F79D605BACF9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Методы, определяемые </a:t>
            </a:r>
            <a:r>
              <a:rPr lang="en-US" smtClean="0"/>
              <a:t>Component-</a:t>
            </a:r>
            <a:r>
              <a:rPr lang="ru-RU" smtClean="0"/>
              <a:t>интерфейсом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 smtClean="0"/>
              <a:t>Каждому методу, объявленному в </a:t>
            </a:r>
            <a:r>
              <a:rPr lang="en-US" dirty="0" smtClean="0"/>
              <a:t>Component-</a:t>
            </a:r>
            <a:r>
              <a:rPr lang="ru-RU" dirty="0" smtClean="0"/>
              <a:t>интерфейсе, должен соответствовать метод в классе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Класс компонента не реализует </a:t>
            </a:r>
            <a:r>
              <a:rPr lang="en-US" dirty="0" smtClean="0"/>
              <a:t>Component-</a:t>
            </a:r>
            <a:r>
              <a:rPr lang="ru-RU" dirty="0" smtClean="0"/>
              <a:t>интерфейс напрямую</a:t>
            </a:r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Данные методы относятся к </a:t>
            </a:r>
            <a:r>
              <a:rPr lang="ru-RU" dirty="0" err="1" smtClean="0"/>
              <a:t>бизнес-логике</a:t>
            </a:r>
            <a:r>
              <a:rPr lang="ru-RU" dirty="0" smtClean="0"/>
              <a:t> компонента, поэтому при их реализации взаимодействие с базой данных обычно не требуется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FECF2-56DB-4829-9DC5-96D0F0748023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Методы, определяемые </a:t>
            </a:r>
            <a:r>
              <a:rPr lang="en-US" smtClean="0"/>
              <a:t>Component-</a:t>
            </a:r>
            <a:r>
              <a:rPr lang="ru-RU" smtClean="0"/>
              <a:t>интерфейсом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Имя метода не должно конфликтовать со стандартными именами методов </a:t>
            </a:r>
            <a:r>
              <a:rPr lang="en-US" smtClean="0"/>
              <a:t>EJB</a:t>
            </a:r>
            <a:endParaRPr lang="ru-RU" smtClean="0"/>
          </a:p>
          <a:p>
            <a:endParaRPr lang="ru-RU" smtClean="0"/>
          </a:p>
          <a:p>
            <a:r>
              <a:rPr lang="ru-RU" smtClean="0"/>
              <a:t>Должны быть объявлены с модификатором доступа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mtClean="0"/>
              <a:t>Не могут иметь модификаторов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endParaRPr lang="ru-RU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6CB93-F8FB-4F19-8026-707F2830EE09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Примеры методов, определяемых </a:t>
            </a:r>
            <a:r>
              <a:rPr lang="en-US" sz="3600" smtClean="0"/>
              <a:t>Component-</a:t>
            </a:r>
            <a:r>
              <a:rPr lang="ru-RU" sz="3600" smtClean="0"/>
              <a:t>интерфейсом</a:t>
            </a:r>
          </a:p>
        </p:txBody>
      </p:sp>
      <p:sp>
        <p:nvSpPr>
          <p:cNvPr id="552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8F00AC-EB61-4B5A-A786-9D6C8B77195A}" type="slidenum">
              <a:rPr lang="ru-RU" smtClean="0"/>
              <a:pPr eaLnBrk="1" hangingPunct="1"/>
              <a:t>51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38288"/>
            <a:ext cx="8572500" cy="4664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  public String getLastName()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return lastName;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String getFirstName()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return firstName;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void setFirstName(String firstName)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this.firstName = firstName;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public String getPassport()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return passport;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методы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 smtClean="0"/>
              <a:t>Как и всякий класс, класс </a:t>
            </a:r>
            <a:r>
              <a:rPr lang="en-US" dirty="0" smtClean="0"/>
              <a:t>Entity-</a:t>
            </a:r>
            <a:r>
              <a:rPr lang="ru-RU" dirty="0" smtClean="0"/>
              <a:t>компонента может иметь просто методы, не регламентируемые моделью </a:t>
            </a:r>
            <a:r>
              <a:rPr lang="en-US" dirty="0" err="1" smtClean="0"/>
              <a:t>JavaEE</a:t>
            </a: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При написании этих методов можно пользоваться как средствами </a:t>
            </a:r>
            <a:r>
              <a:rPr lang="en-US" dirty="0" err="1" smtClean="0"/>
              <a:t>JavaSE</a:t>
            </a:r>
            <a:r>
              <a:rPr lang="en-US" dirty="0" smtClean="0"/>
              <a:t>, </a:t>
            </a:r>
            <a:r>
              <a:rPr lang="ru-RU" dirty="0" smtClean="0"/>
              <a:t>так и </a:t>
            </a:r>
            <a:r>
              <a:rPr lang="en-US" dirty="0" err="1" smtClean="0"/>
              <a:t>JavaEE</a:t>
            </a: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ru-RU" dirty="0" smtClean="0"/>
              <a:t>Необходимо помнить, что объекты </a:t>
            </a:r>
            <a:r>
              <a:rPr lang="en-US" dirty="0" smtClean="0"/>
              <a:t>Entity-</a:t>
            </a:r>
            <a:r>
              <a:rPr lang="ru-RU" dirty="0" smtClean="0"/>
              <a:t>компонентов являются разделяемыми ресурсами</a:t>
            </a:r>
            <a:endParaRPr 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62EF8C-A99A-4BE2-A738-0DD0720F9C42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br>
              <a:rPr lang="ru-RU" smtClean="0"/>
            </a:br>
            <a:r>
              <a:rPr lang="ru-RU" smtClean="0"/>
              <a:t>вспомогательного метода</a:t>
            </a:r>
          </a:p>
        </p:txBody>
      </p:sp>
      <p:sp>
        <p:nvSpPr>
          <p:cNvPr id="5734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2493A-8195-4470-85AD-45489728E7A1}" type="slidenum">
              <a:rPr lang="ru-RU" smtClean="0"/>
              <a:pPr eaLnBrk="1" hangingPunct="1"/>
              <a:t>53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38288"/>
            <a:ext cx="8572500" cy="4664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nl-NL" sz="2000" b="1">
                <a:latin typeface="Courier New" pitchFamily="49" charset="0"/>
              </a:rPr>
              <a:t>void closeConnection(Connection connection,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           </a:t>
            </a:r>
            <a:r>
              <a:rPr lang="nl-NL" sz="2000" b="1">
                <a:latin typeface="Courier New" pitchFamily="49" charset="0"/>
              </a:rPr>
              <a:t>          Statement statement)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if (statement != null)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  statement.close();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} catch (SQLException e)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try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  if (connection != null) {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</a:t>
            </a:r>
            <a:r>
              <a:rPr lang="nl-NL" sz="2000" b="1">
                <a:latin typeface="Courier New" pitchFamily="49" charset="0"/>
              </a:rPr>
              <a:t>         connection.close();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  }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  } catch (SQLException e) {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nl-NL" sz="2000" b="1">
                <a:latin typeface="Courier New" pitchFamily="49" charset="0"/>
              </a:rPr>
              <a:t>  }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dirty="0" smtClean="0"/>
              <a:t>В общем дескрипторе указываются:</a:t>
            </a:r>
          </a:p>
          <a:p>
            <a:pPr lvl="1">
              <a:defRPr/>
            </a:pPr>
            <a:r>
              <a:rPr lang="ru-RU" dirty="0" smtClean="0"/>
              <a:t>Тип компонента</a:t>
            </a:r>
          </a:p>
          <a:p>
            <a:pPr lvl="1">
              <a:defRPr/>
            </a:pPr>
            <a:r>
              <a:rPr lang="ru-RU" dirty="0" smtClean="0"/>
              <a:t>Интерфейсы компонента</a:t>
            </a:r>
          </a:p>
          <a:p>
            <a:pPr lvl="1">
              <a:defRPr/>
            </a:pPr>
            <a:r>
              <a:rPr lang="ru-RU" dirty="0" smtClean="0"/>
              <a:t>Класс компонента</a:t>
            </a:r>
          </a:p>
          <a:p>
            <a:pPr lvl="1">
              <a:defRPr/>
            </a:pPr>
            <a:r>
              <a:rPr lang="ru-RU" dirty="0" smtClean="0"/>
              <a:t>Класс первичного ключа</a:t>
            </a:r>
          </a:p>
          <a:p>
            <a:pPr lvl="1">
              <a:defRPr/>
            </a:pPr>
            <a:r>
              <a:rPr lang="ru-RU" dirty="0" smtClean="0"/>
              <a:t>Простое имя компонента</a:t>
            </a:r>
          </a:p>
          <a:p>
            <a:pPr lvl="1">
              <a:defRPr/>
            </a:pPr>
            <a:r>
              <a:rPr lang="ru-RU" dirty="0" smtClean="0"/>
              <a:t>Параметры участия в транзакциях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</a:p>
          <a:p>
            <a:pPr lvl="2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 специальном дескрипторе указываются: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 компонента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  <a:endParaRPr 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F444AB-0E7F-4548-982E-A561E7B8009D}" type="slidenum">
              <a:rPr lang="ru-RU" smtClean="0"/>
              <a:pPr eaLnBrk="1" hangingPunct="1"/>
              <a:t>54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 развертывания			</a:t>
            </a:r>
            <a:r>
              <a:rPr lang="ru-RU" sz="2400" smtClean="0"/>
              <a:t>(часть 1)</a:t>
            </a:r>
            <a:endParaRPr lang="ru-RU" smtClean="0"/>
          </a:p>
        </p:txBody>
      </p:sp>
      <p:sp>
        <p:nvSpPr>
          <p:cNvPr id="593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4466E0-5AB9-43FA-B170-B7FC50D1192A}" type="slidenum">
              <a:rPr lang="ru-RU" smtClean="0"/>
              <a:pPr eaLnBrk="1" hangingPunct="1"/>
              <a:t>55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 dirty="0">
                <a:latin typeface="Courier New" pitchFamily="49" charset="0"/>
              </a:rPr>
              <a:t>&lt;?</a:t>
            </a:r>
            <a:r>
              <a:rPr lang="ru-RU" sz="1700" b="1" dirty="0" err="1">
                <a:latin typeface="Courier New" pitchFamily="49" charset="0"/>
              </a:rPr>
              <a:t>xml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</a:rPr>
              <a:t>version=</a:t>
            </a:r>
            <a:r>
              <a:rPr lang="ru-RU" sz="1700" b="1" dirty="0">
                <a:latin typeface="Courier New" pitchFamily="49" charset="0"/>
              </a:rPr>
              <a:t>"1.0" </a:t>
            </a:r>
            <a:r>
              <a:rPr lang="ru-RU" sz="1700" b="1" dirty="0" err="1">
                <a:latin typeface="Courier New" pitchFamily="49" charset="0"/>
              </a:rPr>
              <a:t>encoding=</a:t>
            </a:r>
            <a:r>
              <a:rPr lang="ru-RU" sz="1700" b="1" dirty="0">
                <a:latin typeface="Courier New" pitchFamily="49" charset="0"/>
              </a:rPr>
              <a:t>"UTF-8"?&gt;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&lt;!DOCTYPE </a:t>
            </a:r>
            <a:r>
              <a:rPr lang="ru-RU" sz="1700" b="1" dirty="0" err="1">
                <a:latin typeface="Courier New" pitchFamily="49" charset="0"/>
              </a:rPr>
              <a:t>ejb-jar</a:t>
            </a:r>
            <a:r>
              <a:rPr lang="ru-RU" sz="1700" b="1" dirty="0">
                <a:latin typeface="Courier New" pitchFamily="49" charset="0"/>
              </a:rPr>
              <a:t> PUBLIC '-//</a:t>
            </a:r>
            <a:r>
              <a:rPr lang="ru-RU" sz="1700" b="1" dirty="0" err="1">
                <a:latin typeface="Courier New" pitchFamily="49" charset="0"/>
              </a:rPr>
              <a:t>Sun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</a:rPr>
              <a:t>Microsystems</a:t>
            </a:r>
            <a:r>
              <a:rPr lang="ru-RU" sz="1700" b="1" dirty="0">
                <a:latin typeface="Courier New" pitchFamily="49" charset="0"/>
              </a:rPr>
              <a:t>, </a:t>
            </a:r>
            <a:r>
              <a:rPr lang="ru-RU" sz="1700" b="1" dirty="0" err="1">
                <a:latin typeface="Courier New" pitchFamily="49" charset="0"/>
              </a:rPr>
              <a:t>Inc</a:t>
            </a:r>
            <a:r>
              <a:rPr lang="ru-RU" sz="1700" b="1" dirty="0">
                <a:latin typeface="Courier New" pitchFamily="49" charset="0"/>
              </a:rPr>
              <a:t>.//DTD </a:t>
            </a:r>
            <a:r>
              <a:rPr lang="ru-RU" sz="1700" b="1" dirty="0" err="1">
                <a:latin typeface="Courier New" pitchFamily="49" charset="0"/>
              </a:rPr>
              <a:t>Enterprise</a:t>
            </a:r>
            <a:r>
              <a:rPr lang="ru-RU" sz="1700" b="1" dirty="0">
                <a:latin typeface="Courier New" pitchFamily="49" charset="0"/>
              </a:rPr>
              <a:t> </a:t>
            </a:r>
            <a:r>
              <a:rPr lang="ru-RU" sz="1700" b="1" dirty="0" err="1">
                <a:latin typeface="Courier New" pitchFamily="49" charset="0"/>
              </a:rPr>
              <a:t>JavaBeans</a:t>
            </a:r>
            <a:r>
              <a:rPr lang="ru-RU" sz="1700" b="1" dirty="0">
                <a:latin typeface="Courier New" pitchFamily="49" charset="0"/>
              </a:rPr>
              <a:t> 2.0//EN' 'http://java.sun.com/dtd/ejb-jar_2_0.dtd'&gt;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&lt;</a:t>
            </a:r>
            <a:r>
              <a:rPr lang="ru-RU" sz="1700" b="1" dirty="0" err="1">
                <a:latin typeface="Courier New" pitchFamily="49" charset="0"/>
              </a:rPr>
              <a:t>ejb-jar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&lt;</a:t>
            </a:r>
            <a:r>
              <a:rPr lang="ru-RU" sz="1700" b="1" dirty="0" err="1">
                <a:latin typeface="Courier New" pitchFamily="49" charset="0"/>
              </a:rPr>
              <a:t>enterprise-beans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</a:t>
            </a:r>
            <a:r>
              <a:rPr lang="en-US" sz="1700" b="1" dirty="0">
                <a:latin typeface="Courier New" pitchFamily="49" charset="0"/>
              </a:rPr>
              <a:t> &lt;entity&gt;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  </a:t>
            </a:r>
            <a:r>
              <a:rPr lang="en-US" sz="1700" b="1" dirty="0">
                <a:latin typeface="Courier New" pitchFamily="49" charset="0"/>
              </a:rPr>
              <a:t>&lt;</a:t>
            </a:r>
            <a:r>
              <a:rPr lang="en-US" sz="1700" b="1" dirty="0" err="1">
                <a:latin typeface="Courier New" pitchFamily="49" charset="0"/>
              </a:rPr>
              <a:t>ejb</a:t>
            </a:r>
            <a:r>
              <a:rPr lang="en-US" sz="1700" b="1" dirty="0">
                <a:latin typeface="Courier New" pitchFamily="49" charset="0"/>
              </a:rPr>
              <a:t>-name&gt;</a:t>
            </a:r>
            <a:r>
              <a:rPr lang="en-US" sz="1700" b="1" dirty="0" err="1">
                <a:latin typeface="Courier New" pitchFamily="49" charset="0"/>
              </a:rPr>
              <a:t>PersonBean</a:t>
            </a:r>
            <a:r>
              <a:rPr lang="en-US" sz="1700" b="1" dirty="0">
                <a:latin typeface="Courier New" pitchFamily="49" charset="0"/>
              </a:rPr>
              <a:t>&lt;/</a:t>
            </a:r>
            <a:r>
              <a:rPr lang="en-US" sz="1700" b="1" dirty="0" err="1">
                <a:latin typeface="Courier New" pitchFamily="49" charset="0"/>
              </a:rPr>
              <a:t>ejb</a:t>
            </a:r>
            <a:r>
              <a:rPr lang="en-US" sz="1700" b="1" dirty="0">
                <a:latin typeface="Courier New" pitchFamily="49" charset="0"/>
              </a:rPr>
              <a:t>-name&gt;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&lt;home&gt;</a:t>
            </a:r>
            <a:r>
              <a:rPr lang="en-US" sz="1700" b="1" dirty="0" err="1">
                <a:latin typeface="Courier New" pitchFamily="49" charset="0"/>
              </a:rPr>
              <a:t>person.PersonHome</a:t>
            </a:r>
            <a:r>
              <a:rPr lang="en-US" sz="1700" b="1" dirty="0">
                <a:latin typeface="Courier New" pitchFamily="49" charset="0"/>
              </a:rPr>
              <a:t>&lt;/home&gt;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&lt;remote&gt;</a:t>
            </a:r>
            <a:r>
              <a:rPr lang="en-US" sz="1700" b="1" dirty="0" err="1">
                <a:latin typeface="Courier New" pitchFamily="49" charset="0"/>
              </a:rPr>
              <a:t>person.Person</a:t>
            </a:r>
            <a:r>
              <a:rPr lang="en-US" sz="1700" b="1" dirty="0">
                <a:latin typeface="Courier New" pitchFamily="49" charset="0"/>
              </a:rPr>
              <a:t>&lt;/remote&gt;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</a:t>
            </a:r>
            <a:r>
              <a:rPr lang="en-US" sz="1700" b="1" dirty="0" err="1">
                <a:latin typeface="Courier New" pitchFamily="49" charset="0"/>
              </a:rPr>
              <a:t>ejb</a:t>
            </a:r>
            <a:r>
              <a:rPr lang="en-US" sz="1700" b="1" dirty="0">
                <a:latin typeface="Courier New" pitchFamily="49" charset="0"/>
              </a:rPr>
              <a:t>-class&gt;</a:t>
            </a:r>
            <a:r>
              <a:rPr lang="en-US" sz="1700" b="1" dirty="0" err="1">
                <a:latin typeface="Courier New" pitchFamily="49" charset="0"/>
              </a:rPr>
              <a:t>person.PersonBean</a:t>
            </a:r>
            <a:r>
              <a:rPr lang="en-US" sz="1700" b="1" dirty="0">
                <a:latin typeface="Courier New" pitchFamily="49" charset="0"/>
              </a:rPr>
              <a:t>&lt;/</a:t>
            </a:r>
            <a:r>
              <a:rPr lang="en-US" sz="1700" b="1" dirty="0" err="1">
                <a:latin typeface="Courier New" pitchFamily="49" charset="0"/>
              </a:rPr>
              <a:t>ejb</a:t>
            </a:r>
            <a:r>
              <a:rPr lang="en-US" sz="1700" b="1" dirty="0">
                <a:latin typeface="Courier New" pitchFamily="49" charset="0"/>
              </a:rPr>
              <a:t>-class&gt;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&lt;persistence-type&gt;Bean&lt;/persistence-type&gt;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&lt;prim-key-class&gt;</a:t>
            </a:r>
            <a:r>
              <a:rPr lang="en-US" sz="1700" b="1" dirty="0" err="1">
                <a:latin typeface="Courier New" pitchFamily="49" charset="0"/>
              </a:rPr>
              <a:t>java.lang.String</a:t>
            </a:r>
            <a:r>
              <a:rPr lang="en-US" sz="1700" b="1" dirty="0">
                <a:latin typeface="Courier New" pitchFamily="49" charset="0"/>
              </a:rPr>
              <a:t>&lt;/prim-key-class&gt;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&lt;reentrant&gt;false&lt;/reentrant&gt;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&lt;/entity&gt;</a:t>
            </a:r>
            <a:endParaRPr lang="ru-RU" sz="1700" b="1" dirty="0">
              <a:latin typeface="Courier New" pitchFamily="49" charset="0"/>
            </a:endParaRP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&lt;/</a:t>
            </a:r>
            <a:r>
              <a:rPr lang="ru-RU" sz="1700" b="1" dirty="0" err="1">
                <a:latin typeface="Courier New" pitchFamily="49" charset="0"/>
              </a:rPr>
              <a:t>enterprise-beans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 развертывания			</a:t>
            </a:r>
            <a:r>
              <a:rPr lang="ru-RU" sz="2400" smtClean="0"/>
              <a:t>(часть 2)</a:t>
            </a:r>
            <a:endParaRPr lang="ru-RU" smtClean="0"/>
          </a:p>
        </p:txBody>
      </p:sp>
      <p:sp>
        <p:nvSpPr>
          <p:cNvPr id="604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EDBCC1-4DA4-43A5-9CD6-B58DFC7C46CF}" type="slidenum">
              <a:rPr lang="ru-RU" smtClean="0"/>
              <a:pPr eaLnBrk="1" hangingPunct="1"/>
              <a:t>56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00250"/>
            <a:ext cx="8572500" cy="36433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 ...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  &lt;assembly-descriptor&gt;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&lt;container-transaction&gt;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&lt;method&gt;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  </a:t>
            </a:r>
            <a:r>
              <a:rPr lang="en-US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&lt;ejb-name&gt;</a:t>
            </a:r>
            <a:r>
              <a:rPr lang="en-US" sz="2000" b="1">
                <a:latin typeface="Courier New" pitchFamily="49" charset="0"/>
              </a:rPr>
              <a:t>PersonBean</a:t>
            </a:r>
            <a:r>
              <a:rPr lang="ru-RU" sz="2000" b="1">
                <a:latin typeface="Courier New" pitchFamily="49" charset="0"/>
              </a:rPr>
              <a:t>&lt;/ejb-name&gt;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    &lt;method-name&gt;*&lt;/method-name&gt;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  &lt;/method&gt;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</a:t>
            </a:r>
            <a:r>
              <a:rPr lang="ru-RU" sz="2000" b="1">
                <a:latin typeface="Courier New" pitchFamily="49" charset="0"/>
              </a:rPr>
              <a:t>&lt;trans-attribute&gt;Required&lt;/trans-attribute&gt;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&lt;/container-transaction&gt;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&lt;/assembly-descriptor&gt;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&lt;/ejb-jar&gt;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специального дескриптора развертывания</a:t>
            </a:r>
          </a:p>
        </p:txBody>
      </p:sp>
      <p:sp>
        <p:nvSpPr>
          <p:cNvPr id="6144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EF4E90-78AC-4DAA-9C97-9B40D32423E5}" type="slidenum">
              <a:rPr lang="ru-RU" smtClean="0"/>
              <a:pPr eaLnBrk="1" hangingPunct="1"/>
              <a:t>57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&lt;!DOCTYPE sun-ejb-jar PUBLIC "-//Sun Microsystems, Inc.//DTD Application Server 9.0 EJB 3.0//EN" "http://www.sun.com/software/appserver/dtds/sun-ejb-jar_3_0-0.dtd"&gt;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&lt;sun-ejb-jar&gt;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&lt;enterprise-beans&gt;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&lt;ejb&gt;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  &lt;ejb-name&gt;PersonBean&lt;/ejb-name&gt;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  &lt;jndi-name&gt;ejb/PersonBean&lt;/jndi-name&gt;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&lt;/ejb&gt;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&lt;/enterprise-beans&gt;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&lt;/sun-ejb-jar&gt;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в режиме </a:t>
            </a:r>
            <a:r>
              <a:rPr lang="en-US" smtClean="0"/>
              <a:t>BMP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Программист реализует в классе компонента как стандартные, так и бизнес-методы</a:t>
            </a:r>
          </a:p>
          <a:p>
            <a:pPr eaLnBrk="1" hangingPunct="1"/>
            <a:r>
              <a:rPr lang="ru-RU" smtClean="0"/>
              <a:t>Класс привязан к структуре конкретного источника данных, возможности настройки минимальны</a:t>
            </a:r>
          </a:p>
          <a:p>
            <a:pPr eaLnBrk="1" hangingPunct="1"/>
            <a:r>
              <a:rPr lang="ru-RU" smtClean="0"/>
              <a:t>Программист обязан «вручную» моделировать связи между компонентами</a:t>
            </a:r>
          </a:p>
          <a:p>
            <a:endParaRPr lang="ru-RU" smtClean="0"/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F9EB46-C98E-4890-848B-1B592B077C42}" type="slidenum">
              <a:rPr lang="ru-RU" smtClean="0"/>
              <a:pPr eaLnBrk="1" hangingPunct="1"/>
              <a:t>58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использовать?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Когда проектируемый компонент по своей сути является сущностью в процессе, а не реализует процесс</a:t>
            </a:r>
          </a:p>
          <a:p>
            <a:pPr lvl="2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Когда состояние компонента должно быть персистентным, т.е. сохраняться даже во время отключения сервера</a:t>
            </a:r>
          </a:p>
          <a:p>
            <a:endParaRPr 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16E2AB-B02B-488D-9B43-1CE10D4A9501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Недостатки </a:t>
            </a:r>
            <a:r>
              <a:rPr lang="en-US" smtClean="0"/>
              <a:t>BMP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Слишком много кода</a:t>
            </a:r>
          </a:p>
          <a:p>
            <a:pPr lvl="3"/>
            <a:endParaRPr lang="ru-RU" smtClean="0"/>
          </a:p>
          <a:p>
            <a:r>
              <a:rPr lang="ru-RU" smtClean="0"/>
              <a:t>Этот код во многом не несет в себе бизнес-логики, является вспомогательным</a:t>
            </a:r>
          </a:p>
          <a:p>
            <a:pPr lvl="3"/>
            <a:endParaRPr lang="ru-RU" smtClean="0"/>
          </a:p>
          <a:p>
            <a:r>
              <a:rPr lang="ru-RU" smtClean="0"/>
              <a:t>Часть кода однотипна в рамках компонента</a:t>
            </a:r>
          </a:p>
          <a:p>
            <a:pPr lvl="3"/>
            <a:endParaRPr lang="ru-RU" smtClean="0"/>
          </a:p>
          <a:p>
            <a:r>
              <a:rPr lang="ru-RU" smtClean="0"/>
              <a:t>Часть кода однотипна в целом</a:t>
            </a:r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40369A-E24A-4F2D-98B8-1FBBA0A60766}" type="slidenum">
              <a:rPr lang="ru-RU" smtClean="0"/>
              <a:pPr eaLnBrk="1" hangingPunct="1"/>
              <a:t>59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40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Предназначен для упрощения работы программиста со стандартными источниками данных</a:t>
            </a:r>
          </a:p>
          <a:p>
            <a:pPr eaLnBrk="1" hangingPunct="1"/>
            <a:r>
              <a:rPr lang="ru-RU" smtClean="0"/>
              <a:t>Доступен только при работе с контейнерами, поддерживающими </a:t>
            </a:r>
            <a:r>
              <a:rPr lang="en-US" smtClean="0"/>
              <a:t>EJB 2</a:t>
            </a:r>
          </a:p>
          <a:p>
            <a:pPr eaLnBrk="1" hangingPunct="1"/>
            <a:r>
              <a:rPr lang="ru-RU" smtClean="0"/>
              <a:t>Центральную роль играет менеджер сохранения состояния (</a:t>
            </a:r>
            <a:r>
              <a:rPr lang="en-US" smtClean="0"/>
              <a:t>Persistence Manager</a:t>
            </a:r>
            <a:r>
              <a:rPr lang="ru-RU" smtClean="0"/>
              <a:t>)</a:t>
            </a:r>
            <a:r>
              <a:rPr lang="en-US" smtClean="0"/>
              <a:t> EJB-</a:t>
            </a:r>
            <a:r>
              <a:rPr lang="ru-RU" smtClean="0"/>
              <a:t>контейнера</a:t>
            </a:r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FDFAC-9B0D-4618-93EC-7FD55D0D3B79}" type="slidenum">
              <a:rPr lang="ru-RU" smtClean="0"/>
              <a:pPr eaLnBrk="1" hangingPunct="1"/>
              <a:t>60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24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Компонент состоит из тех же элементов, что и в случае </a:t>
            </a:r>
            <a:r>
              <a:rPr lang="en-US" smtClean="0"/>
              <a:t>BMP</a:t>
            </a:r>
            <a:endParaRPr lang="ru-RU" smtClean="0"/>
          </a:p>
          <a:p>
            <a:pPr lvl="3"/>
            <a:endParaRPr lang="ru-RU" smtClean="0"/>
          </a:p>
          <a:p>
            <a:pPr eaLnBrk="1" hangingPunct="1"/>
            <a:r>
              <a:rPr lang="ru-RU" smtClean="0"/>
              <a:t>Класс компонента является абстрактным, конкретный наследник создается контейнером</a:t>
            </a:r>
          </a:p>
          <a:p>
            <a:pPr lvl="3"/>
            <a:endParaRPr lang="ru-RU" smtClean="0"/>
          </a:p>
          <a:p>
            <a:pPr eaLnBrk="1" hangingPunct="1"/>
            <a:r>
              <a:rPr lang="ru-RU" smtClean="0"/>
              <a:t>В классе в основном описывается бизнес-логика</a:t>
            </a:r>
          </a:p>
          <a:p>
            <a:endParaRPr lang="ru-RU" smtClean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2611C1-6432-4A76-B1DF-61C1B62A5675}" type="slidenum">
              <a:rPr lang="ru-RU" smtClean="0"/>
              <a:pPr eaLnBrk="1" hangingPunct="1"/>
              <a:t>61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в режиме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700"/>
              </a:spcBef>
              <a:defRPr/>
            </a:pPr>
            <a:r>
              <a:rPr lang="ru-RU" dirty="0" smtClean="0"/>
              <a:t>Реализует интерфейс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javax.ejb.EntityBean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Публичный</a:t>
            </a:r>
            <a:endParaRPr lang="en-US" dirty="0" smtClean="0"/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Абстрактный</a:t>
            </a:r>
          </a:p>
          <a:p>
            <a:pPr>
              <a:spcBef>
                <a:spcPts val="700"/>
              </a:spcBef>
              <a:defRPr/>
            </a:pPr>
            <a:r>
              <a:rPr lang="ru-RU" dirty="0" smtClean="0"/>
              <a:t>Содержит методы:</a:t>
            </a:r>
          </a:p>
          <a:p>
            <a:pPr lvl="1">
              <a:spcBef>
                <a:spcPts val="700"/>
              </a:spcBef>
              <a:defRPr/>
            </a:pPr>
            <a:r>
              <a:rPr lang="ru-RU" dirty="0" smtClean="0"/>
              <a:t>жизненного цикла</a:t>
            </a:r>
          </a:p>
          <a:p>
            <a:pPr lvl="1">
              <a:spcBef>
                <a:spcPts val="700"/>
              </a:spcBef>
              <a:defRPr/>
            </a:pPr>
            <a:r>
              <a:rPr lang="ru-RU" dirty="0" smtClean="0"/>
              <a:t>доступа свойств</a:t>
            </a:r>
          </a:p>
          <a:p>
            <a:pPr lvl="1">
              <a:spcBef>
                <a:spcPts val="700"/>
              </a:spcBef>
              <a:defRPr/>
            </a:pPr>
            <a:r>
              <a:rPr lang="ru-RU" dirty="0" smtClean="0"/>
              <a:t>прочие методы </a:t>
            </a:r>
            <a:r>
              <a:rPr lang="ru-RU" dirty="0" err="1" smtClean="0"/>
              <a:t>бизнес-логики</a:t>
            </a:r>
            <a:endParaRPr lang="ru-RU" dirty="0" smtClean="0"/>
          </a:p>
          <a:p>
            <a:pPr>
              <a:spcBef>
                <a:spcPts val="7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НЕ</a:t>
            </a:r>
            <a:r>
              <a:rPr lang="ru-RU" dirty="0" smtClean="0"/>
              <a:t>	 содержит методы:</a:t>
            </a:r>
          </a:p>
          <a:p>
            <a:pPr lvl="1">
              <a:spcBef>
                <a:spcPts val="700"/>
              </a:spcBef>
              <a:defRPr/>
            </a:pPr>
            <a:r>
              <a:rPr lang="ru-RU" dirty="0" smtClean="0"/>
              <a:t>поиска</a:t>
            </a:r>
          </a:p>
          <a:p>
            <a:pPr lvl="1">
              <a:spcBef>
                <a:spcPts val="7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finalize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defRPr/>
            </a:pPr>
            <a:endParaRPr lang="ru-RU" dirty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E99569-8016-4950-B36F-065B6F7DA239}" type="slidenum">
              <a:rPr lang="ru-RU" smtClean="0"/>
              <a:pPr eaLnBrk="1" hangingPunct="1"/>
              <a:t>62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357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в режиме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ru-RU" smtClean="0"/>
              <a:t>Методы жизненного цикла преимущественно пустые</a:t>
            </a:r>
          </a:p>
          <a:p>
            <a:pPr>
              <a:spcBef>
                <a:spcPts val="700"/>
              </a:spcBef>
            </a:pPr>
            <a:r>
              <a:rPr lang="ru-RU" smtClean="0"/>
              <a:t>Методы доступа абстрактные</a:t>
            </a:r>
          </a:p>
          <a:p>
            <a:pPr>
              <a:spcBef>
                <a:spcPts val="700"/>
              </a:spcBef>
            </a:pPr>
            <a:r>
              <a:rPr lang="ru-RU" smtClean="0"/>
              <a:t>Поля для хранения значений отсутствуют</a:t>
            </a:r>
          </a:p>
          <a:p>
            <a:pPr>
              <a:spcBef>
                <a:spcPts val="700"/>
              </a:spcBef>
            </a:pPr>
            <a:r>
              <a:rPr lang="ru-RU" smtClean="0"/>
              <a:t>Методы создания </a:t>
            </a:r>
            <a:r>
              <a:rPr lang="en-US" b="1" smtClean="0">
                <a:solidFill>
                  <a:schemeClr val="accent1"/>
                </a:solidFill>
              </a:rPr>
              <a:t>ejbCreate</a:t>
            </a:r>
            <a:endParaRPr lang="ru-RU" b="1" smtClean="0">
              <a:solidFill>
                <a:schemeClr val="accent1"/>
              </a:solidFill>
            </a:endParaRPr>
          </a:p>
          <a:p>
            <a:pPr lvl="1">
              <a:spcBef>
                <a:spcPts val="700"/>
              </a:spcBef>
            </a:pPr>
            <a:r>
              <a:rPr lang="ru-RU" smtClean="0"/>
              <a:t>Для установки значений обращаются к методам доступа</a:t>
            </a:r>
          </a:p>
          <a:p>
            <a:pPr lvl="1">
              <a:spcBef>
                <a:spcPts val="700"/>
              </a:spcBef>
            </a:pPr>
            <a:r>
              <a:rPr lang="ru-RU" smtClean="0"/>
              <a:t>Возвращают </a:t>
            </a:r>
            <a:r>
              <a:rPr lang="en-US" b="1" smtClean="0">
                <a:solidFill>
                  <a:schemeClr val="accent1"/>
                </a:solidFill>
              </a:rPr>
              <a:t>null</a:t>
            </a:r>
            <a:endParaRPr lang="ru-RU" b="1" smtClean="0">
              <a:solidFill>
                <a:schemeClr val="accent1"/>
              </a:solidFill>
            </a:endParaRP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FF333A-E5C8-4942-BB2B-A1865F586908}" type="slidenum">
              <a:rPr lang="ru-RU" smtClean="0"/>
              <a:pPr eaLnBrk="1" hangingPunct="1"/>
              <a:t>63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56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ru-RU" dirty="0" smtClean="0"/>
              <a:t>В общем дескрипторе указываются:</a:t>
            </a:r>
          </a:p>
          <a:p>
            <a:pPr lvl="1">
              <a:defRPr/>
            </a:pPr>
            <a:r>
              <a:rPr lang="ru-RU" dirty="0" smtClean="0"/>
              <a:t>Тип компонента</a:t>
            </a:r>
          </a:p>
          <a:p>
            <a:pPr lvl="1">
              <a:defRPr/>
            </a:pPr>
            <a:r>
              <a:rPr lang="ru-RU" dirty="0" smtClean="0"/>
              <a:t>Интерфейсы компонента</a:t>
            </a:r>
          </a:p>
          <a:p>
            <a:pPr lvl="1">
              <a:defRPr/>
            </a:pPr>
            <a:r>
              <a:rPr lang="ru-RU" dirty="0" smtClean="0"/>
              <a:t>Класс компонента</a:t>
            </a:r>
          </a:p>
          <a:p>
            <a:pPr lvl="1">
              <a:defRPr/>
            </a:pPr>
            <a:r>
              <a:rPr lang="ru-RU" dirty="0" smtClean="0"/>
              <a:t>Класс первичного ключа</a:t>
            </a:r>
          </a:p>
          <a:p>
            <a:pPr lvl="1">
              <a:defRPr/>
            </a:pPr>
            <a:r>
              <a:rPr lang="ru-RU" dirty="0" smtClean="0"/>
              <a:t>Простое имя компонента</a:t>
            </a:r>
          </a:p>
          <a:p>
            <a:pPr lvl="1">
              <a:defRPr/>
            </a:pPr>
            <a:r>
              <a:rPr lang="ru-RU" dirty="0" smtClean="0"/>
              <a:t>Параметры участия в транзакциях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Абстрактная схема хранения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 специальном дескрипторе указываются: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 компонента</a:t>
            </a:r>
          </a:p>
          <a:p>
            <a:pPr lvl="1">
              <a:defRPr/>
            </a:pPr>
            <a:r>
              <a:rPr lang="ru-RU" dirty="0" smtClean="0"/>
              <a:t>Отображение абстрактной схемы на реальный источник данных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  <a:endParaRPr lang="ru-RU" dirty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0E144-303D-41E5-8240-A3754EAE399F}" type="slidenum">
              <a:rPr lang="ru-RU" smtClean="0"/>
              <a:pPr eaLnBrk="1" hangingPunct="1"/>
              <a:t>64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313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</a:t>
            </a:r>
            <a:br>
              <a:rPr lang="ru-RU" smtClean="0"/>
            </a:br>
            <a:r>
              <a:rPr lang="ru-RU" sz="3200" smtClean="0"/>
              <a:t>(часть 1)</a:t>
            </a:r>
            <a:endParaRPr lang="ru-RU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743097-FA0F-44FA-82C5-499C71A0C7F8}" type="slidenum">
              <a:rPr lang="ru-RU" smtClean="0"/>
              <a:pPr eaLnBrk="1" hangingPunct="1"/>
              <a:t>65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&lt;ejb-jar version="2.1" xmlns="http://java.sun.com/xml/ns/j2ee" xmlns:xsi="http://www.w3.org/2001/XMLSchema-instance" xsi:schemaLocation="http://java.sun.com/xml/ns/j2ee http://java.sun.com/xml/ns/j2ee/ejb-jar_2_1.xsd"&gt;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&lt;enterprise-beans&gt;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&lt;entity&gt;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&lt;display-name&gt;ArtistsEB&lt;/display-name&gt;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&lt;ejb-name&gt;ArtistsBean&lt;/ejb-name&gt;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&lt;local-home&gt;cd.ArtistsLocalHome&lt;/local-home&gt;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&lt;local&gt;cd.ArtistsLocal&lt;/local&gt;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&lt;ejb-class&gt;cd.ArtistsBean&lt;/ejb-class&gt;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&lt;persistence-type&gt;Container&lt;/persistence-type&gt;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&lt;prim-key-class&gt;java.lang.Integer&lt;/prim-key-class&gt;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&lt;reentrant&gt;false&lt;/reentrant&gt;</a:t>
            </a:r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</a:rPr>
              <a:t>...</a:t>
            </a: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Абстрактная схема хранения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accent1"/>
                </a:solidFill>
              </a:rPr>
              <a:t>Abstract Persistence Schema</a:t>
            </a:r>
            <a:endParaRPr lang="ru-RU" sz="2800" smtClean="0"/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Модель описания логических элементов и их связей, на основе которой менеджер сохранения состояния генерирует код, обеспечивающий отображение виртуальных «полей» на физические поля в БД с учетом возможных связей между компонентами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Связь между элементами абстрактной схемы и реальными элементами БД задается в специфическом для контейнера дескрипторе развертывания</a:t>
            </a: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4C045B-2C28-4AE2-A147-26373CDF3468}" type="slidenum">
              <a:rPr lang="ru-RU" smtClean="0"/>
              <a:pPr eaLnBrk="1" hangingPunct="1"/>
              <a:t>66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41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</a:t>
            </a:r>
            <a:br>
              <a:rPr lang="ru-RU" smtClean="0"/>
            </a:br>
            <a:r>
              <a:rPr lang="ru-RU" sz="3200" smtClean="0"/>
              <a:t>(часть 2)</a:t>
            </a:r>
            <a:endParaRPr lang="ru-RU" smtClean="0"/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3C7E1A-B8C1-451C-BDBE-693B4C5CE830}" type="slidenum">
              <a:rPr lang="ru-RU" smtClean="0"/>
              <a:pPr eaLnBrk="1" hangingPunct="1"/>
              <a:t>67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32146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&lt;abstract-schema-name&gt;Artists&lt;/abstract-schema-name&gt;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&lt;cmp-field&gt;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&lt;field-name&gt;id&lt;/field-name&gt;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&lt;/cmp-field&gt;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&lt;cmp-field&gt;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&lt;field-name&gt;name&lt;/field-name&gt;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&lt;/cmp-field&gt;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&lt;primkey-field&gt;id&lt;/primkey-field&gt;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...</a:t>
            </a:r>
            <a:endParaRPr 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EJB Query Language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Является </a:t>
            </a:r>
            <a:r>
              <a:rPr lang="ru-RU" b="1" dirty="0" smtClean="0">
                <a:solidFill>
                  <a:schemeClr val="accent1"/>
                </a:solidFill>
              </a:rPr>
              <a:t>подъязыком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</a:p>
          <a:p>
            <a:pPr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Оперируют выражения </a:t>
            </a:r>
            <a:r>
              <a:rPr lang="en-US" b="1" dirty="0" smtClean="0">
                <a:solidFill>
                  <a:schemeClr val="accent1"/>
                </a:solidFill>
              </a:rPr>
              <a:t>QL </a:t>
            </a:r>
            <a:r>
              <a:rPr lang="ru-RU" b="1" dirty="0" smtClean="0">
                <a:solidFill>
                  <a:schemeClr val="accent1"/>
                </a:solidFill>
              </a:rPr>
              <a:t>над абстрактными схемами</a:t>
            </a:r>
          </a:p>
          <a:p>
            <a:pPr eaLnBrk="1" hangingPunct="1">
              <a:defRPr/>
            </a:pPr>
            <a:r>
              <a:rPr lang="ru-RU" dirty="0" smtClean="0"/>
              <a:t>Выражение должно содержать предложения </a:t>
            </a: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FROM</a:t>
            </a:r>
          </a:p>
          <a:p>
            <a:pPr eaLnBrk="1" hangingPunct="1">
              <a:defRPr/>
            </a:pPr>
            <a:r>
              <a:rPr lang="ru-RU" dirty="0" smtClean="0"/>
              <a:t>Выражение может содержать предложения </a:t>
            </a:r>
            <a:r>
              <a:rPr lang="en-US" dirty="0" smtClean="0"/>
              <a:t>WHERE </a:t>
            </a:r>
            <a:r>
              <a:rPr lang="ru-RU" dirty="0" smtClean="0"/>
              <a:t>и </a:t>
            </a:r>
            <a:r>
              <a:rPr lang="en-US" dirty="0" smtClean="0"/>
              <a:t>ORDER BY</a:t>
            </a:r>
          </a:p>
          <a:p>
            <a:pPr eaLnBrk="1" hangingPunct="1">
              <a:defRPr/>
            </a:pPr>
            <a:r>
              <a:rPr lang="ru-RU" dirty="0" smtClean="0"/>
              <a:t>Есть набор функций, включая агрегирующие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84E1C5-C1CE-4E18-989E-91F8413E2F2F}" type="slidenum">
              <a:rPr lang="ru-RU" smtClean="0"/>
              <a:pPr eaLnBrk="1" hangingPunct="1"/>
              <a:t>68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50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управления сохранением состояния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Режим </a:t>
            </a:r>
            <a:r>
              <a:rPr lang="en-US" b="1" dirty="0" smtClean="0">
                <a:solidFill>
                  <a:schemeClr val="accent1"/>
                </a:solidFill>
              </a:rPr>
              <a:t>BMP</a:t>
            </a:r>
            <a:r>
              <a:rPr lang="ru-RU" b="1" dirty="0" smtClean="0">
                <a:solidFill>
                  <a:schemeClr val="accent1"/>
                </a:solidFill>
              </a:rPr>
              <a:t/>
            </a:r>
            <a:br>
              <a:rPr lang="ru-RU" b="1" dirty="0" smtClean="0">
                <a:solidFill>
                  <a:schemeClr val="accent1"/>
                </a:solidFill>
              </a:rPr>
            </a:br>
            <a:r>
              <a:rPr lang="en-US" dirty="0" smtClean="0"/>
              <a:t>Bean-Managed-Persistence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Сохранением и восстановлением состояния управляет сам </a:t>
            </a:r>
            <a:r>
              <a:rPr lang="ru-RU" b="1" dirty="0" smtClean="0">
                <a:solidFill>
                  <a:schemeClr val="accent1"/>
                </a:solidFill>
              </a:rPr>
              <a:t>компонент</a:t>
            </a:r>
            <a:endParaRPr lang="ru-RU" dirty="0" smtClean="0"/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Режим </a:t>
            </a:r>
            <a:r>
              <a:rPr lang="en-US" b="1" dirty="0" smtClean="0">
                <a:solidFill>
                  <a:schemeClr val="accent1"/>
                </a:solidFill>
              </a:rPr>
              <a:t>CMP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Container-Managed-Persistence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Сохранением и восстановлением состояния управляет </a:t>
            </a:r>
            <a:r>
              <a:rPr lang="ru-RU" b="1" dirty="0" smtClean="0">
                <a:solidFill>
                  <a:schemeClr val="accent1"/>
                </a:solidFill>
              </a:rPr>
              <a:t>контейнер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41D362-AB23-4028-8346-30FF624EEAD1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</a:t>
            </a:r>
            <a:br>
              <a:rPr lang="ru-RU" smtClean="0"/>
            </a:br>
            <a:r>
              <a:rPr lang="ru-RU" sz="3200" smtClean="0"/>
              <a:t>(часть 3)</a:t>
            </a:r>
            <a:endParaRPr lang="ru-RU" smtClean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9D4A57-6803-472B-997E-ADF0E0B36E41}" type="slidenum">
              <a:rPr lang="ru-RU" smtClean="0"/>
              <a:pPr eaLnBrk="1" hangingPunct="1"/>
              <a:t>69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857375"/>
            <a:ext cx="8572500" cy="4071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&lt;query&gt;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&lt;query-method&gt;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  &lt;method-name&gt;findByName&lt;/method-name&gt;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&lt;method-params&gt;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</a:t>
            </a:r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  &lt;method-param&gt;java.lang.String&lt;/method-param&gt;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&lt;/method-params&gt;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&lt;/query-method&gt;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&lt;ejb-ql&gt;SELECT OBJECT(a) FROM Artists AS a 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        </a:t>
            </a:r>
            <a:r>
              <a:rPr lang="en-US" sz="2000" b="1">
                <a:latin typeface="Courier New" pitchFamily="49" charset="0"/>
              </a:rPr>
              <a:t>WHERE a.name = ?1&lt;/ejb-ql&gt;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&lt;/query&gt;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&lt;/entity&gt;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...</a:t>
            </a:r>
            <a:endParaRPr 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спец. дескриптора</a:t>
            </a:r>
            <a:br>
              <a:rPr lang="ru-RU" smtClean="0"/>
            </a:br>
            <a:r>
              <a:rPr lang="ru-RU" sz="3200" smtClean="0"/>
              <a:t>(часть 1)</a:t>
            </a:r>
            <a:endParaRPr lang="ru-RU" smtClean="0"/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422783-6F6D-476F-B8CA-EDA5E31FCCC2}" type="slidenum">
              <a:rPr lang="ru-RU" smtClean="0"/>
              <a:pPr eaLnBrk="1" hangingPunct="1"/>
              <a:t>70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00250"/>
            <a:ext cx="8572500" cy="38433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&lt;!DOCTYPE sun-cmp-mappings PUBLIC "-//Sun Microsystems, Inc.//DTD Application Server 8.1 OR Mapping//EN" "http://www.sun.com/software/appserver/dtds/sun-cmp-mapping_1_2.dtd"&gt;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&lt;sun-cmp-mappings&gt;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&lt;sun-cmp-mapping&gt;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&lt;schema&gt;STUDENT_CMPTest-ejb&lt;/schema&gt;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&lt;entity-mapping&gt;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 &lt;ejb-name&gt;ArtistsBean&lt;/ejb-name&gt;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&lt;table-name&gt;ARTISTS&lt;/table-name&gt;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...</a:t>
            </a:r>
            <a:endParaRPr 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спец. дескриптора</a:t>
            </a:r>
            <a:br>
              <a:rPr lang="ru-RU" smtClean="0"/>
            </a:br>
            <a:r>
              <a:rPr lang="ru-RU" sz="3200" smtClean="0"/>
              <a:t>(часть 2)</a:t>
            </a:r>
            <a:endParaRPr lang="ru-RU" smtClean="0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C500CC-EB19-4274-9085-0038AA88F481}" type="slidenum">
              <a:rPr lang="ru-RU" smtClean="0"/>
              <a:pPr eaLnBrk="1" hangingPunct="1"/>
              <a:t>71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71625"/>
            <a:ext cx="8572500" cy="4572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>
                <a:latin typeface="Courier New" pitchFamily="49" charset="0"/>
              </a:rPr>
              <a:t>    </a:t>
            </a:r>
            <a:r>
              <a:rPr lang="en-US" sz="1700" b="1">
                <a:latin typeface="Courier New" pitchFamily="49" charset="0"/>
              </a:rPr>
              <a:t> 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&lt;cmp-field-mapping&gt;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&lt;field-name&gt;id&lt;/field-name&gt;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&lt;column-name&gt;ARTISTS.ID&lt;/column-name&gt;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&lt;fetched-with&gt;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 &lt;default/&gt;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&lt;/fetched-with&gt;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&lt;/cmp-field-mapping&gt;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</a:t>
            </a:r>
            <a:r>
              <a:rPr lang="en-US" sz="1700" b="1">
                <a:latin typeface="Courier New" pitchFamily="49" charset="0"/>
              </a:rPr>
              <a:t>&lt;cmp-field-mapping&gt;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&lt;field-name&gt;name&lt;/field-name&gt;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&lt;column-name&gt;ARTISTS.NAME&lt;/column-name&gt;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&lt;fetched-with&gt;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  &lt;default/&gt;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  &lt;/fetched-with&gt;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&lt;/cmp-field-mapping&gt;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</a:t>
            </a:r>
            <a:r>
              <a:rPr lang="en-US" sz="1700" b="1">
                <a:latin typeface="Courier New" pitchFamily="49" charset="0"/>
              </a:rPr>
              <a:t>&lt;/entity-mapping&gt;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&lt;/sun-cmp-mapping&gt;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&lt;/sun-cmp-mappings&gt;</a:t>
            </a:r>
          </a:p>
        </p:txBody>
      </p:sp>
    </p:spTree>
    <p:extLst>
      <p:ext uri="{BB962C8B-B14F-4D97-AF65-F5344CB8AC3E}">
        <p14:creationId xmlns:p14="http://schemas.microsoft.com/office/powerpoint/2010/main" val="14344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в режиме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dirty="0" smtClean="0"/>
              <a:t>Программист реализует в классе компонента только </a:t>
            </a:r>
            <a:r>
              <a:rPr lang="ru-RU" dirty="0" err="1" smtClean="0"/>
              <a:t>бизнес-методы</a:t>
            </a:r>
            <a:r>
              <a:rPr lang="ru-RU" dirty="0" smtClean="0"/>
              <a:t>, и то не все</a:t>
            </a:r>
          </a:p>
          <a:p>
            <a:pPr eaLnBrk="1" hangingPunct="1">
              <a:defRPr/>
            </a:pPr>
            <a:r>
              <a:rPr lang="ru-RU" dirty="0" smtClean="0"/>
              <a:t>За счет использования абстрактной схемы компонент может быть перенастроен на другую таблицу и даже другой источник данных</a:t>
            </a:r>
          </a:p>
          <a:p>
            <a:pPr eaLnBrk="1" hangingPunct="1">
              <a:defRPr/>
            </a:pPr>
            <a:r>
              <a:rPr lang="ru-RU" dirty="0" smtClean="0"/>
              <a:t>Все взаимодействие с БД, включая обеспечение связей между компонентами, реализует контейнер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552E63-7841-4828-9B0C-6CFDF2E53E0C}" type="slidenum">
              <a:rPr lang="ru-RU" smtClean="0"/>
              <a:pPr eaLnBrk="1" hangingPunct="1"/>
              <a:t>72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97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Недостатки </a:t>
            </a:r>
            <a:r>
              <a:rPr lang="en-US" smtClean="0"/>
              <a:t>CMP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Ограничение возможных источников данных</a:t>
            </a:r>
          </a:p>
          <a:p>
            <a:pPr lvl="3"/>
            <a:endParaRPr lang="ru-RU" smtClean="0"/>
          </a:p>
          <a:p>
            <a:r>
              <a:rPr lang="ru-RU" smtClean="0"/>
              <a:t>Ограниченность </a:t>
            </a:r>
            <a:r>
              <a:rPr lang="en-US" smtClean="0"/>
              <a:t>EJB-QL</a:t>
            </a:r>
            <a:endParaRPr lang="ru-RU" smtClean="0"/>
          </a:p>
          <a:p>
            <a:pPr lvl="3"/>
            <a:endParaRPr lang="en-US" smtClean="0"/>
          </a:p>
          <a:p>
            <a:r>
              <a:rPr lang="ru-RU" smtClean="0"/>
              <a:t>Более низкая производительность</a:t>
            </a:r>
          </a:p>
          <a:p>
            <a:pPr lvl="3"/>
            <a:endParaRPr lang="ru-RU" smtClean="0"/>
          </a:p>
          <a:p>
            <a:r>
              <a:rPr lang="ru-RU" smtClean="0"/>
              <a:t>Невозможность повлиять на внутренние процессы в контейнере</a:t>
            </a:r>
          </a:p>
          <a:p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157521-E9EC-483D-9CF5-096A10CFB7A5}" type="slidenum">
              <a:rPr lang="ru-RU" smtClean="0"/>
              <a:pPr eaLnBrk="1" hangingPunct="1"/>
              <a:t>73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50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Реальный класс </a:t>
            </a:r>
            <a:br>
              <a:rPr lang="ru-RU" smtClean="0"/>
            </a:br>
            <a:r>
              <a:rPr lang="en-US" smtClean="0"/>
              <a:t>Entity-</a:t>
            </a:r>
            <a:r>
              <a:rPr lang="ru-RU" smtClean="0"/>
              <a:t>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mtClean="0"/>
              <a:t>Методы создания </a:t>
            </a:r>
          </a:p>
          <a:p>
            <a:pPr>
              <a:lnSpc>
                <a:spcPct val="150000"/>
              </a:lnSpc>
            </a:pPr>
            <a:r>
              <a:rPr lang="ru-RU" smtClean="0"/>
              <a:t>Методы взаимодействия с контекстом </a:t>
            </a:r>
          </a:p>
          <a:p>
            <a:pPr>
              <a:lnSpc>
                <a:spcPct val="150000"/>
              </a:lnSpc>
            </a:pPr>
            <a:r>
              <a:rPr lang="ru-RU" smtClean="0"/>
              <a:t>Методы активизации и деактивации</a:t>
            </a:r>
            <a:endParaRPr lang="en-US" b="1" smtClean="0">
              <a:solidFill>
                <a:srgbClr val="FFFFCC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ru-RU" smtClean="0"/>
              <a:t>Методы синхронизации состояния </a:t>
            </a:r>
          </a:p>
          <a:p>
            <a:pPr>
              <a:lnSpc>
                <a:spcPct val="150000"/>
              </a:lnSpc>
            </a:pPr>
            <a:r>
              <a:rPr lang="ru-RU" smtClean="0"/>
              <a:t>Метод удаления</a:t>
            </a: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964741-3A2B-4D66-87B3-6CC2E38D9E41}" type="slidenum">
              <a:rPr lang="ru-RU" smtClean="0"/>
              <a:pPr eaLnBrk="1" hangingPunct="1"/>
              <a:t>74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702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Реальный класс </a:t>
            </a:r>
            <a:br>
              <a:rPr lang="ru-RU" smtClean="0"/>
            </a:br>
            <a:r>
              <a:rPr lang="en-US" smtClean="0"/>
              <a:t>Entity-</a:t>
            </a:r>
            <a:r>
              <a:rPr lang="ru-RU" smtClean="0"/>
              <a:t>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Методы, соответствующие </a:t>
            </a:r>
            <a:r>
              <a:rPr lang="en-US" smtClean="0"/>
              <a:t>find-</a:t>
            </a:r>
            <a:r>
              <a:rPr lang="ru-RU" smtClean="0"/>
              <a:t>методам </a:t>
            </a:r>
            <a:r>
              <a:rPr lang="en-US" smtClean="0"/>
              <a:t>home-</a:t>
            </a:r>
            <a:r>
              <a:rPr lang="ru-RU" smtClean="0"/>
              <a:t>интерфейсов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Методы, соответствующие </a:t>
            </a:r>
            <a:r>
              <a:rPr lang="en-US" smtClean="0"/>
              <a:t>home-</a:t>
            </a:r>
            <a:r>
              <a:rPr lang="ru-RU" smtClean="0"/>
              <a:t>методам </a:t>
            </a:r>
            <a:r>
              <a:rPr lang="en-US" smtClean="0"/>
              <a:t>home-</a:t>
            </a:r>
            <a:r>
              <a:rPr lang="ru-RU" smtClean="0"/>
              <a:t>интерфейсов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Бизнес-методы: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Методы доступа к полям данных компонента</a:t>
            </a:r>
            <a:endParaRPr lang="en-US" smtClean="0"/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Бизнес-методы, опубликованные в </a:t>
            </a:r>
            <a:r>
              <a:rPr lang="en-US" smtClean="0"/>
              <a:t>component-</a:t>
            </a:r>
            <a:r>
              <a:rPr lang="ru-RU" smtClean="0"/>
              <a:t>интерфейсах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smtClean="0"/>
              <a:t>select-</a:t>
            </a:r>
            <a:r>
              <a:rPr lang="ru-RU" smtClean="0"/>
              <a:t>методы</a:t>
            </a:r>
            <a:r>
              <a:rPr lang="en-US" smtClean="0"/>
              <a:t> (</a:t>
            </a:r>
            <a:r>
              <a:rPr lang="ru-RU" smtClean="0"/>
              <a:t>только в режиме </a:t>
            </a:r>
            <a:r>
              <a:rPr lang="en-US" smtClean="0"/>
              <a:t>CMP)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Обычные вспомогательные методы</a:t>
            </a: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3F42B-65B1-476A-80A5-1CF6D2E5C092}" type="slidenum">
              <a:rPr lang="ru-RU" smtClean="0"/>
              <a:pPr eaLnBrk="1" hangingPunct="1"/>
              <a:t>75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645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  <a:br>
              <a:rPr lang="ru-RU" smtClean="0"/>
            </a:br>
            <a:r>
              <a:rPr lang="en-US" smtClean="0"/>
              <a:t>Entity-</a:t>
            </a:r>
            <a:r>
              <a:rPr lang="ru-RU" smtClean="0"/>
              <a:t>компонентов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3432175" y="1595438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3432175" y="267493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В пуле</a:t>
            </a: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H="1">
            <a:off x="4178300" y="2112963"/>
            <a:ext cx="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V="1">
            <a:off x="4922838" y="2112963"/>
            <a:ext cx="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964113" y="2098675"/>
            <a:ext cx="231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unsetEntityContext()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938213" y="2098675"/>
            <a:ext cx="3240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400" b="1">
                <a:latin typeface="Courier New" pitchFamily="49" charset="0"/>
              </a:rPr>
              <a:t>setEntityContext()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3432175" y="4403725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Готов</a:t>
            </a: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202113" y="3160713"/>
            <a:ext cx="0" cy="1243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 flipV="1">
            <a:off x="4922838" y="3160713"/>
            <a:ext cx="0" cy="1243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899025" y="3606800"/>
            <a:ext cx="1673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ejbPassivate()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73200" y="3611563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400" b="1">
                <a:latin typeface="Courier New" pitchFamily="49" charset="0"/>
              </a:rPr>
              <a:t>ejbActivate()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1946275" y="3035300"/>
            <a:ext cx="1512888" cy="1439863"/>
          </a:xfrm>
          <a:custGeom>
            <a:avLst/>
            <a:gdLst>
              <a:gd name="T0" fmla="*/ 2147483647 w 907"/>
              <a:gd name="T1" fmla="*/ 0 h 862"/>
              <a:gd name="T2" fmla="*/ 0 w 907"/>
              <a:gd name="T3" fmla="*/ 2147483647 h 862"/>
              <a:gd name="T4" fmla="*/ 2147483647 w 907"/>
              <a:gd name="T5" fmla="*/ 2147483647 h 862"/>
              <a:gd name="T6" fmla="*/ 0 60000 65536"/>
              <a:gd name="T7" fmla="*/ 0 60000 65536"/>
              <a:gd name="T8" fmla="*/ 0 60000 65536"/>
              <a:gd name="T9" fmla="*/ 0 w 907"/>
              <a:gd name="T10" fmla="*/ 0 h 862"/>
              <a:gd name="T11" fmla="*/ 907 w 907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862">
                <a:moveTo>
                  <a:pt x="907" y="0"/>
                </a:moveTo>
                <a:cubicBezTo>
                  <a:pt x="453" y="132"/>
                  <a:pt x="0" y="265"/>
                  <a:pt x="0" y="409"/>
                </a:cubicBezTo>
                <a:cubicBezTo>
                  <a:pt x="0" y="553"/>
                  <a:pt x="756" y="787"/>
                  <a:pt x="907" y="86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214313" y="4043363"/>
            <a:ext cx="220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400" b="1">
                <a:latin typeface="Courier New" pitchFamily="49" charset="0"/>
              </a:rPr>
              <a:t>ejbCreate()</a:t>
            </a:r>
          </a:p>
          <a:p>
            <a:pPr algn="r" eaLnBrk="1" hangingPunct="1"/>
            <a:r>
              <a:rPr lang="en-US" sz="1400" b="1">
                <a:latin typeface="Courier New" pitchFamily="49" charset="0"/>
              </a:rPr>
              <a:t>ejbPostCreate()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 flipH="1" flipV="1">
            <a:off x="5762625" y="3035300"/>
            <a:ext cx="1439863" cy="1439863"/>
          </a:xfrm>
          <a:custGeom>
            <a:avLst/>
            <a:gdLst>
              <a:gd name="T0" fmla="*/ 2147483647 w 907"/>
              <a:gd name="T1" fmla="*/ 0 h 862"/>
              <a:gd name="T2" fmla="*/ 0 w 907"/>
              <a:gd name="T3" fmla="*/ 2147483647 h 862"/>
              <a:gd name="T4" fmla="*/ 2147483647 w 907"/>
              <a:gd name="T5" fmla="*/ 2147483647 h 862"/>
              <a:gd name="T6" fmla="*/ 0 60000 65536"/>
              <a:gd name="T7" fmla="*/ 0 60000 65536"/>
              <a:gd name="T8" fmla="*/ 0 60000 65536"/>
              <a:gd name="T9" fmla="*/ 0 w 907"/>
              <a:gd name="T10" fmla="*/ 0 h 862"/>
              <a:gd name="T11" fmla="*/ 907 w 907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862">
                <a:moveTo>
                  <a:pt x="907" y="0"/>
                </a:moveTo>
                <a:cubicBezTo>
                  <a:pt x="453" y="132"/>
                  <a:pt x="0" y="265"/>
                  <a:pt x="0" y="409"/>
                </a:cubicBezTo>
                <a:cubicBezTo>
                  <a:pt x="0" y="553"/>
                  <a:pt x="756" y="787"/>
                  <a:pt x="907" y="86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627813" y="4187825"/>
            <a:ext cx="1728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ejbRemove()</a:t>
            </a:r>
          </a:p>
        </p:txBody>
      </p:sp>
      <p:sp>
        <p:nvSpPr>
          <p:cNvPr id="44" name="Freeform 18"/>
          <p:cNvSpPr>
            <a:spLocks/>
          </p:cNvSpPr>
          <p:nvPr/>
        </p:nvSpPr>
        <p:spPr bwMode="auto">
          <a:xfrm>
            <a:off x="987425" y="4764088"/>
            <a:ext cx="2543175" cy="1163637"/>
          </a:xfrm>
          <a:custGeom>
            <a:avLst/>
            <a:gdLst>
              <a:gd name="T0" fmla="*/ 2147483647 w 1602"/>
              <a:gd name="T1" fmla="*/ 0 h 733"/>
              <a:gd name="T2" fmla="*/ 2147483647 w 1602"/>
              <a:gd name="T3" fmla="*/ 2147483647 h 733"/>
              <a:gd name="T4" fmla="*/ 2147483647 w 1602"/>
              <a:gd name="T5" fmla="*/ 2147483647 h 733"/>
              <a:gd name="T6" fmla="*/ 2147483647 w 1602"/>
              <a:gd name="T7" fmla="*/ 2147483647 h 733"/>
              <a:gd name="T8" fmla="*/ 2147483647 w 1602"/>
              <a:gd name="T9" fmla="*/ 2147483647 h 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733"/>
              <a:gd name="T17" fmla="*/ 1602 w 1602"/>
              <a:gd name="T18" fmla="*/ 733 h 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733">
                <a:moveTo>
                  <a:pt x="1556" y="0"/>
                </a:moveTo>
                <a:cubicBezTo>
                  <a:pt x="1136" y="11"/>
                  <a:pt x="717" y="22"/>
                  <a:pt x="468" y="90"/>
                </a:cubicBezTo>
                <a:cubicBezTo>
                  <a:pt x="219" y="158"/>
                  <a:pt x="0" y="310"/>
                  <a:pt x="60" y="408"/>
                </a:cubicBezTo>
                <a:cubicBezTo>
                  <a:pt x="120" y="506"/>
                  <a:pt x="574" y="733"/>
                  <a:pt x="831" y="680"/>
                </a:cubicBezTo>
                <a:cubicBezTo>
                  <a:pt x="1088" y="627"/>
                  <a:pt x="1481" y="166"/>
                  <a:pt x="1602" y="9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681038" y="5106988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latin typeface="Courier New" pitchFamily="49" charset="0"/>
              </a:rPr>
              <a:t>ejbLoad()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 flipH="1">
            <a:off x="5691188" y="4764088"/>
            <a:ext cx="2447925" cy="1163637"/>
          </a:xfrm>
          <a:custGeom>
            <a:avLst/>
            <a:gdLst>
              <a:gd name="T0" fmla="*/ 2147483647 w 1602"/>
              <a:gd name="T1" fmla="*/ 0 h 733"/>
              <a:gd name="T2" fmla="*/ 2147483647 w 1602"/>
              <a:gd name="T3" fmla="*/ 2147483647 h 733"/>
              <a:gd name="T4" fmla="*/ 2147483647 w 1602"/>
              <a:gd name="T5" fmla="*/ 2147483647 h 733"/>
              <a:gd name="T6" fmla="*/ 2147483647 w 1602"/>
              <a:gd name="T7" fmla="*/ 2147483647 h 733"/>
              <a:gd name="T8" fmla="*/ 2147483647 w 1602"/>
              <a:gd name="T9" fmla="*/ 2147483647 h 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733"/>
              <a:gd name="T17" fmla="*/ 1602 w 1602"/>
              <a:gd name="T18" fmla="*/ 733 h 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733">
                <a:moveTo>
                  <a:pt x="1556" y="0"/>
                </a:moveTo>
                <a:cubicBezTo>
                  <a:pt x="1136" y="11"/>
                  <a:pt x="717" y="22"/>
                  <a:pt x="468" y="90"/>
                </a:cubicBezTo>
                <a:cubicBezTo>
                  <a:pt x="219" y="158"/>
                  <a:pt x="0" y="310"/>
                  <a:pt x="60" y="408"/>
                </a:cubicBezTo>
                <a:cubicBezTo>
                  <a:pt x="120" y="506"/>
                  <a:pt x="574" y="733"/>
                  <a:pt x="831" y="680"/>
                </a:cubicBezTo>
                <a:cubicBezTo>
                  <a:pt x="1088" y="627"/>
                  <a:pt x="1481" y="166"/>
                  <a:pt x="1602" y="9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649913" y="5122863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latin typeface="Courier New" pitchFamily="49" charset="0"/>
              </a:rPr>
              <a:t>ejbStore()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48" name="Freeform 22"/>
          <p:cNvSpPr>
            <a:spLocks/>
          </p:cNvSpPr>
          <p:nvPr/>
        </p:nvSpPr>
        <p:spPr bwMode="auto">
          <a:xfrm>
            <a:off x="2906713" y="4906963"/>
            <a:ext cx="3324225" cy="1236662"/>
          </a:xfrm>
          <a:custGeom>
            <a:avLst/>
            <a:gdLst>
              <a:gd name="T0" fmla="*/ 2147483647 w 2094"/>
              <a:gd name="T1" fmla="*/ 0 h 779"/>
              <a:gd name="T2" fmla="*/ 2147483647 w 2094"/>
              <a:gd name="T3" fmla="*/ 2147483647 h 779"/>
              <a:gd name="T4" fmla="*/ 2147483647 w 2094"/>
              <a:gd name="T5" fmla="*/ 2147483647 h 779"/>
              <a:gd name="T6" fmla="*/ 2147483647 w 2094"/>
              <a:gd name="T7" fmla="*/ 2147483647 h 779"/>
              <a:gd name="T8" fmla="*/ 2147483647 w 2094"/>
              <a:gd name="T9" fmla="*/ 0 h 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4"/>
              <a:gd name="T16" fmla="*/ 0 h 779"/>
              <a:gd name="T17" fmla="*/ 2094 w 2094"/>
              <a:gd name="T18" fmla="*/ 779 h 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4" h="779">
                <a:moveTo>
                  <a:pt x="620" y="0"/>
                </a:moveTo>
                <a:cubicBezTo>
                  <a:pt x="310" y="231"/>
                  <a:pt x="0" y="462"/>
                  <a:pt x="76" y="590"/>
                </a:cubicBezTo>
                <a:cubicBezTo>
                  <a:pt x="152" y="718"/>
                  <a:pt x="749" y="779"/>
                  <a:pt x="1074" y="771"/>
                </a:cubicBezTo>
                <a:cubicBezTo>
                  <a:pt x="1399" y="763"/>
                  <a:pt x="1958" y="673"/>
                  <a:pt x="2026" y="545"/>
                </a:cubicBezTo>
                <a:cubicBezTo>
                  <a:pt x="2094" y="417"/>
                  <a:pt x="1558" y="68"/>
                  <a:pt x="148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3200400" y="5338763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400" b="1">
                <a:latin typeface="Courier New" pitchFamily="49" charset="0"/>
              </a:rPr>
              <a:t>Бизнес-методы</a:t>
            </a:r>
          </a:p>
        </p:txBody>
      </p:sp>
      <p:sp>
        <p:nvSpPr>
          <p:cNvPr id="50" name="Freeform 24"/>
          <p:cNvSpPr>
            <a:spLocks/>
          </p:cNvSpPr>
          <p:nvPr/>
        </p:nvSpPr>
        <p:spPr bwMode="auto">
          <a:xfrm>
            <a:off x="469900" y="2530475"/>
            <a:ext cx="2989263" cy="744538"/>
          </a:xfrm>
          <a:custGeom>
            <a:avLst/>
            <a:gdLst>
              <a:gd name="T0" fmla="*/ 2147483647 w 1883"/>
              <a:gd name="T1" fmla="*/ 2147483647 h 566"/>
              <a:gd name="T2" fmla="*/ 2147483647 w 1883"/>
              <a:gd name="T3" fmla="*/ 2147483647 h 566"/>
              <a:gd name="T4" fmla="*/ 2147483647 w 1883"/>
              <a:gd name="T5" fmla="*/ 2147483647 h 566"/>
              <a:gd name="T6" fmla="*/ 2147483647 w 1883"/>
              <a:gd name="T7" fmla="*/ 2147483647 h 566"/>
              <a:gd name="T8" fmla="*/ 2147483647 w 1883"/>
              <a:gd name="T9" fmla="*/ 2147483647 h 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3"/>
              <a:gd name="T16" fmla="*/ 0 h 566"/>
              <a:gd name="T17" fmla="*/ 1883 w 1883"/>
              <a:gd name="T18" fmla="*/ 566 h 5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3" h="566">
                <a:moveTo>
                  <a:pt x="1883" y="196"/>
                </a:moveTo>
                <a:cubicBezTo>
                  <a:pt x="1539" y="98"/>
                  <a:pt x="1195" y="0"/>
                  <a:pt x="885" y="15"/>
                </a:cubicBezTo>
                <a:cubicBezTo>
                  <a:pt x="575" y="30"/>
                  <a:pt x="0" y="196"/>
                  <a:pt x="23" y="287"/>
                </a:cubicBezTo>
                <a:cubicBezTo>
                  <a:pt x="46" y="378"/>
                  <a:pt x="711" y="566"/>
                  <a:pt x="1021" y="559"/>
                </a:cubicBezTo>
                <a:cubicBezTo>
                  <a:pt x="1331" y="552"/>
                  <a:pt x="1607" y="397"/>
                  <a:pt x="1883" y="24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Freeform 25"/>
          <p:cNvSpPr>
            <a:spLocks/>
          </p:cNvSpPr>
          <p:nvPr/>
        </p:nvSpPr>
        <p:spPr bwMode="auto">
          <a:xfrm flipH="1">
            <a:off x="5762625" y="2459038"/>
            <a:ext cx="2881313" cy="744537"/>
          </a:xfrm>
          <a:custGeom>
            <a:avLst/>
            <a:gdLst>
              <a:gd name="T0" fmla="*/ 2147483647 w 1883"/>
              <a:gd name="T1" fmla="*/ 2147483647 h 566"/>
              <a:gd name="T2" fmla="*/ 2147483647 w 1883"/>
              <a:gd name="T3" fmla="*/ 2147483647 h 566"/>
              <a:gd name="T4" fmla="*/ 2147483647 w 1883"/>
              <a:gd name="T5" fmla="*/ 2147483647 h 566"/>
              <a:gd name="T6" fmla="*/ 2147483647 w 1883"/>
              <a:gd name="T7" fmla="*/ 2147483647 h 566"/>
              <a:gd name="T8" fmla="*/ 2147483647 w 1883"/>
              <a:gd name="T9" fmla="*/ 2147483647 h 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3"/>
              <a:gd name="T16" fmla="*/ 0 h 566"/>
              <a:gd name="T17" fmla="*/ 1883 w 1883"/>
              <a:gd name="T18" fmla="*/ 566 h 5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3" h="566">
                <a:moveTo>
                  <a:pt x="1883" y="196"/>
                </a:moveTo>
                <a:cubicBezTo>
                  <a:pt x="1539" y="98"/>
                  <a:pt x="1195" y="0"/>
                  <a:pt x="885" y="15"/>
                </a:cubicBezTo>
                <a:cubicBezTo>
                  <a:pt x="575" y="30"/>
                  <a:pt x="0" y="196"/>
                  <a:pt x="23" y="287"/>
                </a:cubicBezTo>
                <a:cubicBezTo>
                  <a:pt x="46" y="378"/>
                  <a:pt x="711" y="566"/>
                  <a:pt x="1021" y="559"/>
                </a:cubicBezTo>
                <a:cubicBezTo>
                  <a:pt x="1331" y="552"/>
                  <a:pt x="1607" y="397"/>
                  <a:pt x="1883" y="24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5835650" y="2674938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latin typeface="Courier New" pitchFamily="49" charset="0"/>
              </a:rPr>
              <a:t>ejbFind</a:t>
            </a:r>
            <a:r>
              <a:rPr lang="en-US" sz="1400" b="1" i="1">
                <a:latin typeface="Courier New" pitchFamily="49" charset="0"/>
              </a:rPr>
              <a:t>Methods</a:t>
            </a:r>
            <a:r>
              <a:rPr lang="en-US" sz="1400" b="1">
                <a:latin typeface="Courier New" pitchFamily="49" charset="0"/>
              </a:rPr>
              <a:t>()</a:t>
            </a:r>
            <a:endParaRPr lang="ru-RU" sz="1400" b="1">
              <a:latin typeface="Courier New" pitchFamily="49" charset="0"/>
            </a:endParaRP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536575" y="2746375"/>
            <a:ext cx="2778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latin typeface="Courier New" pitchFamily="49" charset="0"/>
              </a:rPr>
              <a:t>ejbHome</a:t>
            </a:r>
            <a:r>
              <a:rPr lang="en-US" sz="1400" b="1" i="1">
                <a:latin typeface="Courier New" pitchFamily="49" charset="0"/>
              </a:rPr>
              <a:t>Methods</a:t>
            </a:r>
            <a:r>
              <a:rPr lang="en-US" sz="1400" b="1">
                <a:latin typeface="Courier New" pitchFamily="49" charset="0"/>
              </a:rPr>
              <a:t>()</a:t>
            </a:r>
            <a:endParaRPr lang="ru-RU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  <p:bldP spid="5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Отличия в работе через локальные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100"/>
              </a:spcBef>
            </a:pPr>
            <a:r>
              <a:rPr lang="ru-RU" smtClean="0"/>
              <a:t>Высокая скорость</a:t>
            </a:r>
          </a:p>
          <a:p>
            <a:pPr>
              <a:spcBef>
                <a:spcPts val="2100"/>
              </a:spcBef>
            </a:pPr>
            <a:r>
              <a:rPr lang="ru-RU" smtClean="0"/>
              <a:t>Отсутствие ограничений </a:t>
            </a:r>
            <a:r>
              <a:rPr lang="en-US" smtClean="0"/>
              <a:t>RMI</a:t>
            </a:r>
          </a:p>
          <a:p>
            <a:pPr>
              <a:spcBef>
                <a:spcPts val="2100"/>
              </a:spcBef>
            </a:pPr>
            <a:r>
              <a:rPr lang="ru-RU" smtClean="0"/>
              <a:t>Специфическое получение ссылки на объект</a:t>
            </a:r>
          </a:p>
          <a:p>
            <a:pPr>
              <a:spcBef>
                <a:spcPts val="2100"/>
              </a:spcBef>
            </a:pPr>
            <a:r>
              <a:rPr lang="ru-RU" smtClean="0"/>
              <a:t>Необходимость дописывания дополнительной информации в дескрипторы развертывания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254B9D-D378-43FA-8927-17526802963C}" type="slidenum">
              <a:rPr lang="ru-RU" smtClean="0"/>
              <a:pPr eaLnBrk="1" hangingPunct="1"/>
              <a:t>77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7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web.xml</a:t>
            </a:r>
            <a:endParaRPr lang="ru-RU" sz="3200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C260BE-4116-42A7-85E6-AA5344C241A9}" type="slidenum">
              <a:rPr lang="ru-RU" smtClean="0"/>
              <a:pPr eaLnBrk="1" hangingPunct="1"/>
              <a:t>78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&lt;web-app version="2.4" xmlns="http://java.sun.com/xml/ns/j2ee" xmlns:xsi="http://www.w3.org/2001/XMLSchema-instance" xsi:schemaLocation="http://java.sun.com/xml/ns/j2ee http://java.sun.com/xml/ns/j2ee/web-app_2_4.xsd"&gt;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&lt;welcome-file-list&gt;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&lt;welcome-file&gt;index.jsp&lt;/welcome-file&gt;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&lt;/welcome-file-list&gt;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&lt;ejb-local-ref&gt;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&lt;ejb-ref-name&gt;ejb/Albums&lt;/ejb-ref-name&gt;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&lt;ejb-ref-type&gt;Entity&lt;/ejb-ref-type&gt;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&lt;local-home&gt;cd.AlbumsLocalHome&lt;/local-home&gt;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&lt;local&gt;cd.AlbumsLocal&lt;/local&gt;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&lt;ejb-link&gt;AlbumsBean&lt;/ejb-link&gt;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&lt;/ejb-local-ref&gt;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34901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 </a:t>
            </a:r>
            <a:r>
              <a:rPr lang="en-US" smtClean="0"/>
              <a:t>BMP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ru-RU" sz="2800" smtClean="0"/>
              <a:t>Контейнер не вмешивается в процесс сохранения и восстановления данных</a:t>
            </a:r>
          </a:p>
          <a:p>
            <a:pPr eaLnBrk="1" hangingPunct="1">
              <a:spcBef>
                <a:spcPts val="900"/>
              </a:spcBef>
            </a:pPr>
            <a:r>
              <a:rPr lang="ru-RU" sz="2800" smtClean="0"/>
              <a:t>Код основных методов полностью описывается программистом</a:t>
            </a:r>
          </a:p>
          <a:p>
            <a:pPr>
              <a:spcBef>
                <a:spcPts val="900"/>
              </a:spcBef>
            </a:pPr>
            <a:r>
              <a:rPr lang="ru-RU" sz="2800" smtClean="0"/>
              <a:t>Обеспечение согласованной работы связанных компонентов берет на себя программист</a:t>
            </a:r>
          </a:p>
          <a:p>
            <a:pPr eaLnBrk="1" hangingPunct="1">
              <a:spcBef>
                <a:spcPts val="900"/>
              </a:spcBef>
            </a:pPr>
            <a:r>
              <a:rPr lang="ru-RU" sz="2800" smtClean="0"/>
              <a:t>Нет необходимости формального описания в дескрипторе развертывания соотношений между полями компонента и полями БД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5550EF-ABE5-4B6F-853E-D3BF398BA720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en-US" smtClean="0"/>
              <a:t>ejb-jar.xml</a:t>
            </a:r>
            <a:br>
              <a:rPr lang="en-US" smtClean="0"/>
            </a:br>
            <a:r>
              <a:rPr lang="en-US" sz="3200" smtClean="0"/>
              <a:t>(</a:t>
            </a:r>
            <a:r>
              <a:rPr lang="ru-RU" sz="3200" smtClean="0"/>
              <a:t>фрагмент)</a:t>
            </a:r>
          </a:p>
        </p:txBody>
      </p:sp>
      <p:sp>
        <p:nvSpPr>
          <p:cNvPr id="4710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A25404-F463-4894-8D2F-5A64656108ED}" type="slidenum">
              <a:rPr lang="ru-RU" smtClean="0"/>
              <a:pPr eaLnBrk="1" hangingPunct="1"/>
              <a:t>79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...  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&lt;session&gt;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</a:t>
            </a:r>
            <a:r>
              <a:rPr lang="en-US" b="1">
                <a:latin typeface="Courier New" pitchFamily="49" charset="0"/>
              </a:rPr>
              <a:t>&lt;ejb-name&gt;AccessorBean&lt;/ejb-name&gt;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</a:t>
            </a:r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 &lt;home&gt;cd.AccessorRemoteHome&lt;/home&gt;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  &lt;remote&gt;cd.AccessorRemote&lt;/remote&gt;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  &lt;ejb-class&gt;cd.AccessorBean&lt;/ejb-class&gt;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  &lt;session-type&gt;Stateful&lt;/session-type&gt;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  &lt;transaction-type&gt;Container&lt;/transaction-type&gt;</a:t>
            </a:r>
          </a:p>
          <a:p>
            <a:pPr eaLnBrk="1" hangingPunct="1"/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&lt;ejb-local-ref&gt;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&lt;ejb-ref-name&gt;ejb/Albums&lt;/ejb-ref-name&gt;</a:t>
            </a:r>
          </a:p>
          <a:p>
            <a:pPr eaLnBrk="1" hangingPunct="1"/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&lt;ejb-ref-type&gt;Entity&lt;/ejb-ref-type&gt;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&lt;local-home&gt;cd.AlbumsLocalHome&lt;/local-home&gt;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&lt;local&gt;cd.AlbumsLocal&lt;/local&gt;</a:t>
            </a:r>
          </a:p>
          <a:p>
            <a:pPr eaLnBrk="1" hangingPunct="1"/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  &lt;ejb-link&gt;AlbumsBean&lt;/ejb-link&gt;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&lt;/ejb-local-ref&gt;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&lt;/session&gt;</a:t>
            </a:r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</a:rPr>
              <a:t>...</a:t>
            </a: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вызова</a:t>
            </a:r>
            <a:endParaRPr lang="ru-RU" sz="3200" smtClean="0"/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8B0934-F23B-454B-B1CB-5EC1492E6308}" type="slidenum">
              <a:rPr lang="ru-RU" smtClean="0"/>
              <a:pPr eaLnBrk="1" hangingPunct="1"/>
              <a:t>80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86000"/>
            <a:ext cx="8572500" cy="3214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5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sz="2500" b="1">
                <a:latin typeface="Courier New" pitchFamily="49" charset="0"/>
              </a:rPr>
              <a:t>  </a:t>
            </a:r>
            <a:r>
              <a:rPr lang="ru-RU" sz="2500" b="1">
                <a:latin typeface="Courier New" pitchFamily="49" charset="0"/>
              </a:rPr>
              <a:t>InitialContext ic = new InitialContext();</a:t>
            </a:r>
          </a:p>
          <a:p>
            <a:pPr eaLnBrk="1" hangingPunct="1"/>
            <a:r>
              <a:rPr lang="ru-RU" sz="2500" b="1">
                <a:latin typeface="Courier New" pitchFamily="49" charset="0"/>
              </a:rPr>
              <a:t>  </a:t>
            </a:r>
            <a:r>
              <a:rPr lang="en-US" sz="2500" b="1">
                <a:latin typeface="Courier New" pitchFamily="49" charset="0"/>
              </a:rPr>
              <a:t>ArtistsLocalHome</a:t>
            </a:r>
            <a:r>
              <a:rPr lang="ru-RU" sz="2500" b="1">
                <a:latin typeface="Courier New" pitchFamily="49" charset="0"/>
              </a:rPr>
              <a:t> </a:t>
            </a:r>
            <a:r>
              <a:rPr lang="en-US" sz="2500" b="1">
                <a:latin typeface="Courier New" pitchFamily="49" charset="0"/>
              </a:rPr>
              <a:t>home</a:t>
            </a:r>
            <a:r>
              <a:rPr lang="ru-RU" sz="2500" b="1">
                <a:latin typeface="Courier New" pitchFamily="49" charset="0"/>
              </a:rPr>
              <a:t> = </a:t>
            </a:r>
            <a:endParaRPr lang="en-US" sz="2500" b="1">
              <a:latin typeface="Courier New" pitchFamily="49" charset="0"/>
            </a:endParaRPr>
          </a:p>
          <a:p>
            <a:pPr eaLnBrk="1" hangingPunct="1"/>
            <a:r>
              <a:rPr lang="en-US" sz="2500" b="1">
                <a:latin typeface="Courier New" pitchFamily="49" charset="0"/>
              </a:rPr>
              <a:t>    </a:t>
            </a:r>
            <a:r>
              <a:rPr lang="ru-RU" sz="2500" b="1">
                <a:latin typeface="Courier New" pitchFamily="49" charset="0"/>
              </a:rPr>
              <a:t>ic.lookup("java:comp/env/ejb/</a:t>
            </a:r>
            <a:r>
              <a:rPr lang="en-US" sz="2500" b="1">
                <a:latin typeface="Courier New" pitchFamily="49" charset="0"/>
              </a:rPr>
              <a:t>Albums</a:t>
            </a:r>
            <a:r>
              <a:rPr lang="ru-RU" sz="2500" b="1">
                <a:latin typeface="Courier New" pitchFamily="49" charset="0"/>
              </a:rPr>
              <a:t>");</a:t>
            </a:r>
          </a:p>
          <a:p>
            <a:pPr eaLnBrk="1" hangingPunct="1"/>
            <a:r>
              <a:rPr lang="en-US" sz="2500" b="1">
                <a:latin typeface="Courier New" pitchFamily="49" charset="0"/>
              </a:rPr>
              <a:t>  AlbumsLocal album =</a:t>
            </a:r>
          </a:p>
          <a:p>
            <a:pPr eaLnBrk="1" hangingPunct="1"/>
            <a:r>
              <a:rPr lang="en-US" sz="2500" b="1">
                <a:latin typeface="Courier New" pitchFamily="49" charset="0"/>
              </a:rPr>
              <a:t>    home.findByPrimaryKey(new Integer(1));</a:t>
            </a:r>
          </a:p>
          <a:p>
            <a:pPr eaLnBrk="1" hangingPunct="1"/>
            <a:r>
              <a:rPr lang="en-US" sz="2500" b="1">
                <a:latin typeface="Courier New" pitchFamily="49" charset="0"/>
              </a:rPr>
              <a:t>  String name = album.getName();</a:t>
            </a:r>
          </a:p>
          <a:p>
            <a:pPr eaLnBrk="1" hangingPunct="1"/>
            <a:r>
              <a:rPr lang="en-US" sz="2500" b="1"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341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через локальные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Порядок работы не отличается от случая удаленных интерфейсов</a:t>
            </a:r>
          </a:p>
          <a:p>
            <a:r>
              <a:rPr lang="ru-RU" sz="2800" smtClean="0"/>
              <a:t>Ссылка также получается через </a:t>
            </a:r>
            <a:r>
              <a:rPr lang="en-US" sz="2800" smtClean="0"/>
              <a:t>JNDI</a:t>
            </a:r>
            <a:endParaRPr lang="ru-RU" sz="2800" smtClean="0"/>
          </a:p>
          <a:p>
            <a:r>
              <a:rPr lang="ru-RU" sz="2800" smtClean="0"/>
              <a:t>Имя указывается в общем дескрипторе развертывания с помощью специального тега</a:t>
            </a:r>
          </a:p>
          <a:p>
            <a:r>
              <a:rPr lang="ru-RU" sz="2800" smtClean="0"/>
              <a:t>Для различных компонентов имя одного и того же компонента может быть различным</a:t>
            </a:r>
          </a:p>
          <a:p>
            <a:r>
              <a:rPr lang="ru-RU" sz="2800" smtClean="0"/>
              <a:t>Разрешение имени – единственная операция </a:t>
            </a:r>
            <a:r>
              <a:rPr lang="en-US" sz="2800" smtClean="0"/>
              <a:t>JNDI, </a:t>
            </a:r>
            <a:r>
              <a:rPr lang="ru-RU" sz="2800" smtClean="0"/>
              <a:t>для которой существуют имена локальных ссылок</a:t>
            </a:r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0AC3AF-8C3A-4CF4-AE45-97879D9FC2F9}" type="slidenum">
              <a:rPr lang="ru-RU" smtClean="0"/>
              <a:pPr eaLnBrk="1" hangingPunct="1"/>
              <a:t>81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644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первичного ключа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Должен быть задан для каждого </a:t>
            </a:r>
            <a:br>
              <a:rPr lang="ru-RU" dirty="0" smtClean="0"/>
            </a:br>
            <a:r>
              <a:rPr lang="en-US" dirty="0" smtClean="0"/>
              <a:t>Entity-</a:t>
            </a:r>
            <a:r>
              <a:rPr lang="ru-RU" dirty="0" smtClean="0"/>
              <a:t>компонента</a:t>
            </a:r>
          </a:p>
          <a:p>
            <a:pPr eaLnBrk="1" hangingPunct="1">
              <a:defRPr/>
            </a:pPr>
            <a:r>
              <a:rPr lang="ru-RU" dirty="0" smtClean="0"/>
              <a:t>Задается в общем дескрипторе развертывания</a:t>
            </a:r>
          </a:p>
          <a:p>
            <a:pPr eaLnBrk="1" hangingPunct="1">
              <a:defRPr/>
            </a:pPr>
            <a:r>
              <a:rPr lang="ru-RU" dirty="0" smtClean="0"/>
              <a:t>С помощью значений этого типа различают экземпляры </a:t>
            </a:r>
            <a:r>
              <a:rPr lang="en-US" dirty="0" smtClean="0"/>
              <a:t>Entity-</a:t>
            </a:r>
            <a:r>
              <a:rPr lang="ru-RU" dirty="0" smtClean="0"/>
              <a:t>компонента</a:t>
            </a:r>
          </a:p>
          <a:p>
            <a:pPr eaLnBrk="1" hangingPunct="1">
              <a:defRPr/>
            </a:pPr>
            <a:r>
              <a:rPr lang="ru-RU" dirty="0" smtClean="0"/>
              <a:t>В простых случаях это один из стандартных классов </a:t>
            </a:r>
            <a:r>
              <a:rPr lang="en-US" dirty="0" smtClean="0"/>
              <a:t>Java </a:t>
            </a:r>
            <a:r>
              <a:rPr lang="ru-RU" dirty="0" smtClean="0"/>
              <a:t>(например,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8C776A-85EC-463F-B12F-52496C2F3814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9589</TotalTime>
  <Words>3519</Words>
  <Application>Microsoft Office PowerPoint</Application>
  <PresentationFormat>On-screen Show (4:3)</PresentationFormat>
  <Paragraphs>845</Paragraphs>
  <Slides>83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  <vt:variant>
        <vt:lpstr>Custom Shows</vt:lpstr>
      </vt:variant>
      <vt:variant>
        <vt:i4>1</vt:i4>
      </vt:variant>
    </vt:vector>
  </HeadingPairs>
  <TitlesOfParts>
    <vt:vector size="85" baseType="lpstr">
      <vt:lpstr>Pixel</vt:lpstr>
      <vt:lpstr>Entity Beans J2EE 1.4</vt:lpstr>
      <vt:lpstr>План лекции</vt:lpstr>
      <vt:lpstr>Entity Beans</vt:lpstr>
      <vt:lpstr>Entity Beans</vt:lpstr>
      <vt:lpstr>Entity Beans</vt:lpstr>
      <vt:lpstr>Когда использовать?</vt:lpstr>
      <vt:lpstr>Режимы управления сохранением состояния</vt:lpstr>
      <vt:lpstr>Режим BMP</vt:lpstr>
      <vt:lpstr>Класс первичного ключа</vt:lpstr>
      <vt:lpstr>Класс составного первичного ключа</vt:lpstr>
      <vt:lpstr>Home-интерфейс</vt:lpstr>
      <vt:lpstr>Create-методы</vt:lpstr>
      <vt:lpstr>Create-методы</vt:lpstr>
      <vt:lpstr>Find-методы</vt:lpstr>
      <vt:lpstr>Find-методы</vt:lpstr>
      <vt:lpstr>findByPrimaryKey</vt:lpstr>
      <vt:lpstr>Home-методы</vt:lpstr>
      <vt:lpstr>Home-методы</vt:lpstr>
      <vt:lpstr>Пример Home-интерфейса</vt:lpstr>
      <vt:lpstr>Component-интерфейс</vt:lpstr>
      <vt:lpstr>Пример Component-интерфейса</vt:lpstr>
      <vt:lpstr>Класс Entity-компонента</vt:lpstr>
      <vt:lpstr>Общая структура класса</vt:lpstr>
      <vt:lpstr>Методы жизненного цикла</vt:lpstr>
      <vt:lpstr>setEntityContext</vt:lpstr>
      <vt:lpstr>Пример метода setEntityContext</vt:lpstr>
      <vt:lpstr>unsetEntityContext</vt:lpstr>
      <vt:lpstr>Пример метода unsetEntityContext</vt:lpstr>
      <vt:lpstr>Методы  активации и деактивации</vt:lpstr>
      <vt:lpstr>Пример методов ejbActivate и ejbPassivate</vt:lpstr>
      <vt:lpstr>Методы синхронизации состояния</vt:lpstr>
      <vt:lpstr>Пример метода ejbLoad</vt:lpstr>
      <vt:lpstr>Пример метода ejbStore</vt:lpstr>
      <vt:lpstr>Метод удаления сущности</vt:lpstr>
      <vt:lpstr>Пример метода ejbRemove</vt:lpstr>
      <vt:lpstr>Методы, определяемые Home-интерфейсом</vt:lpstr>
      <vt:lpstr>Методы ejbCreate</vt:lpstr>
      <vt:lpstr>Методы ejbCreate</vt:lpstr>
      <vt:lpstr>Пример метода ejbCreate</vt:lpstr>
      <vt:lpstr>Пример метода ejbCreate</vt:lpstr>
      <vt:lpstr>Методы ejbPostCreate</vt:lpstr>
      <vt:lpstr>Методы ejbPostCreate</vt:lpstr>
      <vt:lpstr>Пример метода ejbPostCreate</vt:lpstr>
      <vt:lpstr>Методы ejbFind</vt:lpstr>
      <vt:lpstr>Методы ejbFind</vt:lpstr>
      <vt:lpstr>Пример метода ejbFindByPrimaryKey</vt:lpstr>
      <vt:lpstr>Пример метода ejbFindAll</vt:lpstr>
      <vt:lpstr>Home-методы</vt:lpstr>
      <vt:lpstr>Пример метода ejbHome</vt:lpstr>
      <vt:lpstr>Методы, определяемые Component-интерфейсом</vt:lpstr>
      <vt:lpstr>Методы, определяемые Component-интерфейсом</vt:lpstr>
      <vt:lpstr>Примеры методов, определяемых Component-интерфейсом</vt:lpstr>
      <vt:lpstr>Вспомогательные методы класса</vt:lpstr>
      <vt:lpstr>Пример  вспомогательного метода</vt:lpstr>
      <vt:lpstr>Дескриптор развертывания</vt:lpstr>
      <vt:lpstr>Пример общего дескриптора развертывания   (часть 1)</vt:lpstr>
      <vt:lpstr>Пример общего дескриптора развертывания   (часть 2)</vt:lpstr>
      <vt:lpstr>Пример специального дескриптора развертывания</vt:lpstr>
      <vt:lpstr>Компонент в режиме BMP</vt:lpstr>
      <vt:lpstr>Недостатки BMP</vt:lpstr>
      <vt:lpstr>Режим CMP</vt:lpstr>
      <vt:lpstr>Режим CMP</vt:lpstr>
      <vt:lpstr>Класс в режиме CMP</vt:lpstr>
      <vt:lpstr>Класс в режиме CMP</vt:lpstr>
      <vt:lpstr>Дескриптор развертывания</vt:lpstr>
      <vt:lpstr>Пример общего дескриптора (часть 1)</vt:lpstr>
      <vt:lpstr>Абстрактная схема хранения</vt:lpstr>
      <vt:lpstr>Пример общего дескриптора (часть 2)</vt:lpstr>
      <vt:lpstr>EJB Query Language</vt:lpstr>
      <vt:lpstr>Пример общего дескриптора (часть 3)</vt:lpstr>
      <vt:lpstr>Пример спец. дескриптора (часть 1)</vt:lpstr>
      <vt:lpstr>Пример спец. дескриптора (часть 2)</vt:lpstr>
      <vt:lpstr>Компонент в режиме CMP</vt:lpstr>
      <vt:lpstr>Недостатки CMP</vt:lpstr>
      <vt:lpstr>Реальный класс  Entity-компонента</vt:lpstr>
      <vt:lpstr>Реальный класс  Entity-компонента</vt:lpstr>
      <vt:lpstr>Жизненный цикл Entity-компонентов</vt:lpstr>
      <vt:lpstr>Отличия в работе через локальные интерфейсы</vt:lpstr>
      <vt:lpstr>Пример web.xml</vt:lpstr>
      <vt:lpstr>Пример ejb-jar.xml (фрагмент)</vt:lpstr>
      <vt:lpstr>Пример вызова</vt:lpstr>
      <vt:lpstr>Работа через локальные интерфейсы</vt:lpstr>
      <vt:lpstr>PowerPoint Presentation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Beans Bean Managed Persistence J2EE 1.4</dc:title>
  <dc:subject>Технология RMI</dc:subject>
  <dc:creator>Manfred</dc:creator>
  <cp:lastModifiedBy>Student</cp:lastModifiedBy>
  <cp:revision>231</cp:revision>
  <cp:lastPrinted>1601-01-01T00:00:00Z</cp:lastPrinted>
  <dcterms:created xsi:type="dcterms:W3CDTF">2005-08-25T08:18:30Z</dcterms:created>
  <dcterms:modified xsi:type="dcterms:W3CDTF">2018-04-10T14:34:55Z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