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9" r:id="rId1"/>
  </p:sldMasterIdLst>
  <p:notesMasterIdLst>
    <p:notesMasterId r:id="rId68"/>
  </p:notesMasterIdLst>
  <p:handoutMasterIdLst>
    <p:handoutMasterId r:id="rId69"/>
  </p:handoutMasterIdLst>
  <p:sldIdLst>
    <p:sldId id="547" r:id="rId2"/>
    <p:sldId id="549" r:id="rId3"/>
    <p:sldId id="550" r:id="rId4"/>
    <p:sldId id="551" r:id="rId5"/>
    <p:sldId id="552" r:id="rId6"/>
    <p:sldId id="553" r:id="rId7"/>
    <p:sldId id="554" r:id="rId8"/>
    <p:sldId id="555" r:id="rId9"/>
    <p:sldId id="556" r:id="rId10"/>
    <p:sldId id="557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73" r:id="rId27"/>
    <p:sldId id="574" r:id="rId28"/>
    <p:sldId id="575" r:id="rId29"/>
    <p:sldId id="576" r:id="rId30"/>
    <p:sldId id="577" r:id="rId31"/>
    <p:sldId id="578" r:id="rId32"/>
    <p:sldId id="579" r:id="rId33"/>
    <p:sldId id="580" r:id="rId34"/>
    <p:sldId id="581" r:id="rId35"/>
    <p:sldId id="582" r:id="rId36"/>
    <p:sldId id="583" r:id="rId37"/>
    <p:sldId id="584" r:id="rId38"/>
    <p:sldId id="585" r:id="rId39"/>
    <p:sldId id="586" r:id="rId40"/>
    <p:sldId id="587" r:id="rId41"/>
    <p:sldId id="612" r:id="rId42"/>
    <p:sldId id="588" r:id="rId43"/>
    <p:sldId id="589" r:id="rId44"/>
    <p:sldId id="590" r:id="rId45"/>
    <p:sldId id="591" r:id="rId46"/>
    <p:sldId id="592" r:id="rId47"/>
    <p:sldId id="593" r:id="rId48"/>
    <p:sldId id="594" r:id="rId49"/>
    <p:sldId id="595" r:id="rId50"/>
    <p:sldId id="548" r:id="rId51"/>
    <p:sldId id="596" r:id="rId52"/>
    <p:sldId id="597" r:id="rId53"/>
    <p:sldId id="598" r:id="rId54"/>
    <p:sldId id="599" r:id="rId55"/>
    <p:sldId id="600" r:id="rId56"/>
    <p:sldId id="602" r:id="rId57"/>
    <p:sldId id="601" r:id="rId58"/>
    <p:sldId id="603" r:id="rId59"/>
    <p:sldId id="604" r:id="rId60"/>
    <p:sldId id="605" r:id="rId61"/>
    <p:sldId id="606" r:id="rId62"/>
    <p:sldId id="607" r:id="rId63"/>
    <p:sldId id="609" r:id="rId64"/>
    <p:sldId id="610" r:id="rId65"/>
    <p:sldId id="611" r:id="rId66"/>
    <p:sldId id="501" r:id="rId67"/>
  </p:sldIdLst>
  <p:sldSz cx="9144000" cy="6858000" type="screen4x3"/>
  <p:notesSz cx="6797675" cy="9929813"/>
  <p:custShowLst>
    <p:custShow name="Произвольный показ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66CC"/>
    <a:srgbClr val="FFFFCC"/>
    <a:srgbClr val="004874"/>
    <a:srgbClr val="00558A"/>
    <a:srgbClr val="649600"/>
    <a:srgbClr val="231E2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94" autoAdjust="0"/>
    <p:restoredTop sz="92644" autoAdjust="0"/>
  </p:normalViewPr>
  <p:slideViewPr>
    <p:cSldViewPr>
      <p:cViewPr varScale="1">
        <p:scale>
          <a:sx n="85" d="100"/>
          <a:sy n="85" d="100"/>
        </p:scale>
        <p:origin x="-14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13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20225"/>
            <a:ext cx="29130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13FE322-CBC1-4A6D-9DF3-F69ACD4395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018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23900"/>
            <a:ext cx="5046663" cy="3784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49800"/>
            <a:ext cx="5003800" cy="4429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20225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C2E230F-F56B-4C48-B081-628999E99F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230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94D0551-8637-4E89-9371-8796C9CE0988}" type="slidenum">
              <a:rPr lang="ru-RU" smtClean="0">
                <a:latin typeface="Times New Roman" pitchFamily="18" charset="0"/>
              </a:rPr>
              <a:pPr/>
              <a:t>0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A57601E-E508-49A7-863E-A94FF9B9B5C1}" type="slidenum">
              <a:rPr lang="ru-RU" smtClean="0">
                <a:latin typeface="Times New Roman" pitchFamily="18" charset="0"/>
              </a:rPr>
              <a:pPr/>
              <a:t>49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3598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1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363663"/>
            <a:ext cx="86423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271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441325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00" y="6184800"/>
            <a:ext cx="1345078" cy="3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1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CDC5D-3A8C-4E4E-96BB-5207AA5C4C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2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65925" y="0"/>
            <a:ext cx="2193925" cy="61166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434137" cy="61166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D3C78-71F9-44BB-9DE6-FDF8D86EC3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95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36347-9F38-4AA9-9D3F-C9066A4222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14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7864B-A898-4DB7-B219-454926259C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29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388" y="1636713"/>
            <a:ext cx="4313237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5025" y="1636713"/>
            <a:ext cx="4314825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F4802-CB9E-4EF1-A649-36F3F208E1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61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2FF40-A302-4344-9912-F7AFB6BE4C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81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1986D-3F75-492F-85AC-01210ADA9B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19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D3872-5A1C-46C3-9D14-01D10316E0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9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541DF-9F9E-4D20-9596-2110E7CA37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84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9CCF2-7837-4BBC-B970-06BF775666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13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85" name="Rectangle 49"/>
          <p:cNvSpPr>
            <a:spLocks noChangeArrowheads="1"/>
          </p:cNvSpPr>
          <p:nvPr userDrawn="1"/>
        </p:nvSpPr>
        <p:spPr bwMode="auto">
          <a:xfrm>
            <a:off x="0" y="1366838"/>
            <a:ext cx="9140825" cy="90487"/>
          </a:xfrm>
          <a:prstGeom prst="rect">
            <a:avLst/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fld id="{21166591-AF81-4DEB-93BA-C16F03C9C9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270386" name="Rectangle 50"/>
          <p:cNvSpPr>
            <a:spLocks noChangeArrowheads="1"/>
          </p:cNvSpPr>
          <p:nvPr userDrawn="1"/>
        </p:nvSpPr>
        <p:spPr bwMode="auto">
          <a:xfrm>
            <a:off x="0" y="6297613"/>
            <a:ext cx="9140825" cy="90487"/>
          </a:xfrm>
          <a:prstGeom prst="rect">
            <a:avLst/>
          </a:prstGeom>
          <a:gradFill rotWithShape="1">
            <a:gsLst>
              <a:gs pos="0">
                <a:srgbClr val="0078C3">
                  <a:gamma/>
                  <a:tint val="0"/>
                  <a:invGamma/>
                </a:srgbClr>
              </a:gs>
              <a:gs pos="100000">
                <a:srgbClr val="0078C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89" name="AutoShape 53"/>
          <p:cNvSpPr>
            <a:spLocks noChangeArrowheads="1"/>
          </p:cNvSpPr>
          <p:nvPr userDrawn="1"/>
        </p:nvSpPr>
        <p:spPr bwMode="auto">
          <a:xfrm>
            <a:off x="8961438" y="1320800"/>
            <a:ext cx="179387" cy="179388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90" name="AutoShape 54"/>
          <p:cNvSpPr>
            <a:spLocks noChangeArrowheads="1"/>
          </p:cNvSpPr>
          <p:nvPr userDrawn="1"/>
        </p:nvSpPr>
        <p:spPr bwMode="auto">
          <a:xfrm>
            <a:off x="0" y="6253163"/>
            <a:ext cx="179388" cy="179387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pic>
        <p:nvPicPr>
          <p:cNvPr id="10" name="Рисунок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0" y="6483600"/>
            <a:ext cx="1345078" cy="33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Message Service</a:t>
            </a:r>
            <a:endParaRPr lang="ru-RU" smtClean="0"/>
          </a:p>
        </p:txBody>
      </p:sp>
      <p:sp>
        <p:nvSpPr>
          <p:cNvPr id="3075" name="Text Box 0"/>
          <p:cNvSpPr txBox="1">
            <a:spLocks noChangeArrowheads="1"/>
          </p:cNvSpPr>
          <p:nvPr/>
        </p:nvSpPr>
        <p:spPr bwMode="auto">
          <a:xfrm>
            <a:off x="250825" y="3644900"/>
            <a:ext cx="4465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sz="1200" b="1" dirty="0">
                <a:solidFill>
                  <a:schemeClr val="accent1"/>
                </a:solidFill>
              </a:rPr>
              <a:t>© </a:t>
            </a:r>
            <a:r>
              <a:rPr kumimoji="1" lang="ru-RU" sz="1200" b="1" dirty="0">
                <a:solidFill>
                  <a:schemeClr val="accent1"/>
                </a:solidFill>
              </a:rPr>
              <a:t>Составление, Гаврилов А.В</a:t>
            </a:r>
            <a:r>
              <a:rPr kumimoji="1" lang="en-US" sz="1200" b="1" dirty="0">
                <a:solidFill>
                  <a:schemeClr val="accent1"/>
                </a:solidFill>
              </a:rPr>
              <a:t>.</a:t>
            </a:r>
            <a:r>
              <a:rPr kumimoji="1" lang="ru-RU" sz="1200" b="1" dirty="0">
                <a:solidFill>
                  <a:schemeClr val="accent1"/>
                </a:solidFill>
              </a:rPr>
              <a:t>, 20</a:t>
            </a:r>
            <a:r>
              <a:rPr kumimoji="1" lang="en-US" sz="1200" b="1" dirty="0" smtClean="0">
                <a:solidFill>
                  <a:schemeClr val="accent1"/>
                </a:solidFill>
              </a:rPr>
              <a:t>1</a:t>
            </a:r>
            <a:r>
              <a:rPr kumimoji="1" lang="ru-RU" sz="1200" b="1" dirty="0" smtClean="0">
                <a:solidFill>
                  <a:schemeClr val="accent1"/>
                </a:solidFill>
              </a:rPr>
              <a:t>6</a:t>
            </a:r>
            <a:endParaRPr kumimoji="1" lang="ru-RU" sz="1200" b="1" dirty="0">
              <a:solidFill>
                <a:schemeClr val="accent1"/>
              </a:solidFill>
            </a:endParaRPr>
          </a:p>
        </p:txBody>
      </p:sp>
      <p:sp>
        <p:nvSpPr>
          <p:cNvPr id="3076" name="AutoShape 1"/>
          <p:cNvSpPr>
            <a:spLocks noChangeArrowheads="1"/>
          </p:cNvSpPr>
          <p:nvPr/>
        </p:nvSpPr>
        <p:spPr bwMode="auto">
          <a:xfrm>
            <a:off x="6207125" y="4078288"/>
            <a:ext cx="2519363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Лекция </a:t>
            </a:r>
            <a:r>
              <a:rPr lang="en-US" sz="2400" b="1" dirty="0" smtClean="0">
                <a:solidFill>
                  <a:schemeClr val="bg1"/>
                </a:solidFill>
              </a:rPr>
              <a:t>23.1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077" name="AutoShape 2"/>
          <p:cNvSpPr>
            <a:spLocks noChangeArrowheads="1"/>
          </p:cNvSpPr>
          <p:nvPr/>
        </p:nvSpPr>
        <p:spPr bwMode="auto">
          <a:xfrm>
            <a:off x="6207125" y="5734050"/>
            <a:ext cx="2519363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УНЦ «</a:t>
            </a:r>
            <a:r>
              <a:rPr lang="ru-RU" sz="1400" b="1" dirty="0" err="1">
                <a:solidFill>
                  <a:schemeClr val="bg1"/>
                </a:solidFill>
              </a:rPr>
              <a:t>Инфоком</a:t>
            </a:r>
            <a:r>
              <a:rPr lang="ru-RU" sz="1400" b="1" dirty="0">
                <a:solidFill>
                  <a:schemeClr val="bg1"/>
                </a:solidFill>
              </a:rPr>
              <a:t>»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Самара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20</a:t>
            </a:r>
            <a:r>
              <a:rPr lang="en-US" sz="1400" b="1" dirty="0" smtClean="0">
                <a:solidFill>
                  <a:schemeClr val="bg1"/>
                </a:solidFill>
              </a:rPr>
              <a:t>1</a:t>
            </a:r>
            <a:r>
              <a:rPr lang="en-US" sz="1400" b="1" dirty="0">
                <a:solidFill>
                  <a:schemeClr val="bg1"/>
                </a:solidFill>
              </a:rPr>
              <a:t>8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Архитектура </a:t>
            </a:r>
            <a:r>
              <a:rPr lang="en-US" smtClean="0"/>
              <a:t>JMS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ru-RU" sz="3500" b="1" dirty="0" smtClean="0">
                <a:solidFill>
                  <a:schemeClr val="accent1"/>
                </a:solidFill>
              </a:rPr>
              <a:t>Реализация </a:t>
            </a:r>
            <a:r>
              <a:rPr lang="en-US" sz="3500" b="1" dirty="0" smtClean="0">
                <a:solidFill>
                  <a:schemeClr val="accent1"/>
                </a:solidFill>
              </a:rPr>
              <a:t>JMS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Набор классов, реализующих интерфейсы </a:t>
            </a:r>
            <a:r>
              <a:rPr lang="en-US" dirty="0" smtClean="0"/>
              <a:t>API</a:t>
            </a:r>
            <a:r>
              <a:rPr lang="ru-RU" dirty="0" smtClean="0"/>
              <a:t> и обеспечивающих работу службы</a:t>
            </a:r>
          </a:p>
          <a:p>
            <a:pPr lvl="1">
              <a:lnSpc>
                <a:spcPct val="110000"/>
              </a:lnSpc>
              <a:defRPr/>
            </a:pPr>
            <a:r>
              <a:rPr lang="ru-RU" dirty="0" smtClean="0"/>
              <a:t>Начиная с </a:t>
            </a:r>
            <a:r>
              <a:rPr lang="en-US" dirty="0" smtClean="0"/>
              <a:t>J2EE 1.3 </a:t>
            </a:r>
            <a:r>
              <a:rPr lang="ru-RU" dirty="0" smtClean="0"/>
              <a:t>реализация </a:t>
            </a:r>
            <a:r>
              <a:rPr lang="en-US" dirty="0" smtClean="0"/>
              <a:t>JMS </a:t>
            </a:r>
            <a:r>
              <a:rPr lang="ru-RU" dirty="0" smtClean="0"/>
              <a:t>должна входить в состав сервера приложений</a:t>
            </a:r>
            <a:endParaRPr lang="en-US" dirty="0" smtClean="0"/>
          </a:p>
          <a:p>
            <a:pPr>
              <a:lnSpc>
                <a:spcPct val="110000"/>
              </a:lnSpc>
              <a:defRPr/>
            </a:pPr>
            <a:endParaRPr lang="en-US" sz="3500" b="1" dirty="0" smtClean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  <a:defRPr/>
            </a:pPr>
            <a:r>
              <a:rPr lang="ru-RU" sz="3500" b="1" dirty="0" smtClean="0">
                <a:solidFill>
                  <a:schemeClr val="accent1"/>
                </a:solidFill>
              </a:rPr>
              <a:t>Клиенты </a:t>
            </a:r>
            <a:r>
              <a:rPr lang="en-US" sz="3500" b="1" dirty="0" smtClean="0">
                <a:solidFill>
                  <a:schemeClr val="accent1"/>
                </a:solidFill>
              </a:rPr>
              <a:t>JMS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Программы на </a:t>
            </a:r>
            <a:r>
              <a:rPr lang="en-US" dirty="0" smtClean="0"/>
              <a:t>Java, </a:t>
            </a:r>
            <a:r>
              <a:rPr lang="ru-RU" dirty="0" smtClean="0"/>
              <a:t>отправляющие и принимающие сообщения</a:t>
            </a:r>
          </a:p>
          <a:p>
            <a:pPr lvl="1">
              <a:lnSpc>
                <a:spcPct val="110000"/>
              </a:lnSpc>
              <a:defRPr/>
            </a:pPr>
            <a:r>
              <a:rPr lang="ru-RU" dirty="0" smtClean="0"/>
              <a:t>Любой компонент </a:t>
            </a:r>
            <a:r>
              <a:rPr lang="en-US" dirty="0" err="1" smtClean="0"/>
              <a:t>JavaEE</a:t>
            </a:r>
            <a:r>
              <a:rPr lang="en-US" dirty="0" smtClean="0"/>
              <a:t>-</a:t>
            </a:r>
            <a:r>
              <a:rPr lang="ru-RU" dirty="0" smtClean="0"/>
              <a:t>приложения может быть клиентом </a:t>
            </a:r>
            <a:r>
              <a:rPr lang="en-US" dirty="0" smtClean="0"/>
              <a:t>JMS</a:t>
            </a:r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33447E-D616-4F99-A368-C5834D385AA2}" type="slidenum">
              <a:rPr lang="ru-RU" smtClean="0"/>
              <a:pPr eaLnBrk="1" hangingPunct="1"/>
              <a:t>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Архитектура </a:t>
            </a:r>
            <a:r>
              <a:rPr lang="en-US" smtClean="0"/>
              <a:t>JMS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ru-RU" sz="3500" b="1" dirty="0" smtClean="0">
                <a:solidFill>
                  <a:schemeClr val="accent1"/>
                </a:solidFill>
              </a:rPr>
              <a:t>Сообщения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Объекты специальных классов, хранящие информацию, передаваемую между клиентами</a:t>
            </a:r>
          </a:p>
          <a:p>
            <a:pPr lvl="1">
              <a:lnSpc>
                <a:spcPct val="110000"/>
              </a:lnSpc>
              <a:defRPr/>
            </a:pPr>
            <a:r>
              <a:rPr lang="ru-RU" dirty="0" smtClean="0"/>
              <a:t>Сообщения бывают нескольких типов</a:t>
            </a:r>
            <a:endParaRPr lang="en-US" dirty="0" smtClean="0"/>
          </a:p>
          <a:p>
            <a:pPr>
              <a:lnSpc>
                <a:spcPct val="110000"/>
              </a:lnSpc>
              <a:defRPr/>
            </a:pPr>
            <a:endParaRPr lang="en-US" sz="3500" b="1" dirty="0" smtClean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  <a:defRPr/>
            </a:pPr>
            <a:r>
              <a:rPr lang="ru-RU" sz="3500" b="1" dirty="0" err="1" smtClean="0">
                <a:solidFill>
                  <a:schemeClr val="accent1"/>
                </a:solidFill>
              </a:rPr>
              <a:t>Администрируемые</a:t>
            </a:r>
            <a:r>
              <a:rPr lang="ru-RU" sz="3500" b="1" dirty="0" smtClean="0">
                <a:solidFill>
                  <a:schemeClr val="accent1"/>
                </a:solidFill>
              </a:rPr>
              <a:t> объекты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Элементы системы, создаваемые администратором, предназначенные для использования клиентами</a:t>
            </a:r>
          </a:p>
          <a:p>
            <a:pPr lvl="1">
              <a:lnSpc>
                <a:spcPct val="110000"/>
              </a:lnSpc>
              <a:defRPr/>
            </a:pPr>
            <a:r>
              <a:rPr lang="ru-RU" dirty="0" smtClean="0"/>
              <a:t>Регистрируются в </a:t>
            </a:r>
            <a:r>
              <a:rPr lang="en-US" dirty="0" smtClean="0"/>
              <a:t>JNDI</a:t>
            </a:r>
            <a:endParaRPr lang="ru-RU" dirty="0" smtClean="0"/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F50179-5691-4C75-9997-3753D34381CB}" type="slidenum">
              <a:rPr lang="ru-RU" smtClean="0"/>
              <a:pPr eaLnBrk="1" hangingPunct="1"/>
              <a:t>10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Домены обмена сообщениями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ru-RU" sz="2800" smtClean="0"/>
              <a:t>Стандартные подходы к обмену сообщениями</a:t>
            </a:r>
          </a:p>
          <a:p>
            <a:pPr lvl="1">
              <a:spcBef>
                <a:spcPts val="900"/>
              </a:spcBef>
            </a:pPr>
            <a:r>
              <a:rPr lang="en-US" sz="2400" smtClean="0"/>
              <a:t>Point-to-point (</a:t>
            </a:r>
            <a:r>
              <a:rPr lang="ru-RU" sz="2400" smtClean="0"/>
              <a:t>«точка-точка»)</a:t>
            </a:r>
          </a:p>
          <a:p>
            <a:pPr lvl="1">
              <a:spcBef>
                <a:spcPts val="900"/>
              </a:spcBef>
            </a:pPr>
            <a:r>
              <a:rPr lang="en-US" sz="2400" smtClean="0"/>
              <a:t>Publish/subscribe (</a:t>
            </a:r>
            <a:r>
              <a:rPr lang="ru-RU" sz="2400" smtClean="0"/>
              <a:t>«публикация</a:t>
            </a:r>
            <a:r>
              <a:rPr lang="en-US" sz="2400" smtClean="0"/>
              <a:t>/</a:t>
            </a:r>
            <a:r>
              <a:rPr lang="ru-RU" sz="2400" smtClean="0"/>
              <a:t>подписка»)</a:t>
            </a:r>
          </a:p>
          <a:p>
            <a:pPr>
              <a:spcBef>
                <a:spcPts val="900"/>
              </a:spcBef>
            </a:pPr>
            <a:r>
              <a:rPr lang="en-US" sz="2800" smtClean="0"/>
              <a:t>JMS </a:t>
            </a:r>
            <a:r>
              <a:rPr lang="ru-RU" sz="2800" smtClean="0"/>
              <a:t>может работать с обоими видами доменов</a:t>
            </a:r>
          </a:p>
          <a:p>
            <a:pPr>
              <a:spcBef>
                <a:spcPts val="900"/>
              </a:spcBef>
            </a:pPr>
            <a:r>
              <a:rPr lang="ru-RU" sz="2800" smtClean="0"/>
              <a:t>Реализации </a:t>
            </a:r>
            <a:r>
              <a:rPr lang="en-US" sz="2800" smtClean="0"/>
              <a:t>JMS </a:t>
            </a:r>
            <a:r>
              <a:rPr lang="ru-RU" sz="2800" smtClean="0"/>
              <a:t>для </a:t>
            </a:r>
            <a:r>
              <a:rPr lang="en-US" sz="2800" smtClean="0"/>
              <a:t>JavaEE </a:t>
            </a:r>
            <a:r>
              <a:rPr lang="ru-RU" sz="2800" smtClean="0"/>
              <a:t>обязаны реализовывать работу с обоими видами</a:t>
            </a:r>
          </a:p>
          <a:p>
            <a:pPr>
              <a:spcBef>
                <a:spcPts val="900"/>
              </a:spcBef>
            </a:pPr>
            <a:r>
              <a:rPr lang="ru-RU" sz="2800" smtClean="0"/>
              <a:t>Программная модель построена таким образом, что клиент даже может не знать, в каком домене он работает</a:t>
            </a:r>
          </a:p>
        </p:txBody>
      </p:sp>
      <p:sp>
        <p:nvSpPr>
          <p:cNvPr id="1434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74B470-9B8F-4546-AA31-2CE3D5E0C42E}" type="slidenum">
              <a:rPr lang="ru-RU" smtClean="0"/>
              <a:pPr eaLnBrk="1" hangingPunct="1"/>
              <a:t>11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Домен обмена сообщениями "точка-точка"</a:t>
            </a:r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C55E8D-72D2-4466-9C8D-960F855BB00B}" type="slidenum">
              <a:rPr lang="ru-RU" smtClean="0"/>
              <a:pPr eaLnBrk="1" hangingPunct="1"/>
              <a:t>12</a:t>
            </a:fld>
            <a:endParaRPr lang="ru-RU" smtClean="0"/>
          </a:p>
        </p:txBody>
      </p:sp>
      <p:grpSp>
        <p:nvGrpSpPr>
          <p:cNvPr id="2" name="Группа 27"/>
          <p:cNvGrpSpPr>
            <a:grpSpLocks/>
          </p:cNvGrpSpPr>
          <p:nvPr/>
        </p:nvGrpSpPr>
        <p:grpSpPr bwMode="auto">
          <a:xfrm>
            <a:off x="428625" y="2500313"/>
            <a:ext cx="8215313" cy="2714625"/>
            <a:chOff x="428596" y="2500306"/>
            <a:chExt cx="8215370" cy="271464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28596" y="3857627"/>
              <a:ext cx="1357322" cy="85725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>
                  <a:solidFill>
                    <a:schemeClr val="tx1"/>
                  </a:solidFill>
                </a:rPr>
                <a:t>Клиент 1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286644" y="3857627"/>
              <a:ext cx="1357322" cy="85725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>
                  <a:solidFill>
                    <a:schemeClr val="tx1"/>
                  </a:solidFill>
                </a:rPr>
                <a:t>Клиент 2</a:t>
              </a:r>
            </a:p>
          </p:txBody>
        </p:sp>
        <p:sp>
          <p:nvSpPr>
            <p:cNvPr id="9" name="Цилиндр 8"/>
            <p:cNvSpPr/>
            <p:nvPr/>
          </p:nvSpPr>
          <p:spPr>
            <a:xfrm rot="5400000">
              <a:off x="4143372" y="3357562"/>
              <a:ext cx="642942" cy="1785950"/>
            </a:xfrm>
            <a:prstGeom prst="can">
              <a:avLst>
                <a:gd name="adj" fmla="val 60930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ru-RU" b="1" dirty="0">
                  <a:solidFill>
                    <a:schemeClr val="tx1"/>
                  </a:solidFill>
                </a:rPr>
                <a:t>Очередь</a:t>
              </a:r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1881169" y="4143379"/>
              <a:ext cx="1619261" cy="2857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" name="Стрелка вправо 10"/>
            <p:cNvSpPr/>
            <p:nvPr/>
          </p:nvSpPr>
          <p:spPr>
            <a:xfrm rot="10800000">
              <a:off x="5357818" y="3776665"/>
              <a:ext cx="1762137" cy="2857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" name="Стрелка вправо 11"/>
            <p:cNvSpPr/>
            <p:nvPr/>
          </p:nvSpPr>
          <p:spPr>
            <a:xfrm rot="10800000">
              <a:off x="5357818" y="4491045"/>
              <a:ext cx="1762137" cy="2857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5371" name="TextBox 12"/>
            <p:cNvSpPr txBox="1">
              <a:spLocks noChangeArrowheads="1"/>
            </p:cNvSpPr>
            <p:nvPr/>
          </p:nvSpPr>
          <p:spPr bwMode="auto">
            <a:xfrm>
              <a:off x="2000232" y="4429132"/>
              <a:ext cx="12620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b="1"/>
                <a:t>Передает</a:t>
              </a:r>
            </a:p>
          </p:txBody>
        </p:sp>
        <p:sp>
          <p:nvSpPr>
            <p:cNvPr id="15372" name="TextBox 13"/>
            <p:cNvSpPr txBox="1">
              <a:spLocks noChangeArrowheads="1"/>
            </p:cNvSpPr>
            <p:nvPr/>
          </p:nvSpPr>
          <p:spPr bwMode="auto">
            <a:xfrm>
              <a:off x="5619304" y="4071942"/>
              <a:ext cx="1453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b="1"/>
                <a:t>Принимает</a:t>
              </a:r>
            </a:p>
          </p:txBody>
        </p:sp>
        <p:sp>
          <p:nvSpPr>
            <p:cNvPr id="15373" name="TextBox 14"/>
            <p:cNvSpPr txBox="1">
              <a:spLocks noChangeArrowheads="1"/>
            </p:cNvSpPr>
            <p:nvPr/>
          </p:nvSpPr>
          <p:spPr bwMode="auto">
            <a:xfrm>
              <a:off x="5429256" y="4845618"/>
              <a:ext cx="18317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b="1"/>
                <a:t>Подтверждает</a:t>
              </a:r>
            </a:p>
          </p:txBody>
        </p:sp>
        <p:sp>
          <p:nvSpPr>
            <p:cNvPr id="16" name="Загнутый угол 15"/>
            <p:cNvSpPr/>
            <p:nvPr/>
          </p:nvSpPr>
          <p:spPr>
            <a:xfrm flipV="1">
              <a:off x="2214546" y="2857495"/>
              <a:ext cx="785817" cy="1000132"/>
            </a:xfrm>
            <a:prstGeom prst="foldedCorner">
              <a:avLst>
                <a:gd name="adj" fmla="val 25649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Загнутый угол 24"/>
            <p:cNvSpPr/>
            <p:nvPr/>
          </p:nvSpPr>
          <p:spPr>
            <a:xfrm flipV="1">
              <a:off x="5857884" y="2500306"/>
              <a:ext cx="785818" cy="1000132"/>
            </a:xfrm>
            <a:prstGeom prst="foldedCorner">
              <a:avLst>
                <a:gd name="adj" fmla="val 25649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endParaRPr lang="ru-RU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Домен обмена сообщениями "точка-точка"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dirty="0" smtClean="0"/>
              <a:t>Может быть зарегистрировано несколько получателей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dirty="0" smtClean="0"/>
              <a:t>Каждое сообщение имеет только одного получателя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dirty="0" smtClean="0"/>
              <a:t>Способ выбора получателя не регламентирован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dirty="0" smtClean="0"/>
              <a:t>Отправитель и получатель сообщения не зависят друг от друга по времени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dirty="0" smtClean="0"/>
              <a:t>Получатель уведомляет об успешной обработке сообщения</a:t>
            </a:r>
          </a:p>
          <a:p>
            <a:pPr>
              <a:spcBef>
                <a:spcPts val="1000"/>
              </a:spcBef>
              <a:defRPr/>
            </a:pPr>
            <a:endParaRPr lang="ru-RU" dirty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9F35541-52C0-425D-908C-60FCE999BC58}" type="slidenum">
              <a:rPr lang="ru-RU" smtClean="0"/>
              <a:pPr eaLnBrk="1" hangingPunct="1"/>
              <a:t>13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Домен обмена сообщениями "публикация-подписка" </a:t>
            </a:r>
          </a:p>
        </p:txBody>
      </p:sp>
      <p:sp>
        <p:nvSpPr>
          <p:cNvPr id="17411" name="Номер слайда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BD256C-AEB9-4760-BC6C-94C1DBF07B27}" type="slidenum">
              <a:rPr lang="ru-RU" smtClean="0"/>
              <a:pPr eaLnBrk="1" hangingPunct="1"/>
              <a:t>14</a:t>
            </a:fld>
            <a:endParaRPr lang="ru-RU" smtClean="0"/>
          </a:p>
        </p:txBody>
      </p:sp>
      <p:grpSp>
        <p:nvGrpSpPr>
          <p:cNvPr id="2" name="Группа 49"/>
          <p:cNvGrpSpPr>
            <a:grpSpLocks/>
          </p:cNvGrpSpPr>
          <p:nvPr/>
        </p:nvGrpSpPr>
        <p:grpSpPr bwMode="auto">
          <a:xfrm>
            <a:off x="428625" y="2000250"/>
            <a:ext cx="8215313" cy="4000500"/>
            <a:chOff x="428596" y="2000241"/>
            <a:chExt cx="8215360" cy="4000527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28596" y="3214687"/>
              <a:ext cx="1357321" cy="85725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>
                  <a:solidFill>
                    <a:schemeClr val="tx1"/>
                  </a:solidFill>
                </a:rPr>
                <a:t>Клиент 1</a:t>
              </a:r>
            </a:p>
          </p:txBody>
        </p:sp>
        <p:sp>
          <p:nvSpPr>
            <p:cNvPr id="7" name="Стрелка вправо 6"/>
            <p:cNvSpPr/>
            <p:nvPr/>
          </p:nvSpPr>
          <p:spPr>
            <a:xfrm>
              <a:off x="1881167" y="3500439"/>
              <a:ext cx="1762135" cy="2857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7415" name="TextBox 8"/>
            <p:cNvSpPr txBox="1">
              <a:spLocks noChangeArrowheads="1"/>
            </p:cNvSpPr>
            <p:nvPr/>
          </p:nvSpPr>
          <p:spPr bwMode="auto">
            <a:xfrm>
              <a:off x="2034627" y="3805442"/>
              <a:ext cx="1384736" cy="369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b="1"/>
                <a:t>Публикует</a:t>
              </a: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7286635" y="4357695"/>
              <a:ext cx="1357321" cy="85725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>
                  <a:solidFill>
                    <a:schemeClr val="tx1"/>
                  </a:solidFill>
                </a:rPr>
                <a:t>Клиент 3</a:t>
              </a:r>
            </a:p>
          </p:txBody>
        </p:sp>
        <p:sp>
          <p:nvSpPr>
            <p:cNvPr id="13" name="Стрелка вправо 12"/>
            <p:cNvSpPr/>
            <p:nvPr/>
          </p:nvSpPr>
          <p:spPr>
            <a:xfrm rot="10800000">
              <a:off x="5214936" y="4276731"/>
              <a:ext cx="1905011" cy="2857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" name="Стрелка вправо 13"/>
            <p:cNvSpPr/>
            <p:nvPr/>
          </p:nvSpPr>
          <p:spPr>
            <a:xfrm>
              <a:off x="5214936" y="4948249"/>
              <a:ext cx="1905011" cy="2857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7419" name="TextBox 14"/>
            <p:cNvSpPr txBox="1">
              <a:spLocks noChangeArrowheads="1"/>
            </p:cNvSpPr>
            <p:nvPr/>
          </p:nvSpPr>
          <p:spPr bwMode="auto">
            <a:xfrm>
              <a:off x="5214936" y="4572010"/>
              <a:ext cx="2009651" cy="369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b="1"/>
                <a:t>Подписывается</a:t>
              </a:r>
            </a:p>
          </p:txBody>
        </p:sp>
        <p:sp>
          <p:nvSpPr>
            <p:cNvPr id="17420" name="TextBox 15"/>
            <p:cNvSpPr txBox="1">
              <a:spLocks noChangeArrowheads="1"/>
            </p:cNvSpPr>
            <p:nvPr/>
          </p:nvSpPr>
          <p:spPr bwMode="auto">
            <a:xfrm>
              <a:off x="5409287" y="5214952"/>
              <a:ext cx="1520158" cy="369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b="1"/>
                <a:t>Доставляет</a:t>
              </a: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7286635" y="2071679"/>
              <a:ext cx="1357321" cy="85725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>
                  <a:solidFill>
                    <a:schemeClr val="tx1"/>
                  </a:solidFill>
                </a:rPr>
                <a:t>Клиент 2</a:t>
              </a:r>
            </a:p>
          </p:txBody>
        </p:sp>
        <p:sp>
          <p:nvSpPr>
            <p:cNvPr id="29" name="Стрелка вправо 28"/>
            <p:cNvSpPr/>
            <p:nvPr/>
          </p:nvSpPr>
          <p:spPr>
            <a:xfrm rot="10800000">
              <a:off x="5214936" y="2000241"/>
              <a:ext cx="1905011" cy="2857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" name="Стрелка вправо 29"/>
            <p:cNvSpPr/>
            <p:nvPr/>
          </p:nvSpPr>
          <p:spPr>
            <a:xfrm>
              <a:off x="5214936" y="2671759"/>
              <a:ext cx="1905011" cy="2857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7424" name="TextBox 30"/>
            <p:cNvSpPr txBox="1">
              <a:spLocks noChangeArrowheads="1"/>
            </p:cNvSpPr>
            <p:nvPr/>
          </p:nvSpPr>
          <p:spPr bwMode="auto">
            <a:xfrm>
              <a:off x="5214936" y="2295618"/>
              <a:ext cx="2009651" cy="369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b="1"/>
                <a:t>Подписывается</a:t>
              </a:r>
            </a:p>
          </p:txBody>
        </p:sp>
        <p:sp>
          <p:nvSpPr>
            <p:cNvPr id="17425" name="TextBox 31"/>
            <p:cNvSpPr txBox="1">
              <a:spLocks noChangeArrowheads="1"/>
            </p:cNvSpPr>
            <p:nvPr/>
          </p:nvSpPr>
          <p:spPr bwMode="auto">
            <a:xfrm>
              <a:off x="5409287" y="2938561"/>
              <a:ext cx="1520158" cy="369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b="1"/>
                <a:t>Доставляет</a:t>
              </a:r>
            </a:p>
          </p:txBody>
        </p:sp>
        <p:sp>
          <p:nvSpPr>
            <p:cNvPr id="36" name="Цилиндр 35"/>
            <p:cNvSpPr/>
            <p:nvPr/>
          </p:nvSpPr>
          <p:spPr>
            <a:xfrm>
              <a:off x="3786178" y="2000241"/>
              <a:ext cx="1357320" cy="3214710"/>
            </a:xfrm>
            <a:prstGeom prst="can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>
                  <a:solidFill>
                    <a:schemeClr val="tx1"/>
                  </a:solidFill>
                </a:rPr>
                <a:t>Тема</a:t>
              </a:r>
            </a:p>
          </p:txBody>
        </p:sp>
        <p:sp>
          <p:nvSpPr>
            <p:cNvPr id="40" name="Загнутый угол 39"/>
            <p:cNvSpPr/>
            <p:nvPr/>
          </p:nvSpPr>
          <p:spPr>
            <a:xfrm flipV="1">
              <a:off x="2571733" y="3000373"/>
              <a:ext cx="357190" cy="428628"/>
            </a:xfrm>
            <a:prstGeom prst="foldedCorner">
              <a:avLst>
                <a:gd name="adj" fmla="val 4720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Загнутый угол 47"/>
            <p:cNvSpPr/>
            <p:nvPr/>
          </p:nvSpPr>
          <p:spPr>
            <a:xfrm flipV="1">
              <a:off x="6072191" y="3286125"/>
              <a:ext cx="357189" cy="428628"/>
            </a:xfrm>
            <a:prstGeom prst="foldedCorner">
              <a:avLst>
                <a:gd name="adj" fmla="val 4720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Загнутый угол 48"/>
            <p:cNvSpPr/>
            <p:nvPr/>
          </p:nvSpPr>
          <p:spPr>
            <a:xfrm flipV="1">
              <a:off x="6072191" y="5572140"/>
              <a:ext cx="357189" cy="428628"/>
            </a:xfrm>
            <a:prstGeom prst="foldedCorner">
              <a:avLst>
                <a:gd name="adj" fmla="val 4720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endParaRPr lang="ru-RU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Домен обмена сообщениями "публикация-подписка"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dirty="0" smtClean="0"/>
              <a:t>Каждое сообщение может иметь множество получателей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dirty="0" smtClean="0"/>
              <a:t>Издатели и подписчики зависят друг от друга по времени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dirty="0" smtClean="0"/>
              <a:t>Клиент, подписавшийся на тему, может получать только сообщения, опубликованные после того, как клиент создал подписку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dirty="0" smtClean="0"/>
              <a:t>Существует специальный вид «длительной» подписки</a:t>
            </a:r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1107FF-2CF8-4133-8C35-2F154A605D64}" type="slidenum">
              <a:rPr lang="ru-RU" smtClean="0"/>
              <a:pPr eaLnBrk="1" hangingPunct="1"/>
              <a:t>15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Основные элементы программной модели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eaLnBrk="1" hangingPunct="1">
              <a:spcBef>
                <a:spcPts val="1800"/>
              </a:spcBef>
            </a:pPr>
            <a:r>
              <a:rPr lang="ru-RU" dirty="0" smtClean="0"/>
              <a:t>Администрируемые объекты</a:t>
            </a:r>
          </a:p>
          <a:p>
            <a:pPr eaLnBrk="1" hangingPunct="1">
              <a:spcBef>
                <a:spcPts val="1800"/>
              </a:spcBef>
            </a:pPr>
            <a:r>
              <a:rPr lang="ru-RU" dirty="0" smtClean="0"/>
              <a:t>Соединения</a:t>
            </a:r>
          </a:p>
          <a:p>
            <a:pPr eaLnBrk="1" hangingPunct="1">
              <a:spcBef>
                <a:spcPts val="1800"/>
              </a:spcBef>
            </a:pPr>
            <a:r>
              <a:rPr lang="ru-RU" dirty="0" smtClean="0"/>
              <a:t>Сессии</a:t>
            </a:r>
          </a:p>
          <a:p>
            <a:pPr eaLnBrk="1" hangingPunct="1">
              <a:spcBef>
                <a:spcPts val="1800"/>
              </a:spcBef>
            </a:pPr>
            <a:r>
              <a:rPr lang="ru-RU" dirty="0" smtClean="0"/>
              <a:t>Получатели сообщений</a:t>
            </a:r>
          </a:p>
          <a:p>
            <a:pPr eaLnBrk="1" hangingPunct="1">
              <a:spcBef>
                <a:spcPts val="1800"/>
              </a:spcBef>
            </a:pPr>
            <a:r>
              <a:rPr lang="ru-RU" dirty="0" smtClean="0"/>
              <a:t>Отправители сообщений</a:t>
            </a:r>
          </a:p>
          <a:p>
            <a:pPr eaLnBrk="1" hangingPunct="1">
              <a:spcBef>
                <a:spcPts val="1800"/>
              </a:spcBef>
            </a:pPr>
            <a:r>
              <a:rPr lang="ru-RU" dirty="0" smtClean="0"/>
              <a:t>Сообщения</a:t>
            </a: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42220C1-F88E-4A9F-95BD-494327C88CF0}" type="slidenum">
              <a:rPr lang="ru-RU" smtClean="0"/>
              <a:pPr eaLnBrk="1" hangingPunct="1"/>
              <a:t>16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Основные элементы программной модели</a:t>
            </a: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C39A992-F8B8-4B55-ACC6-269F5AEE9BA1}" type="slidenum">
              <a:rPr lang="ru-RU" smtClean="0"/>
              <a:pPr eaLnBrk="1" hangingPunct="1"/>
              <a:t>17</a:t>
            </a:fld>
            <a:endParaRPr lang="ru-RU" smtClean="0"/>
          </a:p>
        </p:txBody>
      </p:sp>
      <p:sp>
        <p:nvSpPr>
          <p:cNvPr id="5" name="Овал 4"/>
          <p:cNvSpPr/>
          <p:nvPr/>
        </p:nvSpPr>
        <p:spPr>
          <a:xfrm>
            <a:off x="3429000" y="1643063"/>
            <a:ext cx="2262188" cy="71437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700" b="1" dirty="0">
                <a:solidFill>
                  <a:schemeClr val="tx1"/>
                </a:solidFill>
              </a:rPr>
              <a:t>Фабрика соединений</a:t>
            </a:r>
          </a:p>
        </p:txBody>
      </p:sp>
      <p:sp>
        <p:nvSpPr>
          <p:cNvPr id="6" name="Стрелка вправо 5"/>
          <p:cNvSpPr/>
          <p:nvPr/>
        </p:nvSpPr>
        <p:spPr>
          <a:xfrm rot="5400000">
            <a:off x="4393406" y="2464594"/>
            <a:ext cx="35718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429000" y="2857500"/>
            <a:ext cx="2286000" cy="7143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</a:rPr>
              <a:t>Соединение</a:t>
            </a:r>
          </a:p>
        </p:txBody>
      </p:sp>
      <p:sp>
        <p:nvSpPr>
          <p:cNvPr id="9" name="Стрелка вправо 8"/>
          <p:cNvSpPr/>
          <p:nvPr/>
        </p:nvSpPr>
        <p:spPr>
          <a:xfrm rot="5400000">
            <a:off x="4393406" y="3679032"/>
            <a:ext cx="357187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429000" y="4071938"/>
            <a:ext cx="2286000" cy="7143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</a:rPr>
              <a:t>Сессия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572250" y="4071938"/>
            <a:ext cx="2286000" cy="7143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</a:rPr>
              <a:t>Получатель сообщений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85750" y="4071938"/>
            <a:ext cx="2286000" cy="7143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</a:rPr>
              <a:t>Отправитель сообщений</a:t>
            </a:r>
          </a:p>
        </p:txBody>
      </p:sp>
      <p:sp>
        <p:nvSpPr>
          <p:cNvPr id="13" name="Стрелка вправо 12"/>
          <p:cNvSpPr/>
          <p:nvPr/>
        </p:nvSpPr>
        <p:spPr>
          <a:xfrm rot="5400000">
            <a:off x="4393406" y="4893469"/>
            <a:ext cx="35718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5400000">
            <a:off x="7536656" y="4893469"/>
            <a:ext cx="35718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5400000">
            <a:off x="1250156" y="4893469"/>
            <a:ext cx="35718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Цилиндр 15"/>
          <p:cNvSpPr/>
          <p:nvPr/>
        </p:nvSpPr>
        <p:spPr>
          <a:xfrm>
            <a:off x="285750" y="5286375"/>
            <a:ext cx="2286000" cy="785813"/>
          </a:xfrm>
          <a:prstGeom prst="can">
            <a:avLst>
              <a:gd name="adj" fmla="val 2622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</a:rPr>
              <a:t>Целевой объект</a:t>
            </a:r>
          </a:p>
        </p:txBody>
      </p:sp>
      <p:sp>
        <p:nvSpPr>
          <p:cNvPr id="17" name="Цилиндр 16"/>
          <p:cNvSpPr/>
          <p:nvPr/>
        </p:nvSpPr>
        <p:spPr>
          <a:xfrm>
            <a:off x="6572250" y="5286375"/>
            <a:ext cx="2286000" cy="785813"/>
          </a:xfrm>
          <a:prstGeom prst="can">
            <a:avLst>
              <a:gd name="adj" fmla="val 2622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</a:rPr>
              <a:t>Целевой объект</a:t>
            </a:r>
          </a:p>
        </p:txBody>
      </p:sp>
      <p:sp>
        <p:nvSpPr>
          <p:cNvPr id="18" name="Загнутый угол 17"/>
          <p:cNvSpPr/>
          <p:nvPr/>
        </p:nvSpPr>
        <p:spPr>
          <a:xfrm flipV="1">
            <a:off x="4221163" y="5286375"/>
            <a:ext cx="708025" cy="857250"/>
          </a:xfrm>
          <a:prstGeom prst="foldedCorner">
            <a:avLst>
              <a:gd name="adj" fmla="val 32590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10800000">
            <a:off x="2643188" y="4322763"/>
            <a:ext cx="7143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5786438" y="4319588"/>
            <a:ext cx="7143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Администрируемые объекты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sz="2800" dirty="0" smtClean="0"/>
              <a:t>Типы и объекты предоставляются разработчиком </a:t>
            </a:r>
            <a:r>
              <a:rPr lang="en-US" sz="2800" dirty="0" smtClean="0"/>
              <a:t>JMS</a:t>
            </a:r>
            <a:endParaRPr lang="ru-RU" sz="2800" dirty="0" smtClean="0"/>
          </a:p>
          <a:p>
            <a:pPr eaLnBrk="1" hangingPunct="1">
              <a:defRPr/>
            </a:pPr>
            <a:r>
              <a:rPr lang="ru-RU" sz="2800" dirty="0" smtClean="0"/>
              <a:t>Создаются не средствами </a:t>
            </a:r>
            <a:r>
              <a:rPr lang="en-US" sz="2800" dirty="0" smtClean="0"/>
              <a:t>JMS,</a:t>
            </a:r>
            <a:r>
              <a:rPr lang="ru-RU" sz="2800" dirty="0" smtClean="0"/>
              <a:t> а являются «готовыми» объектами</a:t>
            </a:r>
          </a:p>
          <a:p>
            <a:pPr eaLnBrk="1" hangingPunct="1">
              <a:defRPr/>
            </a:pPr>
            <a:r>
              <a:rPr lang="ru-RU" sz="2800" dirty="0" smtClean="0"/>
              <a:t>В случае </a:t>
            </a:r>
            <a:r>
              <a:rPr lang="en-US" sz="2800" dirty="0" err="1" smtClean="0"/>
              <a:t>JavaEE</a:t>
            </a:r>
            <a:r>
              <a:rPr lang="en-US" sz="2800" dirty="0" smtClean="0"/>
              <a:t> </a:t>
            </a:r>
            <a:r>
              <a:rPr lang="ru-RU" sz="2800" dirty="0" smtClean="0"/>
              <a:t>настраиваются как ресурсы сервера приложений</a:t>
            </a:r>
          </a:p>
          <a:p>
            <a:pPr eaLnBrk="1" hangingPunct="1">
              <a:defRPr/>
            </a:pPr>
            <a:r>
              <a:rPr lang="ru-RU" sz="2800" dirty="0" smtClean="0"/>
              <a:t>Доступ можно получить через </a:t>
            </a:r>
            <a:r>
              <a:rPr lang="en-US" sz="2800" dirty="0" smtClean="0"/>
              <a:t>JNDI</a:t>
            </a:r>
          </a:p>
          <a:p>
            <a:pPr eaLnBrk="1" hangingPunct="1">
              <a:defRPr/>
            </a:pPr>
            <a:r>
              <a:rPr lang="ru-RU" sz="2800" dirty="0" smtClean="0"/>
              <a:t>Виды </a:t>
            </a:r>
            <a:r>
              <a:rPr lang="ru-RU" sz="2800" dirty="0" err="1" smtClean="0"/>
              <a:t>администрируемых</a:t>
            </a:r>
            <a:r>
              <a:rPr lang="ru-RU" sz="2800" dirty="0" smtClean="0"/>
              <a:t> объектов:</a:t>
            </a:r>
          </a:p>
          <a:p>
            <a:pPr lvl="1" eaLnBrk="1" hangingPunct="1">
              <a:defRPr/>
            </a:pPr>
            <a:r>
              <a:rPr lang="ru-RU" sz="2400" dirty="0" smtClean="0"/>
              <a:t>Фабрики соединений</a:t>
            </a:r>
            <a:endParaRPr lang="en-US" sz="2400" dirty="0" smtClean="0"/>
          </a:p>
          <a:p>
            <a:pPr lvl="1" eaLnBrk="1" hangingPunct="1">
              <a:defRPr/>
            </a:pPr>
            <a:r>
              <a:rPr lang="ru-RU" sz="2400" dirty="0" smtClean="0"/>
              <a:t>«Целевые» объекты: очереди и темы</a:t>
            </a:r>
            <a:endParaRPr lang="ru-RU" sz="3200" dirty="0"/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F5B9AB-A958-414F-AC40-5514BDF2CA73}" type="slidenum">
              <a:rPr lang="ru-RU" smtClean="0"/>
              <a:pPr eaLnBrk="1" hangingPunct="1"/>
              <a:t>18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89A0516-D829-48CF-A041-5295EB61484B}" type="slidenum">
              <a:rPr lang="ru-RU" smtClean="0"/>
              <a:pPr eaLnBrk="1" hangingPunct="1"/>
              <a:t>1</a:t>
            </a:fld>
            <a:endParaRPr lang="ru-RU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ru-RU" smtClean="0"/>
              <a:t>Передача сообщений</a:t>
            </a:r>
          </a:p>
          <a:p>
            <a:pPr>
              <a:spcBef>
                <a:spcPts val="1800"/>
              </a:spcBef>
            </a:pPr>
            <a:r>
              <a:rPr lang="en-US" smtClean="0"/>
              <a:t>JMS</a:t>
            </a:r>
          </a:p>
          <a:p>
            <a:pPr>
              <a:spcBef>
                <a:spcPts val="1800"/>
              </a:spcBef>
            </a:pPr>
            <a:r>
              <a:rPr lang="ru-RU" smtClean="0"/>
              <a:t>Принципы и архитектура </a:t>
            </a:r>
            <a:r>
              <a:rPr lang="en-US" smtClean="0"/>
              <a:t>JMS</a:t>
            </a:r>
          </a:p>
          <a:p>
            <a:pPr>
              <a:spcBef>
                <a:spcPts val="1800"/>
              </a:spcBef>
            </a:pPr>
            <a:r>
              <a:rPr lang="ru-RU" smtClean="0"/>
              <a:t>Основные элементы </a:t>
            </a:r>
            <a:r>
              <a:rPr lang="en-US" smtClean="0"/>
              <a:t>JMS</a:t>
            </a:r>
          </a:p>
          <a:p>
            <a:pPr>
              <a:spcBef>
                <a:spcPts val="1800"/>
              </a:spcBef>
            </a:pPr>
            <a:r>
              <a:rPr lang="ru-RU" smtClean="0"/>
              <a:t>Сообщения и их виды</a:t>
            </a:r>
          </a:p>
          <a:p>
            <a:pPr>
              <a:spcBef>
                <a:spcPts val="1800"/>
              </a:spcBef>
            </a:pPr>
            <a:r>
              <a:rPr lang="ru-RU" smtClean="0"/>
              <a:t>Управление надежностью работы </a:t>
            </a:r>
            <a:r>
              <a:rPr lang="en-US" smtClean="0"/>
              <a:t>JMS</a:t>
            </a:r>
            <a:endParaRPr lang="ru-R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Фабрика соединений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ru-RU" sz="2800" smtClean="0"/>
              <a:t>Объект, позволяющий клиенту установить соединение со службой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ru-RU" sz="2800" smtClean="0"/>
              <a:t>Реализация настраивается администратором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ru-RU" sz="2800" smtClean="0"/>
              <a:t>Реализует интерфейс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ConnectionFactory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QueueConnectionFactory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TopicConnectionFactory</a:t>
            </a:r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83594D-4980-4576-8F6B-BB3857AB07DC}" type="slidenum">
              <a:rPr lang="ru-RU" smtClean="0"/>
              <a:pPr eaLnBrk="1" hangingPunct="1"/>
              <a:t>19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4357688"/>
            <a:ext cx="8572500" cy="178593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Courier New" pitchFamily="49" charset="0"/>
              </a:rPr>
              <a:t>Context ctx = new InitialContext();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ConnectionFactory connectionFactory = </a:t>
            </a:r>
            <a:r>
              <a:rPr lang="ru-RU" sz="1600" b="1">
                <a:latin typeface="Courier New" pitchFamily="49" charset="0"/>
              </a:rPr>
              <a:t/>
            </a:r>
            <a:br>
              <a:rPr lang="ru-RU" sz="1600" b="1">
                <a:latin typeface="Courier New" pitchFamily="49" charset="0"/>
              </a:rPr>
            </a:br>
            <a:r>
              <a:rPr lang="ru-RU" sz="1600" b="1">
                <a:latin typeface="Courier New" pitchFamily="49" charset="0"/>
              </a:rPr>
              <a:t>   </a:t>
            </a:r>
            <a:r>
              <a:rPr lang="en-US" sz="1600" b="1">
                <a:latin typeface="Courier New" pitchFamily="49" charset="0"/>
              </a:rPr>
              <a:t>(ConnectionFactory)ctx.lookup("jms/ConnectionFactory");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QueueConnectionFactory queueConnectionFactory = </a:t>
            </a:r>
            <a:r>
              <a:rPr lang="ru-RU" sz="1600" b="1">
                <a:latin typeface="Courier New" pitchFamily="49" charset="0"/>
              </a:rPr>
              <a:t/>
            </a:r>
            <a:br>
              <a:rPr lang="ru-RU" sz="1600" b="1">
                <a:latin typeface="Courier New" pitchFamily="49" charset="0"/>
              </a:rPr>
            </a:br>
            <a:r>
              <a:rPr lang="ru-RU" sz="1600" b="1">
                <a:latin typeface="Courier New" pitchFamily="49" charset="0"/>
              </a:rPr>
              <a:t>   </a:t>
            </a:r>
            <a:r>
              <a:rPr lang="en-US" sz="1600" b="1">
                <a:latin typeface="Courier New" pitchFamily="49" charset="0"/>
              </a:rPr>
              <a:t>(QueueConnectionFactory)ctx.lookup("jms/QueueConnectionFactory");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TopicConnectionFactory topicConnectionFactory = </a:t>
            </a:r>
            <a:r>
              <a:rPr lang="ru-RU" sz="1600" b="1">
                <a:latin typeface="Courier New" pitchFamily="49" charset="0"/>
              </a:rPr>
              <a:t/>
            </a:r>
            <a:br>
              <a:rPr lang="ru-RU" sz="1600" b="1">
                <a:latin typeface="Courier New" pitchFamily="49" charset="0"/>
              </a:rPr>
            </a:br>
            <a:r>
              <a:rPr lang="ru-RU" sz="1600" b="1">
                <a:latin typeface="Courier New" pitchFamily="49" charset="0"/>
              </a:rPr>
              <a:t>   </a:t>
            </a:r>
            <a:r>
              <a:rPr lang="en-US" sz="1600" b="1">
                <a:latin typeface="Courier New" pitchFamily="49" charset="0"/>
              </a:rPr>
              <a:t>(TopicConnectionFactory)ctx.lookup("jms/TopicConnectionFactory");</a:t>
            </a:r>
          </a:p>
          <a:p>
            <a:pPr eaLnBrk="1" hangingPunct="1"/>
            <a:endParaRPr lang="en-US" sz="16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Целевые объекты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smtClean="0"/>
              <a:t>Настраиваются администратором</a:t>
            </a:r>
          </a:p>
          <a:p>
            <a:pPr lvl="1"/>
            <a:r>
              <a:rPr lang="ru-RU" sz="2400" smtClean="0"/>
              <a:t>Очереди соответствуют домену «точка-точка»</a:t>
            </a:r>
          </a:p>
          <a:p>
            <a:pPr lvl="1"/>
            <a:r>
              <a:rPr lang="ru-RU" sz="2400" smtClean="0"/>
              <a:t>Темы соответствуют домену «публикация/подписка»</a:t>
            </a:r>
          </a:p>
          <a:p>
            <a:r>
              <a:rPr lang="ru-RU" sz="2800" smtClean="0"/>
              <a:t>Реализуют интерфейс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pPr lvl="1"/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Queue</a:t>
            </a:r>
          </a:p>
          <a:p>
            <a:pPr lvl="1"/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Topic</a:t>
            </a:r>
            <a:endParaRPr lang="ru-RU" smtClean="0"/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D84AE5-A59A-4A74-9BB2-C2D4CD136854}" type="slidenum">
              <a:rPr lang="ru-RU" smtClean="0"/>
              <a:pPr eaLnBrk="1" hangingPunct="1"/>
              <a:t>20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4572000"/>
            <a:ext cx="8572500" cy="15001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Destination dest1 = (Destination) ctx.lookup("jms/MyQueue");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Queue myQueue = (Queue) ctx.lookup("jms/MyQueue");</a:t>
            </a:r>
          </a:p>
          <a:p>
            <a:pPr eaLnBrk="1" hangingPunct="1"/>
            <a:endParaRPr lang="en-US" b="1">
              <a:latin typeface="Courier New" pitchFamily="49" charset="0"/>
            </a:endParaRPr>
          </a:p>
          <a:p>
            <a:pPr eaLnBrk="1" hangingPunct="1"/>
            <a:r>
              <a:rPr lang="en-US" b="1">
                <a:latin typeface="Courier New" pitchFamily="49" charset="0"/>
              </a:rPr>
              <a:t>Destination dest2 = (Destination) ctx.lookup("jms/MyTopic");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Topic myTopic = (Topic) ctx.lookup("jms/MyTopic");</a:t>
            </a:r>
            <a:endParaRPr lang="ru-RU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Соединение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smtClean="0"/>
              <a:t>Объект инкапсулирует соединение с конкретной службой </a:t>
            </a:r>
            <a:r>
              <a:rPr lang="en-US" sz="2800" smtClean="0"/>
              <a:t>JMS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Обеспечивает аутентификацию пользователя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Позволяет получить информацию о соединении</a:t>
            </a:r>
          </a:p>
          <a:p>
            <a:pPr>
              <a:lnSpc>
                <a:spcPct val="80000"/>
              </a:lnSpc>
            </a:pPr>
            <a:r>
              <a:rPr lang="ru-RU" sz="2800" smtClean="0"/>
              <a:t>Реализует интерфейс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Connection</a:t>
            </a:r>
          </a:p>
          <a:p>
            <a:pPr lvl="1">
              <a:lnSpc>
                <a:spcPct val="80000"/>
              </a:lnSpc>
            </a:pP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QueueConnection</a:t>
            </a:r>
          </a:p>
          <a:p>
            <a:pPr lvl="1">
              <a:lnSpc>
                <a:spcPct val="80000"/>
              </a:lnSpc>
            </a:pP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TopicConnection</a:t>
            </a:r>
            <a:endParaRPr lang="ru-RU" sz="24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5A3B14-919A-4FC7-98AB-55FC60843EC7}" type="slidenum">
              <a:rPr lang="ru-RU" smtClean="0"/>
              <a:pPr eaLnBrk="1" hangingPunct="1"/>
              <a:t>21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4572000"/>
            <a:ext cx="8572500" cy="15001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Connection connection = connectionFactory.createConnection();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QueueConnection queueConnection = 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        queueConnectionFactory.createQueueConnection();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TopicConnection topicConnection = 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        topicConnectionFactory.createTopicConnection();</a:t>
            </a:r>
          </a:p>
          <a:p>
            <a:pPr eaLnBrk="1" hangingPunct="1"/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Соединение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 dirty="0" smtClean="0"/>
              <a:t>Позволяет установить слушателя на случай возникновения ошибок</a:t>
            </a:r>
          </a:p>
          <a:p>
            <a:pPr lvl="1">
              <a:defRPr/>
            </a:pP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setExceptionListener</a:t>
            </a: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ExceptionListener</a:t>
            </a: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listener) throws </a:t>
            </a:r>
            <a:r>
              <a:rPr lang="en-US" sz="2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JMSException</a:t>
            </a:r>
            <a:endParaRPr lang="en-US" sz="26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dirty="0" smtClean="0"/>
              <a:t>Запуск и приостановка получения сообщений</a:t>
            </a:r>
          </a:p>
          <a:p>
            <a:pPr lvl="1">
              <a:defRPr/>
            </a:pP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 start() throws </a:t>
            </a:r>
            <a:r>
              <a:rPr lang="en-US" sz="2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JMSException</a:t>
            </a:r>
            <a:endParaRPr lang="en-US" sz="26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 stop() throws </a:t>
            </a:r>
            <a:r>
              <a:rPr lang="en-US" sz="2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JMSException</a:t>
            </a:r>
            <a:endParaRPr lang="en-US" sz="26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dirty="0" smtClean="0"/>
              <a:t>После завершения работы соединение должно быть закрыто</a:t>
            </a:r>
          </a:p>
          <a:p>
            <a:pPr lvl="1">
              <a:defRPr/>
            </a:pP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 close()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JMSException</a:t>
            </a:r>
            <a:endParaRPr lang="ru-RU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07AA41-7834-4AA0-A3E4-B2A214398F99}" type="slidenum">
              <a:rPr lang="ru-RU" smtClean="0"/>
              <a:pPr eaLnBrk="1" hangingPunct="1"/>
              <a:t>22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Сессия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ru-RU" sz="2800" dirty="0" smtClean="0"/>
              <a:t>Объект инкапсулирует контекст порождения и получения сообщений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ru-RU" sz="2800" dirty="0" smtClean="0"/>
              <a:t>Является фабрикой отправителей и получателей сообщений, а также самих сообщений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ru-RU" sz="2800" dirty="0" smtClean="0"/>
              <a:t>Управляет транзакциями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ru-RU" sz="2800" dirty="0" smtClean="0"/>
              <a:t>Обеспечивает временное хранение сообщений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ru-RU" sz="2800" dirty="0" smtClean="0"/>
              <a:t>Реализует интерфейс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Session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QueueSession</a:t>
            </a:r>
            <a:endParaRPr lang="en-US" sz="24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TopicSession</a:t>
            </a:r>
            <a:endParaRPr lang="ru-RU" sz="24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E25E6C-94E7-4F82-870E-1DC2D36B044E}" type="slidenum">
              <a:rPr lang="ru-RU" smtClean="0"/>
              <a:pPr eaLnBrk="1" hangingPunct="1"/>
              <a:t>23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Сессия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600" smtClean="0"/>
              <a:t>При создании сессии указываются два параметра</a:t>
            </a:r>
          </a:p>
          <a:p>
            <a:pPr lvl="1">
              <a:lnSpc>
                <a:spcPct val="90000"/>
              </a:lnSpc>
            </a:pPr>
            <a:r>
              <a:rPr lang="ru-RU" sz="2200" smtClean="0"/>
              <a:t>Поддержка транзакций – типа </a:t>
            </a:r>
            <a:r>
              <a:rPr lang="en-US" sz="22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boolean</a:t>
            </a:r>
          </a:p>
          <a:p>
            <a:pPr lvl="1">
              <a:lnSpc>
                <a:spcPct val="90000"/>
              </a:lnSpc>
            </a:pPr>
            <a:r>
              <a:rPr lang="ru-RU" sz="2200" smtClean="0"/>
              <a:t>Тип подтверждения доставки – типа </a:t>
            </a:r>
            <a:r>
              <a:rPr lang="en-US" sz="22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</a:p>
          <a:p>
            <a:pPr>
              <a:lnSpc>
                <a:spcPct val="90000"/>
              </a:lnSpc>
            </a:pPr>
            <a:r>
              <a:rPr lang="ru-RU" sz="2600" smtClean="0"/>
              <a:t>После завершения работы сессия должна быть закрыта</a:t>
            </a:r>
          </a:p>
          <a:p>
            <a:pPr lvl="1">
              <a:lnSpc>
                <a:spcPct val="90000"/>
              </a:lnSpc>
            </a:pPr>
            <a:r>
              <a:rPr lang="en-US" sz="22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 close()</a:t>
            </a:r>
            <a:endParaRPr lang="ru-RU" sz="22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366F91-8FA0-4ACC-B292-CFA205ADF7CC}" type="slidenum">
              <a:rPr lang="ru-RU" smtClean="0"/>
              <a:pPr eaLnBrk="1" hangingPunct="1"/>
              <a:t>24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4143375"/>
            <a:ext cx="8572500" cy="2000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Session session = connection.createSession(true, 0);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QueueSession queueSession = 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queueConnection.createQueueSession(false,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            Session.AUTO_ACKNOWLEDGE);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TopicSession topicSession = 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topicConnection.createTopicSession(false, 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            Session.CLIENT_ACKNOWLEDGE);</a:t>
            </a:r>
          </a:p>
          <a:p>
            <a:pPr eaLnBrk="1" hangingPunct="1"/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Отправитель сообщений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JMS-</a:t>
            </a:r>
            <a:r>
              <a:rPr lang="ru-RU" smtClean="0"/>
              <a:t>клиент, отправляющий сообщения целевым объектам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ru-RU" smtClean="0"/>
              <a:t>Реализует интерфейс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MessageProducer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QueueSender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TopicPublisher</a:t>
            </a:r>
          </a:p>
          <a:p>
            <a:pPr lvl="1">
              <a:lnSpc>
                <a:spcPct val="90000"/>
              </a:lnSpc>
            </a:pPr>
            <a:endParaRPr lang="ru-RU" smtClean="0"/>
          </a:p>
          <a:p>
            <a:pPr>
              <a:lnSpc>
                <a:spcPct val="90000"/>
              </a:lnSpc>
            </a:pPr>
            <a:endParaRPr lang="ru-RU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E2F0B2-9E07-4120-9EF3-B9E67888ABED}" type="slidenum">
              <a:rPr lang="ru-RU" smtClean="0"/>
              <a:pPr eaLnBrk="1" hangingPunct="1"/>
              <a:t>25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4286250"/>
            <a:ext cx="8572500" cy="17859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MessageProducer producer =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</a:t>
            </a:r>
            <a:r>
              <a:rPr lang="ru-RU" b="1">
                <a:latin typeface="Courier New" pitchFamily="49" charset="0"/>
              </a:rPr>
              <a:t>                 </a:t>
            </a:r>
            <a:r>
              <a:rPr lang="en-US" b="1">
                <a:latin typeface="Courier New" pitchFamily="49" charset="0"/>
              </a:rPr>
              <a:t> </a:t>
            </a:r>
            <a:r>
              <a:rPr lang="ru-RU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session.createProducer(dest2);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QueueSender sender =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            </a:t>
            </a:r>
            <a:r>
              <a:rPr lang="en-US" b="1">
                <a:latin typeface="Courier New" pitchFamily="49" charset="0"/>
              </a:rPr>
              <a:t>     </a:t>
            </a:r>
            <a:r>
              <a:rPr lang="ru-RU" b="1">
                <a:latin typeface="Courier New" pitchFamily="49" charset="0"/>
              </a:rPr>
              <a:t>      </a:t>
            </a:r>
            <a:r>
              <a:rPr lang="en-US" b="1">
                <a:latin typeface="Courier New" pitchFamily="49" charset="0"/>
              </a:rPr>
              <a:t>queueSession.createSender(queue);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TopicPublisher publisher = 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                </a:t>
            </a:r>
            <a:r>
              <a:rPr lang="en-US" b="1">
                <a:latin typeface="Courier New" pitchFamily="49" charset="0"/>
              </a:rPr>
              <a:t>       topicSession.createPublisher(null);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Отправитель сообщений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ru-RU" dirty="0" smtClean="0"/>
              <a:t>Позволяет управлять следующими параметрами:</a:t>
            </a:r>
          </a:p>
          <a:p>
            <a:pPr lvl="1">
              <a:lnSpc>
                <a:spcPct val="110000"/>
              </a:lnSpc>
              <a:defRPr/>
            </a:pPr>
            <a:r>
              <a:rPr lang="ru-RU" dirty="0" smtClean="0"/>
              <a:t>Целевой объект</a:t>
            </a:r>
          </a:p>
          <a:p>
            <a:pPr lvl="1">
              <a:lnSpc>
                <a:spcPct val="110000"/>
              </a:lnSpc>
              <a:defRPr/>
            </a:pPr>
            <a:r>
              <a:rPr lang="ru-RU" dirty="0" smtClean="0"/>
              <a:t>Режим доставки (персистентный/</a:t>
            </a:r>
            <a:r>
              <a:rPr lang="ru-RU" dirty="0" err="1" smtClean="0"/>
              <a:t>неперсистентный</a:t>
            </a:r>
            <a:r>
              <a:rPr lang="ru-RU" dirty="0" smtClean="0"/>
              <a:t>)</a:t>
            </a:r>
          </a:p>
          <a:p>
            <a:pPr lvl="1">
              <a:lnSpc>
                <a:spcPct val="110000"/>
              </a:lnSpc>
              <a:defRPr/>
            </a:pPr>
            <a:r>
              <a:rPr lang="ru-RU" dirty="0" smtClean="0"/>
              <a:t>Приоритет сообщений</a:t>
            </a:r>
          </a:p>
          <a:p>
            <a:pPr lvl="1">
              <a:lnSpc>
                <a:spcPct val="110000"/>
              </a:lnSpc>
              <a:defRPr/>
            </a:pPr>
            <a:r>
              <a:rPr lang="ru-RU" dirty="0" smtClean="0"/>
              <a:t>Время жизни сообщений</a:t>
            </a:r>
          </a:p>
          <a:p>
            <a:pPr>
              <a:lnSpc>
                <a:spcPct val="110000"/>
              </a:lnSpc>
              <a:defRPr/>
            </a:pPr>
            <a:r>
              <a:rPr lang="ru-RU" dirty="0" smtClean="0"/>
              <a:t>Целевой объект и ряд других параметров могут быть заданы при отправке конкретного сообщения</a:t>
            </a:r>
          </a:p>
          <a:p>
            <a:pPr lvl="1"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 send(Message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 send(Destination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destination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Message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DeliveryMode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priority, long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timeToLive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74F76A8-71DB-4EAA-A329-CA98DA798EEB}" type="slidenum">
              <a:rPr lang="ru-RU" smtClean="0"/>
              <a:pPr eaLnBrk="1" hangingPunct="1"/>
              <a:t>26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Получатель сообщений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JMS-</a:t>
            </a:r>
            <a:r>
              <a:rPr lang="ru-RU" sz="2400" smtClean="0"/>
              <a:t>клиент, получающий сообщения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Реализует интерфейс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MessageConsumer</a:t>
            </a: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QueueReciever</a:t>
            </a: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TopicSubscriber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Источник указывается обязательно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Для тем существует специальный вид «длительной подписки»</a:t>
            </a:r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A485E4-BCC4-4E36-B4CA-378C9F808FEA}" type="slidenum">
              <a:rPr lang="ru-RU" smtClean="0"/>
              <a:pPr eaLnBrk="1" hangingPunct="1"/>
              <a:t>27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4357688"/>
            <a:ext cx="8572500" cy="178593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MessageConsumer consumer =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</a:t>
            </a:r>
            <a:r>
              <a:rPr lang="ru-RU" b="1">
                <a:latin typeface="Courier New" pitchFamily="49" charset="0"/>
              </a:rPr>
              <a:t>                </a:t>
            </a:r>
            <a:r>
              <a:rPr lang="en-US" b="1">
                <a:latin typeface="Courier New" pitchFamily="49" charset="0"/>
              </a:rPr>
              <a:t> </a:t>
            </a:r>
            <a:r>
              <a:rPr lang="ru-RU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session.createConsumer(dest1);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QueueReciever reciever =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           </a:t>
            </a:r>
            <a:r>
              <a:rPr lang="en-US" b="1">
                <a:latin typeface="Courier New" pitchFamily="49" charset="0"/>
              </a:rPr>
              <a:t>     </a:t>
            </a:r>
            <a:r>
              <a:rPr lang="ru-RU" b="1">
                <a:latin typeface="Courier New" pitchFamily="49" charset="0"/>
              </a:rPr>
              <a:t>      </a:t>
            </a:r>
            <a:r>
              <a:rPr lang="en-US" b="1">
                <a:latin typeface="Courier New" pitchFamily="49" charset="0"/>
              </a:rPr>
              <a:t>queueSession.createReciever(queue);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TopicSubscriber subscriber = 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               </a:t>
            </a:r>
            <a:r>
              <a:rPr lang="en-US" b="1">
                <a:latin typeface="Courier New" pitchFamily="49" charset="0"/>
              </a:rPr>
              <a:t>       topicSession.createSubscriber(topic);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Слушатель сообщений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smtClean="0"/>
              <a:t>Вспомогательный объект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Обеспечивает получение сообщений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Реализует интерфейс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MessageListener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Должен регистрироваться у получателя сообщений</a:t>
            </a:r>
          </a:p>
          <a:p>
            <a:pPr>
              <a:lnSpc>
                <a:spcPct val="90000"/>
              </a:lnSpc>
            </a:pPr>
            <a:endParaRPr lang="ru-RU" sz="2800" smtClean="0"/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AE76E5-6AFD-415D-B8F4-DCA1310AFE21}" type="slidenum">
              <a:rPr lang="ru-RU" smtClean="0"/>
              <a:pPr eaLnBrk="1" hangingPunct="1"/>
              <a:t>28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4071938"/>
            <a:ext cx="8572500" cy="2000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public class MyListener implements javax.jms.MessageListener {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public void onMessage (Message message) {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...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...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Передача сообщений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spcBef>
                <a:spcPts val="1000"/>
              </a:spcBef>
              <a:defRPr/>
            </a:pPr>
            <a:r>
              <a:rPr lang="ru-RU" dirty="0" smtClean="0"/>
              <a:t>Способ взаимодействия между компонентами и приложениями</a:t>
            </a:r>
          </a:p>
          <a:p>
            <a:pPr>
              <a:spcBef>
                <a:spcPts val="1000"/>
              </a:spcBef>
              <a:defRPr/>
            </a:pPr>
            <a:r>
              <a:rPr lang="ru-RU" dirty="0" smtClean="0"/>
              <a:t>Каждый клиент соединяется с агентом системы, что обеспечивает возможность создавать, посылать, принимать и читать сообщения</a:t>
            </a:r>
          </a:p>
          <a:p>
            <a:pPr>
              <a:spcBef>
                <a:spcPts val="1000"/>
              </a:spcBef>
              <a:defRPr/>
            </a:pPr>
            <a:r>
              <a:rPr lang="ru-RU" dirty="0" smtClean="0"/>
              <a:t>Система с равноправными возможностями: клиент подобной системы может как посылать, так и принимать сообщения от любого другого клиента</a:t>
            </a:r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349D357-5E1C-4D2E-B690-7135B03E7A77}" type="slidenum">
              <a:rPr lang="ru-RU" smtClean="0"/>
              <a:pPr eaLnBrk="1" hangingPunct="1"/>
              <a:t>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Получение сообщений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Синхронное</a:t>
            </a:r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pPr lvl="3"/>
            <a:endParaRPr lang="en-US" smtClean="0"/>
          </a:p>
          <a:p>
            <a:r>
              <a:rPr lang="ru-RU" smtClean="0"/>
              <a:t>Асинхронное</a:t>
            </a:r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8D87D2-390F-4F5A-B7E8-7F51FD77101B}" type="slidenum">
              <a:rPr lang="ru-RU" smtClean="0"/>
              <a:pPr eaLnBrk="1" hangingPunct="1"/>
              <a:t>29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286000"/>
            <a:ext cx="8572500" cy="17859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b="1">
                <a:latin typeface="Courier New" pitchFamily="49" charset="0"/>
              </a:rPr>
              <a:t>Message m;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connection.start();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m = consumer.recieve();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m = consumer.recieve(1000);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m = consumer.recieveNoWait();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5000625"/>
            <a:ext cx="8572500" cy="107156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b="1">
                <a:latin typeface="Courier New" pitchFamily="49" charset="0"/>
              </a:rPr>
              <a:t>MyListener myListener = new MyListener();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consumer.setMessageListener(myListener);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connection.start();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Сообщение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sz="2800" dirty="0" smtClean="0"/>
              <a:t>Базовый тип сообщений – интерфейс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>Message</a:t>
            </a:r>
            <a:endParaRPr lang="ru-RU" sz="28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ru-RU" sz="2800" dirty="0" smtClean="0"/>
              <a:t>Сообщения делятся по видам, каждому виду соответствует свой интерфейс</a:t>
            </a:r>
          </a:p>
          <a:p>
            <a:pPr eaLnBrk="1" hangingPunct="1">
              <a:defRPr/>
            </a:pPr>
            <a:r>
              <a:rPr lang="ru-RU" sz="2800" dirty="0" smtClean="0"/>
              <a:t>Фабрикой сообщений является сессия</a:t>
            </a:r>
          </a:p>
          <a:p>
            <a:pPr eaLnBrk="1" hangingPunct="1">
              <a:defRPr/>
            </a:pPr>
            <a:r>
              <a:rPr lang="ru-RU" sz="2800" dirty="0" smtClean="0"/>
              <a:t>Сообщение может создаваться пустым, его содержимое формируется перед отправкой</a:t>
            </a:r>
          </a:p>
          <a:p>
            <a:pPr eaLnBrk="1" hangingPunct="1">
              <a:defRPr/>
            </a:pPr>
            <a:r>
              <a:rPr lang="ru-RU" sz="2800" dirty="0" smtClean="0"/>
              <a:t>Сообщение состоит из трех частей:</a:t>
            </a:r>
          </a:p>
          <a:p>
            <a:pPr lvl="1" eaLnBrk="1" hangingPunct="1">
              <a:defRPr/>
            </a:pPr>
            <a:r>
              <a:rPr lang="ru-RU" sz="2400" dirty="0" smtClean="0"/>
              <a:t>Заголовки</a:t>
            </a:r>
          </a:p>
          <a:p>
            <a:pPr lvl="1" eaLnBrk="1" hangingPunct="1">
              <a:defRPr/>
            </a:pPr>
            <a:r>
              <a:rPr lang="ru-RU" sz="2400" dirty="0" smtClean="0"/>
              <a:t>Свойства (необязательны)</a:t>
            </a:r>
          </a:p>
          <a:p>
            <a:pPr lvl="1" eaLnBrk="1" hangingPunct="1">
              <a:defRPr/>
            </a:pPr>
            <a:r>
              <a:rPr lang="ru-RU" sz="2400" dirty="0" smtClean="0"/>
              <a:t>Тело (необязательно)</a:t>
            </a:r>
            <a:endParaRPr lang="ru-RU" dirty="0"/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38E10C2-5FB5-4DD9-9C96-ADB527936E45}" type="slidenum">
              <a:rPr lang="ru-RU" smtClean="0"/>
              <a:pPr eaLnBrk="1" hangingPunct="1"/>
              <a:t>30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сообщений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Пустое сообщение</a:t>
            </a:r>
          </a:p>
          <a:p>
            <a:pPr lvl="1"/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javax.jms.Message</a:t>
            </a:r>
          </a:p>
          <a:p>
            <a:pPr lvl="1"/>
            <a:r>
              <a:rPr lang="ru-RU" smtClean="0"/>
              <a:t>Тело не содержит информации</a:t>
            </a:r>
          </a:p>
          <a:p>
            <a:endParaRPr lang="en-US" smtClean="0"/>
          </a:p>
          <a:p>
            <a:r>
              <a:rPr lang="ru-RU" smtClean="0"/>
              <a:t>Текстовое сообщение</a:t>
            </a:r>
          </a:p>
          <a:p>
            <a:pPr lvl="1"/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javax.jms.TextMessage</a:t>
            </a:r>
          </a:p>
          <a:p>
            <a:pPr lvl="1"/>
            <a:r>
              <a:rPr lang="ru-RU" smtClean="0"/>
              <a:t>Тело содержит объект типа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/>
            <a:r>
              <a:rPr lang="ru-RU" smtClean="0"/>
              <a:t>В теле может храниться, например, </a:t>
            </a:r>
            <a:r>
              <a:rPr lang="en-US" smtClean="0"/>
              <a:t>xml-</a:t>
            </a:r>
            <a:r>
              <a:rPr lang="ru-RU" smtClean="0"/>
              <a:t>файл</a:t>
            </a:r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FFD669-0BA6-4A4A-AFC5-86406573B636}" type="slidenum">
              <a:rPr lang="ru-RU" smtClean="0"/>
              <a:pPr eaLnBrk="1" hangingPunct="1"/>
              <a:t>31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сообщений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ru-RU" dirty="0" smtClean="0"/>
              <a:t>Сообщение</a:t>
            </a:r>
            <a:r>
              <a:rPr lang="en-US" dirty="0" smtClean="0"/>
              <a:t>-</a:t>
            </a:r>
            <a:r>
              <a:rPr lang="ru-RU" dirty="0" smtClean="0"/>
              <a:t>карта</a:t>
            </a:r>
          </a:p>
          <a:p>
            <a:pPr lvl="1"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javax.jms.MapMessage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ru-RU" dirty="0" smtClean="0"/>
              <a:t>Тело содержит пары ключ-объект</a:t>
            </a:r>
          </a:p>
          <a:p>
            <a:pPr lvl="1">
              <a:defRPr/>
            </a:pPr>
            <a:r>
              <a:rPr lang="ru-RU" dirty="0" smtClean="0"/>
              <a:t>Ключ имеет тип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ru-RU" dirty="0" smtClean="0"/>
              <a:t>Байтовое сообщение</a:t>
            </a:r>
          </a:p>
          <a:p>
            <a:pPr lvl="1"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javax.jms.BytesMessage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ru-RU" dirty="0" smtClean="0"/>
              <a:t>Тело содержит набор </a:t>
            </a:r>
            <a:r>
              <a:rPr lang="ru-RU" dirty="0" err="1" smtClean="0"/>
              <a:t>неинтерпритируемых</a:t>
            </a:r>
            <a:r>
              <a:rPr lang="ru-RU" dirty="0" smtClean="0"/>
              <a:t> байтов, рассматриваемый как поток</a:t>
            </a:r>
          </a:p>
          <a:p>
            <a:pPr lvl="1">
              <a:defRPr/>
            </a:pPr>
            <a:r>
              <a:rPr lang="ru-RU" dirty="0" smtClean="0"/>
              <a:t>Набор методов схож с методами классов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java.io.DataInputStream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java.io.DataOutputStream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E0CF90-20FC-47F0-9FEE-B02E6C9D3932}" type="slidenum">
              <a:rPr lang="ru-RU" smtClean="0"/>
              <a:pPr eaLnBrk="1" hangingPunct="1"/>
              <a:t>32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сообщений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ru-RU" dirty="0" smtClean="0"/>
              <a:t>Сообщение-поток</a:t>
            </a:r>
          </a:p>
          <a:p>
            <a:pPr lvl="1"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javax.jms.StreamMessage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ru-RU" dirty="0" smtClean="0"/>
              <a:t>Тело содержит набор значений примитивных типов, рассматриваемый как поток</a:t>
            </a:r>
          </a:p>
          <a:p>
            <a:pPr lvl="1">
              <a:defRPr/>
            </a:pPr>
            <a:r>
              <a:rPr lang="ru-RU" dirty="0" smtClean="0"/>
              <a:t>Набор методов схож с методами классов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java.io.DataInputStream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java.io.DataOutputStream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Сообщение</a:t>
            </a:r>
            <a:r>
              <a:rPr lang="en-US" dirty="0" smtClean="0"/>
              <a:t>-</a:t>
            </a:r>
            <a:r>
              <a:rPr lang="ru-RU" dirty="0" smtClean="0"/>
              <a:t>объект</a:t>
            </a:r>
          </a:p>
          <a:p>
            <a:pPr lvl="1"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javax.jms.ObjectMessage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ru-RU" dirty="0" smtClean="0"/>
              <a:t>Тело содержит </a:t>
            </a:r>
            <a:r>
              <a:rPr lang="ru-RU" dirty="0" err="1" smtClean="0"/>
              <a:t>сериализованный</a:t>
            </a:r>
            <a:r>
              <a:rPr lang="ru-RU" dirty="0" smtClean="0"/>
              <a:t> объект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38A964-A2B0-44AD-9034-0F4641250172}" type="slidenum">
              <a:rPr lang="ru-RU" smtClean="0"/>
              <a:pPr eaLnBrk="1" hangingPunct="1"/>
              <a:t>33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Свойства сообщений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ru-RU" dirty="0" smtClean="0"/>
              <a:t>Могут применяться</a:t>
            </a:r>
          </a:p>
          <a:p>
            <a:pPr lvl="1">
              <a:defRPr/>
            </a:pPr>
            <a:r>
              <a:rPr lang="ru-RU" dirty="0" smtClean="0"/>
              <a:t>для обеспечения совместимости с конкретными реализациями</a:t>
            </a:r>
          </a:p>
          <a:p>
            <a:pPr lvl="1">
              <a:defRPr/>
            </a:pPr>
            <a:r>
              <a:rPr lang="ru-RU" dirty="0" smtClean="0"/>
              <a:t>для организации работы селекторов сообщений</a:t>
            </a:r>
          </a:p>
          <a:p>
            <a:pPr lvl="5"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Свойство имеет имя и тип</a:t>
            </a:r>
          </a:p>
          <a:p>
            <a:pPr lvl="1">
              <a:defRPr/>
            </a:pPr>
            <a:r>
              <a:rPr lang="ru-RU" dirty="0" smtClean="0"/>
              <a:t>Примитивные типы </a:t>
            </a:r>
            <a:r>
              <a:rPr lang="en-US" dirty="0" smtClean="0"/>
              <a:t>Java</a:t>
            </a:r>
          </a:p>
          <a:p>
            <a:pPr lvl="1">
              <a:defRPr/>
            </a:pPr>
            <a:r>
              <a:rPr lang="ru-RU" dirty="0" smtClean="0"/>
              <a:t>Строки</a:t>
            </a:r>
          </a:p>
          <a:p>
            <a:pPr lvl="1">
              <a:defRPr/>
            </a:pPr>
            <a:r>
              <a:rPr lang="ru-RU" dirty="0" smtClean="0"/>
              <a:t>Объекты</a:t>
            </a:r>
            <a:endParaRPr lang="ru-RU" dirty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600226-0A50-4378-9AA4-ADF75F31DA5D}" type="slidenum">
              <a:rPr lang="ru-RU" smtClean="0"/>
              <a:pPr eaLnBrk="1" hangingPunct="1"/>
              <a:t>34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Селекторы сообщений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800" smtClean="0"/>
              <a:t>Получатель сообщений может принимать не все сообщения, а только удовлетворяющие некоторым требованиям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800" smtClean="0"/>
              <a:t>Селектор сообщений задается в виде строки, передающейся в метод, порождающий получателя сообщений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800" smtClean="0"/>
              <a:t>Строка имеет формат, сходный с форматом условий </a:t>
            </a:r>
            <a:r>
              <a:rPr lang="en-US" sz="2800" smtClean="0"/>
              <a:t>WHERE </a:t>
            </a:r>
            <a:r>
              <a:rPr lang="ru-RU" sz="2800" smtClean="0"/>
              <a:t>в </a:t>
            </a:r>
            <a:r>
              <a:rPr lang="en-US" sz="2800" smtClean="0"/>
              <a:t>SQL92</a:t>
            </a:r>
            <a:endParaRPr lang="ru-RU" sz="280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800" smtClean="0"/>
              <a:t>Условие формулируется с использованием </a:t>
            </a:r>
            <a:br>
              <a:rPr lang="ru-RU" sz="2800" smtClean="0"/>
            </a:br>
            <a:r>
              <a:rPr lang="ru-RU" sz="2800" smtClean="0"/>
              <a:t>имен свойств</a:t>
            </a:r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1258E2-A0D3-4A73-B689-D344C93888D0}" type="slidenum">
              <a:rPr lang="ru-RU" smtClean="0"/>
              <a:pPr eaLnBrk="1" hangingPunct="1"/>
              <a:t>35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Исключения </a:t>
            </a:r>
            <a:r>
              <a:rPr lang="en-US" smtClean="0"/>
              <a:t>JMS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ru-RU" smtClean="0"/>
              <a:t>Базовый класс</a:t>
            </a:r>
            <a:br>
              <a:rPr lang="ru-RU" smtClean="0"/>
            </a:b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javax.jms.JMSException</a:t>
            </a:r>
          </a:p>
          <a:p>
            <a:pPr>
              <a:spcBef>
                <a:spcPts val="1800"/>
              </a:spcBef>
            </a:pPr>
            <a:r>
              <a:rPr lang="ru-RU" smtClean="0"/>
              <a:t>Это объявляемое исключение</a:t>
            </a:r>
          </a:p>
          <a:p>
            <a:pPr>
              <a:spcBef>
                <a:spcPts val="1800"/>
              </a:spcBef>
            </a:pPr>
            <a:r>
              <a:rPr lang="ru-RU" smtClean="0"/>
              <a:t>Клиенты должны быть готовы его обрабатывать</a:t>
            </a:r>
          </a:p>
          <a:p>
            <a:pPr>
              <a:spcBef>
                <a:spcPts val="1800"/>
              </a:spcBef>
            </a:pPr>
            <a:r>
              <a:rPr lang="ru-RU" smtClean="0"/>
              <a:t>Существует ряд наследников, описывающих более конкретные ситуации</a:t>
            </a: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C82B691-D1DE-4C56-B70F-A41E307339F4}" type="slidenum">
              <a:rPr lang="ru-RU" smtClean="0"/>
              <a:pPr eaLnBrk="1" hangingPunct="1"/>
              <a:t>36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Обеспечение надежности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Основные средства</a:t>
            </a:r>
          </a:p>
          <a:p>
            <a:pPr lvl="1"/>
            <a:r>
              <a:rPr lang="ru-RU" smtClean="0"/>
              <a:t>Режимы доставки сообщений</a:t>
            </a:r>
          </a:p>
          <a:p>
            <a:pPr lvl="1"/>
            <a:r>
              <a:rPr lang="ru-RU" smtClean="0"/>
              <a:t>Режимы подтверждения доставки сообщений</a:t>
            </a:r>
          </a:p>
          <a:p>
            <a:pPr lvl="1"/>
            <a:r>
              <a:rPr lang="ru-RU" smtClean="0"/>
              <a:t>Транзакции</a:t>
            </a:r>
          </a:p>
          <a:p>
            <a:r>
              <a:rPr lang="ru-RU" smtClean="0"/>
              <a:t>Вспомогательные средства</a:t>
            </a:r>
          </a:p>
          <a:p>
            <a:pPr lvl="1"/>
            <a:r>
              <a:rPr lang="ru-RU" smtClean="0"/>
              <a:t>Приоритеты сообщений</a:t>
            </a:r>
          </a:p>
          <a:p>
            <a:pPr lvl="1"/>
            <a:r>
              <a:rPr lang="ru-RU" smtClean="0"/>
              <a:t>Срок годности сообщений</a:t>
            </a:r>
          </a:p>
          <a:p>
            <a:pPr lvl="1"/>
            <a:r>
              <a:rPr lang="ru-RU" smtClean="0"/>
              <a:t>Длительная подписка тем</a:t>
            </a:r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E531EE2-F7F2-4C84-B1F4-32865930CD74}" type="slidenum">
              <a:rPr lang="ru-RU" smtClean="0"/>
              <a:pPr eaLnBrk="1" hangingPunct="1"/>
              <a:t>37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Режимы доставки сообщений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ru-RU" dirty="0" smtClean="0"/>
              <a:t>Персистентный</a:t>
            </a:r>
          </a:p>
          <a:p>
            <a:pPr lvl="1">
              <a:defRPr/>
            </a:pPr>
            <a:r>
              <a:rPr lang="en-US" dirty="0" smtClean="0"/>
              <a:t>JMS </a:t>
            </a:r>
            <a:r>
              <a:rPr lang="ru-RU" dirty="0" smtClean="0"/>
              <a:t>должен предпринимать дополнительные действия по сохранению сообщений в долговременное хранилище</a:t>
            </a:r>
            <a:endParaRPr lang="en-US" dirty="0" smtClean="0"/>
          </a:p>
          <a:p>
            <a:pPr lvl="1">
              <a:defRPr/>
            </a:pPr>
            <a:r>
              <a:rPr lang="ru-RU" dirty="0" smtClean="0"/>
              <a:t>Сообщения могут быть восстановлены даже в случае отказа </a:t>
            </a:r>
            <a:r>
              <a:rPr lang="en-US" dirty="0" smtClean="0"/>
              <a:t>JMS</a:t>
            </a:r>
            <a:endParaRPr lang="ru-RU" dirty="0" smtClean="0"/>
          </a:p>
          <a:p>
            <a:pPr lvl="1"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DeliveryMode.PERSISTENT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r>
              <a:rPr lang="ru-RU" dirty="0" err="1" smtClean="0"/>
              <a:t>Неперсистентный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JMS </a:t>
            </a:r>
            <a:r>
              <a:rPr lang="ru-RU" dirty="0" smtClean="0"/>
              <a:t>может не предпринимать никаких дополнительных действий по сохранению сообщений</a:t>
            </a:r>
            <a:endParaRPr lang="en-US" dirty="0" smtClean="0"/>
          </a:p>
          <a:p>
            <a:pPr lvl="1">
              <a:defRPr/>
            </a:pPr>
            <a:r>
              <a:rPr lang="ru-RU" dirty="0" smtClean="0"/>
              <a:t>В случае отказа </a:t>
            </a:r>
            <a:r>
              <a:rPr lang="en-US" dirty="0" smtClean="0"/>
              <a:t>JMS </a:t>
            </a:r>
            <a:r>
              <a:rPr lang="ru-RU" dirty="0" smtClean="0"/>
              <a:t>сообщения не могут быть восстановлены</a:t>
            </a:r>
          </a:p>
          <a:p>
            <a:pPr lvl="1"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DeliveryMode.NON_PERSISTENT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endParaRPr lang="ru-RU" dirty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DBA9A9-0913-45B0-B158-B55A6735169F}" type="slidenum">
              <a:rPr lang="ru-RU" smtClean="0"/>
              <a:pPr eaLnBrk="1" hangingPunct="1"/>
              <a:t>38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Передача сообщений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900"/>
              </a:spcBef>
              <a:defRPr/>
            </a:pPr>
            <a:r>
              <a:rPr lang="ru-RU" dirty="0" smtClean="0"/>
              <a:t>Реализует асинхронное взаимодействие компонентов</a:t>
            </a:r>
          </a:p>
          <a:p>
            <a:pPr>
              <a:spcBef>
                <a:spcPts val="900"/>
              </a:spcBef>
              <a:defRPr/>
            </a:pPr>
            <a:r>
              <a:rPr lang="ru-RU" dirty="0" smtClean="0"/>
              <a:t>Обеспечивает слабую связанность элементов приложения</a:t>
            </a:r>
          </a:p>
          <a:p>
            <a:pPr lvl="1">
              <a:spcBef>
                <a:spcPts val="900"/>
              </a:spcBef>
              <a:defRPr/>
            </a:pPr>
            <a:r>
              <a:rPr lang="ru-RU" dirty="0" smtClean="0"/>
              <a:t>Требуется знание формата сообщения и агента системы</a:t>
            </a:r>
          </a:p>
          <a:p>
            <a:pPr lvl="1">
              <a:spcBef>
                <a:spcPts val="900"/>
              </a:spcBef>
              <a:defRPr/>
            </a:pPr>
            <a:r>
              <a:rPr lang="ru-RU" dirty="0" smtClean="0"/>
              <a:t>Не требуется знание получателя или отправителя сообщения</a:t>
            </a:r>
          </a:p>
          <a:p>
            <a:pPr lvl="1">
              <a:spcBef>
                <a:spcPts val="900"/>
              </a:spcBef>
              <a:defRPr/>
            </a:pPr>
            <a:r>
              <a:rPr lang="ru-RU" dirty="0" smtClean="0"/>
              <a:t>Не требуется даже их одновременное присутствие в системе</a:t>
            </a:r>
          </a:p>
          <a:p>
            <a:pPr>
              <a:spcBef>
                <a:spcPts val="900"/>
              </a:spcBef>
              <a:defRPr/>
            </a:pPr>
            <a:endParaRPr lang="ru-RU" dirty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8B22AE-CB49-4041-8ABC-841E37BE7F48}" type="slidenum">
              <a:rPr lang="ru-RU" smtClean="0"/>
              <a:pPr eaLnBrk="1" hangingPunct="1"/>
              <a:t>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Режимы доставки сообщений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 smtClean="0"/>
              <a:t>Режим задается для каждого конкретного сообщения</a:t>
            </a:r>
          </a:p>
          <a:p>
            <a:pPr lvl="1">
              <a:defRPr/>
            </a:pPr>
            <a:r>
              <a:rPr lang="ru-RU" dirty="0" smtClean="0"/>
              <a:t>Как настройка отправителя сообщений</a:t>
            </a:r>
          </a:p>
          <a:p>
            <a:pPr lvl="1">
              <a:defRPr/>
            </a:pPr>
            <a:r>
              <a:rPr lang="ru-RU" dirty="0" smtClean="0"/>
              <a:t>Как параметр метода отправки сообщения</a:t>
            </a:r>
          </a:p>
          <a:p>
            <a:pPr>
              <a:defRPr/>
            </a:pPr>
            <a:r>
              <a:rPr lang="ru-RU" dirty="0" smtClean="0"/>
              <a:t>По умолчанию используется персистентный режим</a:t>
            </a:r>
          </a:p>
          <a:p>
            <a:pPr>
              <a:defRPr/>
            </a:pPr>
            <a:r>
              <a:rPr lang="ru-RU" dirty="0" err="1" smtClean="0"/>
              <a:t>Неперсистентный</a:t>
            </a:r>
            <a:r>
              <a:rPr lang="ru-RU" dirty="0" smtClean="0"/>
              <a:t> режим рекомендуется использовать, только если приложение не критично к потере сообщений</a:t>
            </a:r>
            <a:endParaRPr lang="ru-RU" dirty="0"/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8B955C-DAB8-40CD-A753-6FF63D08FB6B}" type="slidenum">
              <a:rPr lang="ru-RU" smtClean="0"/>
              <a:pPr eaLnBrk="1" hangingPunct="1"/>
              <a:t>39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Режимы доставки сообщений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F516F6-4054-4721-86E2-892312922470}" type="slidenum">
              <a:rPr lang="ru-RU" smtClean="0"/>
              <a:pPr eaLnBrk="1" hangingPunct="1"/>
              <a:t>40</a:t>
            </a:fld>
            <a:endParaRPr lang="ru-RU" smtClean="0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323850" y="2276475"/>
            <a:ext cx="8496300" cy="2592388"/>
            <a:chOff x="323410" y="2276840"/>
            <a:chExt cx="8497180" cy="2592360"/>
          </a:xfrm>
        </p:grpSpPr>
        <p:sp>
          <p:nvSpPr>
            <p:cNvPr id="6" name="Стрелка вправо 6"/>
            <p:cNvSpPr/>
            <p:nvPr/>
          </p:nvSpPr>
          <p:spPr bwMode="auto">
            <a:xfrm>
              <a:off x="1585604" y="3805586"/>
              <a:ext cx="1041508" cy="242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4038" name="TextBox 8"/>
            <p:cNvSpPr txBox="1">
              <a:spLocks noChangeArrowheads="1"/>
            </p:cNvSpPr>
            <p:nvPr/>
          </p:nvSpPr>
          <p:spPr bwMode="auto">
            <a:xfrm>
              <a:off x="1475570" y="3976612"/>
              <a:ext cx="11405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sz="1600" b="1"/>
                <a:t>Передает</a:t>
              </a:r>
            </a:p>
          </p:txBody>
        </p:sp>
        <p:sp>
          <p:nvSpPr>
            <p:cNvPr id="8" name="Загнутый угол 39"/>
            <p:cNvSpPr/>
            <p:nvPr/>
          </p:nvSpPr>
          <p:spPr bwMode="auto">
            <a:xfrm flipV="1">
              <a:off x="2007922" y="3335692"/>
              <a:ext cx="357224" cy="428620"/>
            </a:xfrm>
            <a:prstGeom prst="foldedCorner">
              <a:avLst>
                <a:gd name="adj" fmla="val 4720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0144" y="2276840"/>
              <a:ext cx="3311868" cy="2592360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" name="Прямоугольник 5"/>
            <p:cNvSpPr/>
            <p:nvPr/>
          </p:nvSpPr>
          <p:spPr bwMode="auto">
            <a:xfrm>
              <a:off x="7629842" y="3140431"/>
              <a:ext cx="1190748" cy="154462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>
                  <a:solidFill>
                    <a:schemeClr val="tx1"/>
                  </a:solidFill>
                </a:rPr>
                <a:t>Клиент 2</a:t>
              </a:r>
            </a:p>
          </p:txBody>
        </p:sp>
        <p:sp>
          <p:nvSpPr>
            <p:cNvPr id="44042" name="TextBox 8"/>
            <p:cNvSpPr txBox="1">
              <a:spLocks noChangeArrowheads="1"/>
            </p:cNvSpPr>
            <p:nvPr/>
          </p:nvSpPr>
          <p:spPr bwMode="auto">
            <a:xfrm>
              <a:off x="6215014" y="4026576"/>
              <a:ext cx="13093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sz="1600" b="1"/>
                <a:t>Принимает</a:t>
              </a:r>
            </a:p>
          </p:txBody>
        </p:sp>
        <p:sp>
          <p:nvSpPr>
            <p:cNvPr id="13" name="Загнутый угол 39"/>
            <p:cNvSpPr/>
            <p:nvPr/>
          </p:nvSpPr>
          <p:spPr bwMode="auto">
            <a:xfrm flipV="1">
              <a:off x="6372411" y="3345216"/>
              <a:ext cx="357225" cy="428620"/>
            </a:xfrm>
            <a:prstGeom prst="foldedCorner">
              <a:avLst>
                <a:gd name="adj" fmla="val 4720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44044" name="TextBox 8"/>
            <p:cNvSpPr txBox="1">
              <a:spLocks noChangeArrowheads="1"/>
            </p:cNvSpPr>
            <p:nvPr/>
          </p:nvSpPr>
          <p:spPr bwMode="auto">
            <a:xfrm>
              <a:off x="6012200" y="4315353"/>
              <a:ext cx="16470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sz="1600" b="1"/>
                <a:t>Подтверждает</a:t>
              </a:r>
            </a:p>
          </p:txBody>
        </p:sp>
        <p:sp>
          <p:nvSpPr>
            <p:cNvPr id="44045" name="TextBox 8"/>
            <p:cNvSpPr txBox="1">
              <a:spLocks noChangeArrowheads="1"/>
            </p:cNvSpPr>
            <p:nvPr/>
          </p:nvSpPr>
          <p:spPr bwMode="auto">
            <a:xfrm>
              <a:off x="5405944" y="2276840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b="1"/>
                <a:t>JMS</a:t>
              </a:r>
              <a:endParaRPr lang="ru-RU" sz="1600" b="1"/>
            </a:p>
          </p:txBody>
        </p:sp>
        <p:sp>
          <p:nvSpPr>
            <p:cNvPr id="19" name="Загнутый угол 39"/>
            <p:cNvSpPr/>
            <p:nvPr/>
          </p:nvSpPr>
          <p:spPr bwMode="auto">
            <a:xfrm flipV="1">
              <a:off x="2771589" y="2708635"/>
              <a:ext cx="357225" cy="428620"/>
            </a:xfrm>
            <a:prstGeom prst="foldedCorner">
              <a:avLst>
                <a:gd name="adj" fmla="val 47207"/>
              </a:avLst>
            </a:prstGeom>
            <a:solidFill>
              <a:schemeClr val="accent1"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Загнутый угол 39"/>
            <p:cNvSpPr/>
            <p:nvPr/>
          </p:nvSpPr>
          <p:spPr bwMode="auto">
            <a:xfrm flipV="1">
              <a:off x="3276466" y="3361091"/>
              <a:ext cx="357225" cy="428620"/>
            </a:xfrm>
            <a:prstGeom prst="foldedCorner">
              <a:avLst>
                <a:gd name="adj" fmla="val 4720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Стрелка вправо 6"/>
            <p:cNvSpPr/>
            <p:nvPr/>
          </p:nvSpPr>
          <p:spPr bwMode="auto">
            <a:xfrm rot="16200000">
              <a:off x="2616034" y="3489671"/>
              <a:ext cx="647693" cy="952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3" name="Загнутый угол 39"/>
            <p:cNvSpPr/>
            <p:nvPr/>
          </p:nvSpPr>
          <p:spPr bwMode="auto">
            <a:xfrm flipV="1">
              <a:off x="4787922" y="2708635"/>
              <a:ext cx="357225" cy="428620"/>
            </a:xfrm>
            <a:prstGeom prst="foldedCorner">
              <a:avLst>
                <a:gd name="adj" fmla="val 47207"/>
              </a:avLst>
            </a:prstGeom>
            <a:solidFill>
              <a:schemeClr val="accent1"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Загнутый угол 39"/>
            <p:cNvSpPr/>
            <p:nvPr/>
          </p:nvSpPr>
          <p:spPr bwMode="auto">
            <a:xfrm flipV="1">
              <a:off x="5292800" y="3361091"/>
              <a:ext cx="357225" cy="428620"/>
            </a:xfrm>
            <a:prstGeom prst="foldedCorner">
              <a:avLst>
                <a:gd name="adj" fmla="val 4720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Стрелка вправо 6"/>
            <p:cNvSpPr/>
            <p:nvPr/>
          </p:nvSpPr>
          <p:spPr bwMode="auto">
            <a:xfrm rot="16200000">
              <a:off x="4613316" y="3508723"/>
              <a:ext cx="647693" cy="571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4052" name="TextBox 8"/>
            <p:cNvSpPr txBox="1">
              <a:spLocks noChangeArrowheads="1"/>
            </p:cNvSpPr>
            <p:nvPr/>
          </p:nvSpPr>
          <p:spPr bwMode="auto">
            <a:xfrm>
              <a:off x="5004060" y="3573020"/>
              <a:ext cx="2160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800" b="1"/>
                <a:t>*</a:t>
              </a:r>
              <a:endParaRPr lang="ru-RU" sz="2800" b="1"/>
            </a:p>
          </p:txBody>
        </p:sp>
        <p:sp>
          <p:nvSpPr>
            <p:cNvPr id="30" name="Загнутый угол 39"/>
            <p:cNvSpPr/>
            <p:nvPr/>
          </p:nvSpPr>
          <p:spPr bwMode="auto">
            <a:xfrm flipV="1">
              <a:off x="3779756" y="2708635"/>
              <a:ext cx="357224" cy="428620"/>
            </a:xfrm>
            <a:prstGeom prst="foldedCorner">
              <a:avLst>
                <a:gd name="adj" fmla="val 47207"/>
              </a:avLst>
            </a:prstGeom>
            <a:solidFill>
              <a:schemeClr val="accent1"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Загнутый угол 39"/>
            <p:cNvSpPr/>
            <p:nvPr/>
          </p:nvSpPr>
          <p:spPr bwMode="auto">
            <a:xfrm flipV="1">
              <a:off x="4284633" y="3361091"/>
              <a:ext cx="357224" cy="428620"/>
            </a:xfrm>
            <a:prstGeom prst="foldedCorner">
              <a:avLst>
                <a:gd name="adj" fmla="val 4720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Стрелка вправо 6"/>
            <p:cNvSpPr/>
            <p:nvPr/>
          </p:nvSpPr>
          <p:spPr bwMode="auto">
            <a:xfrm rot="16200000">
              <a:off x="3624202" y="3489671"/>
              <a:ext cx="647693" cy="952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" name="Прямоугольник 5"/>
            <p:cNvSpPr/>
            <p:nvPr/>
          </p:nvSpPr>
          <p:spPr bwMode="auto">
            <a:xfrm>
              <a:off x="323410" y="3184880"/>
              <a:ext cx="1190748" cy="154303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>
                  <a:solidFill>
                    <a:schemeClr val="tx1"/>
                  </a:solidFill>
                </a:rPr>
                <a:t>Клиент </a:t>
              </a:r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85878" y="3861148"/>
              <a:ext cx="2160811" cy="144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" name="Стрелка вправо 6"/>
            <p:cNvSpPr/>
            <p:nvPr/>
          </p:nvSpPr>
          <p:spPr bwMode="auto">
            <a:xfrm>
              <a:off x="4932400" y="3803999"/>
              <a:ext cx="1008166" cy="258760"/>
            </a:xfrm>
            <a:prstGeom prst="rightArrow">
              <a:avLst/>
            </a:prstGeom>
            <a:solidFill>
              <a:schemeClr val="accent1">
                <a:alpha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8" name="Стрелка вправо 6"/>
            <p:cNvSpPr/>
            <p:nvPr/>
          </p:nvSpPr>
          <p:spPr bwMode="auto">
            <a:xfrm rot="10800000">
              <a:off x="6083457" y="3803999"/>
              <a:ext cx="1441599" cy="273047"/>
            </a:xfrm>
            <a:prstGeom prst="rightArrow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Подтверждение доставки сообщений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Сообщение не считается доставленным, пока доставка не была подтверждена</a:t>
            </a:r>
          </a:p>
          <a:p>
            <a:r>
              <a:rPr lang="ru-RU" smtClean="0"/>
              <a:t>Если на момент закрытия сессии остались неподтвержденные сообщения:</a:t>
            </a:r>
          </a:p>
          <a:p>
            <a:pPr lvl="1"/>
            <a:r>
              <a:rPr lang="ru-RU" smtClean="0"/>
              <a:t>Они остаются в системе и будут доставлены при открытии новой сессии (для очередей и тем с длительной подпиской)</a:t>
            </a:r>
          </a:p>
          <a:p>
            <a:pPr lvl="1"/>
            <a:r>
              <a:rPr lang="ru-RU" smtClean="0"/>
              <a:t>Могут быть потеряны (для тем без длительной подписки)</a:t>
            </a:r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E934F5-D461-422F-9CE2-0EA2176A8158}" type="slidenum">
              <a:rPr lang="ru-RU" smtClean="0"/>
              <a:pPr eaLnBrk="1" hangingPunct="1"/>
              <a:t>41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Режимы подтверждения доставки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 smtClean="0"/>
              <a:t>Влияют на получение сообщений</a:t>
            </a:r>
          </a:p>
          <a:p>
            <a:pPr>
              <a:defRPr/>
            </a:pPr>
            <a:r>
              <a:rPr lang="ru-RU" dirty="0" smtClean="0"/>
              <a:t>Устанавливаются на уровне сессии</a:t>
            </a:r>
          </a:p>
          <a:p>
            <a:pPr>
              <a:defRPr/>
            </a:pPr>
            <a:r>
              <a:rPr lang="ru-RU" dirty="0" smtClean="0"/>
              <a:t>Указываются как второй параметр метода при создании сессии</a:t>
            </a:r>
          </a:p>
          <a:p>
            <a:pPr>
              <a:defRPr/>
            </a:pPr>
            <a:r>
              <a:rPr lang="ru-RU" dirty="0" smtClean="0"/>
              <a:t>Имеют смысл только для сессий без поддержки транзакции (первый параметр конструктора –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ru-RU" dirty="0" smtClean="0"/>
              <a:t>Определяются константами интерфейса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Session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530B43-BF97-478C-9311-CC6FA2B2E921}" type="slidenum">
              <a:rPr lang="ru-RU" smtClean="0"/>
              <a:pPr eaLnBrk="1" hangingPunct="1"/>
              <a:t>42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AUTO_ACKNOWLEDGE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smtClean="0"/>
              <a:t>Подтверждение происходит автоматически, без участия клиента</a:t>
            </a:r>
          </a:p>
          <a:p>
            <a:pPr>
              <a:spcBef>
                <a:spcPts val="1200"/>
              </a:spcBef>
            </a:pPr>
            <a:r>
              <a:rPr lang="ru-RU" smtClean="0"/>
              <a:t>При синхронном получении сообщений подтверждение происходит при возврате из метода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receive()</a:t>
            </a:r>
          </a:p>
          <a:p>
            <a:pPr>
              <a:spcBef>
                <a:spcPts val="1200"/>
              </a:spcBef>
            </a:pPr>
            <a:r>
              <a:rPr lang="ru-RU" smtClean="0"/>
              <a:t>При асинхронном получении сообщений подтверждение происходит после обработки метода слушателя</a:t>
            </a:r>
          </a:p>
        </p:txBody>
      </p:sp>
      <p:sp>
        <p:nvSpPr>
          <p:cNvPr id="4710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EC5573-19D1-4E29-98F3-B137B70A962A}" type="slidenum">
              <a:rPr lang="ru-RU" smtClean="0"/>
              <a:pPr eaLnBrk="1" hangingPunct="1"/>
              <a:t>43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CLIENT_ACKNOWLEDGE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ru-RU" dirty="0" smtClean="0"/>
              <a:t>Клиент самостоятельно подтверждает доставку</a:t>
            </a:r>
          </a:p>
          <a:p>
            <a:pPr>
              <a:defRPr/>
            </a:pPr>
            <a:r>
              <a:rPr lang="ru-RU" dirty="0" smtClean="0"/>
              <a:t>Для подтверждения доставки вызывается метод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acknowledge()</a:t>
            </a:r>
            <a:r>
              <a:rPr lang="en-US" dirty="0" smtClean="0"/>
              <a:t> </a:t>
            </a:r>
            <a:r>
              <a:rPr lang="ru-RU" dirty="0" smtClean="0"/>
              <a:t>у объекта сообщения</a:t>
            </a:r>
          </a:p>
          <a:p>
            <a:pPr>
              <a:defRPr/>
            </a:pPr>
            <a:r>
              <a:rPr lang="ru-RU" dirty="0" smtClean="0"/>
              <a:t>Подтверждение действует на уровне сессии, а не на уровне сообщения</a:t>
            </a:r>
          </a:p>
          <a:p>
            <a:pPr lvl="1">
              <a:defRPr/>
            </a:pPr>
            <a:r>
              <a:rPr lang="ru-RU" dirty="0" smtClean="0"/>
              <a:t>Подтверждение одного сообщения подтвердит доставку всех сообщений, полученных в рамках текущей сессии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9959F8-C23C-4FB1-981C-DDD266311574}" type="slidenum">
              <a:rPr lang="ru-RU" smtClean="0"/>
              <a:pPr eaLnBrk="1" hangingPunct="1"/>
              <a:t>44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DUPS_OK_ACKNOWLEDGE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5000"/>
              </a:lnSpc>
              <a:spcBef>
                <a:spcPts val="1200"/>
              </a:spcBef>
              <a:defRPr/>
            </a:pPr>
            <a:r>
              <a:rPr lang="ru-RU" dirty="0" smtClean="0"/>
              <a:t>Подтверждение доставки происходит без участия клиента</a:t>
            </a:r>
          </a:p>
          <a:p>
            <a:pPr>
              <a:lnSpc>
                <a:spcPct val="105000"/>
              </a:lnSpc>
              <a:spcBef>
                <a:spcPts val="1200"/>
              </a:spcBef>
              <a:defRPr/>
            </a:pPr>
            <a:r>
              <a:rPr lang="en-US" dirty="0" smtClean="0"/>
              <a:t>JMS </a:t>
            </a:r>
            <a:r>
              <a:rPr lang="ru-RU" dirty="0" smtClean="0"/>
              <a:t>может использовать менее затратные механизмы подтверждения и учета доставки сообщений</a:t>
            </a:r>
          </a:p>
          <a:p>
            <a:pPr>
              <a:lnSpc>
                <a:spcPct val="105000"/>
              </a:lnSpc>
              <a:spcBef>
                <a:spcPts val="1200"/>
              </a:spcBef>
              <a:defRPr/>
            </a:pPr>
            <a:r>
              <a:rPr lang="ru-RU" dirty="0" smtClean="0"/>
              <a:t>Это может приводить к повторной доставке сообщений</a:t>
            </a:r>
          </a:p>
          <a:p>
            <a:pPr>
              <a:lnSpc>
                <a:spcPct val="105000"/>
              </a:lnSpc>
              <a:spcBef>
                <a:spcPts val="1200"/>
              </a:spcBef>
              <a:defRPr/>
            </a:pPr>
            <a:r>
              <a:rPr lang="ru-RU" dirty="0" smtClean="0"/>
              <a:t>У повторно доставляемых сообщений в заголовке выставляется свойство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JMSRedelivered</a:t>
            </a:r>
            <a:endParaRPr lang="ru-RU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15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BDB021-4E0C-4CAD-AE71-D2F08B5C36AE}" type="slidenum">
              <a:rPr lang="ru-RU" smtClean="0"/>
              <a:pPr eaLnBrk="1" hangingPunct="1"/>
              <a:t>45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Локальные транзакции </a:t>
            </a:r>
            <a:r>
              <a:rPr lang="en-US" smtClean="0"/>
              <a:t>JMS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5000"/>
              </a:lnSpc>
              <a:spcBef>
                <a:spcPts val="1200"/>
              </a:spcBef>
              <a:defRPr/>
            </a:pPr>
            <a:r>
              <a:rPr lang="ru-RU" dirty="0" smtClean="0"/>
              <a:t>Транзакционный режим включается на уровне сессии, для этого используется первый параметр метода создания сессии</a:t>
            </a:r>
          </a:p>
          <a:p>
            <a:pPr>
              <a:lnSpc>
                <a:spcPct val="105000"/>
              </a:lnSpc>
              <a:spcBef>
                <a:spcPts val="1200"/>
              </a:spcBef>
              <a:defRPr/>
            </a:pPr>
            <a:r>
              <a:rPr lang="ru-RU" dirty="0" smtClean="0"/>
              <a:t>В транзакционном режиме подтверждение доставки сообщений происходит автоматически</a:t>
            </a:r>
          </a:p>
          <a:p>
            <a:pPr>
              <a:lnSpc>
                <a:spcPct val="105000"/>
              </a:lnSpc>
              <a:spcBef>
                <a:spcPts val="1200"/>
              </a:spcBef>
              <a:defRPr/>
            </a:pPr>
            <a:r>
              <a:rPr lang="ru-RU" dirty="0" smtClean="0"/>
              <a:t>Второй параметр метода создания сессии игнорируется, но принято передавать 0</a:t>
            </a:r>
          </a:p>
          <a:p>
            <a:pPr>
              <a:lnSpc>
                <a:spcPct val="105000"/>
              </a:lnSpc>
              <a:spcBef>
                <a:spcPts val="1200"/>
              </a:spcBef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Session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connection.createSession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(true, 0);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16321A-EDAE-41E0-8710-DAF2F371E62B}" type="slidenum">
              <a:rPr lang="ru-RU" smtClean="0"/>
              <a:pPr eaLnBrk="1" hangingPunct="1"/>
              <a:t>46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 локальными транзакциями </a:t>
            </a:r>
            <a:r>
              <a:rPr lang="en-US" smtClean="0"/>
              <a:t>JMS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defRPr/>
            </a:pPr>
            <a:r>
              <a:rPr lang="ru-RU" dirty="0" smtClean="0"/>
              <a:t>Автоматического завершения транзакций нет</a:t>
            </a:r>
          </a:p>
          <a:p>
            <a:pPr>
              <a:spcBef>
                <a:spcPts val="1200"/>
              </a:spcBef>
              <a:defRPr/>
            </a:pPr>
            <a:r>
              <a:rPr lang="ru-RU" dirty="0" smtClean="0"/>
              <a:t>При завершении транзакции сразу начинается новая</a:t>
            </a:r>
          </a:p>
          <a:p>
            <a:pPr>
              <a:spcBef>
                <a:spcPts val="1200"/>
              </a:spcBef>
              <a:defRPr/>
            </a:pPr>
            <a:r>
              <a:rPr lang="ru-RU" dirty="0" smtClean="0"/>
              <a:t>Метод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Session.commit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dirty="0" smtClean="0"/>
              <a:t> подтверждает транзакцию</a:t>
            </a:r>
          </a:p>
          <a:p>
            <a:pPr>
              <a:spcBef>
                <a:spcPts val="1200"/>
              </a:spcBef>
              <a:defRPr/>
            </a:pPr>
            <a:r>
              <a:rPr lang="ru-RU" dirty="0" smtClean="0"/>
              <a:t>Метод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Session.rollback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dirty="0" smtClean="0"/>
              <a:t> откатывает транзакцию</a:t>
            </a:r>
          </a:p>
          <a:p>
            <a:pPr>
              <a:spcBef>
                <a:spcPts val="1200"/>
              </a:spcBef>
              <a:defRPr/>
            </a:pPr>
            <a:r>
              <a:rPr lang="ru-RU" dirty="0" smtClean="0"/>
              <a:t>Закрытие сессии откатывает текущую транзакцию</a:t>
            </a:r>
            <a:endParaRPr lang="ru-RU" dirty="0"/>
          </a:p>
        </p:txBody>
      </p:sp>
      <p:sp>
        <p:nvSpPr>
          <p:cNvPr id="5120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068F7B-4D84-4098-9D19-61D7DC001614}" type="slidenum">
              <a:rPr lang="ru-RU" smtClean="0"/>
              <a:pPr eaLnBrk="1" hangingPunct="1"/>
              <a:t>47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Локальные транзакции </a:t>
            </a:r>
            <a:r>
              <a:rPr lang="en-US" smtClean="0"/>
              <a:t>JMS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5000"/>
              </a:lnSpc>
              <a:defRPr/>
            </a:pPr>
            <a:r>
              <a:rPr lang="ru-RU" dirty="0" smtClean="0"/>
              <a:t>Транзакция в </a:t>
            </a:r>
            <a:r>
              <a:rPr lang="en-US" dirty="0" smtClean="0"/>
              <a:t>JMS – </a:t>
            </a:r>
            <a:r>
              <a:rPr lang="ru-RU" dirty="0" smtClean="0"/>
              <a:t>это набор операций по передаче/получению сообщений, </a:t>
            </a:r>
            <a:br>
              <a:rPr lang="ru-RU" dirty="0" smtClean="0"/>
            </a:br>
            <a:r>
              <a:rPr lang="ru-RU" dirty="0" smtClean="0"/>
              <a:t>обрабатываемый как единое целое</a:t>
            </a:r>
          </a:p>
          <a:p>
            <a:pPr>
              <a:lnSpc>
                <a:spcPct val="105000"/>
              </a:lnSpc>
              <a:defRPr/>
            </a:pPr>
            <a:r>
              <a:rPr lang="ru-RU" dirty="0" smtClean="0"/>
              <a:t>Подтверждение транзакции</a:t>
            </a:r>
          </a:p>
          <a:p>
            <a:pPr lvl="1">
              <a:lnSpc>
                <a:spcPct val="105000"/>
              </a:lnSpc>
              <a:defRPr/>
            </a:pPr>
            <a:r>
              <a:rPr lang="ru-RU" dirty="0" smtClean="0"/>
              <a:t>Все отправлявшиеся сообщения должны быть отправлены</a:t>
            </a:r>
          </a:p>
          <a:p>
            <a:pPr lvl="1">
              <a:lnSpc>
                <a:spcPct val="105000"/>
              </a:lnSpc>
              <a:defRPr/>
            </a:pPr>
            <a:r>
              <a:rPr lang="ru-RU" dirty="0" smtClean="0"/>
              <a:t>Подтверждается доставка для всех полученных сообщений</a:t>
            </a:r>
          </a:p>
          <a:p>
            <a:pPr>
              <a:lnSpc>
                <a:spcPct val="105000"/>
              </a:lnSpc>
              <a:defRPr/>
            </a:pPr>
            <a:r>
              <a:rPr lang="ru-RU" dirty="0" smtClean="0"/>
              <a:t>Откат транзакции</a:t>
            </a:r>
          </a:p>
          <a:p>
            <a:pPr lvl="1">
              <a:lnSpc>
                <a:spcPct val="105000"/>
              </a:lnSpc>
              <a:defRPr/>
            </a:pPr>
            <a:r>
              <a:rPr lang="ru-RU" dirty="0" smtClean="0"/>
              <a:t>Все отправлявшиеся сообщения уничтожаются</a:t>
            </a:r>
          </a:p>
          <a:p>
            <a:pPr lvl="1">
              <a:lnSpc>
                <a:spcPct val="105000"/>
              </a:lnSpc>
              <a:defRPr/>
            </a:pPr>
            <a:r>
              <a:rPr lang="ru-RU" dirty="0" smtClean="0"/>
              <a:t>Все полученные сообщения получают статус </a:t>
            </a:r>
            <a:r>
              <a:rPr lang="ru-RU" dirty="0" err="1" smtClean="0"/>
              <a:t>недоставленных</a:t>
            </a:r>
            <a:endParaRPr lang="ru-RU" dirty="0" smtClean="0"/>
          </a:p>
        </p:txBody>
      </p:sp>
      <p:sp>
        <p:nvSpPr>
          <p:cNvPr id="5222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F056E7-A591-464A-861A-CC7F75D1A2D2}" type="slidenum">
              <a:rPr lang="ru-RU" smtClean="0"/>
              <a:pPr eaLnBrk="1" hangingPunct="1"/>
              <a:t>48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br>
              <a:rPr lang="ru-RU" smtClean="0"/>
            </a:br>
            <a:r>
              <a:rPr lang="ru-RU" smtClean="0"/>
              <a:t>использования сообщений</a:t>
            </a:r>
          </a:p>
        </p:txBody>
      </p:sp>
      <p:sp>
        <p:nvSpPr>
          <p:cNvPr id="717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3252848-4459-466A-A538-7627485D179B}" type="slidenum">
              <a:rPr lang="ru-RU" smtClean="0"/>
              <a:pPr eaLnBrk="1" hangingPunct="1"/>
              <a:t>4</a:t>
            </a:fld>
            <a:endParaRPr lang="ru-RU" smtClean="0"/>
          </a:p>
        </p:txBody>
      </p:sp>
      <p:sp>
        <p:nvSpPr>
          <p:cNvPr id="9" name="Овал 8"/>
          <p:cNvSpPr/>
          <p:nvPr/>
        </p:nvSpPr>
        <p:spPr>
          <a:xfrm>
            <a:off x="3776663" y="4695825"/>
            <a:ext cx="1857375" cy="92868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700" b="1" dirty="0" err="1">
                <a:solidFill>
                  <a:schemeClr val="tx1"/>
                </a:solidFill>
              </a:rPr>
              <a:t>Бухгал-терия</a:t>
            </a:r>
            <a:endParaRPr lang="ru-RU" sz="1700" b="1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590800" y="2786063"/>
            <a:ext cx="1857375" cy="9286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700" b="1" dirty="0" err="1">
                <a:solidFill>
                  <a:schemeClr val="tx1"/>
                </a:solidFill>
              </a:rPr>
              <a:t>Произ-водство</a:t>
            </a:r>
            <a:endParaRPr lang="ru-RU" sz="1700" b="1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238125" y="2786063"/>
            <a:ext cx="1857375" cy="9286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700" b="1" dirty="0">
                <a:solidFill>
                  <a:schemeClr val="tx1"/>
                </a:solidFill>
              </a:rPr>
              <a:t>Склад</a:t>
            </a:r>
          </a:p>
        </p:txBody>
      </p:sp>
      <p:sp>
        <p:nvSpPr>
          <p:cNvPr id="12" name="Овал 11"/>
          <p:cNvSpPr/>
          <p:nvPr/>
        </p:nvSpPr>
        <p:spPr>
          <a:xfrm>
            <a:off x="238125" y="4714875"/>
            <a:ext cx="1857375" cy="92868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700" b="1" dirty="0">
                <a:solidFill>
                  <a:schemeClr val="tx1"/>
                </a:solidFill>
              </a:rPr>
              <a:t>Продажи</a:t>
            </a:r>
          </a:p>
        </p:txBody>
      </p:sp>
      <p:sp>
        <p:nvSpPr>
          <p:cNvPr id="13" name="Овал 12"/>
          <p:cNvSpPr/>
          <p:nvPr/>
        </p:nvSpPr>
        <p:spPr>
          <a:xfrm>
            <a:off x="4953000" y="2786063"/>
            <a:ext cx="1857375" cy="9286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700" b="1" dirty="0">
                <a:solidFill>
                  <a:schemeClr val="tx1"/>
                </a:solidFill>
              </a:rPr>
              <a:t>Запчасти</a:t>
            </a:r>
          </a:p>
        </p:txBody>
      </p:sp>
      <p:sp>
        <p:nvSpPr>
          <p:cNvPr id="16" name="Овал 15"/>
          <p:cNvSpPr/>
          <p:nvPr/>
        </p:nvSpPr>
        <p:spPr>
          <a:xfrm>
            <a:off x="6991350" y="2000250"/>
            <a:ext cx="1857375" cy="92868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700" b="1" dirty="0">
                <a:solidFill>
                  <a:schemeClr val="tx1"/>
                </a:solidFill>
              </a:rPr>
              <a:t>Склад запчастей</a:t>
            </a:r>
          </a:p>
        </p:txBody>
      </p:sp>
      <p:sp>
        <p:nvSpPr>
          <p:cNvPr id="17" name="Овал 16"/>
          <p:cNvSpPr/>
          <p:nvPr/>
        </p:nvSpPr>
        <p:spPr>
          <a:xfrm>
            <a:off x="7000875" y="3571875"/>
            <a:ext cx="1857375" cy="92868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700" b="1" dirty="0">
                <a:solidFill>
                  <a:schemeClr val="tx1"/>
                </a:solidFill>
              </a:rPr>
              <a:t>Заказ запчастей</a:t>
            </a:r>
          </a:p>
        </p:txBody>
      </p:sp>
      <p:sp>
        <p:nvSpPr>
          <p:cNvPr id="19" name="Стрелка вправо 18"/>
          <p:cNvSpPr/>
          <p:nvPr/>
        </p:nvSpPr>
        <p:spPr>
          <a:xfrm>
            <a:off x="2162175" y="3105150"/>
            <a:ext cx="35718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4529138" y="3109913"/>
            <a:ext cx="357187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rot="18829084">
            <a:off x="6725444" y="2704307"/>
            <a:ext cx="357187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2609655">
            <a:off x="6745288" y="3490913"/>
            <a:ext cx="357187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5400000">
            <a:off x="733425" y="4071938"/>
            <a:ext cx="8572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4637196">
            <a:off x="3507581" y="4091782"/>
            <a:ext cx="998537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6115656">
            <a:off x="4921250" y="4106863"/>
            <a:ext cx="9969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JMS </a:t>
            </a:r>
            <a:r>
              <a:rPr lang="ru-RU" smtClean="0"/>
              <a:t>в рамках </a:t>
            </a:r>
            <a:r>
              <a:rPr lang="en-US" smtClean="0"/>
              <a:t>J2EE</a:t>
            </a:r>
            <a:br>
              <a:rPr lang="en-US" smtClean="0"/>
            </a:br>
            <a:r>
              <a:rPr lang="en-US" smtClean="0"/>
              <a:t>Message-Driven Beans</a:t>
            </a:r>
            <a:endParaRPr lang="ru-RU" smtClean="0"/>
          </a:p>
        </p:txBody>
      </p:sp>
      <p:sp>
        <p:nvSpPr>
          <p:cNvPr id="53251" name="Text Box 0"/>
          <p:cNvSpPr txBox="1">
            <a:spLocks noChangeArrowheads="1"/>
          </p:cNvSpPr>
          <p:nvPr/>
        </p:nvSpPr>
        <p:spPr bwMode="auto">
          <a:xfrm>
            <a:off x="250825" y="3644900"/>
            <a:ext cx="4465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sz="1200" b="1" dirty="0">
                <a:solidFill>
                  <a:schemeClr val="accent1"/>
                </a:solidFill>
              </a:rPr>
              <a:t>© </a:t>
            </a:r>
            <a:r>
              <a:rPr kumimoji="1" lang="ru-RU" sz="1200" b="1" dirty="0">
                <a:solidFill>
                  <a:schemeClr val="accent1"/>
                </a:solidFill>
              </a:rPr>
              <a:t>Составление, Гаврилов А.В</a:t>
            </a:r>
            <a:r>
              <a:rPr kumimoji="1" lang="en-US" sz="1200" b="1" dirty="0">
                <a:solidFill>
                  <a:schemeClr val="accent1"/>
                </a:solidFill>
              </a:rPr>
              <a:t>.</a:t>
            </a:r>
            <a:r>
              <a:rPr kumimoji="1" lang="ru-RU" sz="1200" b="1" dirty="0">
                <a:solidFill>
                  <a:schemeClr val="accent1"/>
                </a:solidFill>
              </a:rPr>
              <a:t>, 20</a:t>
            </a:r>
            <a:r>
              <a:rPr kumimoji="1" lang="en-US" sz="1200" b="1" dirty="0" smtClean="0">
                <a:solidFill>
                  <a:schemeClr val="accent1"/>
                </a:solidFill>
              </a:rPr>
              <a:t>1</a:t>
            </a:r>
            <a:r>
              <a:rPr kumimoji="1" lang="ru-RU" sz="1200" b="1" dirty="0" smtClean="0">
                <a:solidFill>
                  <a:schemeClr val="accent1"/>
                </a:solidFill>
              </a:rPr>
              <a:t>6</a:t>
            </a:r>
            <a:endParaRPr kumimoji="1" lang="ru-RU" sz="1200" b="1" dirty="0">
              <a:solidFill>
                <a:schemeClr val="accent1"/>
              </a:solidFill>
            </a:endParaRPr>
          </a:p>
        </p:txBody>
      </p:sp>
      <p:sp>
        <p:nvSpPr>
          <p:cNvPr id="53252" name="AutoShape 1"/>
          <p:cNvSpPr>
            <a:spLocks noChangeArrowheads="1"/>
          </p:cNvSpPr>
          <p:nvPr/>
        </p:nvSpPr>
        <p:spPr bwMode="auto">
          <a:xfrm>
            <a:off x="6207125" y="4078288"/>
            <a:ext cx="2519363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Лекция </a:t>
            </a:r>
            <a:r>
              <a:rPr lang="en-US" sz="2400" b="1" dirty="0" smtClean="0">
                <a:solidFill>
                  <a:schemeClr val="bg1"/>
                </a:solidFill>
              </a:rPr>
              <a:t>23.2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3253" name="AutoShape 2"/>
          <p:cNvSpPr>
            <a:spLocks noChangeArrowheads="1"/>
          </p:cNvSpPr>
          <p:nvPr/>
        </p:nvSpPr>
        <p:spPr bwMode="auto">
          <a:xfrm>
            <a:off x="6207125" y="5734050"/>
            <a:ext cx="2519363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УНЦ «</a:t>
            </a:r>
            <a:r>
              <a:rPr lang="ru-RU" sz="1400" b="1" dirty="0" err="1">
                <a:solidFill>
                  <a:schemeClr val="bg1"/>
                </a:solidFill>
              </a:rPr>
              <a:t>Инфоком</a:t>
            </a:r>
            <a:r>
              <a:rPr lang="ru-RU" sz="1400" b="1" dirty="0">
                <a:solidFill>
                  <a:schemeClr val="bg1"/>
                </a:solidFill>
              </a:rPr>
              <a:t>»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Самара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20</a:t>
            </a:r>
            <a:r>
              <a:rPr lang="en-US" sz="1400" b="1" dirty="0" smtClean="0">
                <a:solidFill>
                  <a:schemeClr val="bg1"/>
                </a:solidFill>
              </a:rPr>
              <a:t>1</a:t>
            </a:r>
            <a:r>
              <a:rPr lang="en-US" sz="1400" b="1" dirty="0">
                <a:solidFill>
                  <a:schemeClr val="bg1"/>
                </a:solidFill>
              </a:rPr>
              <a:t>8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D41EFD-4C73-4218-85FB-34CBC9B2C59F}" type="slidenum">
              <a:rPr lang="ru-RU" smtClean="0"/>
              <a:pPr eaLnBrk="1" hangingPunct="1"/>
              <a:t>50</a:t>
            </a:fld>
            <a:endParaRPr lang="ru-RU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spcBef>
                <a:spcPts val="1300"/>
              </a:spcBef>
              <a:spcAft>
                <a:spcPts val="0"/>
              </a:spcAft>
              <a:defRPr/>
            </a:pPr>
            <a:r>
              <a:rPr lang="ru-RU" dirty="0" smtClean="0"/>
              <a:t>Особенности </a:t>
            </a:r>
            <a:r>
              <a:rPr lang="en-US" dirty="0" smtClean="0"/>
              <a:t>JMS </a:t>
            </a:r>
            <a:r>
              <a:rPr lang="ru-RU" dirty="0" smtClean="0"/>
              <a:t>в рамках </a:t>
            </a:r>
            <a:r>
              <a:rPr lang="en-US" dirty="0" err="1" smtClean="0"/>
              <a:t>JavaEE</a:t>
            </a:r>
            <a:endParaRPr lang="ru-RU" dirty="0" smtClean="0"/>
          </a:p>
          <a:p>
            <a:pPr lvl="4">
              <a:spcBef>
                <a:spcPts val="1300"/>
              </a:spcBef>
              <a:spcAft>
                <a:spcPts val="0"/>
              </a:spcAft>
              <a:defRPr/>
            </a:pPr>
            <a:endParaRPr lang="ru-RU" dirty="0" smtClean="0"/>
          </a:p>
          <a:p>
            <a:pPr>
              <a:spcBef>
                <a:spcPts val="1300"/>
              </a:spcBef>
              <a:spcAft>
                <a:spcPts val="0"/>
              </a:spcAft>
              <a:defRPr/>
            </a:pPr>
            <a:r>
              <a:rPr lang="en-US" dirty="0" smtClean="0"/>
              <a:t>MDB-</a:t>
            </a:r>
            <a:r>
              <a:rPr lang="ru-RU" dirty="0" smtClean="0"/>
              <a:t>компоненты</a:t>
            </a:r>
          </a:p>
          <a:p>
            <a:pPr lvl="4">
              <a:spcBef>
                <a:spcPts val="1300"/>
              </a:spcBef>
              <a:spcAft>
                <a:spcPts val="0"/>
              </a:spcAft>
              <a:defRPr/>
            </a:pPr>
            <a:endParaRPr lang="ru-RU" dirty="0" smtClean="0"/>
          </a:p>
          <a:p>
            <a:pPr>
              <a:spcBef>
                <a:spcPts val="1300"/>
              </a:spcBef>
              <a:spcAft>
                <a:spcPts val="0"/>
              </a:spcAft>
              <a:defRPr/>
            </a:pPr>
            <a:r>
              <a:rPr lang="ru-RU" dirty="0" smtClean="0"/>
              <a:t>Класс компонента</a:t>
            </a:r>
          </a:p>
          <a:p>
            <a:pPr lvl="4">
              <a:spcBef>
                <a:spcPts val="1300"/>
              </a:spcBef>
              <a:spcAft>
                <a:spcPts val="0"/>
              </a:spcAft>
              <a:defRPr/>
            </a:pPr>
            <a:endParaRPr lang="ru-RU" dirty="0" smtClean="0"/>
          </a:p>
          <a:p>
            <a:pPr>
              <a:spcBef>
                <a:spcPts val="1300"/>
              </a:spcBef>
              <a:spcAft>
                <a:spcPts val="0"/>
              </a:spcAft>
              <a:defRPr/>
            </a:pPr>
            <a:r>
              <a:rPr lang="ru-RU" dirty="0" smtClean="0"/>
              <a:t>Жизненный цикл</a:t>
            </a:r>
          </a:p>
          <a:p>
            <a:pPr lvl="4">
              <a:spcBef>
                <a:spcPts val="1300"/>
              </a:spcBef>
              <a:spcAft>
                <a:spcPts val="0"/>
              </a:spcAft>
              <a:defRPr/>
            </a:pPr>
            <a:endParaRPr lang="ru-RU" dirty="0" smtClean="0"/>
          </a:p>
          <a:p>
            <a:pPr>
              <a:spcBef>
                <a:spcPts val="1300"/>
              </a:spcBef>
              <a:spcAft>
                <a:spcPts val="0"/>
              </a:spcAft>
              <a:defRPr/>
            </a:pPr>
            <a:r>
              <a:rPr lang="ru-RU" dirty="0" smtClean="0"/>
              <a:t>Дескрипторы развертывания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JMS </a:t>
            </a:r>
            <a:r>
              <a:rPr lang="ru-RU" smtClean="0"/>
              <a:t>в рамках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Java Enterprise Edition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2500"/>
              </a:spcBef>
              <a:defRPr/>
            </a:pPr>
            <a:r>
              <a:rPr lang="ru-RU" dirty="0" smtClean="0"/>
              <a:t>Реализация </a:t>
            </a:r>
            <a:r>
              <a:rPr lang="en-US" dirty="0" smtClean="0"/>
              <a:t>JMS </a:t>
            </a:r>
            <a:r>
              <a:rPr lang="ru-RU" dirty="0" smtClean="0"/>
              <a:t>в рамках сервера приложений является обязательной</a:t>
            </a:r>
          </a:p>
          <a:p>
            <a:pPr>
              <a:lnSpc>
                <a:spcPct val="110000"/>
              </a:lnSpc>
              <a:spcBef>
                <a:spcPts val="2500"/>
              </a:spcBef>
              <a:defRPr/>
            </a:pPr>
            <a:r>
              <a:rPr lang="ru-RU" dirty="0" smtClean="0"/>
              <a:t>Начиная с версии </a:t>
            </a:r>
            <a:r>
              <a:rPr lang="en-US" dirty="0" smtClean="0"/>
              <a:t>J2EE </a:t>
            </a:r>
            <a:r>
              <a:rPr lang="ru-RU" dirty="0" smtClean="0"/>
              <a:t>1.4 возможна поддержка нескольких реализаций </a:t>
            </a:r>
            <a:r>
              <a:rPr lang="en-US" dirty="0" smtClean="0"/>
              <a:t>JMS, </a:t>
            </a:r>
            <a:r>
              <a:rPr lang="ru-RU" dirty="0" smtClean="0"/>
              <a:t>а также взаимодействие реализаций на разных серверах</a:t>
            </a:r>
          </a:p>
          <a:p>
            <a:pPr>
              <a:lnSpc>
                <a:spcPct val="110000"/>
              </a:lnSpc>
              <a:spcBef>
                <a:spcPts val="2500"/>
              </a:spcBef>
              <a:defRPr/>
            </a:pPr>
            <a:r>
              <a:rPr lang="ru-RU" dirty="0" smtClean="0"/>
              <a:t>Настройка </a:t>
            </a:r>
            <a:r>
              <a:rPr lang="ru-RU" dirty="0" err="1" smtClean="0"/>
              <a:t>администрируемых</a:t>
            </a:r>
            <a:r>
              <a:rPr lang="ru-RU" dirty="0" smtClean="0"/>
              <a:t> объектов обычно производится средствами административной консоли</a:t>
            </a:r>
          </a:p>
          <a:p>
            <a:pPr>
              <a:lnSpc>
                <a:spcPct val="110000"/>
              </a:lnSpc>
              <a:spcBef>
                <a:spcPts val="2500"/>
              </a:spcBef>
              <a:defRPr/>
            </a:pPr>
            <a:endParaRPr lang="ru-RU" dirty="0"/>
          </a:p>
        </p:txBody>
      </p:sp>
      <p:sp>
        <p:nvSpPr>
          <p:cNvPr id="5530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6C681F9-0621-4E50-9EB7-E7E9E89709EE}" type="slidenum">
              <a:rPr lang="ru-RU" smtClean="0"/>
              <a:pPr eaLnBrk="1" hangingPunct="1"/>
              <a:t>51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JMS </a:t>
            </a:r>
            <a:r>
              <a:rPr lang="ru-RU" smtClean="0"/>
              <a:t>в рамках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Java Enterprise Edition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600" smtClean="0"/>
              <a:t>В качестве клиентов </a:t>
            </a:r>
            <a:r>
              <a:rPr lang="en-US" sz="2600" smtClean="0"/>
              <a:t>JMS </a:t>
            </a:r>
            <a:r>
              <a:rPr lang="ru-RU" sz="2600" smtClean="0"/>
              <a:t>могут выступать </a:t>
            </a:r>
            <a:r>
              <a:rPr lang="en-US" sz="2600" smtClean="0"/>
              <a:t>EJB-</a:t>
            </a:r>
            <a:r>
              <a:rPr lang="ru-RU" sz="2600" smtClean="0"/>
              <a:t>компоненты и </a:t>
            </a:r>
            <a:r>
              <a:rPr lang="en-US" sz="2600" smtClean="0"/>
              <a:t>web-</a:t>
            </a:r>
            <a:r>
              <a:rPr lang="ru-RU" sz="2600" smtClean="0"/>
              <a:t>компоненты</a:t>
            </a:r>
          </a:p>
          <a:p>
            <a:pPr lvl="1">
              <a:lnSpc>
                <a:spcPct val="90000"/>
              </a:lnSpc>
            </a:pPr>
            <a:r>
              <a:rPr lang="ru-RU" sz="2600" smtClean="0"/>
              <a:t>Возможна отправка и синхронное получение сообщений</a:t>
            </a:r>
          </a:p>
          <a:p>
            <a:pPr>
              <a:lnSpc>
                <a:spcPct val="90000"/>
              </a:lnSpc>
            </a:pPr>
            <a:r>
              <a:rPr lang="ru-RU" sz="2600" smtClean="0"/>
              <a:t>Для асинхронного получения сообщений предназначен специальный вид компонентов – </a:t>
            </a:r>
            <a:r>
              <a:rPr lang="en-US" sz="2600" smtClean="0"/>
              <a:t>Message-Driven Beans (MDB)</a:t>
            </a:r>
          </a:p>
          <a:p>
            <a:pPr>
              <a:lnSpc>
                <a:spcPct val="90000"/>
              </a:lnSpc>
            </a:pPr>
            <a:r>
              <a:rPr lang="ru-RU" sz="2600" smtClean="0"/>
              <a:t>Вместо локальных транзакций </a:t>
            </a:r>
            <a:r>
              <a:rPr lang="en-US" sz="2600" smtClean="0"/>
              <a:t>JMS </a:t>
            </a:r>
            <a:r>
              <a:rPr lang="ru-RU" sz="2600" smtClean="0"/>
              <a:t>применяются глобальные распределенные транзакции </a:t>
            </a:r>
            <a:r>
              <a:rPr lang="en-US" sz="2600" smtClean="0"/>
              <a:t>JavaEE</a:t>
            </a:r>
          </a:p>
          <a:p>
            <a:pPr>
              <a:lnSpc>
                <a:spcPct val="90000"/>
              </a:lnSpc>
            </a:pPr>
            <a:r>
              <a:rPr lang="ru-RU" sz="2600" smtClean="0"/>
              <a:t>Действует правило: не более одной сессии для одного соединения</a:t>
            </a:r>
          </a:p>
        </p:txBody>
      </p:sp>
      <p:sp>
        <p:nvSpPr>
          <p:cNvPr id="5632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FE9D7A-267E-4203-B27D-9F70BFA89246}" type="slidenum">
              <a:rPr lang="ru-RU" smtClean="0"/>
              <a:pPr eaLnBrk="1" hangingPunct="1"/>
              <a:t>52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Message-Driven Bean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</a:pPr>
            <a:r>
              <a:rPr lang="ru-RU" smtClean="0"/>
              <a:t>Основная задача – асинхронное получение событий, которые поступают извне к очереди или теме, с которой сопоставлен компонент</a:t>
            </a:r>
          </a:p>
          <a:p>
            <a:pPr>
              <a:lnSpc>
                <a:spcPct val="90000"/>
              </a:lnSpc>
              <a:spcBef>
                <a:spcPts val="700"/>
              </a:spcBef>
            </a:pPr>
            <a:r>
              <a:rPr lang="ru-RU" smtClean="0"/>
              <a:t>Являются </a:t>
            </a:r>
            <a:r>
              <a:rPr lang="en-US" smtClean="0"/>
              <a:t>Enterprise Java Bean</a:t>
            </a:r>
          </a:p>
          <a:p>
            <a:pPr>
              <a:lnSpc>
                <a:spcPct val="90000"/>
              </a:lnSpc>
              <a:spcBef>
                <a:spcPts val="700"/>
              </a:spcBef>
            </a:pPr>
            <a:r>
              <a:rPr lang="ru-RU" b="1" smtClean="0">
                <a:solidFill>
                  <a:schemeClr val="accent1"/>
                </a:solidFill>
              </a:rPr>
              <a:t>Не имеют </a:t>
            </a:r>
            <a:r>
              <a:rPr lang="en-US" b="1" smtClean="0">
                <a:solidFill>
                  <a:schemeClr val="accent1"/>
                </a:solidFill>
              </a:rPr>
              <a:t>home- </a:t>
            </a:r>
            <a:r>
              <a:rPr lang="ru-RU" b="1" smtClean="0">
                <a:solidFill>
                  <a:schemeClr val="accent1"/>
                </a:solidFill>
              </a:rPr>
              <a:t>и </a:t>
            </a:r>
            <a:r>
              <a:rPr lang="en-US" b="1" smtClean="0">
                <a:solidFill>
                  <a:schemeClr val="accent1"/>
                </a:solidFill>
              </a:rPr>
              <a:t>component-</a:t>
            </a:r>
            <a:r>
              <a:rPr lang="ru-RU" b="1" smtClean="0">
                <a:solidFill>
                  <a:schemeClr val="accent1"/>
                </a:solidFill>
              </a:rPr>
              <a:t> интерфейсов</a:t>
            </a:r>
            <a:endParaRPr lang="en-US" b="1" smtClean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r>
              <a:rPr lang="ru-RU" smtClean="0"/>
              <a:t>Не имеют персонального состояния</a:t>
            </a:r>
          </a:p>
          <a:p>
            <a:pPr>
              <a:lnSpc>
                <a:spcPct val="90000"/>
              </a:lnSpc>
              <a:spcBef>
                <a:spcPts val="700"/>
              </a:spcBef>
            </a:pPr>
            <a:r>
              <a:rPr lang="ru-RU" smtClean="0"/>
              <a:t>Все экземпляры неразличимы для сервера</a:t>
            </a:r>
          </a:p>
        </p:txBody>
      </p:sp>
      <p:sp>
        <p:nvSpPr>
          <p:cNvPr id="573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47F069-A0F8-41F7-B4F2-4D6A16FCC5FD}" type="slidenum">
              <a:rPr lang="ru-RU" smtClean="0"/>
              <a:pPr eaLnBrk="1" hangingPunct="1"/>
              <a:t>53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Когда используют </a:t>
            </a:r>
            <a:r>
              <a:rPr lang="en-US" smtClean="0"/>
              <a:t>MDB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mtClean="0"/>
              <a:t>Когда необходимо асинхронное получение сообщений в </a:t>
            </a:r>
            <a:r>
              <a:rPr lang="en-US" smtClean="0"/>
              <a:t>JavaEE</a:t>
            </a:r>
            <a:r>
              <a:rPr lang="ru-RU" smtClean="0"/>
              <a:t>-приложении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ru-RU" smtClean="0"/>
              <a:t>При этом контейнер берет на себя часть функций клиента </a:t>
            </a:r>
            <a:r>
              <a:rPr lang="en-US" smtClean="0"/>
              <a:t>JMS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ru-RU" smtClean="0"/>
              <a:t>В ходе обработки сообщения</a:t>
            </a:r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ru-RU" smtClean="0"/>
              <a:t>могут происходить обращения к другим компонентам</a:t>
            </a:r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ru-RU" smtClean="0"/>
              <a:t>возможна отправка новых сообщений</a:t>
            </a:r>
            <a:endParaRPr lang="en-US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ru-RU" smtClean="0"/>
          </a:p>
        </p:txBody>
      </p:sp>
      <p:sp>
        <p:nvSpPr>
          <p:cNvPr id="5837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1E2B252-194B-41E6-8278-8877E210033B}" type="slidenum">
              <a:rPr lang="ru-RU" smtClean="0"/>
              <a:pPr eaLnBrk="1" hangingPunct="1"/>
              <a:t>54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Реализуемые интерфейсы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javax.jms.MessageListener</a:t>
            </a:r>
          </a:p>
          <a:p>
            <a:pPr eaLnBrk="1" hangingPunct="1"/>
            <a:endParaRPr lang="en-US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endParaRPr lang="en-US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javax.ejb.MessageDrivenBean</a:t>
            </a:r>
            <a:endParaRPr 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endParaRPr lang="ru-RU" smtClean="0">
              <a:solidFill>
                <a:schemeClr val="accent1"/>
              </a:solidFill>
            </a:endParaRPr>
          </a:p>
        </p:txBody>
      </p:sp>
      <p:sp>
        <p:nvSpPr>
          <p:cNvPr id="5939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70B52E-18E6-44DA-B4AF-147582F6D6AF}" type="slidenum">
              <a:rPr lang="ru-RU" smtClean="0"/>
              <a:pPr eaLnBrk="1" hangingPunct="1"/>
              <a:t>55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247900"/>
            <a:ext cx="8572500" cy="10001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public interface MessageListener {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void onMessage(Message message);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}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3962400"/>
            <a:ext cx="8572500" cy="19875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public interface MessageDrivenBean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   extends EnterpriseBean {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void ejbRemove();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void setMessageDrivenContext (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     MessageDrivenContext messageDrivenContext);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}</a:t>
            </a:r>
            <a:endParaRPr lang="ru-RU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Класс компонента</a:t>
            </a:r>
          </a:p>
        </p:txBody>
      </p:sp>
      <p:sp>
        <p:nvSpPr>
          <p:cNvPr id="6041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3AFE7C7-840B-4EB8-B42E-ECDEBCFEAF8D}" type="slidenum">
              <a:rPr lang="ru-RU" smtClean="0"/>
              <a:pPr eaLnBrk="1" hangingPunct="1"/>
              <a:t>56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643063"/>
            <a:ext cx="8572500" cy="44291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public class MyMDBBean implements MessageDrivenBean,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MessageListener {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MessageDrivenContext messageDrivenContext;  </a:t>
            </a:r>
          </a:p>
          <a:p>
            <a:pPr eaLnBrk="1" hangingPunct="1"/>
            <a:endParaRPr lang="en-US" b="1">
              <a:latin typeface="Courier New" pitchFamily="49" charset="0"/>
            </a:endParaRPr>
          </a:p>
          <a:p>
            <a:pPr eaLnBrk="1" hangingPunct="1"/>
            <a:r>
              <a:rPr lang="en-US" b="1">
                <a:latin typeface="Courier New" pitchFamily="49" charset="0"/>
              </a:rPr>
              <a:t>  public void ejbCreate()</a:t>
            </a:r>
            <a:r>
              <a:rPr lang="ru-RU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{}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public void ejbRemove() {}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public void onMessage(Message msg) {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...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}</a:t>
            </a:r>
          </a:p>
          <a:p>
            <a:pPr eaLnBrk="1" hangingPunct="1"/>
            <a:endParaRPr lang="en-US" b="1">
              <a:latin typeface="Courier New" pitchFamily="49" charset="0"/>
            </a:endParaRPr>
          </a:p>
          <a:p>
            <a:pPr eaLnBrk="1" hangingPunct="1"/>
            <a:r>
              <a:rPr lang="en-US" b="1">
                <a:latin typeface="Courier New" pitchFamily="49" charset="0"/>
              </a:rPr>
              <a:t>  void setMessageDrivenContext (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</a:t>
            </a:r>
            <a:r>
              <a:rPr lang="ru-RU" b="1">
                <a:latin typeface="Courier New" pitchFamily="49" charset="0"/>
              </a:rPr>
              <a:t>		</a:t>
            </a:r>
            <a:r>
              <a:rPr lang="en-US" b="1">
                <a:latin typeface="Courier New" pitchFamily="49" charset="0"/>
              </a:rPr>
              <a:t>     MessageDrivenContext messageDrivenContext)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this.messageDrivenContext = messageDrivenContext;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}</a:t>
            </a:r>
            <a:endParaRPr lang="ru-RU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Жизненный цикл</a:t>
            </a:r>
          </a:p>
        </p:txBody>
      </p:sp>
      <p:sp>
        <p:nvSpPr>
          <p:cNvPr id="6144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F437A9-441A-4B8D-934D-D1E7BBD539CF}" type="slidenum">
              <a:rPr lang="ru-RU" smtClean="0"/>
              <a:pPr eaLnBrk="1" hangingPunct="1"/>
              <a:t>57</a:t>
            </a:fld>
            <a:endParaRPr lang="ru-RU" smtClean="0"/>
          </a:p>
        </p:txBody>
      </p:sp>
      <p:grpSp>
        <p:nvGrpSpPr>
          <p:cNvPr id="2" name="Группа 12"/>
          <p:cNvGrpSpPr>
            <a:grpSpLocks/>
          </p:cNvGrpSpPr>
          <p:nvPr/>
        </p:nvGrpSpPr>
        <p:grpSpPr bwMode="auto">
          <a:xfrm>
            <a:off x="571500" y="1785938"/>
            <a:ext cx="7572375" cy="4279900"/>
            <a:chOff x="571472" y="1785926"/>
            <a:chExt cx="7572428" cy="4279786"/>
          </a:xfrm>
        </p:grpSpPr>
        <p:sp>
          <p:nvSpPr>
            <p:cNvPr id="61445" name="AutoShape 4"/>
            <p:cNvSpPr>
              <a:spLocks noChangeArrowheads="1"/>
            </p:cNvSpPr>
            <p:nvPr/>
          </p:nvSpPr>
          <p:spPr bwMode="auto">
            <a:xfrm>
              <a:off x="4510059" y="1785926"/>
              <a:ext cx="2330450" cy="51752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ru-RU" sz="2000" b="1"/>
                <a:t>Не существует</a:t>
              </a:r>
            </a:p>
          </p:txBody>
        </p:sp>
        <p:sp>
          <p:nvSpPr>
            <p:cNvPr id="61446" name="AutoShape 5"/>
            <p:cNvSpPr>
              <a:spLocks noChangeArrowheads="1"/>
            </p:cNvSpPr>
            <p:nvPr/>
          </p:nvSpPr>
          <p:spPr bwMode="auto">
            <a:xfrm>
              <a:off x="4510059" y="3546463"/>
              <a:ext cx="2330450" cy="48577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ru-RU" sz="2000" b="1"/>
                <a:t>Активен, в пуле</a:t>
              </a:r>
            </a:p>
          </p:txBody>
        </p:sp>
        <p:sp>
          <p:nvSpPr>
            <p:cNvPr id="61447" name="Line 6"/>
            <p:cNvSpPr>
              <a:spLocks noChangeShapeType="1"/>
            </p:cNvSpPr>
            <p:nvPr/>
          </p:nvSpPr>
          <p:spPr bwMode="auto">
            <a:xfrm flipH="1">
              <a:off x="5256184" y="2303451"/>
              <a:ext cx="0" cy="12239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448" name="Line 7"/>
            <p:cNvSpPr>
              <a:spLocks noChangeShapeType="1"/>
            </p:cNvSpPr>
            <p:nvPr/>
          </p:nvSpPr>
          <p:spPr bwMode="auto">
            <a:xfrm flipV="1">
              <a:off x="6000722" y="2303451"/>
              <a:ext cx="0" cy="12239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449" name="Text Box 8"/>
            <p:cNvSpPr txBox="1">
              <a:spLocks noChangeArrowheads="1"/>
            </p:cNvSpPr>
            <p:nvPr/>
          </p:nvSpPr>
          <p:spPr bwMode="auto">
            <a:xfrm>
              <a:off x="6115022" y="2771763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pitchFamily="49" charset="0"/>
                </a:rPr>
                <a:t>ejbRemove()</a:t>
              </a:r>
              <a:endParaRPr lang="ru-RU" sz="2000" b="1">
                <a:latin typeface="Courier New" pitchFamily="49" charset="0"/>
              </a:endParaRPr>
            </a:p>
          </p:txBody>
        </p:sp>
        <p:sp>
          <p:nvSpPr>
            <p:cNvPr id="61450" name="Text Box 9"/>
            <p:cNvSpPr txBox="1">
              <a:spLocks noChangeArrowheads="1"/>
            </p:cNvSpPr>
            <p:nvPr/>
          </p:nvSpPr>
          <p:spPr bwMode="auto">
            <a:xfrm>
              <a:off x="571472" y="2447913"/>
              <a:ext cx="4451350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buFontTx/>
                <a:buAutoNum type="arabicPeriod"/>
              </a:pPr>
              <a:r>
                <a:rPr lang="ru-RU" sz="2000" b="1">
                  <a:latin typeface="Courier New" pitchFamily="49" charset="0"/>
                </a:rPr>
                <a:t>Создание объекта</a:t>
              </a:r>
            </a:p>
            <a:p>
              <a:pPr algn="r" eaLnBrk="1" hangingPunct="1">
                <a:buFontTx/>
                <a:buAutoNum type="arabicPeriod"/>
              </a:pPr>
              <a:r>
                <a:rPr lang="en-US" sz="2000" b="1">
                  <a:latin typeface="Courier New" pitchFamily="49" charset="0"/>
                </a:rPr>
                <a:t>setMessageDrivenContext()</a:t>
              </a:r>
            </a:p>
            <a:p>
              <a:pPr algn="r" eaLnBrk="1" hangingPunct="1">
                <a:buFontTx/>
                <a:buAutoNum type="arabicPeriod"/>
              </a:pPr>
              <a:r>
                <a:rPr lang="en-US" sz="2000" b="1">
                  <a:latin typeface="Courier New" pitchFamily="49" charset="0"/>
                </a:rPr>
                <a:t>ejbCreate()</a:t>
              </a:r>
              <a:endParaRPr lang="ru-RU" sz="2000" b="1">
                <a:latin typeface="Courier New" pitchFamily="49" charset="0"/>
              </a:endParaRPr>
            </a:p>
          </p:txBody>
        </p:sp>
        <p:sp>
          <p:nvSpPr>
            <p:cNvPr id="61451" name="Freeform 10"/>
            <p:cNvSpPr>
              <a:spLocks/>
            </p:cNvSpPr>
            <p:nvPr/>
          </p:nvSpPr>
          <p:spPr bwMode="auto">
            <a:xfrm>
              <a:off x="3943322" y="4032238"/>
              <a:ext cx="3324225" cy="1236663"/>
            </a:xfrm>
            <a:custGeom>
              <a:avLst/>
              <a:gdLst>
                <a:gd name="T0" fmla="*/ 2147483647 w 2094"/>
                <a:gd name="T1" fmla="*/ 0 h 779"/>
                <a:gd name="T2" fmla="*/ 2147483647 w 2094"/>
                <a:gd name="T3" fmla="*/ 2147483647 h 779"/>
                <a:gd name="T4" fmla="*/ 2147483647 w 2094"/>
                <a:gd name="T5" fmla="*/ 2147483647 h 779"/>
                <a:gd name="T6" fmla="*/ 2147483647 w 2094"/>
                <a:gd name="T7" fmla="*/ 2147483647 h 779"/>
                <a:gd name="T8" fmla="*/ 2147483647 w 2094"/>
                <a:gd name="T9" fmla="*/ 0 h 7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4"/>
                <a:gd name="T16" fmla="*/ 0 h 779"/>
                <a:gd name="T17" fmla="*/ 2094 w 2094"/>
                <a:gd name="T18" fmla="*/ 779 h 7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4" h="779">
                  <a:moveTo>
                    <a:pt x="620" y="0"/>
                  </a:moveTo>
                  <a:cubicBezTo>
                    <a:pt x="310" y="231"/>
                    <a:pt x="0" y="462"/>
                    <a:pt x="76" y="590"/>
                  </a:cubicBezTo>
                  <a:cubicBezTo>
                    <a:pt x="152" y="718"/>
                    <a:pt x="749" y="779"/>
                    <a:pt x="1074" y="771"/>
                  </a:cubicBezTo>
                  <a:cubicBezTo>
                    <a:pt x="1399" y="763"/>
                    <a:pt x="1958" y="673"/>
                    <a:pt x="2026" y="545"/>
                  </a:cubicBezTo>
                  <a:cubicBezTo>
                    <a:pt x="2094" y="417"/>
                    <a:pt x="1558" y="68"/>
                    <a:pt x="148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452" name="Text Box 11"/>
            <p:cNvSpPr txBox="1">
              <a:spLocks noChangeArrowheads="1"/>
            </p:cNvSpPr>
            <p:nvPr/>
          </p:nvSpPr>
          <p:spPr bwMode="auto">
            <a:xfrm>
              <a:off x="3143240" y="5357826"/>
              <a:ext cx="50006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sz="2000" b="1">
                  <a:latin typeface="Courier New" pitchFamily="49" charset="0"/>
                </a:rPr>
                <a:t>Асинхронное получение</a:t>
              </a:r>
              <a:br>
                <a:rPr lang="ru-RU" sz="2000" b="1">
                  <a:latin typeface="Courier New" pitchFamily="49" charset="0"/>
                </a:rPr>
              </a:br>
              <a:r>
                <a:rPr lang="ru-RU" sz="2000" b="1">
                  <a:latin typeface="Courier New" pitchFamily="49" charset="0"/>
                </a:rPr>
                <a:t>сообщений </a:t>
              </a:r>
              <a:r>
                <a:rPr lang="en-US" sz="2000" b="1">
                  <a:latin typeface="Courier New" pitchFamily="49" charset="0"/>
                </a:rPr>
                <a:t>JMS</a:t>
              </a:r>
              <a:endParaRPr lang="ru-RU" sz="2000" b="1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br>
              <a:rPr lang="ru-RU" smtClean="0"/>
            </a:br>
            <a:r>
              <a:rPr lang="ru-RU" smtClean="0"/>
              <a:t>класса компонента</a:t>
            </a:r>
          </a:p>
        </p:txBody>
      </p:sp>
      <p:sp>
        <p:nvSpPr>
          <p:cNvPr id="6246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BB3E04-D48D-4857-A401-6E8F6C1E4357}" type="slidenum">
              <a:rPr lang="ru-RU" smtClean="0"/>
              <a:pPr eaLnBrk="1" hangingPunct="1"/>
              <a:t>58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643063"/>
            <a:ext cx="8572500" cy="44291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public class MyMDBBean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implements MessageDrivenBean, MessageListener {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...</a:t>
            </a:r>
            <a:endParaRPr lang="en-US" b="1">
              <a:latin typeface="Courier New" pitchFamily="49" charset="0"/>
            </a:endParaRPr>
          </a:p>
          <a:p>
            <a:pPr eaLnBrk="1" hangingPunct="1"/>
            <a:r>
              <a:rPr lang="en-US" b="1">
                <a:latin typeface="Courier New" pitchFamily="49" charset="0"/>
              </a:rPr>
              <a:t>  public void onMessage (Message msg) {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try {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if (msg instanceof TextMessage) {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  TextMessage m = (TextMessage)msg;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  System.out.println (m.getText());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else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  System.out.println ("Wrong message type");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catch (JMSException e) {e.printStackTrace();}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</a:t>
            </a:r>
            <a:r>
              <a:rPr lang="ru-RU" b="1">
                <a:latin typeface="Courier New" pitchFamily="49" charset="0"/>
              </a:rPr>
              <a:t>...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Message Service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ru-RU" sz="2800" smtClean="0"/>
              <a:t>Служба сообщений Java представляет собой API, позволяющий приложениям создавать, посылать, принимать и читать сообщения</a:t>
            </a:r>
            <a:endParaRPr lang="en-US" sz="2800" smtClean="0"/>
          </a:p>
          <a:p>
            <a:pPr eaLnBrk="1" hangingPunct="1">
              <a:spcBef>
                <a:spcPts val="1800"/>
              </a:spcBef>
            </a:pPr>
            <a:r>
              <a:rPr lang="ru-RU" sz="2800" smtClean="0"/>
              <a:t>Дополнительный логический слой, универсальным способом обеспечивающий доступ к той или иной реализации</a:t>
            </a:r>
            <a:r>
              <a:rPr lang="en-US" sz="2800" smtClean="0"/>
              <a:t> </a:t>
            </a:r>
            <a:r>
              <a:rPr lang="ru-RU" sz="2800" smtClean="0"/>
              <a:t>службы сообщений</a:t>
            </a:r>
          </a:p>
          <a:p>
            <a:pPr eaLnBrk="1" hangingPunct="1">
              <a:spcBef>
                <a:spcPts val="1800"/>
              </a:spcBef>
            </a:pPr>
            <a:r>
              <a:rPr lang="en-US" sz="2800" smtClean="0"/>
              <a:t>API </a:t>
            </a:r>
            <a:r>
              <a:rPr lang="ru-RU" sz="2800" smtClean="0"/>
              <a:t>предоставляется в виде набора интерфейсов пакета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javax.jms</a:t>
            </a:r>
            <a:endParaRPr lang="ru-RU" sz="28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spcBef>
                <a:spcPts val="1800"/>
              </a:spcBef>
            </a:pPr>
            <a:endParaRPr lang="ru-RU" sz="2800" smtClean="0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A60F3D-B43A-4900-A632-F3EA45691617}" type="slidenum">
              <a:rPr lang="ru-RU" smtClean="0"/>
              <a:pPr eaLnBrk="1" hangingPunct="1"/>
              <a:t>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Дескриптор развертывания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ru-RU" dirty="0" smtClean="0"/>
              <a:t>В общем дескрипторе указываются:</a:t>
            </a:r>
          </a:p>
          <a:p>
            <a:pPr lvl="1">
              <a:defRPr/>
            </a:pPr>
            <a:r>
              <a:rPr lang="ru-RU" dirty="0" smtClean="0"/>
              <a:t>Тип компонента</a:t>
            </a:r>
          </a:p>
          <a:p>
            <a:pPr lvl="1">
              <a:defRPr/>
            </a:pPr>
            <a:r>
              <a:rPr lang="ru-RU" dirty="0" smtClean="0"/>
              <a:t>Класс компонента</a:t>
            </a:r>
          </a:p>
          <a:p>
            <a:pPr lvl="1">
              <a:defRPr/>
            </a:pPr>
            <a:r>
              <a:rPr lang="ru-RU" dirty="0" smtClean="0"/>
              <a:t>Простое имя компонента</a:t>
            </a:r>
          </a:p>
          <a:p>
            <a:pPr lvl="1">
              <a:defRPr/>
            </a:pPr>
            <a:r>
              <a:rPr lang="ru-RU" dirty="0" smtClean="0"/>
              <a:t>Тип целевого объекта</a:t>
            </a:r>
          </a:p>
          <a:p>
            <a:pPr lvl="1">
              <a:defRPr/>
            </a:pPr>
            <a:r>
              <a:rPr lang="ru-RU" dirty="0" smtClean="0"/>
              <a:t>Селектор сообщений</a:t>
            </a:r>
            <a:endParaRPr lang="en-US" dirty="0" smtClean="0"/>
          </a:p>
          <a:p>
            <a:pPr lvl="1">
              <a:defRPr/>
            </a:pPr>
            <a:r>
              <a:rPr lang="ru-RU" dirty="0" smtClean="0"/>
              <a:t>Параметры участия в транзакциях</a:t>
            </a:r>
          </a:p>
          <a:p>
            <a:pPr lvl="1">
              <a:defRPr/>
            </a:pPr>
            <a:r>
              <a:rPr lang="ru-RU" dirty="0" smtClean="0"/>
              <a:t>и ряд других параметров</a:t>
            </a:r>
          </a:p>
          <a:p>
            <a:pPr lvl="2"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В специальном дескрипторе указываются:</a:t>
            </a:r>
          </a:p>
          <a:p>
            <a:pPr lvl="1">
              <a:defRPr/>
            </a:pPr>
            <a:r>
              <a:rPr lang="en-US" dirty="0" smtClean="0"/>
              <a:t>JNDI-</a:t>
            </a:r>
            <a:r>
              <a:rPr lang="ru-RU" dirty="0" smtClean="0"/>
              <a:t>имя фабрики соединений</a:t>
            </a:r>
          </a:p>
          <a:p>
            <a:pPr lvl="1">
              <a:defRPr/>
            </a:pPr>
            <a:r>
              <a:rPr lang="en-US" dirty="0" smtClean="0"/>
              <a:t>JNDI-</a:t>
            </a:r>
            <a:r>
              <a:rPr lang="ru-RU" dirty="0" smtClean="0"/>
              <a:t>имя источника</a:t>
            </a:r>
          </a:p>
          <a:p>
            <a:pPr lvl="1">
              <a:defRPr/>
            </a:pPr>
            <a:r>
              <a:rPr lang="ru-RU" dirty="0" smtClean="0"/>
              <a:t>и ряд других параметров</a:t>
            </a:r>
            <a:endParaRPr lang="ru-RU" dirty="0"/>
          </a:p>
        </p:txBody>
      </p:sp>
      <p:sp>
        <p:nvSpPr>
          <p:cNvPr id="6349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26920F-EB12-45CB-808E-F8B371DB4D9F}" type="slidenum">
              <a:rPr lang="ru-RU" smtClean="0"/>
              <a:pPr eaLnBrk="1" hangingPunct="1"/>
              <a:t>59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общего </a:t>
            </a:r>
            <a:br>
              <a:rPr lang="ru-RU" smtClean="0"/>
            </a:br>
            <a:r>
              <a:rPr lang="ru-RU" smtClean="0"/>
              <a:t>дескриптора развертывания</a:t>
            </a:r>
          </a:p>
        </p:txBody>
      </p:sp>
      <p:sp>
        <p:nvSpPr>
          <p:cNvPr id="6451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9E773B-0433-4973-961C-9BA768835995}" type="slidenum">
              <a:rPr lang="ru-RU" smtClean="0"/>
              <a:pPr eaLnBrk="1" hangingPunct="1"/>
              <a:t>60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643063"/>
            <a:ext cx="8572500" cy="44291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Courier New" pitchFamily="49" charset="0"/>
              </a:rPr>
              <a:t>&lt;?xml version="1.0" encoding="UTF-8"?&gt;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&lt;ejb-jar version="2.1" xmlns="http://java.sun.com/xml/ns/j2ee" xmlns:xsi="http://www.w3.org/2001/XMLSchema-instance" xsi:schemaLocation="http://java.sun.com/xml/ns/j2ee http://java.sun.com/xml/ns/j2ee/ejb-jar_2_1.xsd"&gt;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&lt;enterprise-beans&gt;</a:t>
            </a:r>
            <a:endParaRPr lang="ru-RU" sz="1600" b="1">
              <a:latin typeface="Courier New" pitchFamily="49" charset="0"/>
            </a:endParaRPr>
          </a:p>
          <a:p>
            <a:pPr eaLnBrk="1" hangingPunct="1"/>
            <a:r>
              <a:rPr lang="ru-RU" sz="1600" b="1">
                <a:latin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</a:rPr>
              <a:t>&lt;message-driven&gt;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    </a:t>
            </a:r>
            <a:r>
              <a:rPr lang="en-US" sz="1600" b="1">
                <a:latin typeface="Courier New" pitchFamily="49" charset="0"/>
              </a:rPr>
              <a:t>&lt;ejb-name&gt;MyMDBBeanBean&lt;/ejb-name&gt;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&lt;ejb-class&gt;mdb.MyMDBBeanBean&lt;/ejb-class&gt;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&lt;transaction-type&gt;Container&lt;/transaction-type&gt;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&lt;message-destination-type&gt;</a:t>
            </a:r>
            <a:endParaRPr lang="ru-RU" sz="1600" b="1">
              <a:latin typeface="Courier New" pitchFamily="49" charset="0"/>
            </a:endParaRPr>
          </a:p>
          <a:p>
            <a:pPr eaLnBrk="1" hangingPunct="1"/>
            <a:r>
              <a:rPr lang="ru-RU" sz="1600" b="1">
                <a:latin typeface="Courier New" pitchFamily="49" charset="0"/>
              </a:rPr>
              <a:t>        </a:t>
            </a:r>
            <a:r>
              <a:rPr lang="en-US" sz="1600" b="1">
                <a:latin typeface="Courier New" pitchFamily="49" charset="0"/>
              </a:rPr>
              <a:t>javax.jms.Topic</a:t>
            </a:r>
            <a:endParaRPr lang="ru-RU" sz="1600" b="1">
              <a:latin typeface="Courier New" pitchFamily="49" charset="0"/>
            </a:endParaRPr>
          </a:p>
          <a:p>
            <a:pPr eaLnBrk="1" hangingPunct="1"/>
            <a:r>
              <a:rPr lang="ru-RU" sz="1600" b="1">
                <a:latin typeface="Courier New" pitchFamily="49" charset="0"/>
              </a:rPr>
              <a:t>      </a:t>
            </a:r>
            <a:r>
              <a:rPr lang="en-US" sz="1600" b="1">
                <a:latin typeface="Courier New" pitchFamily="49" charset="0"/>
              </a:rPr>
              <a:t>&lt;/message-destination-type&gt;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&lt;message-destination-link&gt;</a:t>
            </a:r>
            <a:endParaRPr lang="ru-RU" sz="1600" b="1">
              <a:latin typeface="Courier New" pitchFamily="49" charset="0"/>
            </a:endParaRPr>
          </a:p>
          <a:p>
            <a:pPr eaLnBrk="1" hangingPunct="1"/>
            <a:r>
              <a:rPr lang="ru-RU" sz="1600" b="1">
                <a:latin typeface="Courier New" pitchFamily="49" charset="0"/>
              </a:rPr>
              <a:t>        </a:t>
            </a:r>
            <a:r>
              <a:rPr lang="en-US" sz="1600" b="1">
                <a:latin typeface="Courier New" pitchFamily="49" charset="0"/>
              </a:rPr>
              <a:t>jms/MyTopic</a:t>
            </a:r>
            <a:endParaRPr lang="ru-RU" sz="1600" b="1">
              <a:latin typeface="Courier New" pitchFamily="49" charset="0"/>
            </a:endParaRPr>
          </a:p>
          <a:p>
            <a:pPr eaLnBrk="1" hangingPunct="1"/>
            <a:r>
              <a:rPr lang="ru-RU" sz="1600" b="1">
                <a:latin typeface="Courier New" pitchFamily="49" charset="0"/>
              </a:rPr>
              <a:t>      </a:t>
            </a:r>
            <a:r>
              <a:rPr lang="en-US" sz="1600" b="1">
                <a:latin typeface="Courier New" pitchFamily="49" charset="0"/>
              </a:rPr>
              <a:t>&lt;/message-destination-link&gt;</a:t>
            </a:r>
            <a:endParaRPr lang="ru-RU" sz="1600" b="1">
              <a:latin typeface="Courier New" pitchFamily="49" charset="0"/>
            </a:endParaRPr>
          </a:p>
          <a:p>
            <a:pPr eaLnBrk="1" hangingPunct="1"/>
            <a:r>
              <a:rPr lang="ru-RU" sz="1600" b="1">
                <a:latin typeface="Courier New" pitchFamily="49" charset="0"/>
              </a:rPr>
              <a:t>...</a:t>
            </a:r>
            <a:endParaRPr lang="en-US" sz="1600" b="1">
              <a:latin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общего </a:t>
            </a:r>
            <a:br>
              <a:rPr lang="ru-RU" smtClean="0"/>
            </a:br>
            <a:r>
              <a:rPr lang="ru-RU" smtClean="0"/>
              <a:t>дескриптора развертывания</a:t>
            </a:r>
          </a:p>
        </p:txBody>
      </p:sp>
      <p:sp>
        <p:nvSpPr>
          <p:cNvPr id="6553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E6B415-B43D-4018-8191-6725862AA112}" type="slidenum">
              <a:rPr lang="ru-RU" smtClean="0"/>
              <a:pPr eaLnBrk="1" hangingPunct="1"/>
              <a:t>61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57338"/>
            <a:ext cx="8572500" cy="46799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600" b="1">
                <a:latin typeface="Courier New" pitchFamily="49" charset="0"/>
              </a:rPr>
              <a:t>...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&lt;activation-config&gt;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&lt;activation-config-property&gt;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</a:t>
            </a:r>
            <a:r>
              <a:rPr lang="ru-RU" sz="1600" b="1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  &lt;activation-config-property-name&gt;</a:t>
            </a:r>
            <a:endParaRPr lang="ru-RU" sz="1600" b="1">
              <a:latin typeface="Courier New" pitchFamily="49" charset="0"/>
            </a:endParaRPr>
          </a:p>
          <a:p>
            <a:pPr eaLnBrk="1" hangingPunct="1"/>
            <a:r>
              <a:rPr lang="ru-RU" sz="1600" b="1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  </a:t>
            </a:r>
            <a:r>
              <a:rPr lang="ru-RU" sz="1600" b="1">
                <a:latin typeface="Courier New" pitchFamily="49" charset="0"/>
              </a:rPr>
              <a:t>       </a:t>
            </a:r>
            <a:r>
              <a:rPr lang="en-US" sz="1600" b="1">
                <a:latin typeface="Courier New" pitchFamily="49" charset="0"/>
              </a:rPr>
              <a:t>acknowledgeMode</a:t>
            </a:r>
            <a:endParaRPr lang="ru-RU" sz="1600" b="1">
              <a:latin typeface="Courier New" pitchFamily="49" charset="0"/>
            </a:endParaRPr>
          </a:p>
          <a:p>
            <a:pPr eaLnBrk="1" hangingPunct="1"/>
            <a:r>
              <a:rPr lang="ru-RU" sz="1600" b="1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  </a:t>
            </a:r>
            <a:r>
              <a:rPr lang="ru-RU" sz="1600" b="1">
                <a:latin typeface="Courier New" pitchFamily="49" charset="0"/>
              </a:rPr>
              <a:t>     </a:t>
            </a:r>
            <a:r>
              <a:rPr lang="en-US" sz="1600" b="1">
                <a:latin typeface="Courier New" pitchFamily="49" charset="0"/>
              </a:rPr>
              <a:t>&lt;/activation-config-property-name&gt;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  &lt;activation-config-property-value&gt;</a:t>
            </a:r>
            <a:endParaRPr lang="ru-RU" sz="1600" b="1">
              <a:latin typeface="Courier New" pitchFamily="49" charset="0"/>
            </a:endParaRPr>
          </a:p>
          <a:p>
            <a:pPr eaLnBrk="1" hangingPunct="1"/>
            <a:r>
              <a:rPr lang="ru-RU" sz="1600" b="1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  </a:t>
            </a:r>
            <a:r>
              <a:rPr lang="ru-RU" sz="1600" b="1">
                <a:latin typeface="Courier New" pitchFamily="49" charset="0"/>
              </a:rPr>
              <a:t>       </a:t>
            </a:r>
            <a:r>
              <a:rPr lang="en-US" sz="1600" b="1">
                <a:latin typeface="Courier New" pitchFamily="49" charset="0"/>
              </a:rPr>
              <a:t>Auto-acknowledge</a:t>
            </a:r>
            <a:endParaRPr lang="ru-RU" sz="1600" b="1">
              <a:latin typeface="Courier New" pitchFamily="49" charset="0"/>
            </a:endParaRPr>
          </a:p>
          <a:p>
            <a:pPr eaLnBrk="1" hangingPunct="1"/>
            <a:r>
              <a:rPr lang="ru-RU" sz="1600" b="1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  </a:t>
            </a:r>
            <a:r>
              <a:rPr lang="ru-RU" sz="1600" b="1">
                <a:latin typeface="Courier New" pitchFamily="49" charset="0"/>
              </a:rPr>
              <a:t>     </a:t>
            </a:r>
            <a:r>
              <a:rPr lang="en-US" sz="1600" b="1">
                <a:latin typeface="Courier New" pitchFamily="49" charset="0"/>
              </a:rPr>
              <a:t>&lt;/activation-config-property-value&gt;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&lt;/activation-config-property&gt;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&lt;activation-config-property&gt;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  &lt;activation-config-property-name&gt;</a:t>
            </a:r>
            <a:endParaRPr lang="ru-RU" sz="1600" b="1">
              <a:latin typeface="Courier New" pitchFamily="49" charset="0"/>
            </a:endParaRPr>
          </a:p>
          <a:p>
            <a:pPr eaLnBrk="1" hangingPunct="1"/>
            <a:r>
              <a:rPr lang="ru-RU" sz="1600" b="1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  </a:t>
            </a:r>
            <a:r>
              <a:rPr lang="ru-RU" sz="1600" b="1">
                <a:latin typeface="Courier New" pitchFamily="49" charset="0"/>
              </a:rPr>
              <a:t>      </a:t>
            </a:r>
            <a:r>
              <a:rPr lang="en-US" sz="1600" b="1">
                <a:latin typeface="Courier New" pitchFamily="49" charset="0"/>
              </a:rPr>
              <a:t>subscriptionDurability</a:t>
            </a:r>
            <a:endParaRPr lang="ru-RU" sz="1600" b="1">
              <a:latin typeface="Courier New" pitchFamily="49" charset="0"/>
            </a:endParaRPr>
          </a:p>
          <a:p>
            <a:pPr eaLnBrk="1" hangingPunct="1"/>
            <a:r>
              <a:rPr lang="ru-RU" sz="1600" b="1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  </a:t>
            </a:r>
            <a:r>
              <a:rPr lang="ru-RU" sz="1600" b="1">
                <a:latin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</a:rPr>
              <a:t>&lt;/activation-config-property-name&gt;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  &lt;activation-config-property-value&gt;</a:t>
            </a:r>
            <a:endParaRPr lang="ru-RU" sz="1600" b="1">
              <a:latin typeface="Courier New" pitchFamily="49" charset="0"/>
            </a:endParaRPr>
          </a:p>
          <a:p>
            <a:pPr eaLnBrk="1" hangingPunct="1"/>
            <a:r>
              <a:rPr lang="ru-RU" sz="1600" b="1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  </a:t>
            </a:r>
            <a:r>
              <a:rPr lang="ru-RU" sz="1600" b="1">
                <a:latin typeface="Courier New" pitchFamily="49" charset="0"/>
              </a:rPr>
              <a:t>      </a:t>
            </a:r>
            <a:r>
              <a:rPr lang="en-US" sz="1600" b="1">
                <a:latin typeface="Courier New" pitchFamily="49" charset="0"/>
              </a:rPr>
              <a:t>NonDurable</a:t>
            </a:r>
            <a:endParaRPr lang="ru-RU" sz="1600" b="1">
              <a:latin typeface="Courier New" pitchFamily="49" charset="0"/>
            </a:endParaRPr>
          </a:p>
          <a:p>
            <a:pPr eaLnBrk="1" hangingPunct="1"/>
            <a:r>
              <a:rPr lang="ru-RU" sz="1600" b="1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  </a:t>
            </a:r>
            <a:r>
              <a:rPr lang="ru-RU" sz="1600" b="1">
                <a:latin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</a:rPr>
              <a:t>&lt;/activation-config-property-value&gt;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&lt;/activation-config-property&gt;</a:t>
            </a:r>
            <a:endParaRPr lang="ru-RU" sz="1600" b="1">
              <a:latin typeface="Courier New" pitchFamily="49" charset="0"/>
            </a:endParaRPr>
          </a:p>
          <a:p>
            <a:pPr eaLnBrk="1" hangingPunct="1"/>
            <a:r>
              <a:rPr lang="ru-RU" sz="1600" b="1">
                <a:latin typeface="Courier New" pitchFamily="49" charset="0"/>
              </a:rPr>
              <a:t>...</a:t>
            </a:r>
            <a:endParaRPr lang="en-US" sz="16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общего </a:t>
            </a:r>
            <a:br>
              <a:rPr lang="ru-RU" smtClean="0"/>
            </a:br>
            <a:r>
              <a:rPr lang="ru-RU" smtClean="0"/>
              <a:t>дескриптора развертывания</a:t>
            </a:r>
          </a:p>
        </p:txBody>
      </p:sp>
      <p:sp>
        <p:nvSpPr>
          <p:cNvPr id="6656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CAEC8F-149E-4E3C-AE33-377598305BD5}" type="slidenum">
              <a:rPr lang="ru-RU" smtClean="0"/>
              <a:pPr eaLnBrk="1" hangingPunct="1"/>
              <a:t>62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643063"/>
            <a:ext cx="8572500" cy="44291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Courier New" pitchFamily="49" charset="0"/>
              </a:rPr>
              <a:t>    &lt;activation-config-property&gt;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&lt;activation-config-property-name&gt;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  destinationType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&lt;/activation-config-property-name&gt;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&lt;activation-config-property-value&gt;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  javax.jms.Topic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&lt;/activation-config-property-value&gt;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&lt;/activation-config-property&gt;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&lt;activation-config-property&gt;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&lt;activation-config-property-name&gt;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  messageSelector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&lt;/activation-config-property-name&gt;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&lt;activation-config-property-value&gt;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  MyProperty=TRUE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&lt;/activation-config-property-value&gt;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&lt;/activation-config-property&gt;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&lt;/activation-config&gt;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&lt;/message-driven&gt;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общего </a:t>
            </a:r>
            <a:br>
              <a:rPr lang="ru-RU" smtClean="0"/>
            </a:br>
            <a:r>
              <a:rPr lang="ru-RU" smtClean="0"/>
              <a:t>дескриптора развертывания</a:t>
            </a:r>
          </a:p>
        </p:txBody>
      </p:sp>
      <p:sp>
        <p:nvSpPr>
          <p:cNvPr id="6758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01411B-5B33-43A1-B4E8-B7FF922AAFA4}" type="slidenum">
              <a:rPr lang="ru-RU" smtClean="0"/>
              <a:pPr eaLnBrk="1" hangingPunct="1"/>
              <a:t>63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071688"/>
            <a:ext cx="8572500" cy="35718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2000" b="1">
                <a:latin typeface="Courier New" pitchFamily="49" charset="0"/>
              </a:rPr>
              <a:t>  ...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&lt;assembly-descriptor&gt;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&lt;container-transaction&gt;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  &lt;method&gt;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    &lt;ejb-name&gt;MyMDBBeanBean&lt;/ejb-name&gt;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    &lt;method-name&gt;*&lt;/method-name&gt;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  &lt;/method&gt;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  &lt;trans-attribute&gt;Required&lt;/trans-attribute&gt;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&lt;/container-transaction&gt;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&lt;/assembly-descriptor&gt;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&lt;/ejb-jar&gt;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специального</a:t>
            </a:r>
            <a:br>
              <a:rPr lang="ru-RU" smtClean="0"/>
            </a:br>
            <a:r>
              <a:rPr lang="ru-RU" smtClean="0"/>
              <a:t>дескриптора развертывания</a:t>
            </a:r>
          </a:p>
        </p:txBody>
      </p:sp>
      <p:sp>
        <p:nvSpPr>
          <p:cNvPr id="6861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B899AFF-F5D8-4F8C-A23D-ACEC6C50D078}" type="slidenum">
              <a:rPr lang="ru-RU" smtClean="0"/>
              <a:pPr eaLnBrk="1" hangingPunct="1"/>
              <a:t>64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643063"/>
            <a:ext cx="8572500" cy="44291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&lt;?xml version="1.0" encoding="UTF-8"?&gt;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&lt;!DOCTYPE sun-ejb-jar PUBLIC "-//Sun Microsystems, Inc.//DTD Application Server 9.0 EJB 3.0//EN" "http://www.sun.com/software/appserver/dtds/sun-ejb-jar_3_0-0.dtd"&gt;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&lt;sun-ejb-jar&gt;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&lt;enterprise-beans&gt;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  </a:t>
            </a:r>
            <a:r>
              <a:rPr lang="en-US" b="1">
                <a:latin typeface="Courier New" pitchFamily="49" charset="0"/>
              </a:rPr>
              <a:t>&lt;ejb&gt;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&lt;ejb-name&gt;MyMDBBeanBean&lt;/ejb-name&gt;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&lt;jndi-name&gt;jms/MyTopic&lt;/jndi-name&gt;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&lt;mdb-connection-factory&gt;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  &lt;jndi-name&gt;jms/MyTopicFactory&lt;/jndi-name&gt;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&lt;/mdb-connection-factory&gt;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&lt;/ejb&gt;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&lt;/enterprise-beans&gt;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&lt;/sun-ejb-jar&gt;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Message Service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900"/>
              </a:spcBef>
              <a:defRPr/>
            </a:pPr>
            <a:r>
              <a:rPr lang="ru-RU" dirty="0" smtClean="0"/>
              <a:t>Асинхронность взаимодействия</a:t>
            </a:r>
          </a:p>
          <a:p>
            <a:pPr lvl="1">
              <a:spcBef>
                <a:spcPts val="900"/>
              </a:spcBef>
              <a:defRPr/>
            </a:pPr>
            <a:r>
              <a:rPr lang="ru-RU" dirty="0" smtClean="0"/>
              <a:t>Реализация </a:t>
            </a:r>
            <a:r>
              <a:rPr lang="en-US" dirty="0" smtClean="0"/>
              <a:t>JMS </a:t>
            </a:r>
            <a:r>
              <a:rPr lang="ru-RU" dirty="0" smtClean="0"/>
              <a:t>может доставлять сообщения по мере их поступления</a:t>
            </a:r>
          </a:p>
          <a:p>
            <a:pPr lvl="1">
              <a:spcBef>
                <a:spcPts val="900"/>
              </a:spcBef>
              <a:defRPr/>
            </a:pPr>
            <a:r>
              <a:rPr lang="ru-RU" dirty="0" smtClean="0"/>
              <a:t>Клиент не обязан явно запрашивать сообщения</a:t>
            </a:r>
          </a:p>
          <a:p>
            <a:pPr>
              <a:spcBef>
                <a:spcPts val="900"/>
              </a:spcBef>
              <a:defRPr/>
            </a:pPr>
            <a:r>
              <a:rPr lang="ru-RU" dirty="0" smtClean="0"/>
              <a:t>Надежность взаимодействия</a:t>
            </a:r>
          </a:p>
          <a:p>
            <a:pPr lvl="1">
              <a:spcBef>
                <a:spcPts val="900"/>
              </a:spcBef>
              <a:defRPr/>
            </a:pPr>
            <a:r>
              <a:rPr lang="ru-RU" dirty="0" smtClean="0"/>
              <a:t>Реализация </a:t>
            </a:r>
            <a:r>
              <a:rPr lang="en-US" dirty="0" smtClean="0"/>
              <a:t>JMS </a:t>
            </a:r>
            <a:r>
              <a:rPr lang="ru-RU" dirty="0" smtClean="0"/>
              <a:t>может работать в режиме, когда каждое сообщение гарантированно доставляется, причем один раз</a:t>
            </a:r>
          </a:p>
          <a:p>
            <a:pPr lvl="1">
              <a:spcBef>
                <a:spcPts val="900"/>
              </a:spcBef>
              <a:defRPr/>
            </a:pPr>
            <a:r>
              <a:rPr lang="ru-RU" dirty="0" smtClean="0"/>
              <a:t>Степень надежности можно уменьшить, если это оправдано</a:t>
            </a:r>
            <a:endParaRPr lang="ru-RU" dirty="0"/>
          </a:p>
        </p:txBody>
      </p:sp>
      <p:sp>
        <p:nvSpPr>
          <p:cNvPr id="922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5DE955-8AF9-4CFB-B676-24C79F7266C1}" type="slidenum">
              <a:rPr lang="ru-RU" smtClean="0"/>
              <a:pPr eaLnBrk="1" hangingPunct="1"/>
              <a:t>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Когда использовать </a:t>
            </a:r>
            <a:r>
              <a:rPr lang="en-US" smtClean="0"/>
              <a:t>JMS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sz="2800" smtClean="0"/>
              <a:t>Поставщик хочет, чтобы компоненты не зависели от информации об интерфейсах других компонентов, для возможности легкой их замены</a:t>
            </a:r>
            <a:endParaRPr lang="en-US" sz="2800" smtClean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sz="2800" smtClean="0"/>
              <a:t>Поставщик хочет, чтобы приложение работало независимо от того, все ли компоненты присутствуют и работают одновременно</a:t>
            </a:r>
            <a:endParaRPr lang="en-US" sz="2800" smtClean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sz="2800" smtClean="0"/>
              <a:t>Бизнес-модель приложения позволяет компоненту посылать информацию другому компоненту и продолжать работу без получения немедленного ответа</a:t>
            </a:r>
          </a:p>
          <a:p>
            <a:pPr>
              <a:spcBef>
                <a:spcPts val="1800"/>
              </a:spcBef>
            </a:pPr>
            <a:endParaRPr lang="ru-RU" sz="2800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2786D3-035B-47AC-B9FC-D939DAF33CDF}" type="slidenum">
              <a:rPr lang="ru-RU" smtClean="0"/>
              <a:pPr eaLnBrk="1" hangingPunct="1"/>
              <a:t>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</a:t>
            </a:r>
            <a:r>
              <a:rPr lang="en-US" smtClean="0"/>
              <a:t>JMS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500"/>
              </a:spcBef>
              <a:buFontTx/>
              <a:buNone/>
            </a:pPr>
            <a:r>
              <a:rPr lang="ru-RU" b="1" smtClean="0">
                <a:solidFill>
                  <a:schemeClr val="accent1"/>
                </a:solidFill>
              </a:rPr>
              <a:t>-</a:t>
            </a:r>
            <a:r>
              <a:rPr lang="ru-RU" smtClean="0"/>
              <a:t>	Недоступны специфические возможности реально используемой службы сообщений</a:t>
            </a:r>
          </a:p>
          <a:p>
            <a:pPr eaLnBrk="1" hangingPunct="1">
              <a:spcBef>
                <a:spcPts val="1500"/>
              </a:spcBef>
              <a:buFontTx/>
              <a:buChar char="-"/>
            </a:pPr>
            <a:endParaRPr lang="ru-RU" smtClean="0"/>
          </a:p>
          <a:p>
            <a:pPr eaLnBrk="1" hangingPunct="1">
              <a:spcBef>
                <a:spcPts val="1500"/>
              </a:spcBef>
              <a:buFontTx/>
              <a:buNone/>
            </a:pPr>
            <a:r>
              <a:rPr lang="ru-RU" b="1" smtClean="0">
                <a:solidFill>
                  <a:schemeClr val="accent1"/>
                </a:solidFill>
              </a:rPr>
              <a:t>+</a:t>
            </a:r>
            <a:r>
              <a:rPr lang="ru-RU" smtClean="0"/>
              <a:t>	Облегчение переносимости приложений</a:t>
            </a:r>
            <a:endParaRPr lang="en-US" smtClean="0"/>
          </a:p>
          <a:p>
            <a:pPr eaLnBrk="1" hangingPunct="1">
              <a:spcBef>
                <a:spcPts val="1500"/>
              </a:spcBef>
            </a:pPr>
            <a:endParaRPr lang="ru-RU" smtClean="0"/>
          </a:p>
          <a:p>
            <a:pPr eaLnBrk="1" hangingPunct="1">
              <a:spcBef>
                <a:spcPts val="1500"/>
              </a:spcBef>
            </a:pPr>
            <a:r>
              <a:rPr lang="ru-RU" smtClean="0"/>
              <a:t>Возможно как синхронное, так и асинхронное получение сообщений</a:t>
            </a:r>
          </a:p>
        </p:txBody>
      </p:sp>
      <p:sp>
        <p:nvSpPr>
          <p:cNvPr id="1126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91D45C-30B2-42F2-AAA2-077B7885C717}" type="slidenum">
              <a:rPr lang="ru-RU" smtClean="0"/>
              <a:pPr eaLnBrk="1" hangingPunct="1"/>
              <a:t>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005D96"/>
      </a:lt2>
      <a:accent1>
        <a:srgbClr val="0078C3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0078C3"/>
      </a:hlink>
      <a:folHlink>
        <a:srgbClr val="005D9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5D96"/>
        </a:lt2>
        <a:accent1>
          <a:srgbClr val="0078C3"/>
        </a:accent1>
        <a:accent2>
          <a:srgbClr val="649600"/>
        </a:accent2>
        <a:accent3>
          <a:srgbClr val="FFFFFF"/>
        </a:accent3>
        <a:accent4>
          <a:srgbClr val="000000"/>
        </a:accent4>
        <a:accent5>
          <a:srgbClr val="AABEDE"/>
        </a:accent5>
        <a:accent6>
          <a:srgbClr val="5A8700"/>
        </a:accent6>
        <a:hlink>
          <a:srgbClr val="0078C3"/>
        </a:hlink>
        <a:folHlink>
          <a:srgbClr val="005D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23153</TotalTime>
  <Words>2401</Words>
  <Application>Microsoft Office PowerPoint</Application>
  <PresentationFormat>On-screen Show (4:3)</PresentationFormat>
  <Paragraphs>632</Paragraphs>
  <Slides>66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  <vt:variant>
        <vt:lpstr>Custom Shows</vt:lpstr>
      </vt:variant>
      <vt:variant>
        <vt:i4>1</vt:i4>
      </vt:variant>
    </vt:vector>
  </HeadingPairs>
  <TitlesOfParts>
    <vt:vector size="68" baseType="lpstr">
      <vt:lpstr>Pixel</vt:lpstr>
      <vt:lpstr>Java Message Service</vt:lpstr>
      <vt:lpstr>План лекции</vt:lpstr>
      <vt:lpstr>Передача сообщений</vt:lpstr>
      <vt:lpstr>Передача сообщений</vt:lpstr>
      <vt:lpstr>Пример использования сообщений</vt:lpstr>
      <vt:lpstr>Java Message Service</vt:lpstr>
      <vt:lpstr>Java Message Service</vt:lpstr>
      <vt:lpstr>Когда использовать JMS</vt:lpstr>
      <vt:lpstr>Особенности JMS</vt:lpstr>
      <vt:lpstr>Архитектура JMS</vt:lpstr>
      <vt:lpstr>Архитектура JMS</vt:lpstr>
      <vt:lpstr>Домены обмена сообщениями</vt:lpstr>
      <vt:lpstr>Домен обмена сообщениями "точка-точка"</vt:lpstr>
      <vt:lpstr>Домен обмена сообщениями "точка-точка"</vt:lpstr>
      <vt:lpstr>Домен обмена сообщениями "публикация-подписка" </vt:lpstr>
      <vt:lpstr>Домен обмена сообщениями "публикация-подписка" </vt:lpstr>
      <vt:lpstr>Основные элементы программной модели</vt:lpstr>
      <vt:lpstr>Основные элементы программной модели</vt:lpstr>
      <vt:lpstr>Администрируемые объекты</vt:lpstr>
      <vt:lpstr>Фабрика соединений</vt:lpstr>
      <vt:lpstr>Целевые объекты</vt:lpstr>
      <vt:lpstr>Соединение</vt:lpstr>
      <vt:lpstr>Соединение</vt:lpstr>
      <vt:lpstr>Сессия</vt:lpstr>
      <vt:lpstr>Сессия</vt:lpstr>
      <vt:lpstr>Отправитель сообщений</vt:lpstr>
      <vt:lpstr>Отправитель сообщений</vt:lpstr>
      <vt:lpstr>Получатель сообщений</vt:lpstr>
      <vt:lpstr>Слушатель сообщений</vt:lpstr>
      <vt:lpstr>Получение сообщений</vt:lpstr>
      <vt:lpstr>Сообщение</vt:lpstr>
      <vt:lpstr>Виды сообщений</vt:lpstr>
      <vt:lpstr>Виды сообщений</vt:lpstr>
      <vt:lpstr>Виды сообщений</vt:lpstr>
      <vt:lpstr>Свойства сообщений</vt:lpstr>
      <vt:lpstr>Селекторы сообщений</vt:lpstr>
      <vt:lpstr>Исключения JMS</vt:lpstr>
      <vt:lpstr>Обеспечение надежности</vt:lpstr>
      <vt:lpstr>Режимы доставки сообщений</vt:lpstr>
      <vt:lpstr>Режимы доставки сообщений</vt:lpstr>
      <vt:lpstr>Режимы доставки сообщений</vt:lpstr>
      <vt:lpstr>Подтверждение доставки сообщений</vt:lpstr>
      <vt:lpstr>Режимы подтверждения доставки</vt:lpstr>
      <vt:lpstr>AUTO_ACKNOWLEDGE</vt:lpstr>
      <vt:lpstr>CLIENT_ACKNOWLEDGE</vt:lpstr>
      <vt:lpstr>DUPS_OK_ACKNOWLEDGE</vt:lpstr>
      <vt:lpstr>Локальные транзакции JMS</vt:lpstr>
      <vt:lpstr>Управление локальными транзакциями JMS</vt:lpstr>
      <vt:lpstr>Локальные транзакции JMS</vt:lpstr>
      <vt:lpstr>JMS в рамках J2EE Message-Driven Beans</vt:lpstr>
      <vt:lpstr>План лекции</vt:lpstr>
      <vt:lpstr>JMS в рамках  Java Enterprise Edition</vt:lpstr>
      <vt:lpstr>JMS в рамках  Java Enterprise Edition</vt:lpstr>
      <vt:lpstr>Message-Driven Bean</vt:lpstr>
      <vt:lpstr>Когда используют MDB</vt:lpstr>
      <vt:lpstr>Реализуемые интерфейсы</vt:lpstr>
      <vt:lpstr>Класс компонента</vt:lpstr>
      <vt:lpstr>Жизненный цикл</vt:lpstr>
      <vt:lpstr>Пример класса компонента</vt:lpstr>
      <vt:lpstr>Дескриптор развертывания</vt:lpstr>
      <vt:lpstr>Пример общего  дескриптора развертывания</vt:lpstr>
      <vt:lpstr>Пример общего  дескриптора развертывания</vt:lpstr>
      <vt:lpstr>Пример общего  дескриптора развертывания</vt:lpstr>
      <vt:lpstr>Пример общего  дескриптора развертывания</vt:lpstr>
      <vt:lpstr>Пример специального дескриптора развертывания</vt:lpstr>
      <vt:lpstr>PowerPoint Presentation</vt:lpstr>
      <vt:lpstr>Произвольный показ 1</vt:lpstr>
    </vt:vector>
  </TitlesOfParts>
  <Company>УНЦ "Инфоком"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Message Service</dc:title>
  <dc:subject>Технология RMI</dc:subject>
  <dc:creator>Manfred</dc:creator>
  <cp:lastModifiedBy>Student</cp:lastModifiedBy>
  <cp:revision>1536</cp:revision>
  <cp:lastPrinted>1601-01-01T00:00:00Z</cp:lastPrinted>
  <dcterms:created xsi:type="dcterms:W3CDTF">2005-08-25T08:18:30Z</dcterms:created>
  <dcterms:modified xsi:type="dcterms:W3CDTF">2018-04-11T14:28:12Z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1049</vt:i4>
  </property>
</Properties>
</file>