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69"/>
  </p:notesMasterIdLst>
  <p:handoutMasterIdLst>
    <p:handoutMasterId r:id="rId70"/>
  </p:handoutMasterIdLst>
  <p:sldIdLst>
    <p:sldId id="547" r:id="rId2"/>
    <p:sldId id="612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23" r:id="rId23"/>
    <p:sldId id="663" r:id="rId24"/>
    <p:sldId id="625" r:id="rId25"/>
    <p:sldId id="626" r:id="rId26"/>
    <p:sldId id="627" r:id="rId27"/>
    <p:sldId id="628" r:id="rId28"/>
    <p:sldId id="629" r:id="rId29"/>
    <p:sldId id="664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65" r:id="rId40"/>
    <p:sldId id="666" r:id="rId41"/>
    <p:sldId id="667" r:id="rId42"/>
    <p:sldId id="668" r:id="rId43"/>
    <p:sldId id="640" r:id="rId44"/>
    <p:sldId id="641" r:id="rId45"/>
    <p:sldId id="642" r:id="rId46"/>
    <p:sldId id="643" r:id="rId47"/>
    <p:sldId id="644" r:id="rId48"/>
    <p:sldId id="645" r:id="rId49"/>
    <p:sldId id="646" r:id="rId50"/>
    <p:sldId id="669" r:id="rId51"/>
    <p:sldId id="670" r:id="rId52"/>
    <p:sldId id="671" r:id="rId53"/>
    <p:sldId id="672" r:id="rId54"/>
    <p:sldId id="673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62" r:id="rId66"/>
    <p:sldId id="501" r:id="rId67"/>
    <p:sldId id="683" r:id="rId68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78" autoAdjust="0"/>
  </p:normalViewPr>
  <p:slideViewPr>
    <p:cSldViewPr>
      <p:cViewPr>
        <p:scale>
          <a:sx n="75" d="100"/>
          <a:sy n="75" d="100"/>
        </p:scale>
        <p:origin x="-183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DC74A97-4E13-42CC-9677-7E18460446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25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7F02E160-C22C-4F1F-B9DF-124E20B683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5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8E1DE87-6B66-4394-A66B-55489F1BA2B9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3964-BAC1-4A0C-8FB6-A75ACC20D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1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F2A19-221C-4C28-9644-1DEA986E8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5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E5A28-9E46-4DBE-94B5-AA7896F23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4EDF-234B-43CD-8B6E-4D98BB388C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29C9-CDCC-4C6E-9196-CBA9DC849B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DFE5B-9C0F-46AB-A6A9-93ABC5A94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64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868BD-83EA-4F30-B0D7-8A93BE2851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4239-E52F-41C7-9683-27CD79CB56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3DFE-FEC6-4C0E-8008-96AB52B4C9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0F40-F135-4F61-A519-DFAA673CCE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43F5E47-2D83-4B82-8229-6AF3580CC8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documentation/tutorials-137605.html" TargetMode="External"/><Relationship Id="rId2" Type="http://schemas.openxmlformats.org/officeDocument/2006/relationships/hyperlink" Target="http://www.oracle.com/technetwork/java/javaee/documentation/apis-1395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ee/ejb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Enterprise Java Beans</a:t>
            </a:r>
            <a:br>
              <a:rPr lang="en-US" smtClean="0"/>
            </a:br>
            <a:r>
              <a:rPr lang="en-US" sz="3600" smtClean="0"/>
              <a:t>JavaEE 6 (EJB 3.1)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24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dirty="0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br>
              <a:rPr lang="ru-RU" smtClean="0"/>
            </a:br>
            <a:r>
              <a:rPr lang="ru-RU" smtClean="0"/>
              <a:t>сессионного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Бизнес-интерфейс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pPr lvl="1"/>
            <a:endParaRPr lang="ru-RU" sz="2000" smtClean="0"/>
          </a:p>
          <a:p>
            <a:r>
              <a:rPr lang="ru-RU" sz="2400" smtClean="0"/>
              <a:t>Класс</a:t>
            </a:r>
          </a:p>
          <a:p>
            <a:endParaRPr lang="ru-RU" sz="2400" smtClean="0"/>
          </a:p>
          <a:p>
            <a:endParaRPr lang="ru-RU" sz="2400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762CDC-FE75-4E09-BD65-C53AA621266A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6430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import javax.ejb.Remote;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@Remote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public interface BeanRemote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double sum(double a, double b);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214813"/>
            <a:ext cx="8572500" cy="18573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import javax.ejb.Stateless;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@Stateless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public class Bean implements BeanRemote {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public Bean() { }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public double sum(double a, double b) { return a + b; }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использования</a:t>
            </a:r>
            <a:br>
              <a:rPr lang="ru-RU" smtClean="0"/>
            </a:br>
            <a:r>
              <a:rPr lang="ru-RU" smtClean="0"/>
              <a:t>сессионного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В </a:t>
            </a:r>
            <a:r>
              <a:rPr lang="en-US" sz="2400" smtClean="0"/>
              <a:t>JSP</a:t>
            </a:r>
            <a:r>
              <a:rPr lang="ru-RU" sz="2400" smtClean="0"/>
              <a:t> и внешних клиентах</a:t>
            </a:r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r>
              <a:rPr lang="ru-RU" sz="2400" smtClean="0"/>
              <a:t>В компонентах в том же контейнере</a:t>
            </a:r>
          </a:p>
          <a:p>
            <a:endParaRPr lang="ru-RU" sz="2400" smtClean="0"/>
          </a:p>
          <a:p>
            <a:endParaRPr lang="ru-RU" sz="2400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D9C2D5-B48B-440D-A11F-C3D0CD7AB2FB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71688"/>
            <a:ext cx="8572500" cy="1143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InitialContext ic = new InitialContext();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BeanRemote bean = (BeanRemote)</a:t>
            </a:r>
            <a:r>
              <a:rPr lang="ru-RU" sz="1700" b="1">
                <a:latin typeface="Courier New" pitchFamily="49" charset="0"/>
              </a:rPr>
              <a:t/>
            </a:r>
            <a:br>
              <a:rPr lang="ru-RU" sz="1700" b="1">
                <a:latin typeface="Courier New" pitchFamily="49" charset="0"/>
              </a:rPr>
            </a:br>
            <a:r>
              <a:rPr lang="ru-RU" sz="1700" b="1">
                <a:latin typeface="Courier New" pitchFamily="49" charset="0"/>
              </a:rPr>
              <a:t>   </a:t>
            </a:r>
            <a:r>
              <a:rPr lang="en-US" sz="1700" b="1">
                <a:latin typeface="Courier New" pitchFamily="49" charset="0"/>
              </a:rPr>
              <a:t>               ic.lookup(BeanRemote.class.getName());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Double res = bean.sum(2, 2);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3857625"/>
            <a:ext cx="8572500" cy="22145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...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@EJB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private BeanRemote bean;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private double sum(double a, double b) {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return bean.sum(a, b);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mtClean="0"/>
              <a:t>Компонент состоит из</a:t>
            </a:r>
          </a:p>
          <a:p>
            <a:pPr lvl="1">
              <a:spcBef>
                <a:spcPts val="900"/>
              </a:spcBef>
            </a:pPr>
            <a:r>
              <a:rPr lang="ru-RU" smtClean="0"/>
              <a:t>Бизнес-интерфейса</a:t>
            </a:r>
          </a:p>
          <a:p>
            <a:pPr lvl="1">
              <a:spcBef>
                <a:spcPts val="900"/>
              </a:spcBef>
            </a:pPr>
            <a:r>
              <a:rPr lang="ru-RU" smtClean="0"/>
              <a:t>Класса компонента</a:t>
            </a:r>
          </a:p>
          <a:p>
            <a:pPr>
              <a:spcBef>
                <a:spcPts val="900"/>
              </a:spcBef>
            </a:pPr>
            <a:r>
              <a:rPr lang="ru-RU" smtClean="0"/>
              <a:t>Бизнес-интерфейсы могут быть</a:t>
            </a:r>
          </a:p>
          <a:p>
            <a:pPr lvl="1">
              <a:spcBef>
                <a:spcPts val="900"/>
              </a:spcBef>
            </a:pPr>
            <a:r>
              <a:rPr lang="ru-RU" smtClean="0"/>
              <a:t>Локальными</a:t>
            </a:r>
          </a:p>
          <a:p>
            <a:pPr lvl="1">
              <a:spcBef>
                <a:spcPts val="900"/>
              </a:spcBef>
            </a:pPr>
            <a:r>
              <a:rPr lang="ru-RU" smtClean="0"/>
              <a:t>Удаленными</a:t>
            </a:r>
          </a:p>
          <a:p>
            <a:pPr>
              <a:spcBef>
                <a:spcPts val="900"/>
              </a:spcBef>
            </a:pPr>
            <a:r>
              <a:rPr lang="ru-RU" smtClean="0"/>
              <a:t>Виды интерфейсов и тип компонента указываются с помощью аннотаций</a:t>
            </a:r>
          </a:p>
          <a:p>
            <a:pPr>
              <a:spcBef>
                <a:spcPts val="900"/>
              </a:spcBef>
            </a:pPr>
            <a:endParaRPr 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72FEA7-D17F-4F03-B43B-C86668F730F6}" type="slidenum">
              <a:rPr lang="ru-RU" smtClean="0"/>
              <a:pPr eaLnBrk="1" hangingPunct="1"/>
              <a:t>11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Stateful Session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Класс снабжается аннотацией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Stateful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Сохраняют состояние между вызовами клиентом методов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Сохраняют состояние на протяжении всей сессии клиента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Для каждого клиента создается свой экземпляр компонента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Набор объектов (</a:t>
            </a:r>
            <a:r>
              <a:rPr lang="en-US" sz="2800" dirty="0" smtClean="0"/>
              <a:t>pool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не создается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ru-RU" sz="2800" dirty="0" smtClean="0"/>
              <a:t>В некоторых случаях могут быть сохранены контейнером в промежуточное хранилище</a:t>
            </a: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126D66-2911-4C51-933E-A9D5C6D335EC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Stateful-</a:t>
            </a:r>
            <a:r>
              <a:rPr lang="ru-RU" smtClean="0"/>
              <a:t>компонентов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0E3F8D-6231-4BBE-8E65-99EFF789689B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14613" y="1974850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614613" y="373538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Активен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360738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105275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19575" y="256540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remove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predestroy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0" y="2627313"/>
            <a:ext cx="3240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b="1">
                <a:latin typeface="Courier New" pitchFamily="49" charset="0"/>
              </a:rPr>
              <a:t>Class.newInstance()</a:t>
            </a:r>
            <a:endParaRPr lang="ru-RU" sz="2000" b="1">
              <a:latin typeface="Courier New" pitchFamily="49" charset="0"/>
            </a:endParaRP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postconstruct </a:t>
            </a: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init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4" name="Дуга 13"/>
          <p:cNvSpPr/>
          <p:nvPr/>
        </p:nvSpPr>
        <p:spPr>
          <a:xfrm>
            <a:off x="2794000" y="4143375"/>
            <a:ext cx="1857375" cy="1785938"/>
          </a:xfrm>
          <a:prstGeom prst="arc">
            <a:avLst>
              <a:gd name="adj1" fmla="val 17825454"/>
              <a:gd name="adj2" fmla="val 14448362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786313" y="4886325"/>
            <a:ext cx="218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Бизнес-методы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599238" y="3733800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Пассивен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4929188" y="3835400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H="1">
            <a:off x="4929188" y="4143375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14875" y="4214813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postactivate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643438" y="3357563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prepassivate</a:t>
            </a:r>
            <a:endParaRPr 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5" grpId="0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используют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Stateful-</a:t>
            </a:r>
            <a:r>
              <a:rPr lang="ru-RU" smtClean="0"/>
              <a:t>компоненты</a:t>
            </a:r>
            <a:endParaRPr lang="ru-RU" b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Состояние компонента описывает взаимодействие с клиентом</a:t>
            </a:r>
          </a:p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Необходимо сохранять информацию о клиенте на время вызов</a:t>
            </a:r>
            <a:r>
              <a:rPr lang="ru-RU" dirty="0"/>
              <a:t>а</a:t>
            </a:r>
            <a:r>
              <a:rPr lang="ru-RU" dirty="0" smtClean="0"/>
              <a:t> методов</a:t>
            </a:r>
          </a:p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Необходим посредник между клиентом и другими компонентами, скрывающий от клиента сложность приложения</a:t>
            </a:r>
          </a:p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Необходимо управление совместной работой нескольких компонентов</a:t>
            </a: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A4EF5C-8609-4223-A875-97EBA3A10962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Stateless Session Beans</a:t>
            </a:r>
            <a:endParaRPr lang="ru-RU" sz="40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Класс снабжается аннотацией </a:t>
            </a:r>
            <a:r>
              <a:rPr lang="en-US" sz="2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@Stateless</a:t>
            </a:r>
            <a:endParaRPr lang="ru-RU" sz="2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Не сохраняют состояния между вызовами клиентом методов</a:t>
            </a:r>
            <a:endParaRPr lang="en-US" sz="2800" dirty="0" smtClean="0"/>
          </a:p>
          <a:p>
            <a:pPr lvl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400" dirty="0" smtClean="0"/>
              <a:t>Вернее, вы не можете на это рассчитывать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Обычно сервер хранит набор экземпляров компонента (</a:t>
            </a:r>
            <a:r>
              <a:rPr lang="en-US" sz="2800" dirty="0" smtClean="0"/>
              <a:t>pool)</a:t>
            </a:r>
            <a:endParaRPr lang="ru-RU" sz="2800" dirty="0" smtClean="0"/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Все экземпляры эквивалентны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Даже записанные подряд вызовы клиента могут адресоваться различным объектам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ru-RU" sz="2800" dirty="0" smtClean="0"/>
              <a:t>Обеспечивают лучшую масштабируемость и скорость работы</a:t>
            </a:r>
            <a:endParaRPr lang="ru-RU" sz="2800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28B7E2-ED66-441A-BFB5-BA5AEA42D3FE}" type="slidenum">
              <a:rPr lang="ru-RU" sz="1200" smtClean="0"/>
              <a:pPr eaLnBrk="1" hangingPunct="1"/>
              <a:t>15</a:t>
            </a:fld>
            <a:endParaRPr lang="ru-RU" sz="1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Stateless-</a:t>
            </a:r>
            <a:r>
              <a:rPr lang="ru-RU" smtClean="0"/>
              <a:t>компонентов</a:t>
            </a:r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97AC16-ABFD-45AC-B5BC-FDD392877932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63925" y="1974850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463925" y="373538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Активен (в пуле)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10050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54588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68888" y="29606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predestroy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49313" y="2627313"/>
            <a:ext cx="3240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b="1">
                <a:latin typeface="Courier New" pitchFamily="49" charset="0"/>
              </a:rPr>
              <a:t>Class.newInstance()</a:t>
            </a:r>
            <a:endParaRPr lang="ru-RU" sz="2000" b="1">
              <a:latin typeface="Courier New" pitchFamily="49" charset="0"/>
            </a:endParaRP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postconstruct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4" name="Дуга 13"/>
          <p:cNvSpPr/>
          <p:nvPr/>
        </p:nvSpPr>
        <p:spPr>
          <a:xfrm>
            <a:off x="3643313" y="4143375"/>
            <a:ext cx="1857375" cy="1785938"/>
          </a:xfrm>
          <a:prstGeom prst="arc">
            <a:avLst>
              <a:gd name="adj1" fmla="val 17825454"/>
              <a:gd name="adj2" fmla="val 14448362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572125" y="4886325"/>
            <a:ext cx="218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Бизнес-методы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используют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Stateless-</a:t>
            </a:r>
            <a:r>
              <a:rPr lang="ru-RU" smtClean="0"/>
              <a:t>компоненты</a:t>
            </a:r>
            <a:endParaRPr lang="ru-RU" b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Состояние компонента не хранит специфических для клиента данных</a:t>
            </a:r>
          </a:p>
          <a:p>
            <a:pPr eaLnBrk="1" hangingPunct="1">
              <a:spcBef>
                <a:spcPts val="1200"/>
              </a:spcBef>
            </a:pPr>
            <a:endParaRPr lang="ru-RU" smtClean="0"/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Методы компонента реализуют однотипные для всех клиентов действия</a:t>
            </a:r>
          </a:p>
          <a:p>
            <a:pPr eaLnBrk="1" hangingPunct="1">
              <a:spcBef>
                <a:spcPts val="1200"/>
              </a:spcBef>
            </a:pPr>
            <a:endParaRPr lang="ru-RU" smtClean="0"/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Необходимо реализовать </a:t>
            </a:r>
            <a:r>
              <a:rPr lang="en-US" smtClean="0"/>
              <a:t>web-</a:t>
            </a:r>
            <a:r>
              <a:rPr lang="ru-RU" smtClean="0"/>
              <a:t>сервис</a:t>
            </a: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6F0CFA-5932-4028-913A-6541B77CE5D8}" type="slidenum">
              <a:rPr lang="ru-RU" smtClean="0"/>
              <a:pPr eaLnBrk="1" hangingPunct="1"/>
              <a:t>17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 Session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800"/>
              </a:spcBef>
            </a:pPr>
            <a:r>
              <a:rPr lang="ru-RU" smtClean="0"/>
              <a:t>Класс снабжается аннотацией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@Singleton</a:t>
            </a:r>
          </a:p>
          <a:p>
            <a:pPr>
              <a:spcBef>
                <a:spcPts val="1800"/>
              </a:spcBef>
            </a:pPr>
            <a:r>
              <a:rPr lang="ru-RU" smtClean="0"/>
              <a:t>Один экземпляр создаётся единожды и существует всё время жизни приложения</a:t>
            </a:r>
          </a:p>
          <a:p>
            <a:pPr>
              <a:spcBef>
                <a:spcPts val="1800"/>
              </a:spcBef>
            </a:pPr>
            <a:r>
              <a:rPr lang="ru-RU" smtClean="0"/>
              <a:t>Сохраняет своё состояние между вызовами клиентов</a:t>
            </a:r>
          </a:p>
          <a:p>
            <a:pPr>
              <a:spcBef>
                <a:spcPts val="1800"/>
              </a:spcBef>
            </a:pPr>
            <a:r>
              <a:rPr lang="ru-RU" smtClean="0"/>
              <a:t>Является объектом конкурентного доступа</a:t>
            </a: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6F0F0B-2FFE-4014-A375-623F0E49D80D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D9A952-7542-4B12-8633-F8B0081C383A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Проблемы </a:t>
            </a:r>
            <a:r>
              <a:rPr lang="en-US" dirty="0" smtClean="0"/>
              <a:t>EJB 2</a:t>
            </a:r>
            <a:endParaRPr lang="ru-RU" dirty="0" smtClean="0"/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Изменения в </a:t>
            </a:r>
            <a:r>
              <a:rPr lang="en-US" dirty="0" smtClean="0"/>
              <a:t>EJB 3</a:t>
            </a:r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en-US" dirty="0" smtClean="0"/>
              <a:t>Session Beans</a:t>
            </a:r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ru-RU" dirty="0" smtClean="0"/>
              <a:t>Доступ к компонентам</a:t>
            </a:r>
          </a:p>
          <a:p>
            <a:pPr lvl="2">
              <a:spcBef>
                <a:spcPts val="900"/>
              </a:spcBef>
              <a:spcAft>
                <a:spcPts val="0"/>
              </a:spcAft>
              <a:defRPr/>
            </a:pPr>
            <a:endParaRPr lang="en-US" dirty="0" smtClean="0"/>
          </a:p>
          <a:p>
            <a:pPr>
              <a:spcBef>
                <a:spcPts val="900"/>
              </a:spcBef>
              <a:spcAft>
                <a:spcPts val="0"/>
              </a:spcAft>
              <a:defRPr/>
            </a:pPr>
            <a:r>
              <a:rPr lang="en-US" dirty="0" smtClean="0"/>
              <a:t>Message Driven Beans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 цикл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Singleton-</a:t>
            </a:r>
            <a:r>
              <a:rPr lang="ru-RU" smtClean="0"/>
              <a:t>компонентов</a:t>
            </a: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F697CA-AB64-43D7-AB7E-D091BC2A00D5}" type="slidenum">
              <a:rPr lang="ru-RU" smtClean="0"/>
              <a:pPr eaLnBrk="1" hangingPunct="1"/>
              <a:t>19</a:t>
            </a:fld>
            <a:endParaRPr lang="ru-RU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463925" y="1974850"/>
            <a:ext cx="2330450" cy="517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Не существует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463925" y="3735388"/>
            <a:ext cx="2330450" cy="485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ru-RU" sz="2000" b="1"/>
              <a:t>Активен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4210050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954588" y="2492375"/>
            <a:ext cx="0" cy="1223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68888" y="29606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predestroy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49313" y="2627313"/>
            <a:ext cx="3240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000" b="1">
                <a:latin typeface="Courier New" pitchFamily="49" charset="0"/>
              </a:rPr>
              <a:t>Class.newInstance()</a:t>
            </a:r>
            <a:endParaRPr lang="ru-RU" sz="2000" b="1">
              <a:latin typeface="Courier New" pitchFamily="49" charset="0"/>
            </a:endParaRPr>
          </a:p>
          <a:p>
            <a:pPr algn="r" eaLnBrk="1" hangingPunct="1"/>
            <a:r>
              <a:rPr lang="en-US" sz="2000" b="1">
                <a:latin typeface="Courier New" pitchFamily="49" charset="0"/>
              </a:rPr>
              <a:t>postconstruct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14" name="Дуга 13"/>
          <p:cNvSpPr/>
          <p:nvPr/>
        </p:nvSpPr>
        <p:spPr>
          <a:xfrm>
            <a:off x="3643313" y="4143375"/>
            <a:ext cx="1857375" cy="1785938"/>
          </a:xfrm>
          <a:prstGeom prst="arc">
            <a:avLst>
              <a:gd name="adj1" fmla="val 17825454"/>
              <a:gd name="adj2" fmla="val 14448362"/>
            </a:avLst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572125" y="4886325"/>
            <a:ext cx="218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 b="1">
                <a:latin typeface="Courier New" pitchFamily="49" charset="0"/>
              </a:rPr>
              <a:t>Бизнес-методы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используют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Singleton-</a:t>
            </a:r>
            <a:r>
              <a:rPr lang="ru-RU" smtClean="0"/>
              <a:t>компоненты</a:t>
            </a:r>
            <a:endParaRPr lang="ru-RU" b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ru-RU" smtClean="0"/>
              <a:t>Состояние компонента должно быть видимо в пределах всего приложения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Компонент должен быть доступен в конкурентном режиме нескольким нитям приложения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Необходимо выполнять действия при запуске и завершении приложения</a:t>
            </a:r>
          </a:p>
          <a:p>
            <a:pPr eaLnBrk="1" hangingPunct="1">
              <a:spcBef>
                <a:spcPts val="1200"/>
              </a:spcBef>
            </a:pPr>
            <a:r>
              <a:rPr lang="ru-RU" smtClean="0"/>
              <a:t>Необходимо реализовать </a:t>
            </a:r>
            <a:r>
              <a:rPr lang="en-US" smtClean="0"/>
              <a:t>web-</a:t>
            </a:r>
            <a:r>
              <a:rPr lang="ru-RU" smtClean="0"/>
              <a:t>сервис</a:t>
            </a:r>
          </a:p>
          <a:p>
            <a:pPr>
              <a:spcBef>
                <a:spcPts val="1200"/>
              </a:spcBef>
            </a:pPr>
            <a:endParaRPr lang="ru-RU" smtClean="0"/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5CCC5-EAFC-464D-8A95-75995FCC5AB7}" type="slidenum">
              <a:rPr lang="ru-RU" smtClean="0"/>
              <a:pPr eaLnBrk="1" hangingPunct="1"/>
              <a:t>20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Бизнес-интерфейс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Обычный интерфейс </a:t>
            </a:r>
            <a:r>
              <a:rPr lang="en-US" dirty="0" smtClean="0"/>
              <a:t>Java</a:t>
            </a:r>
          </a:p>
          <a:p>
            <a:pPr>
              <a:defRPr/>
            </a:pPr>
            <a:r>
              <a:rPr lang="ru-RU" dirty="0" smtClean="0"/>
              <a:t>Не наследует ни от каких специальных интерфейсов</a:t>
            </a:r>
          </a:p>
          <a:p>
            <a:pPr lvl="1">
              <a:defRPr/>
            </a:pPr>
            <a:r>
              <a:rPr lang="ru-RU" dirty="0" smtClean="0"/>
              <a:t>Ни от базового интерфейса</a:t>
            </a:r>
          </a:p>
          <a:p>
            <a:pPr lvl="1">
              <a:defRPr/>
            </a:pPr>
            <a:r>
              <a:rPr lang="ru-RU" dirty="0" smtClean="0"/>
              <a:t>Ни даже от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javax.rmi.Remote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dirty="0" smtClean="0"/>
              <a:t>В случае, если интерфейс планируется для использования в качестве удаленного, типы параметров методов и возвращаемых значений должны удовлетворять требованиям </a:t>
            </a:r>
            <a:r>
              <a:rPr lang="en-US" dirty="0" smtClean="0"/>
              <a:t>RMI</a:t>
            </a:r>
            <a:endParaRPr lang="ru-RU" dirty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465BE9-361F-4441-A3FA-11C6C1DAE0BC}" type="slidenum">
              <a:rPr lang="ru-RU" smtClean="0"/>
              <a:pPr eaLnBrk="1" hangingPunct="1"/>
              <a:t>21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2800" smtClean="0"/>
              <a:t>Должен быть помечен аннотацией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@Stateful</a:t>
            </a:r>
            <a:r>
              <a:rPr lang="en-US" sz="2800" smtClean="0"/>
              <a:t>,</a:t>
            </a:r>
            <a:r>
              <a:rPr lang="ru-RU" sz="2800" smtClean="0"/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@Stateless</a:t>
            </a:r>
            <a:r>
              <a:rPr lang="en-US" sz="2800" smtClean="0"/>
              <a:t> </a:t>
            </a:r>
            <a:r>
              <a:rPr lang="ru-RU" sz="2800" smtClean="0"/>
              <a:t>или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@Singleton</a:t>
            </a:r>
            <a:r>
              <a:rPr lang="en-US" sz="2800" smtClean="0"/>
              <a:t> </a:t>
            </a:r>
            <a:endParaRPr lang="en-US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800" smtClean="0"/>
              <a:t>Не наследует от специальных типов</a:t>
            </a:r>
          </a:p>
          <a:p>
            <a:pPr>
              <a:spcBef>
                <a:spcPts val="1200"/>
              </a:spcBef>
            </a:pPr>
            <a:r>
              <a:rPr lang="ru-RU" sz="2800" smtClean="0"/>
              <a:t>Должен реализовывать методы, заявленные в бизнес-интерфейсах</a:t>
            </a:r>
          </a:p>
          <a:p>
            <a:pPr>
              <a:spcBef>
                <a:spcPts val="1200"/>
              </a:spcBef>
            </a:pPr>
            <a:r>
              <a:rPr lang="ru-RU" sz="2800" smtClean="0"/>
              <a:t>Может содержать методы жизненного цикла, помеченные специальными аннотациями</a:t>
            </a:r>
          </a:p>
          <a:p>
            <a:pPr>
              <a:spcBef>
                <a:spcPts val="1200"/>
              </a:spcBef>
            </a:pPr>
            <a:r>
              <a:rPr lang="ru-RU" sz="2800" smtClean="0"/>
              <a:t>Может содержать методы удаления экземпляра компонента, помеченные аннотацией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@Remove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D8E145-5199-4C4F-8BB4-E2EDDFB2ED08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и интерфейсы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ru-RU" sz="2400" smtClean="0"/>
              <a:t>Класс может реализовывать свои интерфейсы</a:t>
            </a:r>
          </a:p>
          <a:p>
            <a:pPr>
              <a:spcBef>
                <a:spcPts val="700"/>
              </a:spcBef>
            </a:pPr>
            <a:endParaRPr lang="en-US" sz="2400" smtClean="0"/>
          </a:p>
          <a:p>
            <a:pPr>
              <a:spcBef>
                <a:spcPts val="700"/>
              </a:spcBef>
            </a:pPr>
            <a:endParaRPr lang="en-US" sz="2400" smtClean="0"/>
          </a:p>
          <a:p>
            <a:pPr>
              <a:spcBef>
                <a:spcPts val="700"/>
              </a:spcBef>
            </a:pPr>
            <a:endParaRPr lang="en-US" sz="3600" smtClean="0"/>
          </a:p>
          <a:p>
            <a:pPr>
              <a:spcBef>
                <a:spcPts val="700"/>
              </a:spcBef>
            </a:pPr>
            <a:r>
              <a:rPr lang="ru-RU" sz="2400" smtClean="0"/>
              <a:t>Класс может не реализовывать свои интерфейсы</a:t>
            </a:r>
          </a:p>
          <a:p>
            <a:pPr>
              <a:spcBef>
                <a:spcPts val="700"/>
              </a:spcBef>
            </a:pPr>
            <a:endParaRPr lang="en-US" sz="2400" smtClean="0"/>
          </a:p>
          <a:p>
            <a:pPr>
              <a:spcBef>
                <a:spcPts val="700"/>
              </a:spcBef>
            </a:pPr>
            <a:endParaRPr lang="en-US" sz="2400" smtClean="0"/>
          </a:p>
          <a:p>
            <a:pPr>
              <a:spcBef>
                <a:spcPts val="700"/>
              </a:spcBef>
            </a:pPr>
            <a:endParaRPr lang="en-US" sz="3600" smtClean="0"/>
          </a:p>
          <a:p>
            <a:pPr>
              <a:spcBef>
                <a:spcPts val="700"/>
              </a:spcBef>
            </a:pPr>
            <a:r>
              <a:rPr lang="ru-RU" sz="2400" smtClean="0"/>
              <a:t>Считается, что лучше все-таки реализовывать</a:t>
            </a:r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027AEE-DC64-45FB-A003-D2B7CB46AB7E}" type="slidenum">
              <a:rPr lang="ru-RU" smtClean="0"/>
              <a:pPr eaLnBrk="1" hangingPunct="1"/>
              <a:t>23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033588"/>
            <a:ext cx="8572500" cy="15382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900" b="1">
                <a:latin typeface="Courier New" pitchFamily="49" charset="0"/>
              </a:rPr>
              <a:t>@Remote</a:t>
            </a:r>
          </a:p>
          <a:p>
            <a:pPr eaLnBrk="1" hangingPunct="1"/>
            <a:r>
              <a:rPr lang="en-US" sz="1900" b="1">
                <a:latin typeface="Courier New" pitchFamily="49" charset="0"/>
              </a:rPr>
              <a:t>public interface BeanRemote {</a:t>
            </a:r>
            <a:r>
              <a:rPr lang="ru-RU" sz="1900" b="1">
                <a:latin typeface="Courier New" pitchFamily="49" charset="0"/>
              </a:rPr>
              <a:t>...</a:t>
            </a:r>
            <a:r>
              <a:rPr lang="en-US" sz="1900" b="1">
                <a:latin typeface="Courier New" pitchFamily="49" charset="0"/>
              </a:rPr>
              <a:t>}</a:t>
            </a:r>
            <a:endParaRPr lang="ru-RU" sz="1900" b="1">
              <a:latin typeface="Courier New" pitchFamily="49" charset="0"/>
            </a:endParaRPr>
          </a:p>
          <a:p>
            <a:pPr eaLnBrk="1" hangingPunct="1"/>
            <a:endParaRPr lang="en-US" sz="1900" b="1">
              <a:latin typeface="Courier New" pitchFamily="49" charset="0"/>
            </a:endParaRPr>
          </a:p>
          <a:p>
            <a:pPr eaLnBrk="1" hangingPunct="1"/>
            <a:r>
              <a:rPr lang="en-US" sz="1900" b="1">
                <a:latin typeface="Courier New" pitchFamily="49" charset="0"/>
              </a:rPr>
              <a:t>@Stateless</a:t>
            </a:r>
            <a:endParaRPr lang="ru-RU" sz="1900" b="1">
              <a:latin typeface="Courier New" pitchFamily="49" charset="0"/>
            </a:endParaRPr>
          </a:p>
          <a:p>
            <a:pPr eaLnBrk="1" hangingPunct="1"/>
            <a:r>
              <a:rPr lang="en-US" sz="1900" b="1">
                <a:latin typeface="Courier New" pitchFamily="49" charset="0"/>
              </a:rPr>
              <a:t>public class Bean imlements BeanRemote {...}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071938"/>
            <a:ext cx="8572500" cy="15382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900" b="1" dirty="0">
                <a:latin typeface="Courier New" pitchFamily="49" charset="0"/>
              </a:rPr>
              <a:t>public interface </a:t>
            </a:r>
            <a:r>
              <a:rPr lang="en-US" sz="1900" b="1" dirty="0" err="1">
                <a:latin typeface="Courier New" pitchFamily="49" charset="0"/>
              </a:rPr>
              <a:t>BeanLocal</a:t>
            </a:r>
            <a:r>
              <a:rPr lang="en-US" sz="1900" b="1" dirty="0">
                <a:latin typeface="Courier New" pitchFamily="49" charset="0"/>
              </a:rPr>
              <a:t> {</a:t>
            </a:r>
            <a:r>
              <a:rPr lang="ru-RU" sz="1900" b="1" dirty="0">
                <a:latin typeface="Courier New" pitchFamily="49" charset="0"/>
              </a:rPr>
              <a:t>...</a:t>
            </a:r>
            <a:r>
              <a:rPr lang="en-US" sz="1900" b="1" dirty="0">
                <a:latin typeface="Courier New" pitchFamily="49" charset="0"/>
              </a:rPr>
              <a:t>}</a:t>
            </a:r>
            <a:endParaRPr lang="ru-RU" sz="1900" b="1" dirty="0">
              <a:latin typeface="Courier New" pitchFamily="49" charset="0"/>
            </a:endParaRPr>
          </a:p>
          <a:p>
            <a:pPr eaLnBrk="1" hangingPunct="1"/>
            <a:endParaRPr lang="en-US" sz="1900" b="1" dirty="0">
              <a:latin typeface="Courier New" pitchFamily="49" charset="0"/>
            </a:endParaRP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@</a:t>
            </a:r>
            <a:r>
              <a:rPr lang="en-US" sz="1900" b="1" dirty="0" err="1">
                <a:latin typeface="Courier New" pitchFamily="49" charset="0"/>
              </a:rPr>
              <a:t>Statefull</a:t>
            </a:r>
            <a:endParaRPr lang="en-US" sz="1900" b="1" dirty="0">
              <a:latin typeface="Courier New" pitchFamily="49" charset="0"/>
            </a:endParaRP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@</a:t>
            </a:r>
            <a:r>
              <a:rPr lang="en-US" sz="1900" b="1" dirty="0" smtClean="0">
                <a:latin typeface="Courier New" pitchFamily="49" charset="0"/>
              </a:rPr>
              <a:t>Local(</a:t>
            </a:r>
            <a:r>
              <a:rPr lang="en-US" sz="1900" b="1" dirty="0" err="1" smtClean="0">
                <a:latin typeface="Courier New" pitchFamily="49" charset="0"/>
              </a:rPr>
              <a:t>BeanLocal.class</a:t>
            </a:r>
            <a:r>
              <a:rPr lang="en-US" sz="1900" b="1" dirty="0">
                <a:latin typeface="Courier New" pitchFamily="49" charset="0"/>
              </a:rPr>
              <a:t>)</a:t>
            </a:r>
            <a:endParaRPr lang="ru-RU" sz="1900" b="1" dirty="0">
              <a:latin typeface="Courier New" pitchFamily="49" charset="0"/>
            </a:endParaRP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public class Bean {...}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Бизнес-интерфейсы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  <a:defRPr/>
            </a:pPr>
            <a:r>
              <a:rPr lang="ru-RU" dirty="0" smtClean="0"/>
              <a:t>Если аннотации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@Local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@Remote</a:t>
            </a:r>
            <a:r>
              <a:rPr lang="en-US" dirty="0" smtClean="0"/>
              <a:t> </a:t>
            </a:r>
            <a:r>
              <a:rPr lang="ru-RU" dirty="0" smtClean="0"/>
              <a:t>применяются к…</a:t>
            </a:r>
          </a:p>
          <a:p>
            <a:pPr lvl="1">
              <a:lnSpc>
                <a:spcPct val="85000"/>
              </a:lnSpc>
              <a:defRPr/>
            </a:pPr>
            <a:r>
              <a:rPr lang="ru-RU" dirty="0" smtClean="0"/>
              <a:t>классу, то:</a:t>
            </a:r>
          </a:p>
          <a:p>
            <a:pPr lvl="2">
              <a:lnSpc>
                <a:spcPct val="85000"/>
              </a:lnSpc>
              <a:defRPr/>
            </a:pPr>
            <a:r>
              <a:rPr lang="ru-RU" dirty="0" smtClean="0"/>
              <a:t>сами интерфейсы можно не аннотировать</a:t>
            </a:r>
          </a:p>
          <a:p>
            <a:pPr lvl="2">
              <a:lnSpc>
                <a:spcPct val="85000"/>
              </a:lnSpc>
              <a:defRPr/>
            </a:pPr>
            <a:r>
              <a:rPr lang="ru-RU" dirty="0" smtClean="0"/>
              <a:t>класс может не реализовывать интерфейсы</a:t>
            </a:r>
          </a:p>
          <a:p>
            <a:pPr lvl="1">
              <a:lnSpc>
                <a:spcPct val="85000"/>
              </a:lnSpc>
              <a:defRPr/>
            </a:pPr>
            <a:r>
              <a:rPr lang="ru-RU" dirty="0" smtClean="0"/>
              <a:t>интерфейсам, то:</a:t>
            </a:r>
          </a:p>
          <a:p>
            <a:pPr lvl="2">
              <a:lnSpc>
                <a:spcPct val="85000"/>
              </a:lnSpc>
              <a:defRPr/>
            </a:pPr>
            <a:r>
              <a:rPr lang="ru-RU" dirty="0" smtClean="0"/>
              <a:t>интерфейсы указываются через реализацию классом</a:t>
            </a:r>
          </a:p>
          <a:p>
            <a:pPr lvl="2">
              <a:lnSpc>
                <a:spcPct val="85000"/>
              </a:lnSpc>
              <a:defRPr/>
            </a:pPr>
            <a:r>
              <a:rPr lang="ru-RU" dirty="0" smtClean="0"/>
              <a:t>отсутствие аннотации означает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@Local</a:t>
            </a:r>
            <a:endParaRPr lang="ru-RU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defRPr/>
            </a:pPr>
            <a:r>
              <a:rPr lang="ru-RU" dirty="0" smtClean="0"/>
              <a:t>Способы указания интерфейсов можно смешивать</a:t>
            </a:r>
            <a:endParaRPr lang="en-US" dirty="0" smtClean="0"/>
          </a:p>
          <a:p>
            <a:pPr>
              <a:lnSpc>
                <a:spcPct val="85000"/>
              </a:lnSpc>
              <a:defRPr/>
            </a:pPr>
            <a:r>
              <a:rPr lang="ru-RU" dirty="0" smtClean="0"/>
              <a:t>Нельзя использовать один и тот же интерфейс и как локальный, и как удаленный</a:t>
            </a:r>
          </a:p>
          <a:p>
            <a:pPr>
              <a:lnSpc>
                <a:spcPct val="85000"/>
              </a:lnSpc>
              <a:defRPr/>
            </a:pPr>
            <a:endParaRPr lang="ru-RU" dirty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40535A-7037-4B02-A5B7-E258072783E2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Бизнес-интерфейсы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defRPr/>
            </a:pPr>
            <a:r>
              <a:rPr lang="ru-RU" sz="3300" dirty="0" smtClean="0"/>
              <a:t>Компонент может иметь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Локальный интерфейс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Удаленный интерфейс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Локальный и удаленный интерфейсы</a:t>
            </a:r>
          </a:p>
          <a:p>
            <a:pPr>
              <a:lnSpc>
                <a:spcPct val="105000"/>
              </a:lnSpc>
              <a:defRPr/>
            </a:pPr>
            <a:r>
              <a:rPr lang="ru-RU" sz="3300" b="1" dirty="0" smtClean="0">
                <a:solidFill>
                  <a:schemeClr val="accent1"/>
                </a:solidFill>
              </a:rPr>
              <a:t>Интерфейсов каждого вида может быть более одного…</a:t>
            </a:r>
          </a:p>
          <a:p>
            <a:pPr>
              <a:lnSpc>
                <a:spcPct val="105000"/>
              </a:lnSpc>
              <a:defRPr/>
            </a:pPr>
            <a:r>
              <a:rPr lang="ru-RU" sz="3300" dirty="0" smtClean="0"/>
              <a:t>В качестве </a:t>
            </a:r>
            <a:r>
              <a:rPr lang="ru-RU" sz="3300" dirty="0" err="1" smtClean="0"/>
              <a:t>бизнес-интерфейсов</a:t>
            </a:r>
            <a:r>
              <a:rPr lang="ru-RU" sz="3300" dirty="0" smtClean="0"/>
              <a:t> расцениваются все реализуемые классом интерфейсы, кроме:</a:t>
            </a:r>
          </a:p>
          <a:p>
            <a:pPr lvl="1">
              <a:lnSpc>
                <a:spcPct val="105000"/>
              </a:lnSpc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java.io.Serializable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java.io.Externalizable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Интерфейсы пакета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903C39-04ED-46B1-8165-912A7725A1AB}" type="slidenum">
              <a:rPr lang="ru-RU" smtClean="0"/>
              <a:pPr eaLnBrk="1" hangingPunct="1"/>
              <a:t>25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бизнес-интерфейсов </a:t>
            </a: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2AB7EB-D372-4B15-BB55-9AAA5D5C43C7}" type="slidenum">
              <a:rPr lang="ru-RU" smtClean="0"/>
              <a:pPr eaLnBrk="1" hangingPunct="1"/>
              <a:t>26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85938"/>
            <a:ext cx="8572500" cy="19288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import javax.ejb.Remote;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@Remote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public interface FirstRemote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String operation1();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071938"/>
            <a:ext cx="8572500" cy="19288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pitchFamily="49" charset="0"/>
              </a:rPr>
              <a:t>import javax.ejb.Remote;</a:t>
            </a:r>
          </a:p>
          <a:p>
            <a:pPr eaLnBrk="1" hangingPunct="1"/>
            <a:endParaRPr lang="en-US" sz="2000" b="1">
              <a:latin typeface="Courier New" pitchFamily="49" charset="0"/>
            </a:endParaRPr>
          </a:p>
          <a:p>
            <a:pPr eaLnBrk="1" hangingPunct="1"/>
            <a:r>
              <a:rPr lang="en-US" sz="2000" b="1">
                <a:latin typeface="Courier New" pitchFamily="49" charset="0"/>
              </a:rPr>
              <a:t>@Remote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public interface SecondRemote {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    String operation2();</a:t>
            </a:r>
          </a:p>
          <a:p>
            <a:pPr eaLnBrk="1" hangingPunct="1"/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класса </a:t>
            </a:r>
            <a:r>
              <a:rPr lang="en-US" smtClean="0"/>
              <a:t>Session Bean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с двумя интерфейсами</a:t>
            </a:r>
          </a:p>
        </p:txBody>
      </p:sp>
      <p:sp>
        <p:nvSpPr>
          <p:cNvPr id="307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FAD5BB-29FB-4D5E-800C-1C80BC3C4637}" type="slidenum">
              <a:rPr lang="ru-RU" smtClean="0"/>
              <a:pPr eaLnBrk="1" hangingPunct="1"/>
              <a:t>27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b="1">
                <a:latin typeface="Courier New" pitchFamily="49" charset="0"/>
              </a:rPr>
              <a:t>import javax.ejb.Stateless;</a:t>
            </a:r>
          </a:p>
          <a:p>
            <a:pPr eaLnBrk="1" hangingPunct="1"/>
            <a:endParaRPr lang="en-US" sz="2100" b="1">
              <a:latin typeface="Courier New" pitchFamily="49" charset="0"/>
            </a:endParaRPr>
          </a:p>
          <a:p>
            <a:pPr eaLnBrk="1" hangingPunct="1"/>
            <a:r>
              <a:rPr lang="en-US" sz="2100" b="1">
                <a:latin typeface="Courier New" pitchFamily="49" charset="0"/>
              </a:rPr>
              <a:t>@Stateless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public class FunnyBean implements 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                   FirstRemote, SecondRemote {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public String operation1() {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return "Result of the first operation";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}</a:t>
            </a:r>
          </a:p>
          <a:p>
            <a:pPr eaLnBrk="1" hangingPunct="1"/>
            <a:endParaRPr lang="en-US" sz="2100" b="1">
              <a:latin typeface="Courier New" pitchFamily="49" charset="0"/>
            </a:endParaRPr>
          </a:p>
          <a:p>
            <a:pPr eaLnBrk="1" hangingPunct="1"/>
            <a:r>
              <a:rPr lang="en-US" sz="2100" b="1">
                <a:latin typeface="Courier New" pitchFamily="49" charset="0"/>
              </a:rPr>
              <a:t>  public String operation2() {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  return "Result of the second operation";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sz="21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Сессионный компонент без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Разрешается отдельно не описывать бизнес-интерфейс компонента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err="1" smtClean="0"/>
              <a:t>Бизнес-интерфейсом</a:t>
            </a:r>
            <a:r>
              <a:rPr lang="ru-RU" dirty="0" smtClean="0"/>
              <a:t> считаются все публичные методы, объявленные в классе компонента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Для доступа в таком режиме везде, где это требуется, вместо имени интерфейса используется имя класса</a:t>
            </a:r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Снабжается дополнительной аннотацией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LocalBean</a:t>
            </a:r>
            <a:endParaRPr lang="ru-RU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A6A73F-EF84-429F-BAE8-AE2CB7D4A6F9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же было не так?</a:t>
            </a:r>
            <a:r>
              <a:rPr lang="en-US" smtClean="0"/>
              <a:t>..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eaLnBrk="1" hangingPunct="1">
              <a:spcBef>
                <a:spcPts val="700"/>
              </a:spcBef>
              <a:defRPr/>
            </a:pPr>
            <a:r>
              <a:rPr lang="ru-RU" dirty="0" smtClean="0"/>
              <a:t>Дескрипторы развертывания…</a:t>
            </a:r>
            <a:endParaRPr lang="en-US" dirty="0" smtClean="0"/>
          </a:p>
          <a:p>
            <a:pPr lvl="2">
              <a:spcBef>
                <a:spcPts val="700"/>
              </a:spcBef>
              <a:defRPr/>
            </a:pPr>
            <a:endParaRPr lang="ru-RU" dirty="0" smtClean="0"/>
          </a:p>
          <a:p>
            <a:pPr eaLnBrk="1" hangingPunct="1">
              <a:spcBef>
                <a:spcPts val="700"/>
              </a:spcBef>
              <a:defRPr/>
            </a:pPr>
            <a:r>
              <a:rPr lang="ru-RU" dirty="0" smtClean="0"/>
              <a:t>Обилие странных методов жизненного цикла </a:t>
            </a:r>
            <a:r>
              <a:rPr lang="en-US" dirty="0" smtClean="0"/>
              <a:t>EJB</a:t>
            </a:r>
            <a:endParaRPr lang="ru-RU" dirty="0" smtClean="0"/>
          </a:p>
          <a:p>
            <a:pPr lvl="2">
              <a:spcBef>
                <a:spcPts val="700"/>
              </a:spcBef>
              <a:defRPr/>
            </a:pPr>
            <a:endParaRPr lang="en-US" dirty="0" smtClean="0"/>
          </a:p>
          <a:p>
            <a:pPr eaLnBrk="1" hangingPunct="1">
              <a:spcBef>
                <a:spcPts val="700"/>
              </a:spcBef>
              <a:defRPr/>
            </a:pPr>
            <a:r>
              <a:rPr lang="ru-RU" dirty="0" smtClean="0"/>
              <a:t>Постоянное «личное» общение с </a:t>
            </a:r>
            <a:r>
              <a:rPr lang="en-US" dirty="0" smtClean="0"/>
              <a:t>JNDI</a:t>
            </a:r>
          </a:p>
          <a:p>
            <a:pPr lvl="2">
              <a:spcBef>
                <a:spcPts val="700"/>
              </a:spcBef>
              <a:defRPr/>
            </a:pPr>
            <a:endParaRPr lang="en-US" dirty="0" smtClean="0"/>
          </a:p>
          <a:p>
            <a:pPr eaLnBrk="1" hangingPunct="1">
              <a:spcBef>
                <a:spcPts val="700"/>
              </a:spcBef>
              <a:defRPr/>
            </a:pPr>
            <a:r>
              <a:rPr lang="ru-RU" dirty="0" smtClean="0"/>
              <a:t>Странноватая логика взаимоотношений интерфейсов и классов </a:t>
            </a:r>
            <a:r>
              <a:rPr lang="en-US" dirty="0" smtClean="0"/>
              <a:t>EJB</a:t>
            </a:r>
            <a:endParaRPr lang="ru-RU" dirty="0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4C1A29-A49C-4BE0-93F0-A8C3200D0FC2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жизненного цикла в классе </a:t>
            </a: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Жизненный цикл компонентов в </a:t>
            </a:r>
            <a:r>
              <a:rPr lang="en-US" dirty="0" smtClean="0"/>
              <a:t>EJB 3 </a:t>
            </a:r>
            <a:r>
              <a:rPr lang="ru-RU" dirty="0" smtClean="0"/>
              <a:t>мало чем отличается от жизненного цикла в </a:t>
            </a:r>
            <a:r>
              <a:rPr lang="en-US" dirty="0" smtClean="0"/>
              <a:t>EJB 2</a:t>
            </a:r>
          </a:p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Имена методов жизненного цикла в стандарте не закреплены</a:t>
            </a:r>
          </a:p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Нужные методы определяются по наличию аннотаций</a:t>
            </a: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javax.annotation.PostConstruct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javax.annotation.PreDestroy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javax.ejb.PrePassivate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spcBef>
                <a:spcPts val="7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javax.ejb.PostActivate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5000"/>
              </a:lnSpc>
              <a:spcBef>
                <a:spcPts val="700"/>
              </a:spcBef>
              <a:defRPr/>
            </a:pPr>
            <a:r>
              <a:rPr lang="ru-RU" dirty="0" smtClean="0"/>
              <a:t>К методам предъявляются особые требования</a:t>
            </a:r>
            <a:endParaRPr lang="ru-RU" dirty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EB0E3B-D9CF-4B1E-89D7-464A6A0400BD}" type="slidenum">
              <a:rPr lang="ru-RU" smtClean="0"/>
              <a:pPr eaLnBrk="1" hangingPunct="1"/>
              <a:t>29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удаления компонента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Помечаются аннотацией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javax.ejb.Remove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После вызова метода работа контейнера с экземпляром компонента завершается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Метод удаления может быть указан в </a:t>
            </a:r>
            <a:r>
              <a:rPr lang="ru-RU" dirty="0" err="1" smtClean="0"/>
              <a:t>бизнес-интерфейсах</a:t>
            </a:r>
            <a:r>
              <a:rPr lang="ru-RU" dirty="0" smtClean="0"/>
              <a:t>, т.е. процесс удаления может инициировать клиент</a:t>
            </a:r>
            <a:endParaRPr lang="ru-RU" dirty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57E4C6-6A2C-45A8-8AE4-28CC3EA581B9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Бизнес-методы в классе </a:t>
            </a:r>
            <a:r>
              <a:rPr lang="en-US" smtClean="0"/>
              <a:t>Session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Должны иметь модификатор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ru-RU" smtClean="0"/>
              <a:t>Не могут иметь модификаторов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r>
              <a:rPr lang="ru-RU" smtClean="0"/>
              <a:t>Могут выбрасывать исключения</a:t>
            </a:r>
          </a:p>
          <a:p>
            <a:r>
              <a:rPr lang="ru-RU" smtClean="0"/>
              <a:t>Если к методу открыт доступ через удаленный интерфейс, то метод должен удовлетворять требованиями </a:t>
            </a:r>
            <a:r>
              <a:rPr lang="en-US" smtClean="0"/>
              <a:t>RMI</a:t>
            </a:r>
          </a:p>
          <a:p>
            <a:r>
              <a:rPr lang="ru-RU" smtClean="0"/>
              <a:t>Имя метода не должно начинаться с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7C45D4-AEF3-4F9A-BA56-215DC9CF422D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Параметры аннотаций </a:t>
            </a:r>
            <a:r>
              <a:rPr lang="en-US" smtClean="0"/>
              <a:t>@Stateful </a:t>
            </a:r>
            <a:r>
              <a:rPr lang="ru-RU" smtClean="0"/>
              <a:t>и </a:t>
            </a:r>
            <a:r>
              <a:rPr lang="en-US" smtClean="0"/>
              <a:t>@Stateless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Текстовое описание компонента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Простое имя (</a:t>
            </a:r>
            <a:r>
              <a:rPr lang="en-US" dirty="0" err="1" smtClean="0"/>
              <a:t>ejb</a:t>
            </a:r>
            <a:r>
              <a:rPr lang="en-US" dirty="0" smtClean="0"/>
              <a:t>-name) </a:t>
            </a:r>
            <a:r>
              <a:rPr lang="ru-RU" dirty="0" smtClean="0"/>
              <a:t>компонента</a:t>
            </a:r>
            <a:endParaRPr lang="en-US" dirty="0" smtClean="0"/>
          </a:p>
          <a:p>
            <a:pPr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mappedName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Специфическое для платформы имя (</a:t>
            </a:r>
            <a:r>
              <a:rPr lang="en-US" dirty="0" smtClean="0"/>
              <a:t>JNDI-name)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Формат имени не регламентируется</a:t>
            </a:r>
          </a:p>
          <a:p>
            <a:pPr lvl="1">
              <a:defRPr/>
            </a:pPr>
            <a:r>
              <a:rPr lang="ru-RU" dirty="0" smtClean="0"/>
              <a:t>Сервер даже не обязан учитывать это имя</a:t>
            </a:r>
            <a:endParaRPr lang="ru-RU" dirty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5E95BA-A114-452C-8573-90B35C097349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Дескрипторы развертывания?...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Дескрипторы развертывания все-таки существуют</a:t>
            </a:r>
          </a:p>
          <a:p>
            <a:pPr lvl="1">
              <a:spcBef>
                <a:spcPts val="1500"/>
              </a:spcBef>
              <a:defRPr/>
            </a:pPr>
            <a:r>
              <a:rPr lang="ru-RU" dirty="0" smtClean="0"/>
              <a:t>Общий дескриптор </a:t>
            </a:r>
            <a:r>
              <a:rPr lang="en-US" dirty="0" smtClean="0"/>
              <a:t>ejb-jar.xml </a:t>
            </a:r>
            <a:r>
              <a:rPr lang="ru-RU" dirty="0" smtClean="0"/>
              <a:t>описывает </a:t>
            </a:r>
            <a:br>
              <a:rPr lang="ru-RU" dirty="0" smtClean="0"/>
            </a:br>
            <a:r>
              <a:rPr lang="en-US" dirty="0" err="1" smtClean="0"/>
              <a:t>ejb</a:t>
            </a:r>
            <a:r>
              <a:rPr lang="en-US" dirty="0" smtClean="0"/>
              <a:t>-</a:t>
            </a:r>
            <a:r>
              <a:rPr lang="ru-RU" dirty="0" smtClean="0"/>
              <a:t>модуль</a:t>
            </a:r>
          </a:p>
          <a:p>
            <a:pPr lvl="1">
              <a:spcBef>
                <a:spcPts val="1500"/>
              </a:spcBef>
              <a:defRPr/>
            </a:pPr>
            <a:r>
              <a:rPr lang="ru-RU" dirty="0" smtClean="0"/>
              <a:t>Специфический дескриптор (например, </a:t>
            </a:r>
            <a:br>
              <a:rPr lang="ru-RU" dirty="0" smtClean="0"/>
            </a:br>
            <a:r>
              <a:rPr lang="en-US" dirty="0" smtClean="0"/>
              <a:t>sun-ejb-jar.xml) </a:t>
            </a:r>
            <a:r>
              <a:rPr lang="ru-RU" dirty="0" smtClean="0"/>
              <a:t>описывает специальные настройки конкретного сервера</a:t>
            </a:r>
            <a:endParaRPr lang="en-US" sz="1900" dirty="0" smtClean="0"/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Дескрипторы развертывания могут отсутствовать</a:t>
            </a:r>
            <a:endParaRPr lang="en-US" dirty="0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D0F39B-F8B0-4B55-AA18-72C8062F0302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Дескрипторы развертывания?...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500"/>
              </a:spcBef>
              <a:defRPr/>
            </a:pPr>
            <a:r>
              <a:rPr lang="ru-RU" dirty="0" smtClean="0"/>
              <a:t>Если присутствует общий дескриптор развертывания, то указанные в нем параметры перекрывают параметры, указанные с помощью аннотаций</a:t>
            </a:r>
          </a:p>
          <a:p>
            <a:pPr lvl="1">
              <a:spcBef>
                <a:spcPts val="1500"/>
              </a:spcBef>
              <a:defRPr/>
            </a:pPr>
            <a:endParaRPr lang="ru-RU" dirty="0" smtClean="0"/>
          </a:p>
          <a:p>
            <a:pPr>
              <a:spcBef>
                <a:spcPts val="1500"/>
              </a:spcBef>
              <a:defRPr/>
            </a:pPr>
            <a:r>
              <a:rPr lang="ru-RU" dirty="0" smtClean="0"/>
              <a:t>Дескрипторы становятся инструментом сборщиков модулей и приложений, позволяющим изменять параметры компонентов без изменения кода</a:t>
            </a: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A5C5ED-1C89-4608-B238-AA4C6EAE2A40}" type="slidenum">
              <a:rPr lang="ru-RU" smtClean="0"/>
              <a:pPr eaLnBrk="1" hangingPunct="1"/>
              <a:t>34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Общий дескриптор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ru-RU" smtClean="0"/>
              <a:t>По сравнению с </a:t>
            </a:r>
            <a:r>
              <a:rPr lang="en-US" smtClean="0"/>
              <a:t>EJB 2 </a:t>
            </a:r>
            <a:r>
              <a:rPr lang="ru-RU" smtClean="0"/>
              <a:t>появились новые теги, учитывающие особенности </a:t>
            </a:r>
            <a:r>
              <a:rPr lang="en-US" smtClean="0"/>
              <a:t>EJB 3</a:t>
            </a:r>
            <a:endParaRPr lang="ru-RU" smtClean="0"/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ru-RU" smtClean="0"/>
              <a:t>Позволяет указать все параметры, указываемые с помощью аннотаций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ru-RU" smtClean="0"/>
              <a:t>Нельзя изменить тип компонента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ru-RU" smtClean="0"/>
              <a:t>Если значение параметра не указано в дескрипторе, оно извлекается из аннотаций</a:t>
            </a:r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AF3E9B-05C6-40AD-B9A3-24C498056724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br>
              <a:rPr lang="ru-RU" smtClean="0"/>
            </a:br>
            <a:r>
              <a:rPr lang="ru-RU" smtClean="0"/>
              <a:t>дескриптора развертывания</a:t>
            </a:r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211F21-B291-40AE-A005-E227910CB4F2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&lt;?xml version="1.0" encoding="UTF-8"?&gt;</a:t>
            </a:r>
          </a:p>
          <a:p>
            <a:pPr eaLnBrk="1" hangingPunct="1"/>
            <a:endParaRPr lang="en-US" sz="1700" b="1">
              <a:latin typeface="Courier New" pitchFamily="49" charset="0"/>
            </a:endParaRPr>
          </a:p>
          <a:p>
            <a:pPr eaLnBrk="1" hangingPunct="1"/>
            <a:r>
              <a:rPr lang="en-US" sz="1700" b="1">
                <a:latin typeface="Courier New" pitchFamily="49" charset="0"/>
              </a:rPr>
              <a:t>&lt;ejb-jar xmlns = "http://java.sun.com/xml/ns/javaee" 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version = "3.0" 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xmlns:xsi = "http://www.w3.org/2001/XMLSchema-instance" 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xsi:schemaLocation = "http://java.sun.com/xml/ns/javaee </a:t>
            </a:r>
            <a:r>
              <a:rPr lang="ru-RU" sz="1700" b="1">
                <a:latin typeface="Courier New" pitchFamily="49" charset="0"/>
              </a:rPr>
              <a:t>  </a:t>
            </a:r>
          </a:p>
          <a:p>
            <a:pPr eaLnBrk="1" hangingPunct="1"/>
            <a:r>
              <a:rPr lang="ru-RU" sz="1700" b="1">
                <a:latin typeface="Courier New" pitchFamily="49" charset="0"/>
              </a:rPr>
              <a:t>  </a:t>
            </a:r>
            <a:r>
              <a:rPr lang="en-US" sz="1700" b="1">
                <a:latin typeface="Courier New" pitchFamily="49" charset="0"/>
              </a:rPr>
              <a:t>http://java.sun.com/xml/ns/javaee/ejb-jar_3_0.xsd"&gt;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&lt;enterprise-beans&gt;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&lt;session&gt;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&lt;ejb-name&gt;MyBean&lt;/ejb-name&gt;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&lt;business-remote&gt;session.FirstRemote&lt;/business-remote&gt;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&lt;ejb-class&gt;session.FunnyBean&lt;/ejb-class&gt;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  &lt;session-type&gt;Stateless&lt;/session-type&gt;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&lt;/session&gt;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&lt;/enterprise-beans&gt;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&lt;/ejb-jar&gt;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Обращение к компонентам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Было в </a:t>
            </a:r>
            <a:r>
              <a:rPr lang="en-US" dirty="0" smtClean="0"/>
              <a:t>EJB 2:</a:t>
            </a:r>
          </a:p>
          <a:p>
            <a:pPr lvl="1">
              <a:defRPr/>
            </a:pPr>
            <a:r>
              <a:rPr lang="ru-RU" dirty="0" smtClean="0"/>
              <a:t>Для обращения использовался </a:t>
            </a:r>
            <a:r>
              <a:rPr lang="en-US" dirty="0" smtClean="0"/>
              <a:t>JNDI</a:t>
            </a:r>
          </a:p>
          <a:p>
            <a:pPr lvl="1">
              <a:defRPr/>
            </a:pPr>
            <a:r>
              <a:rPr lang="ru-RU" dirty="0" smtClean="0"/>
              <a:t>В случае локальных интерфейсов требовались дополнительные манипуляции с дескрипторами развертывания</a:t>
            </a:r>
          </a:p>
          <a:p>
            <a:pPr lvl="1">
              <a:defRPr/>
            </a:pPr>
            <a:r>
              <a:rPr lang="ru-RU" dirty="0" smtClean="0"/>
              <a:t>Действия с </a:t>
            </a:r>
            <a:r>
              <a:rPr lang="en-US" dirty="0" smtClean="0"/>
              <a:t>JNDI </a:t>
            </a:r>
            <a:r>
              <a:rPr lang="ru-RU" dirty="0" smtClean="0"/>
              <a:t>были весьма однотипными</a:t>
            </a:r>
          </a:p>
          <a:p>
            <a:pPr>
              <a:spcBef>
                <a:spcPts val="1800"/>
              </a:spcBef>
              <a:defRPr/>
            </a:pPr>
            <a:r>
              <a:rPr lang="ru-RU" dirty="0" smtClean="0"/>
              <a:t>Стало в </a:t>
            </a:r>
            <a:r>
              <a:rPr lang="en-US" dirty="0" smtClean="0"/>
              <a:t>EJB 3:</a:t>
            </a:r>
          </a:p>
          <a:p>
            <a:pPr lvl="1">
              <a:defRPr/>
            </a:pPr>
            <a:r>
              <a:rPr lang="ru-RU" dirty="0" smtClean="0"/>
              <a:t>Все старые механизмы продолжают действовать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В </a:t>
            </a:r>
            <a:r>
              <a:rPr lang="en-US" dirty="0" smtClean="0"/>
              <a:t>JNDI</a:t>
            </a:r>
            <a:r>
              <a:rPr lang="ru-RU" dirty="0" smtClean="0"/>
              <a:t> появились новые правила</a:t>
            </a:r>
          </a:p>
          <a:p>
            <a:pPr lvl="1">
              <a:defRPr/>
            </a:pPr>
            <a:r>
              <a:rPr lang="ru-RU" dirty="0" smtClean="0"/>
              <a:t>Появилось внедрение зависимостей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dependency injection)</a:t>
            </a:r>
            <a:endParaRPr lang="ru-RU" dirty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CD8096-D6F2-4735-A14B-6FD3F0370418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Доступ к компоненту через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Объекты автоматически регистрируются в </a:t>
            </a:r>
            <a:r>
              <a:rPr lang="en-US" dirty="0" smtClean="0"/>
              <a:t>JNDI</a:t>
            </a:r>
            <a:endParaRPr lang="ru-RU" dirty="0" smtClean="0"/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Имя компонента может быть указано специально и быть специфическим для конкретного сервера приложений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Также присваиваются универсальные </a:t>
            </a:r>
            <a:r>
              <a:rPr lang="en-US" dirty="0" smtClean="0"/>
              <a:t>JNDI-</a:t>
            </a:r>
            <a:r>
              <a:rPr lang="ru-RU" dirty="0" smtClean="0"/>
              <a:t>имена, причем как для доступа по удаленным интерфейсам, так и по локальным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E0116D-09F1-43AF-94A5-94CF6561040A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проблема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defRPr/>
            </a:pPr>
            <a:r>
              <a:rPr lang="ru-RU" dirty="0" smtClean="0"/>
              <a:t>Механизмы </a:t>
            </a:r>
            <a:r>
              <a:rPr lang="en-US" dirty="0" smtClean="0"/>
              <a:t>Enterprise Java Beans </a:t>
            </a:r>
            <a:r>
              <a:rPr lang="ru-RU" dirty="0" smtClean="0"/>
              <a:t>весьма универсальны</a:t>
            </a:r>
          </a:p>
          <a:p>
            <a:pPr>
              <a:lnSpc>
                <a:spcPct val="95000"/>
              </a:lnSpc>
              <a:spcBef>
                <a:spcPts val="1500"/>
              </a:spcBef>
              <a:defRPr/>
            </a:pPr>
            <a:r>
              <a:rPr lang="ru-RU" dirty="0" smtClean="0"/>
              <a:t>Как и всякая универсальность, это требовало затрат</a:t>
            </a:r>
          </a:p>
          <a:p>
            <a:pPr>
              <a:lnSpc>
                <a:spcPct val="95000"/>
              </a:lnSpc>
              <a:spcBef>
                <a:spcPts val="1500"/>
              </a:spcBef>
              <a:defRPr/>
            </a:pPr>
            <a:r>
              <a:rPr lang="ru-RU" dirty="0" smtClean="0"/>
              <a:t>Часть затрат ложилась на программиста, создающего компонент</a:t>
            </a:r>
          </a:p>
          <a:p>
            <a:pPr>
              <a:lnSpc>
                <a:spcPct val="95000"/>
              </a:lnSpc>
              <a:spcBef>
                <a:spcPts val="1500"/>
              </a:spcBef>
              <a:defRPr/>
            </a:pPr>
            <a:r>
              <a:rPr lang="ru-RU" dirty="0" smtClean="0"/>
              <a:t>В большинстве случаев универсальность не требуется, а затраты воспринимаются негативно</a:t>
            </a:r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C55F03-3EA9-4C78-86B3-390252507CCE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</a:t>
            </a:r>
            <a:br>
              <a:rPr lang="ru-RU" smtClean="0"/>
            </a:br>
            <a:r>
              <a:rPr lang="ru-RU" smtClean="0"/>
              <a:t>специальных имен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388" y="1636713"/>
            <a:ext cx="8780462" cy="4600575"/>
          </a:xfrm>
        </p:spPr>
        <p:txBody>
          <a:bodyPr/>
          <a:lstStyle/>
          <a:p>
            <a:r>
              <a:rPr lang="en-US" sz="2000" smtClean="0"/>
              <a:t>JNDI-</a:t>
            </a:r>
            <a:r>
              <a:rPr lang="ru-RU" sz="2000" smtClean="0"/>
              <a:t>имя может быть явно указано в специальном дескрипторе развертывания</a:t>
            </a: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r>
              <a:rPr lang="ru-RU" sz="2000" smtClean="0"/>
              <a:t>Сервер может самостоятельно присваивать дополнительные имена</a:t>
            </a:r>
          </a:p>
          <a:p>
            <a:pPr lvl="1"/>
            <a:r>
              <a:rPr lang="ru-RU" sz="1800" smtClean="0"/>
              <a:t>Например, в </a:t>
            </a:r>
            <a:r>
              <a:rPr lang="en-US" sz="1800" smtClean="0"/>
              <a:t>GlassFish </a:t>
            </a:r>
            <a:r>
              <a:rPr lang="ru-RU" sz="1800" smtClean="0"/>
              <a:t>они имеют вид</a:t>
            </a:r>
          </a:p>
          <a:p>
            <a:pPr lvl="2"/>
            <a:r>
              <a:rPr lang="en-US" sz="16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FullBeanClassName#FullBeanInterfaceName</a:t>
            </a:r>
          </a:p>
          <a:p>
            <a:pPr lvl="2"/>
            <a:r>
              <a:rPr lang="en-US" sz="16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ManualJNDIName#FullBeanInterfaceName</a:t>
            </a:r>
            <a:endParaRPr lang="ru-RU" sz="16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A439DD-CA60-4745-AABA-72735EC3898E}" type="slidenum">
              <a:rPr lang="ru-RU" smtClean="0"/>
              <a:pPr eaLnBrk="1" hangingPunct="1"/>
              <a:t>39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97113"/>
            <a:ext cx="8572500" cy="2573337"/>
          </a:xfrm>
          <a:prstGeom prst="rect">
            <a:avLst/>
          </a:prstGeom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&lt;?xml version="1.0" encoding="UTF-8"?&gt;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&lt;!DOCTYPE sun-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-jar PUBLIC "-//Sun Microsystems, Inc.//DTD Application Server 9.0 EJB 3.0//EN" "http://www.sun.com/software/appserver/dtds/sun-ejb-jar_3_0-0.dtd"&gt;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&lt;sun-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-jar&gt;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&lt;enterprise-beans&gt;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  &lt;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    &lt;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-name&gt;</a:t>
            </a:r>
            <a:r>
              <a:rPr lang="en-US" sz="1350" b="1" dirty="0" err="1">
                <a:solidFill>
                  <a:schemeClr val="accent1"/>
                </a:solidFill>
                <a:latin typeface="Courier New" pitchFamily="49" charset="0"/>
              </a:rPr>
              <a:t>BeanClassName</a:t>
            </a:r>
            <a:r>
              <a:rPr lang="en-US" sz="1350" b="1" dirty="0">
                <a:latin typeface="Courier New" pitchFamily="49" charset="0"/>
              </a:rPr>
              <a:t>&lt;/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-name&gt;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    &lt;</a:t>
            </a:r>
            <a:r>
              <a:rPr lang="en-US" sz="1350" b="1" dirty="0" err="1">
                <a:latin typeface="Courier New" pitchFamily="49" charset="0"/>
              </a:rPr>
              <a:t>jndi</a:t>
            </a:r>
            <a:r>
              <a:rPr lang="en-US" sz="1350" b="1" dirty="0">
                <a:latin typeface="Courier New" pitchFamily="49" charset="0"/>
              </a:rPr>
              <a:t>-name&gt;</a:t>
            </a:r>
            <a:r>
              <a:rPr lang="en-US" sz="1350" b="1" dirty="0" err="1">
                <a:solidFill>
                  <a:schemeClr val="accent1"/>
                </a:solidFill>
                <a:latin typeface="Courier New" pitchFamily="49" charset="0"/>
              </a:rPr>
              <a:t>ManualJNDIName</a:t>
            </a:r>
            <a:r>
              <a:rPr lang="en-US" sz="1350" b="1" dirty="0">
                <a:latin typeface="Courier New" pitchFamily="49" charset="0"/>
              </a:rPr>
              <a:t>&lt;/</a:t>
            </a:r>
            <a:r>
              <a:rPr lang="en-US" sz="1350" b="1" dirty="0" err="1">
                <a:latin typeface="Courier New" pitchFamily="49" charset="0"/>
              </a:rPr>
              <a:t>jndi</a:t>
            </a:r>
            <a:r>
              <a:rPr lang="en-US" sz="1350" b="1" dirty="0">
                <a:latin typeface="Courier New" pitchFamily="49" charset="0"/>
              </a:rPr>
              <a:t>-name&gt;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  &lt;/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  &lt;/enterprise-beans&gt;</a:t>
            </a:r>
          </a:p>
          <a:p>
            <a:pPr>
              <a:defRPr/>
            </a:pPr>
            <a:r>
              <a:rPr lang="en-US" sz="1350" b="1" dirty="0">
                <a:latin typeface="Courier New" pitchFamily="49" charset="0"/>
              </a:rPr>
              <a:t>&lt;/sun-</a:t>
            </a:r>
            <a:r>
              <a:rPr lang="en-US" sz="1350" b="1" dirty="0" err="1">
                <a:latin typeface="Courier New" pitchFamily="49" charset="0"/>
              </a:rPr>
              <a:t>ejb</a:t>
            </a:r>
            <a:r>
              <a:rPr lang="en-US" sz="1350" b="1" dirty="0">
                <a:latin typeface="Courier New" pitchFamily="49" charset="0"/>
              </a:rPr>
              <a:t>-jar&gt;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Portable JNDI names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sz="2400" dirty="0" smtClean="0"/>
              <a:t>Имя в пределах модуля</a:t>
            </a:r>
            <a:endParaRPr lang="en-US" sz="2400" dirty="0" smtClean="0"/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java:module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[!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FullInterfaceName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java:module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NoInterface!beans.NoInterface</a:t>
            </a:r>
            <a:endParaRPr lang="en-US" sz="15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r>
              <a:rPr lang="ru-RU" sz="2400" dirty="0" smtClean="0"/>
              <a:t>Имя в пределах приложения</a:t>
            </a:r>
            <a:endParaRPr lang="en-US" sz="2400" dirty="0" smtClean="0"/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java:app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[!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FullInterfaceName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java:app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/Test-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RemoteTwice!beans.RemoteTwiceSecondRemote</a:t>
            </a:r>
            <a:endParaRPr lang="ru-RU" sz="15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r>
              <a:rPr lang="ru-RU" sz="2400" dirty="0" smtClean="0"/>
              <a:t>Глобальное имя</a:t>
            </a:r>
            <a:endParaRPr lang="en-US" sz="2400" dirty="0" smtClean="0"/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java:global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ApplicationName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BeanName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[!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FullInterfaceName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java:global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/Test/Test-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ejb</a:t>
            </a:r>
            <a:r>
              <a:rPr lang="en-US" sz="15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5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LocalOnly!beans.LocalOnlyLocal</a:t>
            </a:r>
            <a:endParaRPr lang="ru-RU" sz="1500" dirty="0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6EF477-6554-40EE-9697-A371EAA137D2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доступа через </a:t>
            </a:r>
            <a:r>
              <a:rPr lang="en-US" smtClean="0"/>
              <a:t>JNDI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Получение ссылки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Использование ссылки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AEDEEF-D707-4E39-992F-0C31F7E36A48}" type="slidenum">
              <a:rPr lang="ru-RU" smtClean="0"/>
              <a:pPr eaLnBrk="1" hangingPunct="1"/>
              <a:t>41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19325"/>
            <a:ext cx="8572500" cy="19304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Context context = new InitialContext();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LocalOnlyLocal localOnlyLocal = (LocalOnlyLocal)context.lookup(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"java:app/Test-ejb/LocalOnly!beans.LocalOnlyLocal");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NoInterface noInterface = (NoInterface)context.lookup(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"java:global/Test/Test-ejb/NoInterface!beans.NoInterface");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RemoteOnlyRemote remoteOnlyRemote = 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    (RemoteOnlyRemote)context.lookup("MyManuaJNDIName");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5170488"/>
            <a:ext cx="8572500" cy="922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b="1">
                <a:latin typeface="Courier New" pitchFamily="49" charset="0"/>
              </a:rPr>
              <a:t>localOnlyLocal.someMethod();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noInterface.someOtherMethod(someParameter);</a:t>
            </a:r>
          </a:p>
          <a:p>
            <a:pPr eaLnBrk="1" hangingPunct="1"/>
            <a:r>
              <a:rPr lang="en-US" sz="1700" b="1">
                <a:latin typeface="Courier New" pitchFamily="49" charset="0"/>
              </a:rPr>
              <a:t>remoteOnlyRemote.someRemoteMethod(RMICompatibleParameter);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Внедрение зависимостей</a:t>
            </a:r>
            <a:br>
              <a:rPr lang="ru-RU" smtClean="0"/>
            </a:br>
            <a:r>
              <a:rPr lang="ru-RU" sz="3200" smtClean="0"/>
              <a:t>Общие сведения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Позволяет избежать постоянных обращений к </a:t>
            </a:r>
            <a:r>
              <a:rPr lang="en-US" smtClean="0"/>
              <a:t>JNDI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Необходимое поле или метод просто получают аннотацию, помогающую реализовать связь с ресурсом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Основные аннотации: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javax.annotation.Resource</a:t>
            </a:r>
            <a:endParaRPr lang="ru-RU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</a:rPr>
              <a:t>javax.ejb.EJB</a:t>
            </a:r>
            <a:endParaRPr lang="ru-RU" b="1" smtClean="0">
              <a:solidFill>
                <a:schemeClr val="accent1"/>
              </a:solidFill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5281BA-276D-4AB6-95C8-BD632F732742}" type="slidenum">
              <a:rPr lang="ru-RU" smtClean="0"/>
              <a:pPr eaLnBrk="1" hangingPunct="1"/>
              <a:t>42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Внедрение зависимостей</a:t>
            </a:r>
            <a:br>
              <a:rPr lang="ru-RU" smtClean="0"/>
            </a:br>
            <a:r>
              <a:rPr lang="ru-RU" sz="3200" smtClean="0"/>
              <a:t>Принцип действия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Работает только в объектах, жизненным циклом которых управляет контейнер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Не работает в </a:t>
            </a:r>
            <a:r>
              <a:rPr lang="en-US" smtClean="0"/>
              <a:t>JSP-</a:t>
            </a:r>
            <a:r>
              <a:rPr lang="ru-RU" smtClean="0"/>
              <a:t>страницах!!!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В начале жизни объекта перед выполнением бизнес-методов контейнер внедряет зависимости: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Присваивает значение поля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ru-RU" smtClean="0"/>
              <a:t>Вызывает метод установки значения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endParaRPr lang="ru-RU" b="1" smtClean="0">
              <a:solidFill>
                <a:schemeClr val="accent1"/>
              </a:solidFill>
            </a:endParaRPr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2A0CE2-6E69-4E9F-BAA1-C412BA74E7D9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@Resource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Позволяет внедрять ссылки на зарегистрированные в </a:t>
            </a:r>
            <a:r>
              <a:rPr lang="en-US" dirty="0" smtClean="0"/>
              <a:t>JNDI </a:t>
            </a:r>
            <a:r>
              <a:rPr lang="ru-RU" dirty="0" smtClean="0"/>
              <a:t>ресурсы</a:t>
            </a:r>
          </a:p>
          <a:p>
            <a:pPr>
              <a:defRPr/>
            </a:pPr>
            <a:r>
              <a:rPr lang="ru-RU" dirty="0" smtClean="0"/>
              <a:t>Основные параметры: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– JNDI-</a:t>
            </a:r>
            <a:r>
              <a:rPr lang="ru-RU" dirty="0" smtClean="0"/>
              <a:t>имя ресурса (в окружении компонента)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mappedName</a:t>
            </a:r>
            <a:r>
              <a:rPr lang="en-US" dirty="0" smtClean="0"/>
              <a:t> – JNDI-</a:t>
            </a:r>
            <a:r>
              <a:rPr lang="ru-RU" dirty="0" smtClean="0"/>
              <a:t>имя ресурса (глобальное)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/>
              <a:t> – </a:t>
            </a:r>
            <a:r>
              <a:rPr lang="ru-RU" dirty="0" smtClean="0"/>
              <a:t>тип ресурса (ссылка типа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Если значение не указано: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</a:t>
            </a:r>
            <a:r>
              <a:rPr lang="ru-RU" dirty="0" smtClean="0"/>
              <a:t>восстанавливается из имени поля или имени свойства (для </a:t>
            </a:r>
            <a:r>
              <a:rPr lang="en-US" dirty="0" smtClean="0"/>
              <a:t>set-</a:t>
            </a:r>
            <a:r>
              <a:rPr lang="ru-RU" dirty="0" smtClean="0"/>
              <a:t>методов)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/>
              <a:t> </a:t>
            </a:r>
            <a:r>
              <a:rPr lang="ru-RU" dirty="0" smtClean="0"/>
              <a:t>восстанавливается по типу ссылки</a:t>
            </a:r>
            <a:endParaRPr lang="ru-RU" dirty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F9AB29-F627-41B6-8D8F-E2B93D603B77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использования </a:t>
            </a:r>
            <a:r>
              <a:rPr lang="en-US" smtClean="0"/>
              <a:t>@Resource</a:t>
            </a:r>
            <a:endParaRPr lang="ru-RU" smtClean="0"/>
          </a:p>
        </p:txBody>
      </p:sp>
      <p:sp>
        <p:nvSpPr>
          <p:cNvPr id="491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F2D02A-2DB5-42F7-A4A9-4177FDDD69D8}" type="slidenum">
              <a:rPr lang="ru-RU" smtClean="0"/>
              <a:pPr eaLnBrk="1" hangingPunct="1"/>
              <a:t>45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300" b="1">
                <a:latin typeface="Courier New" pitchFamily="49" charset="0"/>
              </a:rPr>
              <a:t>@Resource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SessionContext sc;</a:t>
            </a:r>
          </a:p>
          <a:p>
            <a:pPr eaLnBrk="1" hangingPunct="1"/>
            <a:endParaRPr lang="en-US" sz="2300" b="1">
              <a:latin typeface="Courier New" pitchFamily="49" charset="0"/>
            </a:endParaRPr>
          </a:p>
          <a:p>
            <a:pPr eaLnBrk="1" hangingPunct="1"/>
            <a:r>
              <a:rPr lang="en-US" sz="2300" b="1">
                <a:latin typeface="Courier New" pitchFamily="49" charset="0"/>
              </a:rPr>
              <a:t>private DataSource myDB;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@Resource(mappedName="jdbc/someDataBase")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public void setDataBase(DataSource myDB) {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  this.myDB = myDB;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}</a:t>
            </a:r>
          </a:p>
          <a:p>
            <a:pPr eaLnBrk="1" hangingPunct="1"/>
            <a:endParaRPr lang="en-US" sz="2300" b="1">
              <a:latin typeface="Courier New" pitchFamily="49" charset="0"/>
            </a:endParaRPr>
          </a:p>
          <a:p>
            <a:pPr eaLnBrk="1" hangingPunct="1"/>
            <a:r>
              <a:rPr lang="en-US" sz="2300" b="1">
                <a:latin typeface="Courier New" pitchFamily="49" charset="0"/>
              </a:rPr>
              <a:t>@Resource(mappedName="jdbc/testDB",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          type=javax.sql.DataSource.class)</a:t>
            </a:r>
          </a:p>
          <a:p>
            <a:pPr eaLnBrk="1" hangingPunct="1"/>
            <a:r>
              <a:rPr lang="en-US" sz="2300" b="1">
                <a:latin typeface="Courier New" pitchFamily="49" charset="0"/>
              </a:rPr>
              <a:t>public javax.sql.DataSource myTestDB;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@EJB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Позволяет внедрять ссылки на экземпляры </a:t>
            </a:r>
            <a:r>
              <a:rPr lang="en-US" dirty="0" smtClean="0"/>
              <a:t>EJB-</a:t>
            </a:r>
            <a:r>
              <a:rPr lang="ru-RU" dirty="0" smtClean="0"/>
              <a:t>компонентов</a:t>
            </a:r>
          </a:p>
          <a:p>
            <a:pPr>
              <a:defRPr/>
            </a:pPr>
            <a:r>
              <a:rPr lang="ru-RU" dirty="0" smtClean="0"/>
              <a:t>Основные параметры: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/>
              <a:t> – JNDI-</a:t>
            </a:r>
            <a:r>
              <a:rPr lang="ru-RU" dirty="0" smtClean="0"/>
              <a:t>имя компонента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beanName</a:t>
            </a:r>
            <a:r>
              <a:rPr lang="ru-RU" dirty="0" smtClean="0"/>
              <a:t> – простое имя компонента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beanInterface</a:t>
            </a:r>
            <a:r>
              <a:rPr lang="ru-RU" dirty="0" smtClean="0"/>
              <a:t> – тип получаемой ссылки</a:t>
            </a:r>
          </a:p>
          <a:p>
            <a:pPr>
              <a:defRPr/>
            </a:pPr>
            <a:r>
              <a:rPr lang="ru-RU" dirty="0" smtClean="0"/>
              <a:t>Если значение параметров не указано, оно восстанавливается по типу ссылки, куда производится внедрение</a:t>
            </a:r>
            <a:endParaRPr lang="ru-RU" dirty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D3F52D-D015-4EA2-905A-F9A3E06C5A2C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</a:t>
            </a:r>
            <a:r>
              <a:rPr lang="en-US" smtClean="0"/>
              <a:t>@EJB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ru-RU" sz="2800" smtClean="0"/>
              <a:t>При внедрении с локальными интерфейсами в рамках одного приложения никаких дополнительных действий не требуется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ru-RU" sz="2800" smtClean="0"/>
              <a:t>При использовании с компонентами </a:t>
            </a:r>
            <a:r>
              <a:rPr lang="en-US" sz="2800" smtClean="0"/>
              <a:t>EJB 3 </a:t>
            </a:r>
            <a:r>
              <a:rPr lang="ru-RU" sz="2800" smtClean="0"/>
              <a:t>обычно достаточно указания интерфейса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ru-RU" sz="2800" smtClean="0"/>
              <a:t>При использовании с компонентами </a:t>
            </a:r>
            <a:r>
              <a:rPr lang="en-US" sz="2800" smtClean="0"/>
              <a:t>EJB 2 </a:t>
            </a:r>
            <a:r>
              <a:rPr lang="ru-RU" sz="2800" smtClean="0"/>
              <a:t>потребуется указание имени</a:t>
            </a:r>
          </a:p>
          <a:p>
            <a:pPr lvl="1">
              <a:lnSpc>
                <a:spcPct val="95000"/>
              </a:lnSpc>
              <a:spcBef>
                <a:spcPts val="900"/>
              </a:spcBef>
            </a:pPr>
            <a:r>
              <a:rPr lang="ru-RU" sz="2400" smtClean="0"/>
              <a:t>внедрена будет ссылка на </a:t>
            </a:r>
            <a:r>
              <a:rPr lang="en-US" sz="2400" smtClean="0"/>
              <a:t>home-</a:t>
            </a:r>
            <a:r>
              <a:rPr lang="ru-RU" sz="2400" smtClean="0"/>
              <a:t>объект!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ru-RU" sz="2800" smtClean="0"/>
              <a:t>При внедрении компонентов </a:t>
            </a:r>
            <a:r>
              <a:rPr lang="en-US" sz="2800" smtClean="0"/>
              <a:t>Session Stateful</a:t>
            </a:r>
            <a:r>
              <a:rPr lang="ru-RU" sz="2800" smtClean="0"/>
              <a:t> каждое новое внедрение дает новый объект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F3A033-B93E-47F8-9A89-B8B92DF73945}" type="slidenum">
              <a:rPr lang="ru-RU" smtClean="0"/>
              <a:pPr eaLnBrk="1" hangingPunct="1"/>
              <a:t>47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 использования </a:t>
            </a:r>
            <a:r>
              <a:rPr lang="en-US" smtClean="0"/>
              <a:t>@EJB</a:t>
            </a:r>
            <a:endParaRPr lang="ru-RU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189B21-93ED-49BB-822D-F2EBE749DFAB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urier New" pitchFamily="49" charset="0"/>
              </a:rPr>
              <a:t>//EJB 3, </a:t>
            </a:r>
            <a:r>
              <a:rPr lang="ru-RU" sz="2400" b="1">
                <a:latin typeface="Courier New" pitchFamily="49" charset="0"/>
              </a:rPr>
              <a:t>локальный доступ</a:t>
            </a:r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@EJB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SomeBeanLocal sbl;</a:t>
            </a:r>
          </a:p>
          <a:p>
            <a:pPr eaLnBrk="1" hangingPunct="1"/>
            <a:endParaRPr lang="ru-RU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//EJB 3, </a:t>
            </a:r>
            <a:r>
              <a:rPr lang="ru-RU" sz="2400" b="1">
                <a:latin typeface="Courier New" pitchFamily="49" charset="0"/>
              </a:rPr>
              <a:t>удаленный доступ</a:t>
            </a:r>
            <a:endParaRPr lang="en-US" sz="2400" b="1">
              <a:latin typeface="Courier New" pitchFamily="49" charset="0"/>
            </a:endParaRPr>
          </a:p>
          <a:p>
            <a:pPr eaLnBrk="1" hangingPunct="1"/>
            <a:r>
              <a:rPr lang="en-US" sz="2400" b="1">
                <a:latin typeface="Courier New" pitchFamily="49" charset="0"/>
              </a:rPr>
              <a:t>@EJB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AnotherBeanRemote abr;</a:t>
            </a:r>
            <a:endParaRPr lang="ru-RU" sz="2400" b="1">
              <a:latin typeface="Courier New" pitchFamily="49" charset="0"/>
            </a:endParaRPr>
          </a:p>
          <a:p>
            <a:pPr eaLnBrk="1" hangingPunct="1"/>
            <a:endParaRPr lang="ru-RU" sz="2400" b="1">
              <a:latin typeface="Courier New" pitchFamily="49" charset="0"/>
            </a:endParaRPr>
          </a:p>
          <a:p>
            <a:pPr eaLnBrk="1" hangingPunct="1"/>
            <a:r>
              <a:rPr lang="ru-RU" sz="2400" b="1">
                <a:latin typeface="Courier New" pitchFamily="49" charset="0"/>
              </a:rPr>
              <a:t>//</a:t>
            </a:r>
            <a:r>
              <a:rPr lang="en-US" sz="2400" b="1">
                <a:latin typeface="Courier New" pitchFamily="49" charset="0"/>
              </a:rPr>
              <a:t>EJB 2, </a:t>
            </a:r>
            <a:r>
              <a:rPr lang="ru-RU" sz="2400" b="1">
                <a:latin typeface="Courier New" pitchFamily="49" charset="0"/>
              </a:rPr>
              <a:t>удаленный доступ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@EJB(name="ejb/stateless")</a:t>
            </a:r>
          </a:p>
          <a:p>
            <a:pPr eaLnBrk="1" hangingPunct="1"/>
            <a:r>
              <a:rPr lang="en-US" sz="2400" b="1">
                <a:latin typeface="Courier New" pitchFamily="49" charset="0"/>
              </a:rPr>
              <a:t>StatelessRemoteHome statelessHome;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Глобальные изменения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200"/>
              </a:spcBef>
            </a:pPr>
            <a:r>
              <a:rPr lang="ru-RU" dirty="0" smtClean="0"/>
              <a:t>Виды </a:t>
            </a:r>
            <a:r>
              <a:rPr lang="en-US" dirty="0" smtClean="0"/>
              <a:t>EJB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Session Beans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Message Driven Beans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Используется другой механизм работы с данными из БД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Entity Persistence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Java Persistence API (JPA)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dirty="0" smtClean="0"/>
              <a:t>Изменилась программная модель </a:t>
            </a:r>
            <a:r>
              <a:rPr lang="en-US" dirty="0" smtClean="0"/>
              <a:t>EJB</a:t>
            </a:r>
            <a:endParaRPr lang="ru-RU" dirty="0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45A46C-5F6F-40C6-8940-DBC2C9800D34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smtClean="0"/>
              <a:t>Асинхронные вызовы методов сессионных 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Обычный вызов метода компонента является блокирующим</a:t>
            </a:r>
          </a:p>
          <a:p>
            <a:r>
              <a:rPr lang="ru-RU" smtClean="0"/>
              <a:t>Если запрашиваемое действие является длительным, это может быть неудобно клиенту</a:t>
            </a:r>
          </a:p>
          <a:p>
            <a:r>
              <a:rPr lang="ru-RU" smtClean="0"/>
              <a:t>Возможное решение:</a:t>
            </a:r>
          </a:p>
          <a:p>
            <a:pPr lvl="1"/>
            <a:r>
              <a:rPr lang="ru-RU" smtClean="0"/>
              <a:t>Использование </a:t>
            </a:r>
            <a:r>
              <a:rPr lang="en-US" smtClean="0"/>
              <a:t>Java Message System</a:t>
            </a:r>
          </a:p>
          <a:p>
            <a:pPr lvl="1"/>
            <a:r>
              <a:rPr lang="ru-RU" smtClean="0"/>
              <a:t>Использование асинхронных методов</a:t>
            </a:r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E864CA-53D8-4CCE-B33F-66BE70F3544A}" type="slidenum">
              <a:rPr lang="ru-RU" smtClean="0"/>
              <a:pPr eaLnBrk="1" hangingPunct="1"/>
              <a:t>49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Асинхронные методы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Аннотация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@Asynchronous</a:t>
            </a:r>
          </a:p>
          <a:p>
            <a:pPr lvl="1">
              <a:defRPr/>
            </a:pPr>
            <a:r>
              <a:rPr lang="ru-RU" dirty="0" smtClean="0"/>
              <a:t>Для метода – делает метод асинхронным</a:t>
            </a:r>
          </a:p>
          <a:p>
            <a:pPr lvl="1">
              <a:defRPr/>
            </a:pPr>
            <a:r>
              <a:rPr lang="ru-RU" dirty="0" smtClean="0"/>
              <a:t>Для класса – делает все </a:t>
            </a:r>
            <a:r>
              <a:rPr lang="ru-RU" dirty="0" err="1" smtClean="0"/>
              <a:t>бизнес-методы</a:t>
            </a:r>
            <a:r>
              <a:rPr lang="ru-RU" dirty="0" smtClean="0"/>
              <a:t> асинхронными</a:t>
            </a:r>
          </a:p>
          <a:p>
            <a:pPr>
              <a:defRPr/>
            </a:pPr>
            <a:r>
              <a:rPr lang="ru-RU" dirty="0" smtClean="0"/>
              <a:t>Возвращаемое значение метода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java.util.concurrent.Future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/>
              <a:t> (</a:t>
            </a:r>
            <a:r>
              <a:rPr lang="ru-RU" dirty="0" smtClean="0"/>
              <a:t>интерфейс)</a:t>
            </a:r>
          </a:p>
          <a:p>
            <a:pPr>
              <a:defRPr/>
            </a:pPr>
            <a:r>
              <a:rPr lang="ru-RU" dirty="0" smtClean="0"/>
              <a:t>В качестве конкретной реализации возвращается объект класса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javax.ejb.AsyncResult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lvl="1">
              <a:defRPr/>
            </a:pPr>
            <a:endParaRPr lang="ru-RU" dirty="0"/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85DDA-6B1B-49FB-A8FB-D8B52CB639F7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асинхронного метода</a:t>
            </a:r>
          </a:p>
        </p:txBody>
      </p:sp>
      <p:sp>
        <p:nvSpPr>
          <p:cNvPr id="5529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19A70A-328C-48A3-A78F-AEA92D3979A6}" type="slidenum">
              <a:rPr lang="ru-RU" smtClean="0"/>
              <a:pPr eaLnBrk="1" hangingPunct="1"/>
              <a:t>51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714500"/>
            <a:ext cx="8572500" cy="428625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00" b="1">
                <a:latin typeface="Courier New" pitchFamily="49" charset="0"/>
              </a:rPr>
              <a:t>@Asynchronous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public Future&lt;String&gt; processPayment(Order order)</a:t>
            </a:r>
            <a:endParaRPr lang="ru-RU" sz="2200" b="1">
              <a:latin typeface="Courier New" pitchFamily="49" charset="0"/>
            </a:endParaRPr>
          </a:p>
          <a:p>
            <a:pPr eaLnBrk="1" hangingPunct="1"/>
            <a:r>
              <a:rPr lang="ru-RU" sz="2200" b="1">
                <a:latin typeface="Courier New" pitchFamily="49" charset="0"/>
              </a:rPr>
              <a:t>                     </a:t>
            </a:r>
            <a:r>
              <a:rPr lang="en-US" sz="2200" b="1">
                <a:latin typeface="Courier New" pitchFamily="49" charset="0"/>
              </a:rPr>
              <a:t> throws PaymentException {</a:t>
            </a:r>
          </a:p>
          <a:p>
            <a:pPr eaLnBrk="1" hangingPunct="1"/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</a:t>
            </a:r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if (SessionContext.wasCancelled()) {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  </a:t>
            </a:r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// clean up</a:t>
            </a:r>
          </a:p>
          <a:p>
            <a:pPr eaLnBrk="1" hangingPunct="1"/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  } else {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</a:t>
            </a:r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  String status = ...;</a:t>
            </a:r>
          </a:p>
          <a:p>
            <a:pPr eaLnBrk="1" hangingPunct="1"/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    return new AsyncResult&lt;String&gt;(status);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  </a:t>
            </a:r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}  </a:t>
            </a:r>
          </a:p>
          <a:p>
            <a:pPr eaLnBrk="1" hangingPunct="1"/>
            <a:r>
              <a:rPr lang="ru-RU" sz="2200" b="1">
                <a:latin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en-US" sz="22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 </a:t>
            </a:r>
            <a:r>
              <a:rPr lang="en-US" smtClean="0"/>
              <a:t>Future&lt;T&gt;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 cancel(boolean </a:t>
            </a: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mayInterruptIfRunning)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smtClean="0"/>
              <a:t>Прерывает выполнение асинхронного </a:t>
            </a:r>
            <a:endParaRPr lang="en-US" sz="2400" smtClean="0"/>
          </a:p>
          <a:p>
            <a:pPr lvl="1"/>
            <a:r>
              <a:rPr lang="ru-RU" sz="2400" smtClean="0"/>
              <a:t>Или отменяет прерывание</a:t>
            </a:r>
            <a:endParaRPr lang="en-US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 isCancelled()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smtClean="0"/>
              <a:t>Проверяет, был ли прерван асинхронный вызов</a:t>
            </a:r>
            <a:endParaRPr lang="en-US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boolean isDone()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smtClean="0"/>
              <a:t>Проверяет, завершено ли выполнение вызова</a:t>
            </a:r>
          </a:p>
          <a:p>
            <a:pPr lvl="1"/>
            <a:r>
              <a:rPr lang="ru-RU" sz="2400" smtClean="0"/>
              <a:t>Не блокирующий метод</a:t>
            </a:r>
            <a:endParaRPr lang="en-US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0E1638-B323-4E80-8964-FC3730C6D36B}" type="slidenum">
              <a:rPr lang="ru-RU" smtClean="0"/>
              <a:pPr eaLnBrk="1" hangingPunct="1"/>
              <a:t>52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 </a:t>
            </a:r>
            <a:r>
              <a:rPr lang="en-US" smtClean="0"/>
              <a:t>Future&lt;T&gt;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 get()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000" smtClean="0"/>
              <a:t>Блокирующий метод</a:t>
            </a:r>
          </a:p>
          <a:p>
            <a:pPr lvl="1"/>
            <a:r>
              <a:rPr lang="ru-RU" sz="2000" smtClean="0"/>
              <a:t>Возвращает результат выполнения вызова</a:t>
            </a:r>
          </a:p>
          <a:p>
            <a:pPr lvl="1"/>
            <a:r>
              <a:rPr lang="ru-RU" sz="2000" smtClean="0"/>
              <a:t>Выбрасывает исключение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2000" smtClean="0"/>
              <a:t>, </a:t>
            </a:r>
            <a:r>
              <a:rPr lang="ru-RU" sz="2000" smtClean="0"/>
              <a:t>если вызов выбросил исключение</a:t>
            </a:r>
          </a:p>
          <a:p>
            <a:endParaRPr lang="en-US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 get(long timeout, TimeUnit unit)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000" smtClean="0"/>
              <a:t>Блокирующий метод</a:t>
            </a:r>
          </a:p>
          <a:p>
            <a:pPr lvl="1"/>
            <a:r>
              <a:rPr lang="ru-RU" sz="2000" smtClean="0"/>
              <a:t>Возвращает результат выполнения вызова, но ждёт не более указанного времени, иначе выбрасывает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TimeOutException</a:t>
            </a:r>
          </a:p>
          <a:p>
            <a:pPr lvl="1"/>
            <a:r>
              <a:rPr lang="ru-RU" sz="2000" smtClean="0"/>
              <a:t>Выбрасывает исключение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lang="en-US" sz="2000" smtClean="0"/>
              <a:t>, </a:t>
            </a:r>
            <a:r>
              <a:rPr lang="ru-RU" sz="2000" smtClean="0"/>
              <a:t>если вызов выбросил исключение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4C6B50-17D2-41BE-89C9-A47581DA0FFC}" type="slidenum">
              <a:rPr lang="ru-RU" smtClean="0"/>
              <a:pPr eaLnBrk="1" hangingPunct="1"/>
              <a:t>53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Driven Beans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u-RU" smtClean="0"/>
              <a:t>Компонент состоит из</a:t>
            </a:r>
          </a:p>
          <a:p>
            <a:pPr lvl="1">
              <a:spcBef>
                <a:spcPts val="1800"/>
              </a:spcBef>
            </a:pPr>
            <a:r>
              <a:rPr lang="ru-RU" smtClean="0"/>
              <a:t>Класса компонента</a:t>
            </a:r>
          </a:p>
          <a:p>
            <a:pPr>
              <a:spcBef>
                <a:spcPts val="1800"/>
              </a:spcBef>
            </a:pPr>
            <a:r>
              <a:rPr lang="ru-RU" smtClean="0"/>
              <a:t>Бизнес-интерфейсы отсутствуют</a:t>
            </a:r>
          </a:p>
          <a:p>
            <a:pPr>
              <a:spcBef>
                <a:spcPts val="1800"/>
              </a:spcBef>
            </a:pPr>
            <a:r>
              <a:rPr lang="ru-RU" smtClean="0"/>
              <a:t>Тип компонента и его настройки указываются с помощью аннотаций</a:t>
            </a:r>
          </a:p>
          <a:p>
            <a:pPr>
              <a:spcBef>
                <a:spcPts val="1800"/>
              </a:spcBef>
            </a:pPr>
            <a:r>
              <a:rPr lang="ru-RU" smtClean="0"/>
              <a:t>В рамках </a:t>
            </a:r>
            <a:r>
              <a:rPr lang="en-US" smtClean="0"/>
              <a:t>MDB </a:t>
            </a:r>
            <a:r>
              <a:rPr lang="ru-RU" smtClean="0"/>
              <a:t>можно использовать внедрение зависимостей</a:t>
            </a:r>
          </a:p>
          <a:p>
            <a:pPr>
              <a:spcBef>
                <a:spcPts val="1800"/>
              </a:spcBef>
            </a:pPr>
            <a:endParaRPr lang="ru-RU" smtClean="0"/>
          </a:p>
          <a:p>
            <a:pPr>
              <a:spcBef>
                <a:spcPts val="1800"/>
              </a:spcBef>
            </a:pPr>
            <a:endParaRPr lang="ru-RU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31A24-F68E-4206-8468-5998317AFBFC}" type="slidenum">
              <a:rPr lang="ru-RU" smtClean="0"/>
              <a:pPr eaLnBrk="1" hangingPunct="1"/>
              <a:t>54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 </a:t>
            </a:r>
            <a:r>
              <a:rPr lang="en-US" smtClean="0"/>
              <a:t>Message Driven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Должен быть публичным</a:t>
            </a:r>
          </a:p>
          <a:p>
            <a:r>
              <a:rPr lang="ru-RU" sz="2800" smtClean="0"/>
              <a:t>Не может быть абстрактным или завершенным</a:t>
            </a:r>
          </a:p>
          <a:p>
            <a:r>
              <a:rPr lang="ru-RU" sz="2800" smtClean="0"/>
              <a:t>Должен иметь публичный конструктор без параметров</a:t>
            </a:r>
          </a:p>
          <a:p>
            <a:r>
              <a:rPr lang="ru-RU" sz="2800" smtClean="0"/>
              <a:t>Не должен иметь метода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finalize()</a:t>
            </a:r>
          </a:p>
          <a:p>
            <a:r>
              <a:rPr lang="ru-RU" sz="2800" smtClean="0"/>
              <a:t>Должен реализовывать интерфейс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MessageListener</a:t>
            </a:r>
          </a:p>
          <a:p>
            <a:r>
              <a:rPr lang="ru-RU" sz="2800" smtClean="0"/>
              <a:t>Должен быть снабжен аннотацией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@MessageDriven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0F86F4-FC03-42A1-B100-959E90197E45}" type="slidenum">
              <a:rPr lang="ru-RU" smtClean="0"/>
              <a:pPr eaLnBrk="1" hangingPunct="1"/>
              <a:t>55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жизненного цикла в классе </a:t>
            </a:r>
            <a:r>
              <a:rPr lang="en-US" smtClean="0"/>
              <a:t>Message Driven Bean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Жизненный цикл компонентов в </a:t>
            </a:r>
            <a:r>
              <a:rPr lang="en-US" dirty="0" smtClean="0"/>
              <a:t>EJB 3 </a:t>
            </a:r>
            <a:r>
              <a:rPr lang="ru-RU" dirty="0" smtClean="0"/>
              <a:t>мало чем отличается от жизненного цикла в </a:t>
            </a:r>
            <a:r>
              <a:rPr lang="en-US" dirty="0" smtClean="0"/>
              <a:t>EJB 2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Имена методов жизненного цикла в стандарте не закреплены</a:t>
            </a: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Нужные методы определяются по наличию аннотаций</a:t>
            </a:r>
          </a:p>
          <a:p>
            <a:pPr lvl="1">
              <a:lnSpc>
                <a:spcPct val="105000"/>
              </a:lnSpc>
              <a:spcBef>
                <a:spcPts val="9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javax.annotation.PostConstruct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05000"/>
              </a:lnSpc>
              <a:spcBef>
                <a:spcPts val="900"/>
              </a:spcBef>
              <a:defRPr/>
            </a:pP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javax.annotation.PreDestroy</a:t>
            </a:r>
            <a:endParaRPr lang="en-US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5000"/>
              </a:lnSpc>
              <a:spcBef>
                <a:spcPts val="900"/>
              </a:spcBef>
              <a:defRPr/>
            </a:pPr>
            <a:r>
              <a:rPr lang="ru-RU" dirty="0" smtClean="0"/>
              <a:t>К методам предъявляются особые требования</a:t>
            </a:r>
            <a:endParaRPr lang="ru-RU" dirty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C5DC92-43B3-4275-B73E-0C0F61AD4934}" type="slidenum">
              <a:rPr lang="ru-RU" smtClean="0"/>
              <a:pPr eaLnBrk="1" hangingPunct="1"/>
              <a:t>56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 обработки сообщения </a:t>
            </a:r>
            <a:r>
              <a:rPr lang="en-US" smtClean="0"/>
              <a:t>onMessage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Вызывается контейнером для асинхронной обработки пришедшего сообщения</a:t>
            </a:r>
          </a:p>
          <a:p>
            <a:r>
              <a:rPr lang="ru-RU" smtClean="0"/>
              <a:t>Должен быть публичным</a:t>
            </a:r>
          </a:p>
          <a:p>
            <a:r>
              <a:rPr lang="ru-RU" smtClean="0"/>
              <a:t>Не должен быть абстрактным или завершенным</a:t>
            </a:r>
          </a:p>
          <a:p>
            <a:r>
              <a:rPr lang="ru-RU" smtClean="0"/>
              <a:t>Должен возвращать тип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ru-RU" smtClean="0"/>
              <a:t>Должен иметь единственный параметр типа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javax.jms.Message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B7C860-707E-4541-B4AF-DA2C0F759775}" type="slidenum">
              <a:rPr lang="ru-RU" smtClean="0"/>
              <a:pPr eaLnBrk="1" hangingPunct="1"/>
              <a:t>57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класса </a:t>
            </a:r>
            <a:r>
              <a:rPr lang="en-US" smtClean="0"/>
              <a:t>Message Driven Bean</a:t>
            </a:r>
            <a:endParaRPr lang="ru-RU" smtClean="0"/>
          </a:p>
        </p:txBody>
      </p:sp>
      <p:sp>
        <p:nvSpPr>
          <p:cNvPr id="6246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C6A9B5-964D-42C1-BB98-6239CE666D14}" type="slidenum">
              <a:rPr lang="ru-RU" smtClean="0"/>
              <a:pPr eaLnBrk="1" hangingPunct="1"/>
              <a:t>58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2875" y="1571625"/>
            <a:ext cx="8858250" cy="45720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</a:rPr>
              <a:t>import javax.ejb.</a:t>
            </a:r>
            <a:r>
              <a:rPr lang="ru-RU" sz="1400" b="1">
                <a:latin typeface="Courier New" pitchFamily="49" charset="0"/>
              </a:rPr>
              <a:t>*</a:t>
            </a:r>
            <a:r>
              <a:rPr lang="en-US" sz="14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javax.jms.</a:t>
            </a:r>
            <a:r>
              <a:rPr lang="ru-RU" sz="1400" b="1">
                <a:latin typeface="Courier New" pitchFamily="49" charset="0"/>
              </a:rPr>
              <a:t>*</a:t>
            </a:r>
            <a:r>
              <a:rPr lang="en-US" sz="1400" b="1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import javax.annotation.</a:t>
            </a:r>
            <a:r>
              <a:rPr lang="ru-RU" sz="1400" b="1">
                <a:latin typeface="Courier New" pitchFamily="49" charset="0"/>
              </a:rPr>
              <a:t>*</a:t>
            </a:r>
            <a:r>
              <a:rPr lang="en-US" sz="1400" b="1">
                <a:latin typeface="Courier New" pitchFamily="49" charset="0"/>
              </a:rPr>
              <a:t>;</a:t>
            </a:r>
            <a:endParaRPr lang="ru-RU" sz="1400" b="1">
              <a:latin typeface="Courier New" pitchFamily="49" charset="0"/>
            </a:endParaRPr>
          </a:p>
          <a:p>
            <a:pPr eaLnBrk="1" hangingPunct="1"/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@MessageDriven(mappedName = "jms/</a:t>
            </a:r>
            <a:r>
              <a:rPr lang="en-US" sz="1400" b="1">
                <a:latin typeface="Courier New" pitchFamily="49" charset="0"/>
              </a:rPr>
              <a:t>My</a:t>
            </a:r>
            <a:r>
              <a:rPr lang="ru-RU" sz="1400" b="1">
                <a:latin typeface="Courier New" pitchFamily="49" charset="0"/>
              </a:rPr>
              <a:t>Topic", activationConfig =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@ActivationConfigProperty(propertyName = "messageSelector", propertyValue = 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                </a:t>
            </a:r>
            <a:r>
              <a:rPr lang="ru-RU" sz="1400" b="1">
                <a:latin typeface="Courier New" pitchFamily="49" charset="0"/>
              </a:rPr>
              <a:t>"NewsType = 'Sports' OR NewsType = 'Opinion'"),</a:t>
            </a:r>
            <a:br>
              <a:rPr lang="ru-RU" sz="1400" b="1">
                <a:latin typeface="Courier New" pitchFamily="49" charset="0"/>
              </a:rPr>
            </a:br>
            <a:r>
              <a:rPr lang="ru-RU" sz="1400" b="1">
                <a:latin typeface="Courier New" pitchFamily="49" charset="0"/>
              </a:rPr>
              <a:t>  @ActivationConfigProperty(propertyName = "subscriptionDurability", 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                </a:t>
            </a:r>
            <a:r>
              <a:rPr lang="ru-RU" sz="1400" b="1">
                <a:latin typeface="Courier New" pitchFamily="49" charset="0"/>
              </a:rPr>
              <a:t>propertyValue = "Durable"),</a:t>
            </a:r>
            <a:br>
              <a:rPr lang="ru-RU" sz="1400" b="1">
                <a:latin typeface="Courier New" pitchFamily="49" charset="0"/>
              </a:rPr>
            </a:br>
            <a:r>
              <a:rPr lang="ru-RU" sz="1400" b="1">
                <a:latin typeface="Courier New" pitchFamily="49" charset="0"/>
              </a:rPr>
              <a:t>  @ActivationConfigProperty(propertyName = "clientId",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               </a:t>
            </a:r>
            <a:r>
              <a:rPr lang="ru-RU" sz="1400" b="1">
                <a:latin typeface="Courier New" pitchFamily="49" charset="0"/>
              </a:rPr>
              <a:t> propertyValue = "MyID"),</a:t>
            </a:r>
            <a:br>
              <a:rPr lang="ru-RU" sz="1400" b="1">
                <a:latin typeface="Courier New" pitchFamily="49" charset="0"/>
              </a:rPr>
            </a:br>
            <a:r>
              <a:rPr lang="ru-RU" sz="1400" b="1">
                <a:latin typeface="Courier New" pitchFamily="49" charset="0"/>
              </a:rPr>
              <a:t>  @ActivationConfigProperty(propertyName = "subscriptionName",</a:t>
            </a:r>
            <a:endParaRPr lang="en-US" sz="1400" b="1">
              <a:latin typeface="Courier New" pitchFamily="49" charset="0"/>
            </a:endParaRPr>
          </a:p>
          <a:p>
            <a:pPr eaLnBrk="1" hangingPunct="1"/>
            <a:r>
              <a:rPr lang="en-US" sz="1400" b="1">
                <a:latin typeface="Courier New" pitchFamily="49" charset="0"/>
              </a:rPr>
              <a:t>                           </a:t>
            </a:r>
            <a:r>
              <a:rPr lang="ru-RU" sz="1400" b="1">
                <a:latin typeface="Courier New" pitchFamily="49" charset="0"/>
              </a:rPr>
              <a:t> propertyValue = "MySub") })</a:t>
            </a:r>
          </a:p>
          <a:p>
            <a:pPr eaLnBrk="1" hangingPunct="1"/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public class MessageBean implements MessageListener {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@Resource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MessageDrivenContext mdc;</a:t>
            </a:r>
          </a:p>
          <a:p>
            <a:pPr eaLnBrk="1" hangingPunct="1"/>
            <a:endParaRPr lang="ru-RU" sz="1400" b="1">
              <a:latin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MessageBean() { }</a:t>
            </a:r>
          </a:p>
          <a:p>
            <a:pPr eaLnBrk="1" hangingPunct="1"/>
            <a:r>
              <a:rPr lang="ru-RU" sz="1400" b="1">
                <a:latin typeface="Courier New" pitchFamily="49" charset="0"/>
              </a:rPr>
              <a:t>  public void onMessage(Message inMessage) { ... </a:t>
            </a:r>
            <a:r>
              <a:rPr lang="en-US" sz="14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</a:t>
            </a:r>
            <a:r>
              <a:rPr lang="ru-RU" smtClean="0"/>
              <a:t>интерфейсы?..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ru-RU" dirty="0" smtClean="0"/>
              <a:t>Применение в </a:t>
            </a:r>
            <a:r>
              <a:rPr lang="en-US" dirty="0" smtClean="0"/>
              <a:t>EJB 2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Для </a:t>
            </a:r>
            <a:r>
              <a:rPr lang="en-US" dirty="0" smtClean="0"/>
              <a:t>MDB </a:t>
            </a:r>
            <a:r>
              <a:rPr lang="ru-RU" dirty="0" smtClean="0"/>
              <a:t>не описывались</a:t>
            </a:r>
          </a:p>
          <a:p>
            <a:pPr lvl="1">
              <a:defRPr/>
            </a:pPr>
            <a:r>
              <a:rPr lang="ru-RU" dirty="0" smtClean="0"/>
              <a:t>Для </a:t>
            </a:r>
            <a:r>
              <a:rPr lang="en-US" dirty="0" smtClean="0"/>
              <a:t>Session Stateless </a:t>
            </a:r>
            <a:r>
              <a:rPr lang="ru-RU" dirty="0" smtClean="0"/>
              <a:t>содержали один и тот же метод</a:t>
            </a:r>
          </a:p>
          <a:p>
            <a:pPr lvl="1">
              <a:defRPr/>
            </a:pPr>
            <a:r>
              <a:rPr lang="ru-RU" dirty="0" smtClean="0"/>
              <a:t>Для </a:t>
            </a:r>
            <a:r>
              <a:rPr lang="en-US" dirty="0" smtClean="0"/>
              <a:t>Session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ru-RU" dirty="0" smtClean="0"/>
              <a:t>легко заменяются методом </a:t>
            </a:r>
            <a:r>
              <a:rPr lang="ru-RU" dirty="0" err="1" smtClean="0"/>
              <a:t>бизнес-логики</a:t>
            </a:r>
            <a:endParaRPr lang="en-US" dirty="0" smtClean="0"/>
          </a:p>
          <a:p>
            <a:pPr lvl="1">
              <a:defRPr/>
            </a:pPr>
            <a:r>
              <a:rPr lang="ru-RU" dirty="0" smtClean="0"/>
              <a:t>Активно применялись в </a:t>
            </a:r>
            <a:r>
              <a:rPr lang="en-US" dirty="0" smtClean="0"/>
              <a:t>Entity-</a:t>
            </a:r>
            <a:r>
              <a:rPr lang="ru-RU" dirty="0" smtClean="0"/>
              <a:t>компонентах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Применение в </a:t>
            </a:r>
            <a:r>
              <a:rPr lang="en-US" dirty="0" smtClean="0"/>
              <a:t>EJB 3</a:t>
            </a:r>
          </a:p>
          <a:p>
            <a:pPr lvl="1">
              <a:defRPr/>
            </a:pPr>
            <a:r>
              <a:rPr lang="ru-RU" dirty="0" smtClean="0"/>
              <a:t>Не используются по причине ненадобности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EF6BBF-1DCA-4D1A-9FF9-6EA5ABDF5B74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Дескрипторы развертывания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lvl="5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Могут присутствовать два дескриптора:</a:t>
            </a:r>
          </a:p>
          <a:p>
            <a:pPr lvl="1">
              <a:defRPr/>
            </a:pPr>
            <a:r>
              <a:rPr lang="ru-RU" dirty="0" smtClean="0"/>
              <a:t>Общий</a:t>
            </a:r>
          </a:p>
          <a:p>
            <a:pPr lvl="1">
              <a:defRPr/>
            </a:pPr>
            <a:r>
              <a:rPr lang="ru-RU" dirty="0" smtClean="0"/>
              <a:t>Специфический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Все сказанное про дескрипторы развертывания для </a:t>
            </a:r>
            <a:r>
              <a:rPr lang="en-US" dirty="0" smtClean="0"/>
              <a:t>Session</a:t>
            </a:r>
            <a:r>
              <a:rPr lang="ru-RU" dirty="0" smtClean="0"/>
              <a:t>-компонентов, справедливо и для </a:t>
            </a:r>
            <a:r>
              <a:rPr lang="en-US" dirty="0" smtClean="0"/>
              <a:t>MDB-</a:t>
            </a:r>
            <a:r>
              <a:rPr lang="ru-RU" dirty="0" smtClean="0"/>
              <a:t>компонентов</a:t>
            </a:r>
            <a:endParaRPr lang="ru-RU" dirty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E7A3-B70C-4619-BAB2-7A91D02C48EA}" type="slidenum">
              <a:rPr lang="ru-RU" smtClean="0"/>
              <a:pPr eaLnBrk="1" hangingPunct="1"/>
              <a:t>59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с </a:t>
            </a:r>
            <a:r>
              <a:rPr lang="en-US" smtClean="0"/>
              <a:t>JMS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ru-RU" smtClean="0"/>
              <a:t>Правила и модель взаимодействия с </a:t>
            </a:r>
            <a:r>
              <a:rPr lang="en-US" smtClean="0"/>
              <a:t>JMS </a:t>
            </a:r>
            <a:r>
              <a:rPr lang="ru-RU" smtClean="0"/>
              <a:t>не изменились</a:t>
            </a:r>
          </a:p>
          <a:p>
            <a:pPr>
              <a:spcBef>
                <a:spcPts val="1500"/>
              </a:spcBef>
            </a:pPr>
            <a:r>
              <a:rPr lang="ru-RU" smtClean="0"/>
              <a:t>Клиентами </a:t>
            </a:r>
            <a:r>
              <a:rPr lang="en-US" smtClean="0"/>
              <a:t>JMS </a:t>
            </a:r>
            <a:r>
              <a:rPr lang="ru-RU" smtClean="0"/>
              <a:t>могут быть любые </a:t>
            </a:r>
            <a:r>
              <a:rPr lang="en-US" smtClean="0"/>
              <a:t>EJB-</a:t>
            </a:r>
            <a:r>
              <a:rPr lang="ru-RU" smtClean="0"/>
              <a:t>компоненты, </a:t>
            </a:r>
            <a:r>
              <a:rPr lang="en-US" smtClean="0"/>
              <a:t>web-</a:t>
            </a:r>
            <a:r>
              <a:rPr lang="ru-RU" smtClean="0"/>
              <a:t>сущности и т.д.</a:t>
            </a:r>
          </a:p>
          <a:p>
            <a:pPr>
              <a:spcBef>
                <a:spcPts val="1500"/>
              </a:spcBef>
            </a:pPr>
            <a:r>
              <a:rPr lang="ru-RU" smtClean="0"/>
              <a:t>Для доступа к администрируемым объектам </a:t>
            </a:r>
            <a:r>
              <a:rPr lang="en-US" smtClean="0"/>
              <a:t>JMS </a:t>
            </a:r>
            <a:r>
              <a:rPr lang="ru-RU" smtClean="0"/>
              <a:t>в контролируемых контейнером сущностях можно использовать внедрение зависимостей</a:t>
            </a:r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A95D8A-D498-4CAB-B80D-B163C71334A8}" type="slidenum">
              <a:rPr lang="ru-RU" smtClean="0"/>
              <a:pPr eaLnBrk="1" hangingPunct="1"/>
              <a:t>60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Совместимость с </a:t>
            </a:r>
            <a:r>
              <a:rPr lang="en-US" smtClean="0"/>
              <a:t>EJB 2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2800" dirty="0" smtClean="0"/>
              <a:t>EJB </a:t>
            </a:r>
            <a:r>
              <a:rPr lang="ru-RU" sz="2800" dirty="0" smtClean="0"/>
              <a:t>3 требует полной поддержки </a:t>
            </a:r>
            <a:r>
              <a:rPr lang="en-US" sz="2800" dirty="0" smtClean="0"/>
              <a:t>EJB 2</a:t>
            </a:r>
          </a:p>
          <a:p>
            <a:pPr>
              <a:spcBef>
                <a:spcPts val="1800"/>
              </a:spcBef>
            </a:pPr>
            <a:r>
              <a:rPr lang="ru-RU" sz="2800" dirty="0" smtClean="0"/>
              <a:t>Из компонентов </a:t>
            </a:r>
            <a:r>
              <a:rPr lang="en-US" sz="2800" dirty="0" smtClean="0"/>
              <a:t>EJB 3 </a:t>
            </a:r>
            <a:r>
              <a:rPr lang="ru-RU" sz="2800" dirty="0" smtClean="0"/>
              <a:t>доступ к компонентам </a:t>
            </a:r>
            <a:r>
              <a:rPr lang="en-US" sz="2800" dirty="0" smtClean="0"/>
              <a:t>EJB 2 </a:t>
            </a:r>
            <a:r>
              <a:rPr lang="ru-RU" sz="2800" dirty="0" smtClean="0"/>
              <a:t>можно получить стандартными средствами </a:t>
            </a:r>
            <a:r>
              <a:rPr lang="en-US" sz="2800" dirty="0" smtClean="0"/>
              <a:t>EJB 2</a:t>
            </a:r>
          </a:p>
          <a:p>
            <a:pPr>
              <a:spcBef>
                <a:spcPts val="1800"/>
              </a:spcBef>
            </a:pPr>
            <a:r>
              <a:rPr lang="ru-RU" sz="2800" dirty="0" smtClean="0"/>
              <a:t>Для компонентов </a:t>
            </a:r>
            <a:r>
              <a:rPr lang="en-US" sz="2800" dirty="0" smtClean="0"/>
              <a:t>EJB 3 </a:t>
            </a:r>
            <a:r>
              <a:rPr lang="ru-RU" sz="2800" dirty="0" smtClean="0"/>
              <a:t>есть надстройки, позволяющие им работать в рамках старой модели </a:t>
            </a:r>
            <a:r>
              <a:rPr lang="en-US" sz="2800" dirty="0" smtClean="0"/>
              <a:t>EJB 2</a:t>
            </a:r>
            <a:endParaRPr lang="ru-RU" sz="2800" dirty="0" smtClean="0"/>
          </a:p>
          <a:p>
            <a:pPr lvl="1">
              <a:spcBef>
                <a:spcPts val="1800"/>
              </a:spcBef>
            </a:pPr>
            <a:r>
              <a:rPr lang="ru-RU" sz="2400" dirty="0" smtClean="0"/>
              <a:t>См. аннотации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LocalHome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RemoteHome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800"/>
              </a:spcBef>
            </a:pPr>
            <a:r>
              <a:rPr lang="ru-RU" sz="2400" dirty="0" smtClean="0"/>
              <a:t>Дополнительные теги в дескрипторе развертывания</a:t>
            </a:r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F7F177-A665-40B4-AEA2-EC10543477FF}" type="slidenum">
              <a:rPr lang="ru-RU" smtClean="0"/>
              <a:pPr eaLnBrk="1" hangingPunct="1"/>
              <a:t>61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По функциональности и универсальности </a:t>
            </a:r>
            <a:r>
              <a:rPr lang="en-US" dirty="0" smtClean="0"/>
              <a:t>EJB 3 </a:t>
            </a:r>
            <a:r>
              <a:rPr lang="ru-RU" dirty="0" smtClean="0"/>
              <a:t>не уступают </a:t>
            </a:r>
            <a:r>
              <a:rPr lang="en-US" dirty="0" smtClean="0"/>
              <a:t>EJB 2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Более того, превосходят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Используются новые механизмы </a:t>
            </a:r>
            <a:r>
              <a:rPr lang="en-US" dirty="0" smtClean="0"/>
              <a:t>Java-</a:t>
            </a:r>
            <a:r>
              <a:rPr lang="ru-RU" dirty="0" smtClean="0"/>
              <a:t>программирования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dirty="0" smtClean="0"/>
              <a:t>Это упрощает процесс разработки компонента программистом и создает иллюзию простоты</a:t>
            </a:r>
          </a:p>
        </p:txBody>
      </p:sp>
      <p:sp>
        <p:nvSpPr>
          <p:cNvPr id="665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B4F8C5E-B879-4EED-BEEE-25D4E2CDF135}" type="slidenum">
              <a:rPr lang="ru-RU" smtClean="0"/>
              <a:pPr eaLnBrk="1" hangingPunct="1"/>
              <a:t>62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dirty="0" smtClean="0"/>
              <a:t>Еще большую роль стали играть механизмы рефлексии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dirty="0" smtClean="0"/>
              <a:t>Огромную роль стали играть аннотации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dirty="0" smtClean="0"/>
              <a:t>Аннотации имеют привычку иметь умолчания, о которых не надо забывать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dirty="0" smtClean="0"/>
              <a:t>Аннотации «заменили» дескрипторы развертывания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ru-RU" sz="2800" dirty="0" smtClean="0"/>
              <a:t>Механизм внедрения зависимостей существенно облегчает использование зарегистрированных в </a:t>
            </a:r>
            <a:r>
              <a:rPr lang="en-US" sz="2800" dirty="0" smtClean="0"/>
              <a:t>JNDI</a:t>
            </a:r>
            <a:r>
              <a:rPr lang="ru-RU" sz="2800" dirty="0" smtClean="0"/>
              <a:t> ресурсов</a:t>
            </a:r>
          </a:p>
        </p:txBody>
      </p:sp>
      <p:sp>
        <p:nvSpPr>
          <p:cNvPr id="675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010D1F-C73A-4638-869A-61693FEA4EBB}" type="slidenum">
              <a:rPr lang="ru-RU" smtClean="0"/>
              <a:pPr eaLnBrk="1" hangingPunct="1"/>
              <a:t>63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Сами </a:t>
            </a:r>
            <a:r>
              <a:rPr lang="en-US" dirty="0" smtClean="0"/>
              <a:t>EJB </a:t>
            </a:r>
            <a:r>
              <a:rPr lang="ru-RU" dirty="0" smtClean="0"/>
              <a:t>по сути изменились, </a:t>
            </a:r>
            <a:br>
              <a:rPr lang="ru-RU" dirty="0" smtClean="0"/>
            </a:br>
            <a:r>
              <a:rPr lang="ru-RU" dirty="0" smtClean="0"/>
              <a:t>но многое осталось</a:t>
            </a:r>
          </a:p>
          <a:p>
            <a:pPr>
              <a:defRPr/>
            </a:pPr>
            <a:r>
              <a:rPr lang="en-US" dirty="0" smtClean="0"/>
              <a:t>EJB 3 </a:t>
            </a:r>
            <a:r>
              <a:rPr lang="ru-RU" dirty="0" smtClean="0"/>
              <a:t>решили поставленную перед ними задачу: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ru-RU" b="1" dirty="0" smtClean="0"/>
              <a:t>Упрощение разработки</a:t>
            </a:r>
            <a:br>
              <a:rPr lang="ru-RU" b="1" dirty="0" smtClean="0"/>
            </a:br>
            <a:r>
              <a:rPr lang="ru-RU" b="1" dirty="0" smtClean="0"/>
              <a:t>типовых приложений без потери </a:t>
            </a:r>
            <a:br>
              <a:rPr lang="ru-RU" b="1" dirty="0" smtClean="0"/>
            </a:br>
            <a:r>
              <a:rPr lang="ru-RU" b="1" dirty="0" smtClean="0"/>
              <a:t>широты возможностей и универсальности</a:t>
            </a:r>
            <a:endParaRPr lang="ru-RU" b="1" dirty="0"/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47669A-F5D8-4752-9CE4-EB978B66CBDA}" type="slidenum">
              <a:rPr lang="ru-RU" smtClean="0"/>
              <a:pPr eaLnBrk="1" hangingPunct="1"/>
              <a:t>64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ru-RU" sz="1600" dirty="0"/>
              <a:t>Соломон, М.К. </a:t>
            </a:r>
            <a:r>
              <a:rPr lang="en-US" sz="1600" dirty="0"/>
              <a:t>Oracle. </a:t>
            </a:r>
            <a:r>
              <a:rPr lang="ru-RU" sz="1600" dirty="0"/>
              <a:t>Программирование на языке </a:t>
            </a:r>
            <a:r>
              <a:rPr lang="en-US" sz="1600" dirty="0"/>
              <a:t>Java [</a:t>
            </a:r>
            <a:r>
              <a:rPr lang="ru-RU" sz="1600" dirty="0"/>
              <a:t>Текст</a:t>
            </a:r>
            <a:r>
              <a:rPr lang="en-US" sz="1600" dirty="0"/>
              <a:t>]</a:t>
            </a:r>
            <a:r>
              <a:rPr lang="ru-RU" sz="1600" dirty="0"/>
              <a:t> / Мартин К. Соломон, </a:t>
            </a:r>
            <a:r>
              <a:rPr lang="ru-RU" sz="1600" dirty="0" err="1"/>
              <a:t>Нирва</a:t>
            </a:r>
            <a:r>
              <a:rPr lang="ru-RU" sz="1600" dirty="0"/>
              <a:t> </a:t>
            </a:r>
            <a:r>
              <a:rPr lang="ru-RU" sz="1600" dirty="0" err="1"/>
              <a:t>Мориссо-Леруа</a:t>
            </a:r>
            <a:r>
              <a:rPr lang="ru-RU" sz="1600" dirty="0"/>
              <a:t>, </a:t>
            </a:r>
            <a:r>
              <a:rPr lang="ru-RU" sz="1600" dirty="0" err="1"/>
              <a:t>Джули</a:t>
            </a:r>
            <a:r>
              <a:rPr lang="ru-RU" sz="1600" dirty="0"/>
              <a:t> Басу. – М. : Лори, 2010. – 512 с.</a:t>
            </a:r>
          </a:p>
          <a:p>
            <a:endParaRPr lang="ru-RU" sz="1600" dirty="0" smtClean="0"/>
          </a:p>
          <a:p>
            <a:r>
              <a:rPr lang="ru-RU" sz="1600" dirty="0" err="1" smtClean="0"/>
              <a:t>Курванян</a:t>
            </a:r>
            <a:r>
              <a:rPr lang="ru-RU" sz="1600" dirty="0"/>
              <a:t>, Б. Программирование </a:t>
            </a:r>
            <a:r>
              <a:rPr lang="ru-RU" sz="1600" dirty="0" err="1"/>
              <a:t>web</a:t>
            </a:r>
            <a:r>
              <a:rPr lang="ru-RU" sz="1600" dirty="0"/>
              <a:t>-приложений на языке </a:t>
            </a:r>
            <a:r>
              <a:rPr lang="ru-RU" sz="1600" dirty="0" err="1"/>
              <a:t>Java</a:t>
            </a:r>
            <a:r>
              <a:rPr lang="ru-RU" sz="1600" dirty="0"/>
              <a:t> </a:t>
            </a:r>
            <a:r>
              <a:rPr lang="en-US" sz="1600" dirty="0"/>
              <a:t>[</a:t>
            </a:r>
            <a:r>
              <a:rPr lang="ru-RU" sz="1600" dirty="0"/>
              <a:t>Текст</a:t>
            </a:r>
            <a:r>
              <a:rPr lang="en-US" sz="1600" dirty="0"/>
              <a:t>]</a:t>
            </a:r>
            <a:r>
              <a:rPr lang="ru-RU" sz="1600" dirty="0"/>
              <a:t> / Буди </a:t>
            </a:r>
            <a:r>
              <a:rPr lang="ru-RU" sz="1600" dirty="0" err="1"/>
              <a:t>Курванян</a:t>
            </a:r>
            <a:r>
              <a:rPr lang="ru-RU" sz="1600" dirty="0"/>
              <a:t>. – М. : Лори, 2009. – 880 с.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JavaEE</a:t>
            </a:r>
            <a:r>
              <a:rPr lang="en-US" sz="1600" dirty="0" smtClean="0"/>
              <a:t> APIs &amp; Docs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2"/>
              </a:rPr>
              <a:t>http://www.oracle.com/technetwork/java/javaee/documentation/apis-139520.html</a:t>
            </a:r>
            <a:r>
              <a:rPr lang="ru-RU" sz="1600" dirty="0" smtClean="0"/>
              <a:t>, дата доступа: 1</a:t>
            </a:r>
            <a:r>
              <a:rPr lang="en-US" sz="1600" dirty="0" smtClean="0"/>
              <a:t>7</a:t>
            </a:r>
            <a:r>
              <a:rPr lang="ru-RU" sz="1600" dirty="0" smtClean="0"/>
              <a:t>.0</a:t>
            </a:r>
            <a:r>
              <a:rPr lang="en-US" sz="1600" dirty="0" smtClean="0"/>
              <a:t>3</a:t>
            </a:r>
            <a:r>
              <a:rPr lang="ru-RU" sz="1600" dirty="0" smtClean="0"/>
              <a:t>.201</a:t>
            </a:r>
            <a:r>
              <a:rPr lang="en-US" sz="1600" dirty="0" smtClean="0"/>
              <a:t>7</a:t>
            </a:r>
            <a:r>
              <a:rPr lang="ru-RU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JavaEE</a:t>
            </a:r>
            <a:r>
              <a:rPr lang="en-US" sz="1600" dirty="0" smtClean="0"/>
              <a:t> Tutorials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http://www.oracle.com/technetwork/java/javaee/documentation/tutorials-137605.html</a:t>
            </a:r>
            <a:r>
              <a:rPr lang="ru-RU" sz="1600" dirty="0" smtClean="0"/>
              <a:t>, дата доступа: </a:t>
            </a:r>
            <a:r>
              <a:rPr lang="ru-RU" sz="1600" dirty="0"/>
              <a:t>1</a:t>
            </a:r>
            <a:r>
              <a:rPr lang="en-US" sz="1600" dirty="0"/>
              <a:t>7</a:t>
            </a:r>
            <a:r>
              <a:rPr lang="ru-RU" sz="1600" dirty="0"/>
              <a:t>.0</a:t>
            </a:r>
            <a:r>
              <a:rPr lang="en-US" sz="1600" dirty="0"/>
              <a:t>3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</a:p>
          <a:p>
            <a:endParaRPr lang="ru-RU" sz="1600" dirty="0"/>
          </a:p>
          <a:p>
            <a:r>
              <a:rPr lang="en-US" sz="1600" dirty="0" smtClean="0"/>
              <a:t>Enterprise JavaBeans Technology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www.oracle.com/technetwork/java/javaee/ejb/index.html</a:t>
            </a:r>
            <a:r>
              <a:rPr lang="ru-RU" sz="1600" dirty="0" smtClean="0"/>
              <a:t>, дата доступа: </a:t>
            </a:r>
            <a:r>
              <a:rPr lang="ru-RU" sz="1600" dirty="0"/>
              <a:t>1</a:t>
            </a:r>
            <a:r>
              <a:rPr lang="en-US" sz="1600" dirty="0"/>
              <a:t>7</a:t>
            </a:r>
            <a:r>
              <a:rPr lang="ru-RU" sz="1600" dirty="0"/>
              <a:t>.0</a:t>
            </a:r>
            <a:r>
              <a:rPr lang="en-US" sz="1600" dirty="0"/>
              <a:t>3</a:t>
            </a:r>
            <a:r>
              <a:rPr lang="ru-RU" sz="1600" dirty="0"/>
              <a:t>.201</a:t>
            </a:r>
            <a:r>
              <a:rPr lang="en-US" sz="1600" dirty="0"/>
              <a:t>7</a:t>
            </a:r>
            <a:r>
              <a:rPr lang="ru-RU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7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Дескрипторы развертывания?..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05000"/>
              </a:lnSpc>
              <a:defRPr/>
            </a:pPr>
            <a:r>
              <a:rPr lang="ru-RU" dirty="0" smtClean="0"/>
              <a:t>Предназначались для управления процессом сборки модулей и приложений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Подразумевалось, что будут использоваться сборщиками модулей и приложений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Но в небольших приложениях это те же программисты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Описывали параметры компонентов, невыражаемые в программном коде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Использование </a:t>
            </a:r>
            <a:r>
              <a:rPr lang="en-US" dirty="0" smtClean="0"/>
              <a:t>XML, </a:t>
            </a:r>
            <a:r>
              <a:rPr lang="ru-RU" dirty="0" smtClean="0"/>
              <a:t>знание конкретной схемы</a:t>
            </a:r>
          </a:p>
          <a:p>
            <a:pPr>
              <a:lnSpc>
                <a:spcPct val="105000"/>
              </a:lnSpc>
              <a:defRPr/>
            </a:pPr>
            <a:r>
              <a:rPr lang="ru-RU" dirty="0" smtClean="0"/>
              <a:t>Большое количество параметров компонентов</a:t>
            </a:r>
          </a:p>
          <a:p>
            <a:pPr lvl="1">
              <a:lnSpc>
                <a:spcPct val="105000"/>
              </a:lnSpc>
              <a:defRPr/>
            </a:pPr>
            <a:r>
              <a:rPr lang="ru-RU" dirty="0" smtClean="0"/>
              <a:t>И отсутствие значений по умолчанию…</a:t>
            </a:r>
            <a:endParaRPr lang="ru-RU" dirty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581D93-EE9D-4BA7-ADF7-713373A15558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2800" dirty="0" smtClean="0"/>
              <a:t>Появились в </a:t>
            </a:r>
            <a:r>
              <a:rPr lang="en-US" sz="2800" dirty="0" smtClean="0"/>
              <a:t>Java5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2800" dirty="0" smtClean="0"/>
              <a:t>Являются средством описания семантики и особенностей класса, расположенным за пределами традиционного синтаксиса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2800" dirty="0" smtClean="0"/>
              <a:t>Технически являются интерфейсами специального вида, реализация которых создается автоматически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2800" dirty="0" smtClean="0"/>
              <a:t>Доступ к реализациям можно получить через механизм рефлексии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2BC5C4-52FC-418C-9B62-96B6D7F6F934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Аннотации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900"/>
              </a:spcBef>
              <a:defRPr/>
            </a:pPr>
            <a:r>
              <a:rPr lang="ru-RU" dirty="0" smtClean="0"/>
              <a:t>Каждый вид аннотации имеет: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Правило сохранения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Список параметров</a:t>
            </a:r>
          </a:p>
          <a:p>
            <a:pPr lvl="1">
              <a:spcBef>
                <a:spcPts val="900"/>
              </a:spcBef>
              <a:defRPr/>
            </a:pPr>
            <a:r>
              <a:rPr lang="ru-RU" dirty="0" smtClean="0"/>
              <a:t>Ограничения на виды сущностей, к которым применяются данные аннотации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Для параметров возможны значения по умолчанию</a:t>
            </a:r>
          </a:p>
          <a:p>
            <a:pPr>
              <a:spcBef>
                <a:spcPts val="900"/>
              </a:spcBef>
              <a:defRPr/>
            </a:pPr>
            <a:r>
              <a:rPr lang="ru-RU" dirty="0" smtClean="0"/>
              <a:t>Аннотации с одним параметром имеют сокращенную форму записи</a:t>
            </a: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32E6955-BB0B-43CC-96DE-AE2205454093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9648</TotalTime>
  <Words>2586</Words>
  <Application>Microsoft Office PowerPoint</Application>
  <PresentationFormat>On-screen Show (4:3)</PresentationFormat>
  <Paragraphs>641</Paragraphs>
  <Slides>67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Pixel</vt:lpstr>
      <vt:lpstr>Enterprise Java Beans JavaEE 6 (EJB 3.1)</vt:lpstr>
      <vt:lpstr>План лекции</vt:lpstr>
      <vt:lpstr>Что же было не так?..</vt:lpstr>
      <vt:lpstr>Основная проблема</vt:lpstr>
      <vt:lpstr>Глобальные изменения</vt:lpstr>
      <vt:lpstr>Home-интерфейсы?..</vt:lpstr>
      <vt:lpstr>Дескрипторы развертывания?..</vt:lpstr>
      <vt:lpstr>Аннотации</vt:lpstr>
      <vt:lpstr>Аннотации</vt:lpstr>
      <vt:lpstr>Пример сессионного компонента</vt:lpstr>
      <vt:lpstr>Пример использования сессионного компонента</vt:lpstr>
      <vt:lpstr>Session Beans</vt:lpstr>
      <vt:lpstr>Stateful Session Beans</vt:lpstr>
      <vt:lpstr>Жизненный цикл  Stateful-компонентов</vt:lpstr>
      <vt:lpstr>Когда используют  Stateful-компоненты</vt:lpstr>
      <vt:lpstr>Stateless Session Beans</vt:lpstr>
      <vt:lpstr>Жизненный цикл Stateless-компонентов</vt:lpstr>
      <vt:lpstr>Когда используют  Stateless-компоненты</vt:lpstr>
      <vt:lpstr>Singleton Session Beans</vt:lpstr>
      <vt:lpstr>Жизненный цикл Singleton-компонентов</vt:lpstr>
      <vt:lpstr>Когда используют  Singleton-компоненты</vt:lpstr>
      <vt:lpstr>Бизнес-интерфейс Session Bean</vt:lpstr>
      <vt:lpstr>Класс Session Bean</vt:lpstr>
      <vt:lpstr>Класс и интерфейсы  Session Bean</vt:lpstr>
      <vt:lpstr>Бизнес-интерфейсы Session Bean</vt:lpstr>
      <vt:lpstr>Бизнес-интерфейсы Session Bean</vt:lpstr>
      <vt:lpstr>Пример бизнес-интерфейсов Session Bean</vt:lpstr>
      <vt:lpstr>Пример класса Session Bean с двумя интерфейсами</vt:lpstr>
      <vt:lpstr>Сессионный компонент без интерфейса</vt:lpstr>
      <vt:lpstr>Методы жизненного цикла в классе Session Bean</vt:lpstr>
      <vt:lpstr>Методы удаления компонента</vt:lpstr>
      <vt:lpstr>Бизнес-методы в классе Session Bean</vt:lpstr>
      <vt:lpstr>Параметры аннотаций @Stateful и @Stateless</vt:lpstr>
      <vt:lpstr>Дескрипторы развертывания?...</vt:lpstr>
      <vt:lpstr>Дескрипторы развертывания?...</vt:lpstr>
      <vt:lpstr>Общий дескриптор развертывания</vt:lpstr>
      <vt:lpstr>Пример  дескриптора развертывания</vt:lpstr>
      <vt:lpstr>Обращение к компонентам</vt:lpstr>
      <vt:lpstr>Доступ к компоненту через JNDI</vt:lpstr>
      <vt:lpstr>Определение  специальных имен</vt:lpstr>
      <vt:lpstr>Portable JNDI names</vt:lpstr>
      <vt:lpstr>Получение доступа через JNDI</vt:lpstr>
      <vt:lpstr>Внедрение зависимостей Общие сведения</vt:lpstr>
      <vt:lpstr>Внедрение зависимостей Принцип действия</vt:lpstr>
      <vt:lpstr>@Resource</vt:lpstr>
      <vt:lpstr>Примеры использования @Resource</vt:lpstr>
      <vt:lpstr>@EJB</vt:lpstr>
      <vt:lpstr>Особенности @EJB</vt:lpstr>
      <vt:lpstr>Примеры использования @EJB</vt:lpstr>
      <vt:lpstr>Асинхронные вызовы методов сессионных компонентов</vt:lpstr>
      <vt:lpstr>Асинхронные методы</vt:lpstr>
      <vt:lpstr>Пример асинхронного метода</vt:lpstr>
      <vt:lpstr>Интерфейс Future&lt;T&gt;</vt:lpstr>
      <vt:lpstr>Интерфейс Future&lt;T&gt;</vt:lpstr>
      <vt:lpstr>Message Driven Beans</vt:lpstr>
      <vt:lpstr>Класс Message Driven Bean</vt:lpstr>
      <vt:lpstr>Методы жизненного цикла в классе Message Driven Bean</vt:lpstr>
      <vt:lpstr>Метод обработки сообщения onMessage</vt:lpstr>
      <vt:lpstr>Пример класса Message Driven Bean</vt:lpstr>
      <vt:lpstr>Дескрипторы развертывания</vt:lpstr>
      <vt:lpstr>Взаимодействие с JMS</vt:lpstr>
      <vt:lpstr>Совместимость с EJB 2</vt:lpstr>
      <vt:lpstr>Общие выводы</vt:lpstr>
      <vt:lpstr>Общие выводы</vt:lpstr>
      <vt:lpstr>Общие выводы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 Beans JavaEE 6 (EJB 3.1)</dc:title>
  <dc:subject>Технология RMI</dc:subject>
  <dc:creator>Гаврилов А.В.</dc:creator>
  <cp:lastModifiedBy>Student</cp:lastModifiedBy>
  <cp:revision>240</cp:revision>
  <cp:lastPrinted>1601-01-01T00:00:00Z</cp:lastPrinted>
  <dcterms:created xsi:type="dcterms:W3CDTF">2005-08-25T08:18:30Z</dcterms:created>
  <dcterms:modified xsi:type="dcterms:W3CDTF">2018-04-18T14:28:39Z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