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65"/>
  </p:notesMasterIdLst>
  <p:handoutMasterIdLst>
    <p:handoutMasterId r:id="rId66"/>
  </p:handoutMasterIdLst>
  <p:sldIdLst>
    <p:sldId id="547" r:id="rId2"/>
    <p:sldId id="548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99" r:id="rId20"/>
    <p:sldId id="600" r:id="rId21"/>
    <p:sldId id="601" r:id="rId22"/>
    <p:sldId id="602" r:id="rId23"/>
    <p:sldId id="603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604" r:id="rId36"/>
    <p:sldId id="576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605" r:id="rId54"/>
    <p:sldId id="607" r:id="rId55"/>
    <p:sldId id="608" r:id="rId56"/>
    <p:sldId id="609" r:id="rId57"/>
    <p:sldId id="610" r:id="rId58"/>
    <p:sldId id="611" r:id="rId59"/>
    <p:sldId id="612" r:id="rId60"/>
    <p:sldId id="613" r:id="rId61"/>
    <p:sldId id="597" r:id="rId62"/>
    <p:sldId id="598" r:id="rId63"/>
    <p:sldId id="501" r:id="rId64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4678" autoAdjust="0"/>
  </p:normalViewPr>
  <p:slideViewPr>
    <p:cSldViewPr>
      <p:cViewPr>
        <p:scale>
          <a:sx n="77" d="100"/>
          <a:sy n="77" d="100"/>
        </p:scale>
        <p:origin x="-127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547A103-EFBA-4617-B979-C680AE1B06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3181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D183F08-2C7E-4732-9DE1-247C67C174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48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2F38DE4-2C3E-40AB-8954-46A4FD789E77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400" y="6184800"/>
            <a:ext cx="1345078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375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0636D-AE33-4F9F-A766-E640AE52D0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304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6D5D5-FA9C-4EE7-BC6A-12D9141577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214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8AECA-4315-40AD-8C74-CACC64D43E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536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041B-EE45-41AC-8513-54E41BBD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6F8C6-8164-4CA6-99F9-84EEBDE1DD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533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D95F-5F4D-40DB-AE92-BD80BE7CE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23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727D-4DC1-41B8-9C2D-ABFCD663DE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960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AFF32-73C9-4003-836A-4EEA9F72EB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8986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2E3C9-7FFB-4408-B500-6ACD84DDC7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395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FDF15-EF99-44D1-8A0D-56FB6F0CDF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54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85" name="Rectangle 49"/>
          <p:cNvSpPr>
            <a:spLocks noChangeArrowheads="1"/>
          </p:cNvSpPr>
          <p:nvPr userDrawn="1"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51FA7A76-4E98-4CD9-9F65-96E708FB54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270386" name="Rectangle 50"/>
          <p:cNvSpPr>
            <a:spLocks noChangeArrowheads="1"/>
          </p:cNvSpPr>
          <p:nvPr userDrawn="1"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>
                  <a:gamma/>
                  <a:tint val="0"/>
                  <a:invGamma/>
                </a:srgbClr>
              </a:gs>
              <a:gs pos="100000">
                <a:srgbClr val="0078C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89" name="AutoShape 53"/>
          <p:cNvSpPr>
            <a:spLocks noChangeArrowheads="1"/>
          </p:cNvSpPr>
          <p:nvPr userDrawn="1"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90" name="AutoShape 54"/>
          <p:cNvSpPr>
            <a:spLocks noChangeArrowheads="1"/>
          </p:cNvSpPr>
          <p:nvPr userDrawn="1"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" name="Рисунок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400" y="6483600"/>
            <a:ext cx="1345078" cy="33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Entity Persistence</a:t>
            </a:r>
            <a:br>
              <a:rPr lang="en-US" smtClean="0"/>
            </a:br>
            <a:r>
              <a:rPr lang="en-US" sz="3600" smtClean="0"/>
              <a:t>JavaEE 6 (EJB 3)</a:t>
            </a:r>
            <a:endParaRPr lang="ru-RU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25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17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сущности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ru-RU" sz="3000" dirty="0" smtClean="0"/>
              <a:t>Если экземпляры будут использоваться в качестве параметров удаленных методов, то класс должен быть подготовлен к </a:t>
            </a:r>
            <a:r>
              <a:rPr lang="ru-RU" sz="3000" dirty="0" err="1" smtClean="0"/>
              <a:t>сериализации</a:t>
            </a:r>
            <a:endParaRPr lang="ru-RU" sz="3000" dirty="0" smtClean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ru-RU" sz="3000" dirty="0" smtClean="0"/>
              <a:t>Классы сущностей могут расширять как обычные классы, так и классы сущностей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ru-RU" sz="3000" dirty="0" smtClean="0"/>
              <a:t>Обычные классы могут расширять классы сущностей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ru-RU" sz="3000" dirty="0" smtClean="0"/>
              <a:t>Поля, участвующие в механизме </a:t>
            </a:r>
            <a:r>
              <a:rPr lang="ru-RU" sz="3000" dirty="0" err="1" smtClean="0"/>
              <a:t>персистентности</a:t>
            </a:r>
            <a:r>
              <a:rPr lang="ru-RU" sz="3000" dirty="0" smtClean="0"/>
              <a:t>, не могут быть публичными</a:t>
            </a: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3CC698-38DE-41FC-B0E2-77C1CCF0193E}" type="slidenum">
              <a:rPr lang="ru-RU" smtClean="0"/>
              <a:pPr eaLnBrk="1" hangingPunct="1"/>
              <a:t>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Доступ к данным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Осуществляется через поля (изнутри класса) или через методы доступа (изнутри и снаружи класса)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Методы доступа должны представлять собой свойства в стиле </a:t>
            </a:r>
            <a:r>
              <a:rPr lang="en-US" sz="2800" smtClean="0"/>
              <a:t>JavaBeans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Типы полей и свойств ограничены (это очевидно следует из соответствия типов </a:t>
            </a:r>
            <a:r>
              <a:rPr lang="en-US" sz="2800" smtClean="0"/>
              <a:t>Java </a:t>
            </a:r>
            <a:r>
              <a:rPr lang="ru-RU" sz="2800" smtClean="0"/>
              <a:t>типам БД)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Другие классы сущностей являются корректными типами полей и свойств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Если поле или свойство имеет вид коллекции, то допускается использование типизированных коллекций</a:t>
            </a: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04156D-B638-4B86-A6B1-E7643109AD21}" type="slidenum">
              <a:rPr lang="ru-RU" smtClean="0"/>
              <a:pPr eaLnBrk="1" hangingPunct="1"/>
              <a:t>10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Привязка таблицы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500"/>
              </a:spcBef>
              <a:defRPr/>
            </a:pPr>
            <a:r>
              <a:rPr lang="ru-RU" dirty="0" smtClean="0"/>
              <a:t>Имя таблицы может быть определено автоматически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Если имя класса не совпадает с именем таблицы, используется аннотация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@Table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Если класс представляет две таблицы, используется аннотация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SecondaryTable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Если класс представляет более двух таблиц, используется аннотация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SecondaryTables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D6327-B3E2-4485-9F55-BA7FBE4ED9FA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привязки таблиц</a:t>
            </a:r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E3F905-0B28-4240-A833-8521B365A6BD}" type="slidenum">
              <a:rPr lang="ru-RU" smtClean="0"/>
              <a:pPr eaLnBrk="1" hangingPunct="1"/>
              <a:t>12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public class Customer { ... }</a:t>
            </a:r>
          </a:p>
          <a:p>
            <a:pPr eaLnBrk="1" hangingPunct="1"/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@Table(name="DLVY_SVC")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public class DeliveryService { ... }</a:t>
            </a:r>
          </a:p>
          <a:p>
            <a:pPr eaLnBrk="1" hangingPunct="1"/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@Table(name="EMPL")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@SecondaryTable(name="EMP_SALARY",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   pkJoinColumns=@PrimaryKeyJoinColumn(name="EMP_ID",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   referencedColumnName="ID"))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public class Employee implements Serializable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привязки таблиц</a:t>
            </a:r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B52ECA-8521-495B-ADA0-4366CD43029D}" type="slidenum">
              <a:rPr lang="ru-RU" smtClean="0"/>
              <a:pPr eaLnBrk="1" hangingPunct="1"/>
              <a:t>13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@Table(name="EJB_ORDER_PART")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@SecondaryTable(name="EJB_ORDER_PART_DETAIL",  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pkJoinColumns={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  @PrimaryKeyJoinColumn(name="PARTNUMBER",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        referencedColumnName="PARTNUMBER"),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  @PrimaryKeyJoinColumn(name="REVISION",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        referencedColumnName="REVISION")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})</a:t>
            </a:r>
          </a:p>
          <a:p>
            <a:pPr eaLnBrk="1" hangingPunct="1"/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public class Part {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Привязка полей и свойств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spcBef>
                <a:spcPts val="1500"/>
              </a:spcBef>
              <a:defRPr/>
            </a:pPr>
            <a:r>
              <a:rPr lang="ru-RU" dirty="0" smtClean="0"/>
              <a:t>Имя столбца может быть определено автоматически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Если имя столбца не совпадает с именем поля или свойства, то применяется аннотация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@Column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Персистентными считаются все поля и свойства, не помеченные аннотацией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@Transient</a:t>
            </a:r>
            <a:r>
              <a:rPr lang="en-US" dirty="0" smtClean="0"/>
              <a:t> </a:t>
            </a:r>
            <a:r>
              <a:rPr lang="ru-RU" dirty="0" smtClean="0"/>
              <a:t>или модификатором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transient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49854C-95A6-4FD5-86F5-83DAC702055C}" type="slidenum">
              <a:rPr lang="ru-RU" smtClean="0"/>
              <a:pPr eaLnBrk="1" hangingPunct="1"/>
              <a:t>14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Аннотация </a:t>
            </a:r>
            <a:r>
              <a:rPr lang="en-US" smtClean="0"/>
              <a:t>@Column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Имя столбца </a:t>
            </a:r>
          </a:p>
          <a:p>
            <a:pPr lvl="1"/>
            <a:r>
              <a:rPr lang="ru-RU" dirty="0" smtClean="0"/>
              <a:t>по умолчанию – имя поля или свойства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Имя таблицы </a:t>
            </a:r>
          </a:p>
          <a:p>
            <a:pPr lvl="1"/>
            <a:r>
              <a:rPr lang="ru-RU" dirty="0" smtClean="0"/>
              <a:t>по умолчанию – основная таблица сущности</a:t>
            </a:r>
            <a:endParaRPr lang="en-US" dirty="0" smtClean="0"/>
          </a:p>
          <a:p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columndefinition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Выражение создания столбца в БД</a:t>
            </a:r>
            <a:endParaRPr lang="en-US" dirty="0" smtClean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D678DB-0EE0-466F-8AD8-FDCEAA58C427}" type="slidenum">
              <a:rPr lang="ru-RU" smtClean="0"/>
              <a:pPr eaLnBrk="1" hangingPunct="1"/>
              <a:t>15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Аннотация </a:t>
            </a:r>
            <a:r>
              <a:rPr lang="en-US" smtClean="0"/>
              <a:t>@Column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insertable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updatable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Параметры участия в изменении таблицы</a:t>
            </a:r>
          </a:p>
          <a:p>
            <a:pPr lvl="1">
              <a:defRPr/>
            </a:pPr>
            <a:r>
              <a:rPr lang="ru-RU" dirty="0" smtClean="0"/>
              <a:t>По умолчанию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Параметры столбца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По умолчанию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precision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scale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Дополнительные параметры столбца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По умолчанию 255, 0, 0</a:t>
            </a:r>
            <a:endParaRPr lang="en-US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201FF8-17EE-407D-8BB9-780BF2F103F5}" type="slidenum">
              <a:rPr lang="ru-RU" smtClean="0"/>
              <a:pPr eaLnBrk="1" hangingPunct="1"/>
              <a:t>16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привязки полей</a:t>
            </a:r>
            <a:r>
              <a:rPr lang="en-US" smtClean="0"/>
              <a:t> </a:t>
            </a:r>
            <a:r>
              <a:rPr lang="ru-RU" smtClean="0"/>
              <a:t>и свойств</a:t>
            </a: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BA919A-FECF-4575-B7E2-B37774074157}" type="slidenum">
              <a:rPr lang="ru-RU" smtClean="0"/>
              <a:pPr eaLnBrk="1" hangingPunct="1"/>
              <a:t>17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private Integer age;</a:t>
            </a:r>
          </a:p>
          <a:p>
            <a:pPr eaLnBrk="1" hangingPunct="1"/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@Column(name = "NAME")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private String name;</a:t>
            </a:r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@Column(name="DESC",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columnDefinition="CLOB NOT NULL",</a:t>
            </a:r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table="EMP_DETAIL")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@Lob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public String getDescription() { return description; }</a:t>
            </a:r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it-IT" b="1">
                <a:latin typeface="Courier New" pitchFamily="49" charset="0"/>
                <a:cs typeface="Courier New" pitchFamily="49" charset="0"/>
              </a:rPr>
              <a:t>@Column(name="ORDER_COST", updatable=false,</a:t>
            </a:r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     </a:t>
            </a:r>
            <a:r>
              <a:rPr lang="it-IT" b="1">
                <a:latin typeface="Courier New" pitchFamily="49" charset="0"/>
                <a:cs typeface="Courier New" pitchFamily="49" charset="0"/>
              </a:rPr>
              <a:t> precision=12, scale=2)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public BigDecimal getCost() { return cost; }</a:t>
            </a:r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...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Автоматическая проверка значений полей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Над полем или методом свойства можно разместить аннотацию, ограничивающую возможные значения поля</a:t>
            </a:r>
          </a:p>
          <a:p>
            <a:pPr lvl="2"/>
            <a:endParaRPr lang="ru-RU" sz="1600" smtClean="0"/>
          </a:p>
          <a:p>
            <a:r>
              <a:rPr lang="ru-RU" sz="2400" smtClean="0"/>
              <a:t>Попытка тем или иным способом изменить значение на несоответствующее приведёт к выбросу исключения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javax.validation.ConstraintViolationException</a:t>
            </a:r>
            <a:endParaRPr lang="ru-RU" sz="2400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D59464-68B6-40A1-A475-E5E75D8634C7}" type="slidenum">
              <a:rPr lang="ru-RU" smtClean="0"/>
              <a:pPr eaLnBrk="1" hangingPunct="1"/>
              <a:t>18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378325"/>
            <a:ext cx="8572500" cy="16430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@Column(name = "AGE")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@Min(0)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@Max(20)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private Short age;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B0BBC8-569C-478B-8C5F-5627A1104E29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ru-RU" dirty="0" smtClean="0"/>
              <a:t>Проблемы </a:t>
            </a:r>
            <a:r>
              <a:rPr lang="en-US" dirty="0" smtClean="0"/>
              <a:t>EJB 2</a:t>
            </a:r>
            <a:endParaRPr lang="ru-RU" dirty="0" smtClean="0"/>
          </a:p>
          <a:p>
            <a:pPr lvl="2">
              <a:spcBef>
                <a:spcPts val="90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ru-RU" dirty="0" smtClean="0"/>
              <a:t>Технология </a:t>
            </a:r>
            <a:r>
              <a:rPr lang="en-US" dirty="0" smtClean="0"/>
              <a:t>Entity Persistence</a:t>
            </a:r>
          </a:p>
          <a:p>
            <a:pPr lvl="2">
              <a:spcBef>
                <a:spcPts val="90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ru-RU" dirty="0" smtClean="0"/>
              <a:t>Классы сущностей</a:t>
            </a:r>
            <a:endParaRPr lang="en-US" dirty="0" smtClean="0"/>
          </a:p>
          <a:p>
            <a:pPr lvl="2">
              <a:spcBef>
                <a:spcPts val="90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ru-RU" dirty="0" smtClean="0"/>
              <a:t>Наследование сущностей</a:t>
            </a:r>
          </a:p>
          <a:p>
            <a:pPr lvl="2">
              <a:spcBef>
                <a:spcPts val="90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ru-RU" dirty="0" smtClean="0"/>
              <a:t>Менеджеры сущностей</a:t>
            </a:r>
          </a:p>
          <a:p>
            <a:pPr>
              <a:spcBef>
                <a:spcPts val="90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ru-RU" dirty="0" smtClean="0"/>
              <a:t>Запросы к сущностям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ограничений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179388" y="1833563"/>
          <a:ext cx="8780463" cy="404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72"/>
                <a:gridCol w="3312460"/>
                <a:gridCol w="3523731"/>
              </a:tblGrid>
              <a:tr h="370811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Ограничение</a:t>
                      </a:r>
                      <a:endParaRPr lang="ru-RU" sz="1800" b="1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Пример</a:t>
                      </a:r>
                      <a:endParaRPr lang="ru-RU" sz="1800" dirty="0"/>
                    </a:p>
                  </a:txBody>
                  <a:tcPr marT="45716" marB="45716"/>
                </a:tc>
              </a:tr>
              <a:tr h="643839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</a:rPr>
                        <a:t>AssertFalse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8100" marR="38100" marT="38097" marB="57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 или свойства должно быть ложным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097" marB="57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AssertFalse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sz="1800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isUnsupported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38100" marR="38100" marT="38097" marB="57146"/>
                </a:tc>
              </a:tr>
              <a:tr h="643839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accent1"/>
                          </a:solidFill>
                          <a:effectLst/>
                        </a:rPr>
                        <a:t>@AssertTrue</a:t>
                      </a:r>
                    </a:p>
                  </a:txBody>
                  <a:tcPr marL="38100" marR="38100" marT="38097" marB="57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 или свойства должно быть истинным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097" marB="57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AssertTrue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sz="1800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isActive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38100" marR="38100" marT="38097" marB="57146"/>
                </a:tc>
              </a:tr>
              <a:tr h="119243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</a:rPr>
                        <a:t>DecimalMax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8100" marR="38100" marT="38097" marB="57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</a:t>
                      </a:r>
                      <a:r>
                        <a:rPr lang="ru-RU" sz="18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или свойства должно быть вещественным числом меньшим или равным указанному числу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097" marB="57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DecimalMax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("30.00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")</a:t>
                      </a:r>
                      <a:endParaRPr lang="ru-RU" sz="1800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BigDecimal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discount;</a:t>
                      </a:r>
                    </a:p>
                  </a:txBody>
                  <a:tcPr marL="38100" marR="38100" marT="38097" marB="57146"/>
                </a:tc>
              </a:tr>
              <a:tr h="119243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</a:rPr>
                        <a:t>DecimalMin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8100" marR="38100" marT="38097" marB="57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</a:t>
                      </a:r>
                      <a:r>
                        <a:rPr lang="ru-RU" sz="18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или свойства должно быть вещественным числом большим или равным указанному числу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097" marB="57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DecimalMin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("5.00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")</a:t>
                      </a:r>
                      <a:endParaRPr lang="ru-RU" sz="1800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BigDecimal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discount;</a:t>
                      </a:r>
                    </a:p>
                  </a:txBody>
                  <a:tcPr marL="38100" marR="38100" marT="38097" marB="57146"/>
                </a:tc>
              </a:tr>
            </a:tbl>
          </a:graphicData>
        </a:graphic>
      </p:graphicFrame>
      <p:sp>
        <p:nvSpPr>
          <p:cNvPr id="2255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F03CB0-B909-4535-8EB8-069E959E210F}" type="slidenum">
              <a:rPr lang="ru-RU" smtClean="0"/>
              <a:pPr eaLnBrk="1" hangingPunct="1"/>
              <a:t>19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ограничений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179388" y="1597025"/>
          <a:ext cx="8780463" cy="449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72"/>
                <a:gridCol w="3312460"/>
                <a:gridCol w="3523731"/>
              </a:tblGrid>
              <a:tr h="370866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Ограничение</a:t>
                      </a:r>
                      <a:endParaRPr lang="ru-RU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Пример</a:t>
                      </a:r>
                      <a:endParaRPr lang="ru-RU" sz="1800" dirty="0"/>
                    </a:p>
                  </a:txBody>
                  <a:tcPr marT="45723" marB="45723"/>
                </a:tc>
              </a:tr>
              <a:tr h="17412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@Digits</a:t>
                      </a:r>
                    </a:p>
                  </a:txBody>
                  <a:tcPr marL="38100" marR="38100" marT="38103" marB="5715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 или свойства должно быть числом в заданном диапазоне</a:t>
                      </a:r>
                      <a:r>
                        <a:rPr lang="ru-RU" sz="18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(указывается общее число знаков и число знаков после запятой)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103" marB="571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@Digits(integer=6, fraction=2) </a:t>
                      </a:r>
                      <a:endParaRPr lang="ru-RU" sz="1800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BigDecimal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price;</a:t>
                      </a:r>
                    </a:p>
                  </a:txBody>
                  <a:tcPr marL="38100" marR="38100" marT="38103" marB="57154"/>
                </a:tc>
              </a:tr>
              <a:tr h="119261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@Max</a:t>
                      </a:r>
                    </a:p>
                  </a:txBody>
                  <a:tcPr marL="38100" marR="38100" marT="38103" marB="57154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</a:t>
                      </a:r>
                      <a:r>
                        <a:rPr lang="ru-RU" sz="18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или свойства должно быть целым числом меньшим или равным указанному числу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103" marB="571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@Max(10) </a:t>
                      </a:r>
                      <a:endParaRPr lang="ru-RU" sz="1800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quantity;</a:t>
                      </a:r>
                    </a:p>
                  </a:txBody>
                  <a:tcPr marL="38100" marR="38100" marT="38103" marB="57154"/>
                </a:tc>
              </a:tr>
              <a:tr h="119261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@Min</a:t>
                      </a:r>
                    </a:p>
                  </a:txBody>
                  <a:tcPr marL="38100" marR="38100" marT="38103" marB="5715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</a:t>
                      </a:r>
                      <a:r>
                        <a:rPr lang="ru-RU" sz="18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или свойства должно быть целым числом большим или равным указанному числу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103" marB="571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@Min(5) </a:t>
                      </a:r>
                      <a:endParaRPr lang="ru-RU" sz="1800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err="1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quantity;</a:t>
                      </a:r>
                    </a:p>
                  </a:txBody>
                  <a:tcPr marL="38100" marR="38100" marT="38103" marB="57154"/>
                </a:tc>
              </a:tr>
            </a:tbl>
          </a:graphicData>
        </a:graphic>
      </p:graphicFrame>
      <p:sp>
        <p:nvSpPr>
          <p:cNvPr id="2357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58F8A3-D74F-48C3-96FC-668951F58234}" type="slidenum">
              <a:rPr lang="ru-RU" smtClean="0"/>
              <a:pPr eaLnBrk="1" hangingPunct="1"/>
              <a:t>20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ограничений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179388" y="2058988"/>
          <a:ext cx="8780463" cy="367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72"/>
                <a:gridCol w="3312460"/>
                <a:gridCol w="3523731"/>
              </a:tblGrid>
              <a:tr h="370776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Ограничение</a:t>
                      </a:r>
                      <a:endParaRPr lang="ru-RU" sz="18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Пример</a:t>
                      </a:r>
                      <a:endParaRPr lang="ru-RU" sz="1800" dirty="0"/>
                    </a:p>
                  </a:txBody>
                  <a:tcPr marT="45712" marB="45712"/>
                </a:tc>
              </a:tr>
              <a:tr h="918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@Future</a:t>
                      </a:r>
                    </a:p>
                  </a:txBody>
                  <a:tcPr marL="38100" marR="38100" marT="38093" marB="5714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 или свойства должно быть датой в будущем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093" marB="5714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@Future </a:t>
                      </a:r>
                      <a:endParaRPr lang="ru-RU" sz="1800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Date 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eventDate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38100" marR="38100" marT="38093" marB="57140"/>
                </a:tc>
              </a:tr>
              <a:tr h="918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@Past</a:t>
                      </a:r>
                    </a:p>
                  </a:txBody>
                  <a:tcPr marL="38100" marR="38100" marT="38093" marB="5714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 или свойства должно быть датой в прошлом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093" marB="5714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@Past </a:t>
                      </a:r>
                      <a:endParaRPr lang="ru-RU" sz="1800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Date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birthday;</a:t>
                      </a:r>
                    </a:p>
                  </a:txBody>
                  <a:tcPr marL="38100" marR="38100" marT="38093" marB="57140"/>
                </a:tc>
              </a:tr>
              <a:tr h="146659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@Pattern</a:t>
                      </a:r>
                    </a:p>
                  </a:txBody>
                  <a:tcPr marL="38100" marR="38100" marT="38093" marB="5714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 или свойства должно соответствовать</a:t>
                      </a:r>
                      <a:r>
                        <a:rPr lang="ru-RU" sz="18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регулярному выражению, указанному как параметр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regexp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093" marB="5714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@Pattern(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="\\(\\d{3}\\)\\d{3}-\\d{4}") String 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phoneNumber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38100" marR="38100" marT="38093" marB="57140"/>
                </a:tc>
              </a:tr>
            </a:tbl>
          </a:graphicData>
        </a:graphic>
      </p:graphicFrame>
      <p:sp>
        <p:nvSpPr>
          <p:cNvPr id="2460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3934A7-8E22-422B-885F-7AEF5DA6CA8E}" type="slidenum">
              <a:rPr lang="ru-RU" smtClean="0"/>
              <a:pPr eaLnBrk="1" hangingPunct="1"/>
              <a:t>21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ограничений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179388" y="1798638"/>
          <a:ext cx="8780463" cy="422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72"/>
                <a:gridCol w="3312460"/>
                <a:gridCol w="352373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Ограничение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NotNull</a:t>
                      </a:r>
                      <a:endParaRPr lang="en-US" b="1" dirty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8100" marR="38100" marT="3810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 или свойства не должно быть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 null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10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NotNull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username;</a:t>
                      </a:r>
                    </a:p>
                  </a:txBody>
                  <a:tcPr marL="38100" marR="38100" marT="38100" marB="5715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@Null</a:t>
                      </a:r>
                    </a:p>
                  </a:txBody>
                  <a:tcPr marL="38100" marR="38100" marT="3810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</a:rPr>
                        <a:t>Значение поля или свойства должно быть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10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@Null </a:t>
                      </a:r>
                      <a:endParaRPr lang="ru-RU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 </a:t>
                      </a:r>
                      <a:r>
                        <a:rPr lang="en-US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unusedString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38100" marR="38100" marT="38100" marB="5715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@Size</a:t>
                      </a:r>
                    </a:p>
                  </a:txBody>
                  <a:tcPr marL="38100" marR="38100" marT="3810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</a:rPr>
                        <a:t>Для поля или свойства вычисляется размерность, которая не должны выходить</a:t>
                      </a:r>
                      <a:r>
                        <a:rPr lang="ru-RU" baseline="0" dirty="0" smtClean="0">
                          <a:solidFill>
                            <a:srgbClr val="000000"/>
                          </a:solidFill>
                          <a:effectLst/>
                        </a:rPr>
                        <a:t> за заданные границы. Для строк – длина, для коллекций и карт – количество элементов, для массивов – размерность массива. Параметры опциональны.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100" marR="38100" marT="3810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@Size(min=2, max=240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b="1" dirty="0" smtClean="0"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 </a:t>
                      </a:r>
                      <a:r>
                        <a:rPr lang="en-US" b="1" dirty="0" err="1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briefMessage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38100" marR="38100" marT="38100" marB="57150"/>
                </a:tc>
              </a:tr>
            </a:tbl>
          </a:graphicData>
        </a:graphic>
      </p:graphicFrame>
      <p:sp>
        <p:nvSpPr>
          <p:cNvPr id="2562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F1FAA1-4E76-426D-9543-ACF1DE5EBFEC}" type="slidenum">
              <a:rPr lang="ru-RU" smtClean="0"/>
              <a:pPr eaLnBrk="1" hangingPunct="1"/>
              <a:t>22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Включаемые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dirty="0" smtClean="0"/>
              <a:t>Описывают дополнительные поля и свойства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dirty="0" smtClean="0"/>
              <a:t>Помечаются аннотацией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@Embeddable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dirty="0" smtClean="0"/>
              <a:t>Поле этого типа в классе сущности помечается аннотацией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@Embedded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dirty="0" smtClean="0"/>
              <a:t>Поля и свойства включаемого класса сохраняются вместе с полями и свойствами основного класса</a:t>
            </a:r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3689C1-660F-4640-8D58-2CE7DC970876}" type="slidenum">
              <a:rPr lang="ru-RU" smtClean="0"/>
              <a:pPr eaLnBrk="1" hangingPunct="1"/>
              <a:t>23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Первичный ключ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Класс сущности обязан иметь первичный ключ</a:t>
            </a:r>
          </a:p>
          <a:p>
            <a:pPr lvl="1">
              <a:defRPr/>
            </a:pPr>
            <a:r>
              <a:rPr lang="ru-RU" dirty="0" smtClean="0"/>
              <a:t>Простой ключ – одно поле или свойство</a:t>
            </a:r>
          </a:p>
          <a:p>
            <a:pPr lvl="1">
              <a:defRPr/>
            </a:pPr>
            <a:r>
              <a:rPr lang="ru-RU" dirty="0" smtClean="0"/>
              <a:t>Составной ключ – набор полей или свойств</a:t>
            </a:r>
          </a:p>
          <a:p>
            <a:pPr>
              <a:defRPr/>
            </a:pPr>
            <a:r>
              <a:rPr lang="ru-RU" dirty="0" smtClean="0"/>
              <a:t>Возможные типы первичного ключа</a:t>
            </a:r>
          </a:p>
          <a:p>
            <a:pPr lvl="1">
              <a:defRPr/>
            </a:pPr>
            <a:r>
              <a:rPr lang="ru-RU" dirty="0" smtClean="0"/>
              <a:t>Примитивные типы и их обертки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java.sql.Date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Простой ключ помечается аннотацией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@Id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94924B-3C73-497D-9F31-1D221BAA33F3}" type="slidenum">
              <a:rPr lang="ru-RU" smtClean="0"/>
              <a:pPr eaLnBrk="1" hangingPunct="1"/>
              <a:t>24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простого первичного ключа</a:t>
            </a:r>
          </a:p>
        </p:txBody>
      </p:sp>
      <p:sp>
        <p:nvSpPr>
          <p:cNvPr id="2867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435174-F2F2-4178-93A9-5E555D38F93A}" type="slidenum">
              <a:rPr lang="ru-RU" smtClean="0"/>
              <a:pPr eaLnBrk="1" hangingPunct="1"/>
              <a:t>25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@Entity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public class Artist implements Serializable {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nb-NO" sz="1600" b="1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nb-NO" sz="1600" b="1">
                <a:latin typeface="Courier New" pitchFamily="49" charset="0"/>
                <a:cs typeface="Courier New" pitchFamily="49" charset="0"/>
              </a:rPr>
              <a:t>@Column(name = "ID")</a:t>
            </a:r>
          </a:p>
          <a:p>
            <a:pPr eaLnBrk="1" hangingPunct="1"/>
            <a:r>
              <a:rPr lang="nb-NO" sz="1600" b="1">
                <a:latin typeface="Courier New" pitchFamily="49" charset="0"/>
                <a:cs typeface="Courier New" pitchFamily="49" charset="0"/>
              </a:rPr>
              <a:t>  private Integer id;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public class Customer implements Serializable {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  private Long id;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  @Id 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  public Long getId() {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    return id;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Составной первичный ключ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sz="3400" dirty="0" smtClean="0"/>
              <a:t>Элементы ключа могут иметь те же типы, что и простой первичный ключ</a:t>
            </a:r>
          </a:p>
          <a:p>
            <a:pPr>
              <a:defRPr/>
            </a:pPr>
            <a:r>
              <a:rPr lang="ru-RU" sz="3400" dirty="0" smtClean="0"/>
              <a:t>Составной ключ описывается с помощью вспомогательного класса</a:t>
            </a:r>
          </a:p>
          <a:p>
            <a:pPr>
              <a:defRPr/>
            </a:pPr>
            <a:r>
              <a:rPr lang="ru-RU" sz="3400" dirty="0" smtClean="0"/>
              <a:t>Класс первичного ключа указывается с помощью аннотации </a:t>
            </a:r>
            <a:r>
              <a:rPr lang="en-US" sz="3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IdClass</a:t>
            </a:r>
            <a:r>
              <a:rPr lang="ru-RU" sz="3400" dirty="0" smtClean="0"/>
              <a:t>, помещаемой на класс сущности</a:t>
            </a:r>
          </a:p>
          <a:p>
            <a:pPr>
              <a:defRPr/>
            </a:pPr>
            <a:r>
              <a:rPr lang="ru-RU" sz="3400" dirty="0" smtClean="0"/>
              <a:t>Способы использования составного ключа:</a:t>
            </a:r>
          </a:p>
          <a:p>
            <a:pPr lvl="1">
              <a:defRPr/>
            </a:pPr>
            <a:r>
              <a:rPr lang="ru-RU" sz="3100" dirty="0" smtClean="0"/>
              <a:t>В классе сущности поля «простых» типов получают аннотацию </a:t>
            </a:r>
            <a:r>
              <a:rPr lang="en-US" sz="3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defRPr/>
            </a:pPr>
            <a:r>
              <a:rPr lang="ru-RU" sz="3100" dirty="0" smtClean="0"/>
              <a:t>В классе сущности поле типа первичного ключа получает аннотацию </a:t>
            </a:r>
            <a:r>
              <a:rPr lang="en-US" sz="3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1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EmbeddedId</a:t>
            </a:r>
            <a:r>
              <a:rPr lang="en-US" sz="3100" dirty="0" smtClean="0"/>
              <a:t>, </a:t>
            </a:r>
            <a:r>
              <a:rPr lang="ru-RU" sz="3100" dirty="0" smtClean="0"/>
              <a:t>а сам класс ключа должен иметь аннотацию </a:t>
            </a:r>
            <a:r>
              <a:rPr lang="en-US" sz="3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@Embeddable</a:t>
            </a:r>
            <a:endParaRPr lang="ru-RU" sz="31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ru-RU" dirty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CE9650-EEC6-4A5B-B273-B8CABFFD55A0}" type="slidenum">
              <a:rPr lang="ru-RU" smtClean="0"/>
              <a:pPr eaLnBrk="1" hangingPunct="1"/>
              <a:t>26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составного первичного ключа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Должен быть публичным</a:t>
            </a:r>
          </a:p>
          <a:p>
            <a:pPr>
              <a:defRPr/>
            </a:pPr>
            <a:r>
              <a:rPr lang="ru-RU" dirty="0" smtClean="0"/>
              <a:t>Поля и свойства должны быть публичными или защищенными</a:t>
            </a:r>
          </a:p>
          <a:p>
            <a:pPr>
              <a:defRPr/>
            </a:pPr>
            <a:r>
              <a:rPr lang="ru-RU" dirty="0" smtClean="0"/>
              <a:t>Должен содержать публичный конструктор без параметров</a:t>
            </a:r>
          </a:p>
          <a:p>
            <a:pPr>
              <a:defRPr/>
            </a:pPr>
            <a:r>
              <a:rPr lang="ru-RU" dirty="0" smtClean="0"/>
              <a:t>Должен быть </a:t>
            </a:r>
            <a:r>
              <a:rPr lang="ru-RU" dirty="0" err="1" smtClean="0"/>
              <a:t>сериализуемым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Должен содержать корректно реализованные методы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661A6B-E26F-4833-953E-8EA9D1618376}" type="slidenum">
              <a:rPr lang="ru-RU" smtClean="0"/>
              <a:pPr eaLnBrk="1" hangingPunct="1"/>
              <a:t>27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r>
              <a:rPr lang="en-US" smtClean="0"/>
              <a:t> </a:t>
            </a:r>
            <a:r>
              <a:rPr lang="ru-RU" smtClean="0"/>
              <a:t>класса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составного первичного ключа</a:t>
            </a:r>
          </a:p>
        </p:txBody>
      </p:sp>
      <p:sp>
        <p:nvSpPr>
          <p:cNvPr id="3174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DF8BBC-03F7-4614-BBFC-0E2794AD887B}" type="slidenum">
              <a:rPr lang="ru-RU" smtClean="0"/>
              <a:pPr eaLnBrk="1" hangingPunct="1"/>
              <a:t>28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public final class LineItemKey implements Serializable {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 Integer orderId;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 int itemId;</a:t>
            </a:r>
          </a:p>
          <a:p>
            <a:pPr eaLnBrk="1" hangingPunct="1"/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 LineItemKey() {}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 boolean equals(Object otherOb) {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if (this == otherOb) {return true;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if (!(otherOb instanceof LineItemKey)) {return false;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LineItemKey other = (LineItemKey) otherOb;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return ((orderId==null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other.orderId==null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orderId.equals(other.orderId)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) &amp;&amp;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(itemId == other.itemId)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 int hashCode() {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return ((orderId==null?0:orderId.hashCode())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 ^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((int) itemId)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 String toString() {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return "" + orderId + "-" + itemId;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же было не так?..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defRPr/>
            </a:pPr>
            <a:r>
              <a:rPr lang="ru-RU" dirty="0" smtClean="0"/>
              <a:t>Для </a:t>
            </a:r>
            <a:r>
              <a:rPr lang="en-US" dirty="0" smtClean="0"/>
              <a:t>Entity Beans </a:t>
            </a:r>
            <a:r>
              <a:rPr lang="ru-RU" dirty="0" smtClean="0"/>
              <a:t>характерны все проблемы </a:t>
            </a:r>
            <a:r>
              <a:rPr lang="en-US" dirty="0" smtClean="0"/>
              <a:t>EJB 2</a:t>
            </a:r>
          </a:p>
          <a:p>
            <a:pPr>
              <a:lnSpc>
                <a:spcPct val="90000"/>
              </a:lnSpc>
              <a:spcBef>
                <a:spcPts val="1500"/>
              </a:spcBef>
              <a:defRPr/>
            </a:pPr>
            <a:r>
              <a:rPr lang="en-US" dirty="0" smtClean="0"/>
              <a:t>Entity Beans </a:t>
            </a:r>
            <a:r>
              <a:rPr lang="ru-RU" dirty="0" smtClean="0"/>
              <a:t>противоречили ООП и неполно использовали </a:t>
            </a:r>
            <a:r>
              <a:rPr lang="en-US" dirty="0" smtClean="0"/>
              <a:t>SQL</a:t>
            </a:r>
            <a:endParaRPr lang="ru-RU" dirty="0" smtClean="0"/>
          </a:p>
          <a:p>
            <a:pPr>
              <a:lnSpc>
                <a:spcPct val="90000"/>
              </a:lnSpc>
              <a:spcBef>
                <a:spcPts val="1500"/>
              </a:spcBef>
              <a:defRPr/>
            </a:pPr>
            <a:r>
              <a:rPr lang="en-US" dirty="0" smtClean="0"/>
              <a:t>BMP-</a:t>
            </a:r>
            <a:r>
              <a:rPr lang="ru-RU" dirty="0" smtClean="0"/>
              <a:t>компоненты обеспечивали универсальность за счет программиста</a:t>
            </a:r>
          </a:p>
          <a:p>
            <a:pPr>
              <a:lnSpc>
                <a:spcPct val="90000"/>
              </a:lnSpc>
              <a:spcBef>
                <a:spcPts val="1500"/>
              </a:spcBef>
              <a:defRPr/>
            </a:pPr>
            <a:r>
              <a:rPr lang="en-US" dirty="0" smtClean="0"/>
              <a:t>CMP-</a:t>
            </a:r>
            <a:r>
              <a:rPr lang="ru-RU" dirty="0" smtClean="0"/>
              <a:t>компоненты теряли в универсальности, но описывались преимущественно в дескрипторах</a:t>
            </a:r>
            <a:endParaRPr lang="ru-RU" dirty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862B7E-FBCC-4AE9-8B28-F2243DB3D587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smtClean="0"/>
              <a:t>Пример</a:t>
            </a:r>
            <a:r>
              <a:rPr lang="en-US" sz="4300" smtClean="0"/>
              <a:t> </a:t>
            </a:r>
            <a:r>
              <a:rPr lang="ru-RU" sz="4300" smtClean="0"/>
              <a:t>использования класса</a:t>
            </a:r>
            <a:r>
              <a:rPr lang="en-US" sz="4300" smtClean="0"/>
              <a:t/>
            </a:r>
            <a:br>
              <a:rPr lang="en-US" sz="4300" smtClean="0"/>
            </a:br>
            <a:r>
              <a:rPr lang="ru-RU" sz="4300" smtClean="0"/>
              <a:t>составного первичного ключа</a:t>
            </a:r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DE1E38-7E5F-41D6-B087-F25D41ABC20D}" type="slidenum">
              <a:rPr lang="ru-RU" smtClean="0"/>
              <a:pPr eaLnBrk="1" hangingPunct="1"/>
              <a:t>29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@IdClass(order.entity.LineItemKey.class)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public class LineItem {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public int getItemId() {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itemId;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@Column(name="ORDERID", nullable=false,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/>
            </a:r>
            <a:br>
              <a:rPr lang="ru-RU" b="1">
                <a:latin typeface="Courier New" pitchFamily="49" charset="0"/>
                <a:cs typeface="Courier New" pitchFamily="49" charset="0"/>
              </a:rPr>
            </a:br>
            <a:r>
              <a:rPr lang="ru-RU" b="1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insertable=false, updatable=false)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public Integer getOrderId() {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 orderId;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}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smtClean="0"/>
              <a:t>Пример</a:t>
            </a:r>
            <a:r>
              <a:rPr lang="en-US" sz="4300" smtClean="0"/>
              <a:t> </a:t>
            </a:r>
            <a:r>
              <a:rPr lang="ru-RU" sz="4300" smtClean="0"/>
              <a:t>использования класса</a:t>
            </a:r>
            <a:r>
              <a:rPr lang="en-US" sz="4300" smtClean="0"/>
              <a:t/>
            </a:r>
            <a:br>
              <a:rPr lang="en-US" sz="4300" smtClean="0"/>
            </a:br>
            <a:r>
              <a:rPr lang="ru-RU" sz="4300" smtClean="0"/>
              <a:t>составного первичного ключа</a:t>
            </a:r>
          </a:p>
        </p:txBody>
      </p:sp>
      <p:sp>
        <p:nvSpPr>
          <p:cNvPr id="3379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EA6825-4FFE-44FA-A4BE-43E224EC14C4}" type="slidenum">
              <a:rPr lang="ru-RU" smtClean="0"/>
              <a:pPr eaLnBrk="1" hangingPunct="1"/>
              <a:t>30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714750"/>
            <a:ext cx="8572500" cy="2286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@IdClass(order.entity.LineItemKey.class)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public class LineItem {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@EmbeddedId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private LineItemKey liPK;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 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16430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@Embeddable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public final class LineItemKey 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  implements Serializable {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Связь между сущностями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 dirty="0" smtClean="0"/>
              <a:t>Виды связей:</a:t>
            </a:r>
          </a:p>
          <a:p>
            <a:pPr lvl="1">
              <a:defRPr/>
            </a:pPr>
            <a:r>
              <a:rPr lang="ru-RU" dirty="0" smtClean="0"/>
              <a:t>По количеству участников</a:t>
            </a:r>
          </a:p>
          <a:p>
            <a:pPr lvl="2">
              <a:defRPr/>
            </a:pPr>
            <a:r>
              <a:rPr lang="ru-RU" dirty="0" smtClean="0"/>
              <a:t>Один к одному</a:t>
            </a:r>
          </a:p>
          <a:p>
            <a:pPr lvl="2">
              <a:defRPr/>
            </a:pPr>
            <a:r>
              <a:rPr lang="ru-RU" dirty="0" smtClean="0"/>
              <a:t>Один ко многим</a:t>
            </a:r>
          </a:p>
          <a:p>
            <a:pPr lvl="2">
              <a:defRPr/>
            </a:pPr>
            <a:r>
              <a:rPr lang="ru-RU" dirty="0" smtClean="0"/>
              <a:t>Многие к одному</a:t>
            </a:r>
          </a:p>
          <a:p>
            <a:pPr lvl="2">
              <a:defRPr/>
            </a:pPr>
            <a:r>
              <a:rPr lang="ru-RU" dirty="0" smtClean="0"/>
              <a:t>Многие ко многим</a:t>
            </a:r>
          </a:p>
          <a:p>
            <a:pPr lvl="1">
              <a:defRPr/>
            </a:pPr>
            <a:r>
              <a:rPr lang="ru-RU" dirty="0" smtClean="0"/>
              <a:t>По навигации</a:t>
            </a:r>
          </a:p>
          <a:p>
            <a:pPr lvl="2">
              <a:defRPr/>
            </a:pPr>
            <a:r>
              <a:rPr lang="ru-RU" dirty="0" smtClean="0"/>
              <a:t>Однонаправленные</a:t>
            </a:r>
          </a:p>
          <a:p>
            <a:pPr lvl="2">
              <a:defRPr/>
            </a:pPr>
            <a:r>
              <a:rPr lang="ru-RU" dirty="0" smtClean="0"/>
              <a:t>Двунаправленные</a:t>
            </a:r>
          </a:p>
          <a:p>
            <a:pPr>
              <a:defRPr/>
            </a:pPr>
            <a:r>
              <a:rPr lang="ru-RU" dirty="0" smtClean="0"/>
              <a:t>Типы ссылок:</a:t>
            </a:r>
          </a:p>
          <a:p>
            <a:pPr lvl="1">
              <a:defRPr/>
            </a:pPr>
            <a:r>
              <a:rPr lang="ru-RU" dirty="0" smtClean="0"/>
              <a:t>Типы других сущностей</a:t>
            </a:r>
          </a:p>
          <a:p>
            <a:pPr lvl="1">
              <a:defRPr/>
            </a:pPr>
            <a:r>
              <a:rPr lang="ru-RU" dirty="0" smtClean="0"/>
              <a:t>Коллекции (в т.ч. типизированные) ссылок на другие сущности</a:t>
            </a:r>
            <a:endParaRPr lang="ru-RU" dirty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FA4FE3-48E0-4548-B676-F404CE841170}" type="slidenum">
              <a:rPr lang="ru-RU" smtClean="0"/>
              <a:pPr eaLnBrk="1" hangingPunct="1"/>
              <a:t>31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Аннотации связей </a:t>
            </a:r>
            <a:br>
              <a:rPr lang="ru-RU" smtClean="0"/>
            </a:br>
            <a:r>
              <a:rPr lang="ru-RU" smtClean="0"/>
              <a:t>между сущностями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Указание вида связи: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OneToOne</a:t>
            </a:r>
            <a:endParaRPr lang="ru-RU" dirty="0" smtClean="0"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OneToMany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ManyToOne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ManyToMany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ru-RU" dirty="0" smtClean="0"/>
              <a:t>Указание полей связи: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JoinColumn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JoinColumns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JoinTable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defRPr/>
            </a:pP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Аннотации вида связи имеют свойство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cascade</a:t>
            </a:r>
            <a:r>
              <a:rPr lang="ru-RU" dirty="0" smtClean="0"/>
              <a:t>, определяющее распространение действий по связи</a:t>
            </a:r>
            <a:r>
              <a:rPr lang="en-US" dirty="0" smtClean="0"/>
              <a:t>:</a:t>
            </a:r>
            <a:endParaRPr lang="ru-RU" dirty="0" smtClean="0"/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MERGE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PERSIST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REFRESH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REMOVE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ru-RU" dirty="0"/>
          </a:p>
        </p:txBody>
      </p:sp>
      <p:sp>
        <p:nvSpPr>
          <p:cNvPr id="3584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2EDFE2-A4A8-405D-99F7-8303A0BD88BE}" type="slidenum">
              <a:rPr lang="ru-RU" smtClean="0"/>
              <a:pPr eaLnBrk="1" hangingPunct="1"/>
              <a:t>32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smtClean="0"/>
              <a:t>Пример</a:t>
            </a:r>
            <a:r>
              <a:rPr lang="en-US" sz="4300" smtClean="0"/>
              <a:t> </a:t>
            </a:r>
            <a:r>
              <a:rPr lang="ru-RU" sz="4300" smtClean="0"/>
              <a:t>описания связей между сущностями</a:t>
            </a:r>
          </a:p>
        </p:txBody>
      </p:sp>
      <p:sp>
        <p:nvSpPr>
          <p:cNvPr id="3686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323768-F1AF-41C6-9E19-CE84458BABDD}" type="slidenum">
              <a:rPr lang="ru-RU" smtClean="0"/>
              <a:pPr eaLnBrk="1" hangingPunct="1"/>
              <a:t>33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@OneToOne(optional=false, mappedBy="customerRecord")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public Customer getCustomer() { return customer; }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@OneToMany(cascade=ALL, mappedBy="customer")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public Set&lt;Order&gt; getOrders() { return orders; }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@ManyToOne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@JoinColumn(name="CUST_ID", nullable=false)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public Customer getCustomer() { return customer; }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@ManyToMany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@JoinTable(name="CUST_PHONE",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joinColumns=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@JoinColumn(name="CUST_ID", referencedColumnName="ID"),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inverseJoinColumns=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@JoinColumn(name="PHONE_ID", referencedColumnName="ID")</a:t>
            </a:r>
          </a:p>
          <a:p>
            <a:pPr eaLnBrk="1" hangingPunct="1"/>
            <a:r>
              <a:rPr lang="ru-RU" sz="16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public Set&lt;PhoneNumber&gt; getPhones() { return phones;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 </a:t>
            </a:r>
            <a:r>
              <a:rPr lang="en-US" smtClean="0"/>
              <a:t>fetch </a:t>
            </a:r>
            <a:r>
              <a:rPr lang="ru-RU" smtClean="0"/>
              <a:t>аннотаций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dirty="0" smtClean="0"/>
              <a:t>Определяет стратегию загрузки связанных объектов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FetchType.EAGER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ru-RU" dirty="0" smtClean="0"/>
              <a:t>Связанные объекты загружаются сразу</a:t>
            </a:r>
          </a:p>
          <a:p>
            <a:pPr lvl="2">
              <a:defRPr/>
            </a:pPr>
            <a:r>
              <a:rPr lang="ru-RU" dirty="0" smtClean="0"/>
              <a:t>Потенциальная ошибка при сложных иерархических структурах</a:t>
            </a:r>
            <a:endParaRPr lang="en-US" dirty="0" smtClean="0"/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FetchType.LAZY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ru-RU" dirty="0" smtClean="0"/>
              <a:t>Связанные объекты загружаются при первом обращении к ним</a:t>
            </a:r>
          </a:p>
          <a:p>
            <a:pPr lvl="2">
              <a:defRPr/>
            </a:pPr>
            <a:r>
              <a:rPr lang="ru-RU" dirty="0" smtClean="0"/>
              <a:t>Потенциальная ошибка при передач</a:t>
            </a:r>
            <a:r>
              <a:rPr lang="ru-RU" dirty="0"/>
              <a:t>е</a:t>
            </a:r>
            <a:r>
              <a:rPr lang="ru-RU" dirty="0" smtClean="0"/>
              <a:t> объектов сущностей за пределы контекста</a:t>
            </a:r>
          </a:p>
          <a:p>
            <a:pPr lvl="2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Значения по умолчанию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OneToOne</a:t>
            </a:r>
            <a:r>
              <a:rPr lang="en-US" dirty="0" smtClean="0">
                <a:cs typeface="Courier New" pitchFamily="49" charset="0"/>
              </a:rPr>
              <a:t> –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FetchType.EAGER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OneToMany</a:t>
            </a:r>
            <a:r>
              <a:rPr lang="en-US" dirty="0" smtClean="0">
                <a:cs typeface="Courier New" pitchFamily="49" charset="0"/>
              </a:rPr>
              <a:t> –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FetchType.LAZY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ManyToOne</a:t>
            </a:r>
            <a:r>
              <a:rPr lang="en-US" dirty="0" smtClean="0">
                <a:cs typeface="Courier New" pitchFamily="49" charset="0"/>
              </a:rPr>
              <a:t> –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FetchType.EAGER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ManyToMany</a:t>
            </a:r>
            <a:r>
              <a:rPr lang="en-US" dirty="0" smtClean="0">
                <a:cs typeface="Courier New" pitchFamily="49" charset="0"/>
              </a:rPr>
              <a:t> –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FetchType.LAZY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ru-RU" dirty="0" smtClean="0"/>
          </a:p>
          <a:p>
            <a:pPr lvl="1">
              <a:defRPr/>
            </a:pPr>
            <a:endParaRPr lang="ru-RU" dirty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BA99F3-E906-45F3-A52E-9BDE613740EC}" type="slidenum">
              <a:rPr lang="ru-RU" smtClean="0"/>
              <a:pPr eaLnBrk="1" hangingPunct="1"/>
              <a:t>34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Класс сущности может наследовать от обычного класса</a:t>
            </a:r>
          </a:p>
          <a:p>
            <a:pPr>
              <a:defRPr/>
            </a:pPr>
            <a:r>
              <a:rPr lang="ru-RU" dirty="0" smtClean="0"/>
              <a:t>Класс сущности может наследовать от класса сущности</a:t>
            </a:r>
          </a:p>
          <a:p>
            <a:pPr lvl="1">
              <a:defRPr/>
            </a:pPr>
            <a:r>
              <a:rPr lang="ru-RU" dirty="0" smtClean="0"/>
              <a:t>Имеет место полиморфизм…</a:t>
            </a:r>
          </a:p>
          <a:p>
            <a:pPr>
              <a:defRPr/>
            </a:pPr>
            <a:r>
              <a:rPr lang="ru-RU" dirty="0" smtClean="0"/>
              <a:t>Обычный класс может наследовать от класса сущности</a:t>
            </a:r>
          </a:p>
          <a:p>
            <a:pPr>
              <a:defRPr/>
            </a:pPr>
            <a:r>
              <a:rPr lang="ru-RU" dirty="0" smtClean="0"/>
              <a:t>Классы сущностей могут быть как конкретными, так и абстрактными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 smtClean="0"/>
          </a:p>
          <a:p>
            <a:pPr lvl="1">
              <a:defRPr/>
            </a:pPr>
            <a:endParaRPr lang="ru-RU" dirty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2C3989A-CB66-4D1A-A7DA-E6D079486AA5}" type="slidenum">
              <a:rPr lang="ru-RU" smtClean="0"/>
              <a:pPr eaLnBrk="1" hangingPunct="1"/>
              <a:t>35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Простой класс в иерархии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родительский класс</a:t>
            </a:r>
          </a:p>
          <a:p>
            <a:pPr lvl="1"/>
            <a:r>
              <a:rPr lang="ru-RU" smtClean="0"/>
              <a:t>Наследуется и состояние, и поведение</a:t>
            </a:r>
          </a:p>
          <a:p>
            <a:pPr lvl="1"/>
            <a:r>
              <a:rPr lang="ru-RU" smtClean="0"/>
              <a:t>Состояние не является персистентным</a:t>
            </a:r>
          </a:p>
          <a:p>
            <a:endParaRPr lang="ru-RU" smtClean="0"/>
          </a:p>
          <a:p>
            <a:r>
              <a:rPr lang="ru-RU" smtClean="0"/>
              <a:t>Простой дочерний класс</a:t>
            </a:r>
          </a:p>
          <a:p>
            <a:pPr lvl="1"/>
            <a:r>
              <a:rPr lang="ru-RU" smtClean="0"/>
              <a:t>Наследует и состояние, и поведение</a:t>
            </a:r>
          </a:p>
          <a:p>
            <a:pPr lvl="1"/>
            <a:r>
              <a:rPr lang="ru-RU" smtClean="0"/>
              <a:t>Не может участвовать в персистентных операциях и отношениях</a:t>
            </a: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C4D4EE-2904-4C37-923B-E13C2979AA9B}" type="slidenum">
              <a:rPr lang="ru-RU" smtClean="0"/>
              <a:pPr eaLnBrk="1" hangingPunct="1"/>
              <a:t>36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Mapped Superclass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  <a:defRPr/>
            </a:pPr>
            <a:r>
              <a:rPr lang="ru-RU" dirty="0" smtClean="0"/>
              <a:t>«Абстрактный» класс с точки зрения БД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Не привязан к таблице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Определяет структуру сущности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Не является сущностью</a:t>
            </a:r>
          </a:p>
          <a:p>
            <a:pPr>
              <a:lnSpc>
                <a:spcPct val="105000"/>
              </a:lnSpc>
              <a:defRPr/>
            </a:pPr>
            <a:r>
              <a:rPr lang="ru-RU" dirty="0" smtClean="0"/>
              <a:t>Используется для задания структуры, общей для ряда сущностей</a:t>
            </a:r>
          </a:p>
          <a:p>
            <a:pPr>
              <a:lnSpc>
                <a:spcPct val="105000"/>
              </a:lnSpc>
              <a:defRPr/>
            </a:pPr>
            <a:r>
              <a:rPr lang="ru-RU" dirty="0" smtClean="0"/>
              <a:t>Позволяет полиморфным образом обращаться к различным сущностям</a:t>
            </a:r>
          </a:p>
          <a:p>
            <a:pPr>
              <a:lnSpc>
                <a:spcPct val="105000"/>
              </a:lnSpc>
              <a:defRPr/>
            </a:pPr>
            <a:r>
              <a:rPr lang="ru-RU" dirty="0" smtClean="0"/>
              <a:t>Помечается аннотацией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MappedSuperclass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5000"/>
              </a:lnSpc>
              <a:defRPr/>
            </a:pPr>
            <a:endParaRPr lang="ru-RU" dirty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CCE8AC-DE04-4581-AC0D-767260625A08}" type="slidenum">
              <a:rPr lang="ru-RU" smtClean="0"/>
              <a:pPr eaLnBrk="1" hangingPunct="1"/>
              <a:t>37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smtClean="0"/>
              <a:t>Пример</a:t>
            </a:r>
            <a:r>
              <a:rPr lang="en-US" sz="4300" smtClean="0"/>
              <a:t> </a:t>
            </a:r>
            <a:r>
              <a:rPr lang="en-US" sz="4000" smtClean="0"/>
              <a:t>Mapped Superclass</a:t>
            </a:r>
            <a:endParaRPr lang="ru-RU" sz="4300" smtClean="0"/>
          </a:p>
        </p:txBody>
      </p:sp>
      <p:sp>
        <p:nvSpPr>
          <p:cNvPr id="4198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3EFB49-5424-4137-BEB4-AA2F3EFCA8D2}" type="slidenum">
              <a:rPr lang="ru-RU" smtClean="0"/>
              <a:pPr eaLnBrk="1" hangingPunct="1"/>
              <a:t>38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@MappedSuperclass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public class Employee {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@Id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protected Integer empId;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protected Integer version;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@ManyToOne @JoinColumn(name="ADDR")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protected Address address;</a:t>
            </a:r>
          </a:p>
          <a:p>
            <a:pPr eaLnBrk="1" hangingPunct="1"/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public Integer getEmpId() { ... }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public void setEmpId(Integer id) { ... }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public Address getAddress() { ... }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 public void setAddress(Address addr) { ... }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Основные идеи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SQL – </a:t>
            </a:r>
            <a:r>
              <a:rPr lang="ru-RU" dirty="0" smtClean="0"/>
              <a:t>стандарт де-факто</a:t>
            </a:r>
          </a:p>
          <a:p>
            <a:pPr lvl="1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Написание можно еще больше автоматизировать</a:t>
            </a:r>
          </a:p>
          <a:p>
            <a:pPr lvl="1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Расширение возможностей с точки зрения ООП</a:t>
            </a:r>
          </a:p>
          <a:p>
            <a:pPr lvl="1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Добавление гибкости при работе с БД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58912B-CCF9-4017-9E03-1F38FD879D86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smtClean="0"/>
              <a:t>Пример</a:t>
            </a:r>
            <a:r>
              <a:rPr lang="en-US" sz="4300" smtClean="0"/>
              <a:t> </a:t>
            </a:r>
            <a:r>
              <a:rPr lang="ru-RU" sz="4300" smtClean="0"/>
              <a:t>наследования от</a:t>
            </a:r>
            <a:r>
              <a:rPr lang="en-US" sz="4300" smtClean="0"/>
              <a:t> </a:t>
            </a:r>
            <a:r>
              <a:rPr lang="en-US" sz="4000" smtClean="0"/>
              <a:t>Mapped Superclass</a:t>
            </a:r>
            <a:endParaRPr lang="ru-RU" sz="4300" smtClean="0"/>
          </a:p>
        </p:txBody>
      </p:sp>
      <p:sp>
        <p:nvSpPr>
          <p:cNvPr id="4301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51DB9E-6802-4A1B-B692-29FC7E3F97AE}" type="slidenum">
              <a:rPr lang="ru-RU" smtClean="0"/>
              <a:pPr eaLnBrk="1" hangingPunct="1"/>
              <a:t>39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Таблица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FTEMPLOYEE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(по умолчанию)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public class FTEmployee extends Employee {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Поле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empId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привязывается к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FTEMPLOYEE.EMPID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Поле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version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привязывается к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FTEMPLOYEE.VERSION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Поле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address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привязывается к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FTEMPLOYEE.ADDR fk</a:t>
            </a:r>
          </a:p>
          <a:p>
            <a:pPr eaLnBrk="1" hangingPunct="1"/>
            <a:endParaRPr lang="ru-RU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Столбец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FTEMPLOYEE.SALARY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protected Integer salary;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public FTEmployee() {}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public Integer getSalary() { ... }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public void setSalary(Integer salary) { ... }</a:t>
            </a:r>
          </a:p>
          <a:p>
            <a:pPr eaLnBrk="1" hangingPunct="1"/>
            <a:r>
              <a:rPr lang="ru-RU" sz="2000" b="1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Наследование сущностей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ru-RU" smtClean="0"/>
              <a:t>Для иерархии указывается стратегия наследования</a:t>
            </a:r>
            <a:endParaRPr lang="en-US" smtClean="0"/>
          </a:p>
          <a:p>
            <a:pPr lvl="1">
              <a:spcBef>
                <a:spcPts val="700"/>
              </a:spcBef>
            </a:pPr>
            <a:r>
              <a:rPr lang="ru-RU" smtClean="0"/>
              <a:t>Вид стратегии указывается аннотацией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>Inheritance</a:t>
            </a:r>
            <a:r>
              <a:rPr lang="ru-RU" smtClean="0"/>
              <a:t> корневого класса иерархии</a:t>
            </a:r>
          </a:p>
          <a:p>
            <a:pPr lvl="1">
              <a:spcBef>
                <a:spcPts val="700"/>
              </a:spcBef>
            </a:pPr>
            <a:r>
              <a:rPr lang="ru-RU" smtClean="0"/>
              <a:t>Параметр аннотации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strategy</a:t>
            </a:r>
            <a:r>
              <a:rPr lang="en-US" smtClean="0"/>
              <a:t> </a:t>
            </a:r>
            <a:r>
              <a:rPr lang="ru-RU" smtClean="0"/>
              <a:t>может принимать значения:</a:t>
            </a:r>
            <a:endParaRPr lang="en-US" smtClean="0"/>
          </a:p>
          <a:p>
            <a:pPr lvl="2">
              <a:spcBef>
                <a:spcPts val="7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SINGLE_TABLE	</a:t>
            </a:r>
          </a:p>
          <a:p>
            <a:pPr lvl="2">
              <a:spcBef>
                <a:spcPts val="7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TABLE_PER_CLASS</a:t>
            </a:r>
          </a:p>
          <a:p>
            <a:pPr lvl="2">
              <a:spcBef>
                <a:spcPts val="7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JOINED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6B60E1-1091-40E7-A8DE-775D3E95BD19}" type="slidenum">
              <a:rPr lang="ru-RU" smtClean="0"/>
              <a:pPr eaLnBrk="1" hangingPunct="1"/>
              <a:t>40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Стратегия</a:t>
            </a:r>
            <a:br>
              <a:rPr lang="ru-RU" smtClean="0"/>
            </a:br>
            <a:r>
              <a:rPr lang="en-US" smtClean="0"/>
              <a:t>Single Table per Class</a:t>
            </a:r>
            <a:endParaRPr lang="ru-RU" smtClean="0"/>
          </a:p>
        </p:txBody>
      </p:sp>
      <p:sp>
        <p:nvSpPr>
          <p:cNvPr id="450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Все классы в иерархии работают с одной и той же таблицей в БД</a:t>
            </a:r>
          </a:p>
          <a:p>
            <a:r>
              <a:rPr lang="ru-RU" smtClean="0"/>
              <a:t>Используется по умолчанию</a:t>
            </a:r>
          </a:p>
          <a:p>
            <a:r>
              <a:rPr lang="ru-RU" smtClean="0"/>
              <a:t>Требует наличия в таблице особого столбца, описывающего, каким подклассом описывается данная строка</a:t>
            </a:r>
          </a:p>
          <a:p>
            <a:r>
              <a:rPr lang="ru-RU" smtClean="0"/>
              <a:t>«Особый» столбец помечается аннотацией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@DiscriminatorColumn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24272B-B089-4F69-B72B-C15229E569E4}" type="slidenum">
              <a:rPr lang="ru-RU" smtClean="0"/>
              <a:pPr eaLnBrk="1" hangingPunct="1"/>
              <a:t>41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Стратегия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Table per Concrete Class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ru-RU" smtClean="0"/>
              <a:t>Каждый конкретный класс связан с отдельной таблицей в БД</a:t>
            </a:r>
          </a:p>
          <a:p>
            <a:pPr>
              <a:spcBef>
                <a:spcPts val="1800"/>
              </a:spcBef>
            </a:pPr>
            <a:r>
              <a:rPr lang="ru-RU" smtClean="0"/>
              <a:t>Все (даже унаследованные) поля и свойства класса отображаются на столбцы именной этой таблицы</a:t>
            </a:r>
          </a:p>
          <a:p>
            <a:pPr>
              <a:spcBef>
                <a:spcPts val="1800"/>
              </a:spcBef>
            </a:pPr>
            <a:r>
              <a:rPr lang="ru-RU" smtClean="0"/>
              <a:t>Иной смысл полиморфизма</a:t>
            </a:r>
          </a:p>
          <a:p>
            <a:pPr>
              <a:spcBef>
                <a:spcPts val="1800"/>
              </a:spcBef>
            </a:pPr>
            <a:r>
              <a:rPr lang="ru-RU" smtClean="0"/>
              <a:t>Может быть не реализована в контейнере</a:t>
            </a: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7B6FB5-047B-49C3-AA25-C18D571ED863}" type="slidenum">
              <a:rPr lang="ru-RU" smtClean="0"/>
              <a:pPr eaLnBrk="1" hangingPunct="1"/>
              <a:t>42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Стратегия</a:t>
            </a:r>
            <a:br>
              <a:rPr lang="ru-RU" smtClean="0"/>
            </a:br>
            <a:r>
              <a:rPr lang="en-US" smtClean="0"/>
              <a:t>Joined Subclass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  <a:spcBef>
                <a:spcPts val="900"/>
              </a:spcBef>
              <a:defRPr/>
            </a:pPr>
            <a:r>
              <a:rPr lang="ru-RU" dirty="0" smtClean="0"/>
              <a:t>Каждый следующий класс в иерархии добавляет новые поля, отображающиеся на столбцы новой таблицы</a:t>
            </a:r>
          </a:p>
          <a:p>
            <a:pPr>
              <a:lnSpc>
                <a:spcPct val="105000"/>
              </a:lnSpc>
              <a:spcBef>
                <a:spcPts val="900"/>
              </a:spcBef>
              <a:defRPr/>
            </a:pPr>
            <a:r>
              <a:rPr lang="ru-RU" dirty="0" smtClean="0"/>
              <a:t>Это требует наличия связывающих внешних ключей в таблице</a:t>
            </a:r>
          </a:p>
          <a:p>
            <a:pPr>
              <a:lnSpc>
                <a:spcPct val="105000"/>
              </a:lnSpc>
              <a:spcBef>
                <a:spcPts val="900"/>
              </a:spcBef>
              <a:defRPr/>
            </a:pPr>
            <a:r>
              <a:rPr lang="ru-RU" dirty="0" smtClean="0"/>
              <a:t>Еще один смысл полиморфизма</a:t>
            </a:r>
          </a:p>
          <a:p>
            <a:pPr>
              <a:lnSpc>
                <a:spcPct val="105000"/>
              </a:lnSpc>
              <a:spcBef>
                <a:spcPts val="900"/>
              </a:spcBef>
              <a:defRPr/>
            </a:pPr>
            <a:r>
              <a:rPr lang="ru-RU" dirty="0" smtClean="0"/>
              <a:t>При работе требует выполнения операции соединения таблиц</a:t>
            </a:r>
          </a:p>
          <a:p>
            <a:pPr>
              <a:lnSpc>
                <a:spcPct val="105000"/>
              </a:lnSpc>
              <a:spcBef>
                <a:spcPts val="900"/>
              </a:spcBef>
              <a:defRPr/>
            </a:pPr>
            <a:r>
              <a:rPr lang="ru-RU" dirty="0" smtClean="0"/>
              <a:t>Некоторые контейнеры требуют указания столбца для хранения типа сущности в корневой таблице (по аналогии с </a:t>
            </a:r>
            <a:r>
              <a:rPr lang="en-US" dirty="0" smtClean="0"/>
              <a:t>Single Table per Class</a:t>
            </a:r>
            <a:r>
              <a:rPr lang="ru-RU" dirty="0" smtClean="0"/>
              <a:t>)</a:t>
            </a:r>
          </a:p>
          <a:p>
            <a:pPr>
              <a:lnSpc>
                <a:spcPct val="105000"/>
              </a:lnSpc>
              <a:spcBef>
                <a:spcPts val="900"/>
              </a:spcBef>
              <a:defRPr/>
            </a:pPr>
            <a:endParaRPr lang="ru-RU" dirty="0"/>
          </a:p>
        </p:txBody>
      </p:sp>
      <p:sp>
        <p:nvSpPr>
          <p:cNvPr id="471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24D2E8-0A4F-4C1C-9F13-9270244C8AA8}" type="slidenum">
              <a:rPr lang="ru-RU" smtClean="0"/>
              <a:pPr eaLnBrk="1" hangingPunct="1"/>
              <a:t>43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Менеджеры сущностей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Контекст </a:t>
            </a:r>
            <a:r>
              <a:rPr lang="ru-RU" b="1" dirty="0" err="1" smtClean="0">
                <a:solidFill>
                  <a:schemeClr val="accent1"/>
                </a:solidFill>
              </a:rPr>
              <a:t>персистентности</a:t>
            </a:r>
            <a:r>
              <a:rPr lang="ru-RU" dirty="0" smtClean="0"/>
              <a:t> – пространство, в котором создаются, хранятся и удаляются сущности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 smtClean="0"/>
              <a:t>Взаимодействие с контекстом обеспечивает </a:t>
            </a:r>
            <a:r>
              <a:rPr lang="ru-RU" dirty="0" smtClean="0">
                <a:solidFill>
                  <a:schemeClr val="accent1"/>
                </a:solidFill>
              </a:rPr>
              <a:t>менеджер сущностей</a:t>
            </a:r>
          </a:p>
          <a:p>
            <a:pPr lvl="1">
              <a:lnSpc>
                <a:spcPct val="90000"/>
              </a:lnSpc>
              <a:defRPr/>
            </a:pPr>
            <a:r>
              <a:rPr lang="ru-RU" dirty="0" smtClean="0"/>
              <a:t>Реализует интерфейс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javax.persistence.EntityManager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 smtClean="0"/>
              <a:t>Существует два вида менеджеров сущности</a:t>
            </a:r>
          </a:p>
          <a:p>
            <a:pPr lvl="1">
              <a:lnSpc>
                <a:spcPct val="90000"/>
              </a:lnSpc>
              <a:defRPr/>
            </a:pPr>
            <a:r>
              <a:rPr lang="ru-RU" dirty="0" smtClean="0"/>
              <a:t>Это не то же самое, что </a:t>
            </a:r>
            <a:r>
              <a:rPr lang="en-US" dirty="0" smtClean="0"/>
              <a:t>BMP </a:t>
            </a:r>
            <a:r>
              <a:rPr lang="ru-RU" dirty="0" smtClean="0"/>
              <a:t>и </a:t>
            </a:r>
            <a:r>
              <a:rPr lang="en-US" dirty="0" smtClean="0"/>
              <a:t>CMP </a:t>
            </a:r>
            <a:r>
              <a:rPr lang="ru-RU" dirty="0" smtClean="0"/>
              <a:t>компоненты в </a:t>
            </a:r>
            <a:r>
              <a:rPr lang="en-US" dirty="0" smtClean="0"/>
              <a:t>Entity Beans!!!</a:t>
            </a: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684329-C620-4F9D-83DE-3F288C670379}" type="slidenum">
              <a:rPr lang="ru-RU" smtClean="0"/>
              <a:pPr eaLnBrk="1" hangingPunct="1"/>
              <a:t>44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Container-Managed</a:t>
            </a:r>
            <a:br>
              <a:rPr lang="ru-RU" smtClean="0"/>
            </a:br>
            <a:r>
              <a:rPr lang="ru-RU" smtClean="0"/>
              <a:t>Entity Managers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Контекст и его сущности автоматически участвуют в глобальных транзакциях </a:t>
            </a:r>
            <a:r>
              <a:rPr lang="en-US" smtClean="0"/>
              <a:t>JTA</a:t>
            </a:r>
          </a:p>
          <a:p>
            <a:r>
              <a:rPr lang="ru-RU" smtClean="0"/>
              <a:t>В рамках транзакции предоставляется доступ к одному и тому же контексту</a:t>
            </a:r>
          </a:p>
          <a:p>
            <a:endParaRPr lang="ru-RU" smtClean="0"/>
          </a:p>
          <a:p>
            <a:r>
              <a:rPr lang="ru-RU" smtClean="0"/>
              <a:t>Получение доступа к менеджеру</a:t>
            </a:r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D19F0D-CF62-4D5A-883B-191CE75CA2F7}" type="slidenum">
              <a:rPr lang="ru-RU" smtClean="0"/>
              <a:pPr eaLnBrk="1" hangingPunct="1"/>
              <a:t>45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5000625"/>
            <a:ext cx="8572500" cy="1000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800" b="1">
                <a:solidFill>
                  <a:schemeClr val="tx2"/>
                </a:solidFill>
                <a:latin typeface="Courier New" pitchFamily="49" charset="0"/>
              </a:rPr>
              <a:t>@PersistenceContext </a:t>
            </a:r>
          </a:p>
          <a:p>
            <a:pPr eaLnBrk="1" hangingPunct="1"/>
            <a:r>
              <a:rPr lang="ru-RU" sz="2800" b="1">
                <a:solidFill>
                  <a:schemeClr val="tx2"/>
                </a:solidFill>
                <a:latin typeface="Courier New" pitchFamily="49" charset="0"/>
              </a:rPr>
              <a:t>EntityManager em;</a:t>
            </a: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Application-Managed</a:t>
            </a:r>
            <a:br>
              <a:rPr lang="ru-RU" smtClean="0"/>
            </a:br>
            <a:r>
              <a:rPr lang="ru-RU" smtClean="0"/>
              <a:t>Entity Managers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Приложение само создает менеджеров сущности и соответствующие контексты</a:t>
            </a:r>
          </a:p>
          <a:p>
            <a:r>
              <a:rPr lang="ru-RU" smtClean="0"/>
              <a:t>Менеджеры и контексты не участвуют в глобальных транзакциях</a:t>
            </a:r>
          </a:p>
          <a:p>
            <a:pPr lvl="4"/>
            <a:endParaRPr lang="ru-RU" smtClean="0"/>
          </a:p>
          <a:p>
            <a:r>
              <a:rPr lang="ru-RU" smtClean="0"/>
              <a:t>Получение доступа к менеджеру</a:t>
            </a:r>
          </a:p>
          <a:p>
            <a:endParaRPr lang="ru-RU" smtClean="0"/>
          </a:p>
          <a:p>
            <a:endParaRPr lang="ru-RU" smtClean="0"/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145604-F2FE-42A7-975B-AED64E422F1E}" type="slidenum">
              <a:rPr lang="ru-RU" smtClean="0"/>
              <a:pPr eaLnBrk="1" hangingPunct="1"/>
              <a:t>46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714875"/>
            <a:ext cx="8572500" cy="1285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solidFill>
                  <a:schemeClr val="tx2"/>
                </a:solidFill>
                <a:latin typeface="Courier New" pitchFamily="49" charset="0"/>
              </a:rPr>
              <a:t>@PersistenceUnit </a:t>
            </a:r>
          </a:p>
          <a:p>
            <a:pPr eaLnBrk="1" hangingPunct="1"/>
            <a:r>
              <a:rPr lang="ru-RU" sz="2000" b="1">
                <a:solidFill>
                  <a:schemeClr val="tx2"/>
                </a:solidFill>
                <a:latin typeface="Courier New" pitchFamily="49" charset="0"/>
              </a:rPr>
              <a:t>EntityManagerFactory emf;</a:t>
            </a:r>
          </a:p>
          <a:p>
            <a:pPr eaLnBrk="1" hangingPunct="1"/>
            <a:endParaRPr 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/>
            <a:r>
              <a:rPr lang="ru-RU" sz="2000" b="1">
                <a:solidFill>
                  <a:schemeClr val="tx2"/>
                </a:solidFill>
                <a:latin typeface="Courier New" pitchFamily="49" charset="0"/>
              </a:rPr>
              <a:t>EntityManager em = emf.createEntityManager(); </a:t>
            </a: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данных по значению первичного ключа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Используется метод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find()</a:t>
            </a:r>
            <a:r>
              <a:rPr lang="en-US" sz="2800" smtClean="0"/>
              <a:t> </a:t>
            </a:r>
            <a:r>
              <a:rPr lang="ru-RU" sz="2800" smtClean="0"/>
              <a:t>менеджера сущностей</a:t>
            </a:r>
          </a:p>
          <a:p>
            <a:pPr lvl="1"/>
            <a:r>
              <a:rPr lang="ru-RU" sz="2400" smtClean="0"/>
              <a:t>Требуется ссылка на описание класса сущности</a:t>
            </a:r>
          </a:p>
          <a:p>
            <a:pPr lvl="1"/>
            <a:r>
              <a:rPr lang="ru-RU" sz="2400" smtClean="0"/>
              <a:t>Требуется значение класса первичного ключа</a:t>
            </a: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3E876E-50ED-425A-AC23-12D5440193F2}" type="slidenum">
              <a:rPr lang="ru-RU" smtClean="0"/>
              <a:pPr eaLnBrk="1" hangingPunct="1"/>
              <a:t>47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786188"/>
            <a:ext cx="8572500" cy="22145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@PersistenceContext 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EntityManager em;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public void enterOrder(int custID, Order newOrder) {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Customer cust = em.find(Customer.class, custID);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  cust.getOrders().add(newOrder);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  newOrder.setCustomer(cust); 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} </a:t>
            </a: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Внесение сущностей</a:t>
            </a:r>
            <a:br>
              <a:rPr lang="ru-RU" smtClean="0"/>
            </a:br>
            <a:r>
              <a:rPr lang="ru-RU" smtClean="0"/>
              <a:t>в контекст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Используется метод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persist()</a:t>
            </a:r>
            <a:r>
              <a:rPr lang="en-US" sz="2400" smtClean="0">
                <a:solidFill>
                  <a:schemeClr val="accent1"/>
                </a:solidFill>
              </a:rPr>
              <a:t> </a:t>
            </a:r>
            <a:r>
              <a:rPr lang="ru-RU" sz="2400" smtClean="0"/>
              <a:t>менеджера сущностей</a:t>
            </a:r>
          </a:p>
          <a:p>
            <a:r>
              <a:rPr lang="ru-RU" sz="2400" smtClean="0"/>
              <a:t>Операция может быть каскадной, если таковое свойство было указано при описании связи</a:t>
            </a:r>
          </a:p>
          <a:p>
            <a:endParaRPr lang="ru-RU" sz="2400" smtClean="0"/>
          </a:p>
        </p:txBody>
      </p:sp>
      <p:sp>
        <p:nvSpPr>
          <p:cNvPr id="522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DCB79-BCC2-40A7-87F2-45C1C58BAD4D}" type="slidenum">
              <a:rPr lang="ru-RU" smtClean="0"/>
              <a:pPr eaLnBrk="1" hangingPunct="1"/>
              <a:t>48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143250"/>
            <a:ext cx="8572500" cy="28575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>
                <a:latin typeface="Courier New" pitchFamily="49" charset="0"/>
              </a:rPr>
              <a:t>@PersistenceContext 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private </a:t>
            </a:r>
            <a:r>
              <a:rPr lang="ru-RU" b="1">
                <a:latin typeface="Courier New" pitchFamily="49" charset="0"/>
              </a:rPr>
              <a:t>EntityManager em;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public LineItem createLineItem(Order order,</a:t>
            </a:r>
            <a:br>
              <a:rPr lang="ru-RU" b="1">
                <a:latin typeface="Courier New" pitchFamily="49" charset="0"/>
              </a:rPr>
            </a:br>
            <a:r>
              <a:rPr lang="ru-RU" b="1">
                <a:latin typeface="Courier New" pitchFamily="49" charset="0"/>
              </a:rPr>
              <a:t> Product product, int quantity) {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LineItem li = new LineItem(order, product, quantity); 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order.getLineItems().add(li);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  em.persist(li);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  return li; 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} 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класса</a:t>
            </a:r>
          </a:p>
        </p:txBody>
      </p:sp>
      <p:sp>
        <p:nvSpPr>
          <p:cNvPr id="717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3C0AAE-ECE2-4237-884B-85B05C03C542}" type="slidenum">
              <a:rPr lang="ru-RU" smtClean="0"/>
              <a:pPr eaLnBrk="1" hangingPunct="1"/>
              <a:t>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import javax.persistence.</a:t>
            </a:r>
            <a:r>
              <a:rPr lang="ru-RU" sz="1700" b="1">
                <a:latin typeface="Courier New" pitchFamily="49" charset="0"/>
              </a:rPr>
              <a:t>*</a:t>
            </a:r>
            <a:r>
              <a:rPr lang="en-US" sz="1700" b="1">
                <a:latin typeface="Courier New" pitchFamily="49" charset="0"/>
              </a:rPr>
              <a:t>;</a:t>
            </a:r>
            <a:endParaRPr lang="ru-RU" sz="1700" b="1">
              <a:latin typeface="Courier New" pitchFamily="49" charset="0"/>
            </a:endParaRPr>
          </a:p>
          <a:p>
            <a:pPr eaLnBrk="1" hangingPunct="1"/>
            <a:endParaRPr lang="ru-RU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@Entity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@Table(name = "ARTISTS")</a:t>
            </a:r>
            <a:endParaRPr lang="ru-RU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public class Artist implements Serializable {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</a:t>
            </a:r>
            <a:r>
              <a:rPr lang="en-US" sz="1700" b="1">
                <a:latin typeface="Courier New" pitchFamily="49" charset="0"/>
              </a:rPr>
              <a:t>@Id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</a:t>
            </a:r>
            <a:r>
              <a:rPr lang="en-US" sz="1700" b="1">
                <a:latin typeface="Courier New" pitchFamily="49" charset="0"/>
              </a:rPr>
              <a:t>@Column(name = "ID")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private Integer id;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@Column(name = "NAME")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private String name;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ru-RU" sz="1700" b="1">
                <a:latin typeface="Courier New" pitchFamily="49" charset="0"/>
              </a:rPr>
              <a:t>  </a:t>
            </a:r>
            <a:r>
              <a:rPr lang="en-US" sz="1700" b="1">
                <a:latin typeface="Courier New" pitchFamily="49" charset="0"/>
              </a:rPr>
              <a:t>public Artist() {</a:t>
            </a:r>
            <a:r>
              <a:rPr lang="ru-RU" sz="17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}</a:t>
            </a:r>
            <a:endParaRPr lang="ru-RU" sz="1700" b="1">
              <a:latin typeface="Courier New" pitchFamily="49" charset="0"/>
            </a:endParaRPr>
          </a:p>
          <a:p>
            <a:pPr eaLnBrk="1" hangingPunct="1"/>
            <a:r>
              <a:rPr lang="ru-RU" sz="1700" b="1">
                <a:latin typeface="Courier New" pitchFamily="49" charset="0"/>
              </a:rPr>
              <a:t>  </a:t>
            </a:r>
            <a:r>
              <a:rPr lang="en-US" sz="1700" b="1">
                <a:latin typeface="Courier New" pitchFamily="49" charset="0"/>
              </a:rPr>
              <a:t>public Integer getId() {</a:t>
            </a:r>
            <a:r>
              <a:rPr lang="ru-RU" sz="17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return id;</a:t>
            </a:r>
            <a:r>
              <a:rPr lang="ru-RU" sz="17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}</a:t>
            </a:r>
            <a:endParaRPr lang="ru-RU" sz="1700" b="1">
              <a:latin typeface="Courier New" pitchFamily="49" charset="0"/>
            </a:endParaRPr>
          </a:p>
          <a:p>
            <a:pPr eaLnBrk="1" hangingPunct="1"/>
            <a:r>
              <a:rPr lang="ru-RU" sz="1700" b="1">
                <a:latin typeface="Courier New" pitchFamily="49" charset="0"/>
              </a:rPr>
              <a:t>  </a:t>
            </a:r>
            <a:r>
              <a:rPr lang="en-US" sz="1700" b="1">
                <a:latin typeface="Courier New" pitchFamily="49" charset="0"/>
              </a:rPr>
              <a:t>public String getName() {</a:t>
            </a:r>
            <a:r>
              <a:rPr lang="ru-RU" sz="17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return name; }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public void setName(String name) {</a:t>
            </a:r>
            <a:r>
              <a:rPr lang="ru-RU" sz="17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this.name = name;</a:t>
            </a:r>
            <a:r>
              <a:rPr lang="ru-RU" sz="17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}</a:t>
            </a:r>
            <a:endParaRPr lang="ru-RU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Удаление сущности</a:t>
            </a:r>
            <a:br>
              <a:rPr lang="ru-RU" smtClean="0"/>
            </a:br>
            <a:r>
              <a:rPr lang="ru-RU" smtClean="0"/>
              <a:t>из контекста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Используется метод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remove()</a:t>
            </a:r>
            <a:r>
              <a:rPr lang="en-US" sz="2800" smtClean="0"/>
              <a:t> </a:t>
            </a:r>
            <a:r>
              <a:rPr lang="ru-RU" sz="2800" smtClean="0"/>
              <a:t>менеджера сущностей</a:t>
            </a:r>
          </a:p>
          <a:p>
            <a:r>
              <a:rPr lang="ru-RU" sz="2800" smtClean="0"/>
              <a:t>Операция может быть каскадной, если таковое свойство было указано при описании связи</a:t>
            </a:r>
          </a:p>
          <a:p>
            <a:endParaRPr lang="ru-RU" sz="2800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EDFC7C-4077-404A-B402-7C39A85D7651}" type="slidenum">
              <a:rPr lang="ru-RU" smtClean="0"/>
              <a:pPr eaLnBrk="1" hangingPunct="1"/>
              <a:t>49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000500"/>
            <a:ext cx="8572500" cy="2000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public void removeOrder(Integer orderId) {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try {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  Order order = em.find(Order.class, orderId);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    em.remove(order);   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ru-RU" sz="2000" b="1">
                <a:latin typeface="Courier New" pitchFamily="49" charset="0"/>
              </a:rPr>
              <a:t>  ... </a:t>
            </a: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Внесение сущностей</a:t>
            </a:r>
            <a:br>
              <a:rPr lang="ru-RU" smtClean="0"/>
            </a:br>
            <a:r>
              <a:rPr lang="ru-RU" smtClean="0"/>
              <a:t>в контекст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ru-RU" sz="2800" smtClean="0"/>
              <a:t>При завершении транзакций данные сохраняются автоматически</a:t>
            </a:r>
          </a:p>
          <a:p>
            <a:pPr eaLnBrk="1" hangingPunct="1">
              <a:lnSpc>
                <a:spcPct val="110000"/>
              </a:lnSpc>
            </a:pPr>
            <a:r>
              <a:rPr lang="ru-RU" sz="2800" smtClean="0"/>
              <a:t>Удаленные из контекста сущности удаляются из БД</a:t>
            </a:r>
          </a:p>
          <a:p>
            <a:pPr eaLnBrk="1" hangingPunct="1">
              <a:lnSpc>
                <a:spcPct val="110000"/>
              </a:lnSpc>
            </a:pPr>
            <a:r>
              <a:rPr lang="ru-RU" sz="2800" smtClean="0"/>
              <a:t>Можно синхронизировать состояние данных принудительно, вызвав метод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flush()</a:t>
            </a:r>
            <a:r>
              <a:rPr lang="en-US" sz="2800" smtClean="0"/>
              <a:t> </a:t>
            </a:r>
            <a:r>
              <a:rPr lang="ru-RU" sz="2800" smtClean="0"/>
              <a:t>менеджера сущностей</a:t>
            </a:r>
          </a:p>
          <a:p>
            <a:pPr>
              <a:lnSpc>
                <a:spcPct val="110000"/>
              </a:lnSpc>
            </a:pPr>
            <a:r>
              <a:rPr lang="ru-RU" sz="2800" smtClean="0"/>
              <a:t>Можно восстановить состояние</a:t>
            </a:r>
            <a:r>
              <a:rPr lang="en-US" sz="2800" smtClean="0"/>
              <a:t> </a:t>
            </a:r>
            <a:r>
              <a:rPr lang="ru-RU" sz="2800" smtClean="0"/>
              <a:t>объекта из базы данных с помощью метода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refresh()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2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07C64B-DA75-4A17-8E74-6C5D422CF09E}" type="slidenum">
              <a:rPr lang="ru-RU" smtClean="0"/>
              <a:pPr eaLnBrk="1" hangingPunct="1"/>
              <a:t>50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 сущности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mtClean="0"/>
              <a:t>Состояния:</a:t>
            </a:r>
          </a:p>
          <a:p>
            <a:pPr lvl="1"/>
            <a:r>
              <a:rPr lang="en-US" smtClean="0"/>
              <a:t>New</a:t>
            </a:r>
          </a:p>
          <a:p>
            <a:pPr lvl="1"/>
            <a:r>
              <a:rPr lang="en-US" smtClean="0"/>
              <a:t>Managed</a:t>
            </a:r>
          </a:p>
          <a:p>
            <a:pPr lvl="1"/>
            <a:r>
              <a:rPr lang="en-US" smtClean="0"/>
              <a:t>Detached</a:t>
            </a:r>
          </a:p>
          <a:p>
            <a:pPr lvl="1"/>
            <a:r>
              <a:rPr lang="en-US" smtClean="0"/>
              <a:t>Removed</a:t>
            </a:r>
          </a:p>
          <a:p>
            <a:endParaRPr lang="ru-RU" smtClean="0"/>
          </a:p>
          <a:p>
            <a:r>
              <a:rPr lang="ru-RU" smtClean="0"/>
              <a:t>При переходах вызываются методы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Аннотации для методов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@PrePersist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@PostPersist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@PreRemove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@PostRemove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@PreUpdate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@PostUpdate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@PostLoad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505D2C-B1AC-4CD5-8A87-9A609F5F2FE6}" type="slidenum">
              <a:rPr lang="ru-RU" smtClean="0"/>
              <a:pPr eaLnBrk="1" hangingPunct="1"/>
              <a:t>51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 персистентности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smtClean="0"/>
              <a:t>Определяет набор классов сущностей, управляемых менеджером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Этот набор сущностей представляет данные из одного источника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Каждый модуль должен иметь уникальное в области видимости имя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Описывается модуль в файле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persistence.xml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Модуль может либо включаться в </a:t>
            </a:r>
            <a:r>
              <a:rPr lang="en-US" sz="2400" smtClean="0"/>
              <a:t>ejb-jar </a:t>
            </a:r>
            <a:r>
              <a:rPr lang="ru-RU" sz="2400" smtClean="0"/>
              <a:t>или в </a:t>
            </a:r>
            <a:r>
              <a:rPr lang="en-US" sz="2400" smtClean="0"/>
              <a:t>war 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(</a:t>
            </a:r>
            <a:r>
              <a:rPr lang="ru-RU" sz="2400" smtClean="0"/>
              <a:t>тогда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persistence.xml</a:t>
            </a:r>
            <a:r>
              <a:rPr lang="en-US" sz="2400" smtClean="0"/>
              <a:t> </a:t>
            </a:r>
            <a:r>
              <a:rPr lang="ru-RU" sz="2400" smtClean="0"/>
              <a:t>находится обычно в каталоге </a:t>
            </a:r>
            <a:br>
              <a:rPr lang="ru-RU" sz="2400" smtClean="0"/>
            </a:br>
            <a:r>
              <a:rPr lang="en-US" sz="2400" smtClean="0"/>
              <a:t>META-INF)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Модуль может быть оформлен как отдельный </a:t>
            </a:r>
            <a:r>
              <a:rPr lang="en-US" sz="2400" smtClean="0"/>
              <a:t>jar, </a:t>
            </a:r>
            <a:r>
              <a:rPr lang="ru-RU" sz="2400" smtClean="0"/>
              <a:t>который может быть включен в </a:t>
            </a:r>
            <a:r>
              <a:rPr lang="en-US" sz="2400" smtClean="0"/>
              <a:t>WAR </a:t>
            </a:r>
            <a:r>
              <a:rPr lang="ru-RU" sz="2400" smtClean="0"/>
              <a:t>или </a:t>
            </a:r>
            <a:r>
              <a:rPr lang="en-US" sz="2400" smtClean="0"/>
              <a:t>EAR</a:t>
            </a:r>
            <a:endParaRPr lang="ru-RU" sz="2400" smtClean="0"/>
          </a:p>
          <a:p>
            <a:pPr>
              <a:lnSpc>
                <a:spcPct val="90000"/>
              </a:lnSpc>
            </a:pPr>
            <a:endParaRPr lang="ru-RU" sz="2400" smtClean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DBA791-A364-4C65-9313-5D59BD14D0FB}" type="slidenum">
              <a:rPr lang="ru-RU" smtClean="0"/>
              <a:pPr eaLnBrk="1" hangingPunct="1"/>
              <a:t>52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smtClean="0"/>
              <a:t>Пример</a:t>
            </a:r>
            <a:r>
              <a:rPr lang="en-US" sz="4300" smtClean="0"/>
              <a:t> persistence.xml</a:t>
            </a:r>
            <a:endParaRPr lang="ru-RU" sz="4300" smtClean="0"/>
          </a:p>
        </p:txBody>
      </p:sp>
      <p:sp>
        <p:nvSpPr>
          <p:cNvPr id="5734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5D8481-AE4D-4461-8D92-8FF175DE4068}" type="slidenum">
              <a:rPr lang="ru-RU" smtClean="0"/>
              <a:pPr eaLnBrk="1" hangingPunct="1"/>
              <a:t>53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989138"/>
            <a:ext cx="8572500" cy="38020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500" b="1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fr-FR" sz="1500" b="1">
                <a:latin typeface="Courier New" pitchFamily="49" charset="0"/>
                <a:cs typeface="Courier New" pitchFamily="49" charset="0"/>
              </a:rPr>
              <a:t>&lt;persistence version="2.0" xmlns="http://java.sun.com/xml/ns/persistence" xmlns:xsi="http://www.w3.org/2001/XMLSchema-instance" xsi:schemaLocation="http://java.sun.com/xml/ns/persistence http://java.sun.com/xml/ns/persistence/persistence_2_0.xsd"&gt;</a:t>
            </a:r>
          </a:p>
          <a:p>
            <a:pPr eaLnBrk="1" hangingPunct="1"/>
            <a:r>
              <a:rPr lang="ru-RU" sz="1500" b="1">
                <a:latin typeface="Courier New" pitchFamily="49" charset="0"/>
                <a:cs typeface="Courier New" pitchFamily="49" charset="0"/>
              </a:rPr>
              <a:t>  &lt;persistence-unit name="EApp5-ejbPU" transaction-type="JTA"&gt;</a:t>
            </a:r>
          </a:p>
          <a:p>
            <a:pPr eaLnBrk="1" hangingPunct="1"/>
            <a:r>
              <a:rPr lang="ru-RU" sz="15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>
                <a:latin typeface="Courier New" pitchFamily="49" charset="0"/>
                <a:cs typeface="Courier New" pitchFamily="49" charset="0"/>
              </a:rPr>
              <a:t>&lt;provider&gt;org.eclipse.persistence.jpa.PersistenceProvider&lt;/provider&gt;</a:t>
            </a:r>
            <a:endParaRPr lang="ru-RU" sz="15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  <a:cs typeface="Courier New" pitchFamily="49" charset="0"/>
              </a:rPr>
              <a:t>    &lt;jta-data-source&gt;jdbc/TestDataSource&lt;/jta-data-source&gt;</a:t>
            </a:r>
          </a:p>
          <a:p>
            <a:pPr eaLnBrk="1" hangingPunct="1"/>
            <a:r>
              <a:rPr lang="ru-RU" sz="1500" b="1">
                <a:latin typeface="Courier New" pitchFamily="49" charset="0"/>
                <a:cs typeface="Courier New" pitchFamily="49" charset="0"/>
              </a:rPr>
              <a:t>    &lt;class&gt;entity.Test&lt;/class&gt;</a:t>
            </a:r>
          </a:p>
          <a:p>
            <a:pPr eaLnBrk="1" hangingPunct="1"/>
            <a:r>
              <a:rPr lang="ru-RU" sz="1500" b="1">
                <a:latin typeface="Courier New" pitchFamily="49" charset="0"/>
                <a:cs typeface="Courier New" pitchFamily="49" charset="0"/>
              </a:rPr>
              <a:t>    &lt;exlude-unlisted-classes&gt;true&lt;/exlude-unlisted-classes&gt;</a:t>
            </a:r>
          </a:p>
          <a:p>
            <a:pPr eaLnBrk="1" hangingPunct="1"/>
            <a:r>
              <a:rPr lang="ru-RU" sz="15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>
                <a:latin typeface="Courier New" pitchFamily="49" charset="0"/>
                <a:cs typeface="Courier New" pitchFamily="49" charset="0"/>
              </a:rPr>
              <a:t> &lt;properties&gt;</a:t>
            </a:r>
          </a:p>
          <a:p>
            <a:pPr eaLnBrk="1" hangingPunct="1"/>
            <a:r>
              <a:rPr lang="en-US" sz="1500" b="1">
                <a:latin typeface="Courier New" pitchFamily="49" charset="0"/>
                <a:cs typeface="Courier New" pitchFamily="49" charset="0"/>
              </a:rPr>
              <a:t>      &lt;property name="eclipselink.ddl-generation" </a:t>
            </a:r>
            <a:endParaRPr lang="ru-RU" sz="15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500" b="1">
                <a:latin typeface="Courier New" pitchFamily="49" charset="0"/>
                <a:cs typeface="Courier New" pitchFamily="49" charset="0"/>
              </a:rPr>
              <a:t>value="drop-and-create-tables"/&gt;</a:t>
            </a:r>
          </a:p>
          <a:p>
            <a:pPr eaLnBrk="1" hangingPunct="1"/>
            <a:r>
              <a:rPr lang="en-US" sz="1500" b="1">
                <a:latin typeface="Courier New" pitchFamily="49" charset="0"/>
                <a:cs typeface="Courier New" pitchFamily="49" charset="0"/>
              </a:rPr>
              <a:t>    &lt;/properties&gt;</a:t>
            </a:r>
            <a:endParaRPr lang="ru-RU" sz="15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  <a:cs typeface="Courier New" pitchFamily="49" charset="0"/>
              </a:rPr>
              <a:t>  &lt;/persistence-unit&gt;</a:t>
            </a:r>
          </a:p>
          <a:p>
            <a:pPr eaLnBrk="1" hangingPunct="1"/>
            <a:r>
              <a:rPr lang="ru-RU" sz="1500" b="1">
                <a:latin typeface="Courier New" pitchFamily="49" charset="0"/>
                <a:cs typeface="Courier New" pitchFamily="49" charset="0"/>
              </a:rPr>
              <a:t>&lt;/persistence&gt;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Для создания запросов предназначен метод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createQuery()</a:t>
            </a:r>
            <a:r>
              <a:rPr lang="en-US" sz="2800" smtClean="0"/>
              <a:t> </a:t>
            </a:r>
            <a:r>
              <a:rPr lang="ru-RU" sz="2800" smtClean="0"/>
              <a:t>менеджера сущностей</a:t>
            </a:r>
          </a:p>
          <a:p>
            <a:r>
              <a:rPr lang="ru-RU" sz="2800" smtClean="0"/>
              <a:t>Используется язык </a:t>
            </a:r>
            <a:r>
              <a:rPr lang="en-US" sz="2800" smtClean="0"/>
              <a:t>Java Persistence Query Language</a:t>
            </a:r>
            <a:endParaRPr lang="ru-RU" sz="2800" smtClean="0"/>
          </a:p>
          <a:p>
            <a:endParaRPr lang="ru-RU" sz="2800" smtClean="0"/>
          </a:p>
          <a:p>
            <a:endParaRPr lang="ru-RU" sz="2800" smtClean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D5257E-176E-4D3F-87FF-48F7FCCD23C8}" type="slidenum">
              <a:rPr lang="ru-RU" smtClean="0"/>
              <a:pPr eaLnBrk="1" hangingPunct="1"/>
              <a:t>54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000500"/>
            <a:ext cx="8572500" cy="2000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 dirty="0" err="1">
                <a:latin typeface="Courier New" pitchFamily="49" charset="0"/>
              </a:rPr>
              <a:t>public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List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findWithName</a:t>
            </a:r>
            <a:r>
              <a:rPr lang="ru-RU" b="1" dirty="0">
                <a:latin typeface="Courier New" pitchFamily="49" charset="0"/>
              </a:rPr>
              <a:t>(</a:t>
            </a:r>
            <a:r>
              <a:rPr lang="ru-RU" b="1" dirty="0" err="1">
                <a:latin typeface="Courier New" pitchFamily="49" charset="0"/>
              </a:rPr>
              <a:t>String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name</a:t>
            </a:r>
            <a:r>
              <a:rPr lang="ru-RU" b="1" dirty="0">
                <a:latin typeface="Courier New" pitchFamily="49" charset="0"/>
              </a:rPr>
              <a:t>) { </a:t>
            </a:r>
          </a:p>
          <a:p>
            <a:pPr eaLnBrk="1" hangingPunct="1"/>
            <a:r>
              <a:rPr lang="ru-RU" b="1" dirty="0">
                <a:latin typeface="Courier New" pitchFamily="49" charset="0"/>
              </a:rPr>
              <a:t>  </a:t>
            </a:r>
            <a:r>
              <a:rPr lang="ru-RU" b="1" dirty="0" err="1">
                <a:latin typeface="Courier New" pitchFamily="49" charset="0"/>
              </a:rPr>
              <a:t>return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em.createQuery</a:t>
            </a:r>
            <a:r>
              <a:rPr lang="ru-RU" b="1" dirty="0">
                <a:latin typeface="Courier New" pitchFamily="49" charset="0"/>
              </a:rPr>
              <a:t>( </a:t>
            </a:r>
          </a:p>
          <a:p>
            <a:pPr eaLnBrk="1" hangingPunct="1"/>
            <a:r>
              <a:rPr lang="ru-RU" b="1" dirty="0">
                <a:latin typeface="Courier New" pitchFamily="49" charset="0"/>
              </a:rPr>
              <a:t>    "SELECT c FROM </a:t>
            </a:r>
            <a:r>
              <a:rPr lang="ru-RU" b="1" dirty="0" err="1">
                <a:latin typeface="Courier New" pitchFamily="49" charset="0"/>
              </a:rPr>
              <a:t>Customer</a:t>
            </a:r>
            <a:r>
              <a:rPr lang="ru-RU" b="1" dirty="0">
                <a:latin typeface="Courier New" pitchFamily="49" charset="0"/>
              </a:rPr>
              <a:t> c WHERE c.name </a:t>
            </a:r>
            <a:r>
              <a:rPr lang="ru-RU" b="1" dirty="0" smtClean="0">
                <a:latin typeface="Courier New" pitchFamily="49" charset="0"/>
              </a:rPr>
              <a:t>LIKE :</a:t>
            </a:r>
            <a:r>
              <a:rPr lang="ru-RU" b="1" dirty="0" err="1">
                <a:latin typeface="Courier New" pitchFamily="49" charset="0"/>
              </a:rPr>
              <a:t>custName</a:t>
            </a:r>
            <a:r>
              <a:rPr lang="ru-RU" b="1" dirty="0">
                <a:latin typeface="Courier New" pitchFamily="49" charset="0"/>
              </a:rPr>
              <a:t>")</a:t>
            </a:r>
          </a:p>
          <a:p>
            <a:pPr eaLnBrk="1" hangingPunct="1"/>
            <a:r>
              <a:rPr lang="ru-RU" b="1" dirty="0">
                <a:latin typeface="Courier New" pitchFamily="49" charset="0"/>
              </a:rPr>
              <a:t>    .</a:t>
            </a:r>
            <a:r>
              <a:rPr lang="ru-RU" b="1" dirty="0" err="1">
                <a:latin typeface="Courier New" pitchFamily="49" charset="0"/>
              </a:rPr>
              <a:t>setParameter</a:t>
            </a:r>
            <a:r>
              <a:rPr lang="ru-RU" b="1" dirty="0">
                <a:latin typeface="Courier New" pitchFamily="49" charset="0"/>
              </a:rPr>
              <a:t>("</a:t>
            </a:r>
            <a:r>
              <a:rPr lang="ru-RU" b="1" dirty="0" err="1">
                <a:latin typeface="Courier New" pitchFamily="49" charset="0"/>
              </a:rPr>
              <a:t>custName</a:t>
            </a:r>
            <a:r>
              <a:rPr lang="ru-RU" b="1" dirty="0">
                <a:latin typeface="Courier New" pitchFamily="49" charset="0"/>
              </a:rPr>
              <a:t>", </a:t>
            </a:r>
            <a:r>
              <a:rPr lang="ru-RU" b="1" dirty="0" err="1">
                <a:latin typeface="Courier New" pitchFamily="49" charset="0"/>
              </a:rPr>
              <a:t>name</a:t>
            </a:r>
            <a:r>
              <a:rPr lang="ru-RU" b="1" dirty="0">
                <a:latin typeface="Courier New" pitchFamily="49" charset="0"/>
              </a:rPr>
              <a:t>)</a:t>
            </a:r>
          </a:p>
          <a:p>
            <a:pPr eaLnBrk="1" hangingPunct="1"/>
            <a:r>
              <a:rPr lang="ru-RU" b="1" dirty="0">
                <a:latin typeface="Courier New" pitchFamily="49" charset="0"/>
              </a:rPr>
              <a:t>    .</a:t>
            </a:r>
            <a:r>
              <a:rPr lang="ru-RU" b="1" dirty="0" err="1">
                <a:latin typeface="Courier New" pitchFamily="49" charset="0"/>
              </a:rPr>
              <a:t>setMaxResults</a:t>
            </a:r>
            <a:r>
              <a:rPr lang="ru-RU" b="1" dirty="0">
                <a:latin typeface="Courier New" pitchFamily="49" charset="0"/>
              </a:rPr>
              <a:t>(10)</a:t>
            </a:r>
          </a:p>
          <a:p>
            <a:pPr eaLnBrk="1" hangingPunct="1"/>
            <a:r>
              <a:rPr lang="ru-RU" b="1" dirty="0">
                <a:latin typeface="Courier New" pitchFamily="49" charset="0"/>
              </a:rPr>
              <a:t>    .</a:t>
            </a:r>
            <a:r>
              <a:rPr lang="ru-RU" b="1" dirty="0" err="1">
                <a:latin typeface="Courier New" pitchFamily="49" charset="0"/>
              </a:rPr>
              <a:t>getResultList</a:t>
            </a:r>
            <a:r>
              <a:rPr lang="ru-RU" b="1" dirty="0">
                <a:latin typeface="Courier New" pitchFamily="49" charset="0"/>
              </a:rPr>
              <a:t>(); </a:t>
            </a:r>
          </a:p>
          <a:p>
            <a:pPr eaLnBrk="1" hangingPunct="1"/>
            <a:r>
              <a:rPr lang="ru-RU" b="1" dirty="0">
                <a:latin typeface="Courier New" pitchFamily="49" charset="0"/>
              </a:rPr>
              <a:t>} 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JPQL</a:t>
            </a: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Оперирует над абстрактной схемой</a:t>
            </a:r>
          </a:p>
          <a:p>
            <a:pPr lvl="1">
              <a:defRPr/>
            </a:pPr>
            <a:r>
              <a:rPr lang="ru-RU" dirty="0" smtClean="0"/>
              <a:t>Таблицы – это сущности</a:t>
            </a:r>
          </a:p>
          <a:p>
            <a:pPr lvl="1">
              <a:defRPr/>
            </a:pPr>
            <a:r>
              <a:rPr lang="ru-RU" dirty="0" smtClean="0"/>
              <a:t>Столбцы – это поля сущностей</a:t>
            </a:r>
          </a:p>
          <a:p>
            <a:pPr>
              <a:defRPr/>
            </a:pPr>
            <a:r>
              <a:rPr lang="ru-RU" dirty="0" smtClean="0"/>
              <a:t>В запросах можно указывать параметры</a:t>
            </a:r>
          </a:p>
          <a:p>
            <a:pPr lvl="1">
              <a:defRPr/>
            </a:pPr>
            <a:r>
              <a:rPr lang="ru-RU" dirty="0" smtClean="0"/>
              <a:t>Именованные - </a:t>
            </a:r>
            <a:r>
              <a:rPr lang="en-US" dirty="0" smtClean="0"/>
              <a:t>:</a:t>
            </a:r>
            <a:r>
              <a:rPr lang="en-US" dirty="0" err="1" smtClean="0"/>
              <a:t>paramName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Нумерованные - ?</a:t>
            </a:r>
            <a:r>
              <a:rPr lang="en-US" dirty="0" smtClean="0"/>
              <a:t>number</a:t>
            </a:r>
          </a:p>
          <a:p>
            <a:pPr>
              <a:defRPr/>
            </a:pPr>
            <a:r>
              <a:rPr lang="ru-RU" dirty="0" smtClean="0"/>
              <a:t>Виды запросов</a:t>
            </a:r>
          </a:p>
          <a:p>
            <a:pPr lvl="1">
              <a:defRPr/>
            </a:pPr>
            <a:r>
              <a:rPr lang="en-US" dirty="0" smtClean="0"/>
              <a:t>Select (SELECT, FROM, WHERE, GROUP BY, HAVING, ORDER BY)</a:t>
            </a:r>
          </a:p>
          <a:p>
            <a:pPr lvl="1">
              <a:defRPr/>
            </a:pPr>
            <a:r>
              <a:rPr lang="en-US" dirty="0" smtClean="0"/>
              <a:t>Update (UPDATE, WHERE)</a:t>
            </a:r>
          </a:p>
          <a:p>
            <a:pPr lvl="1">
              <a:defRPr/>
            </a:pPr>
            <a:r>
              <a:rPr lang="en-US" dirty="0" smtClean="0"/>
              <a:t>Delete (DELETE, WHERE)</a:t>
            </a:r>
            <a:endParaRPr lang="ru-RU" dirty="0"/>
          </a:p>
        </p:txBody>
      </p:sp>
      <p:sp>
        <p:nvSpPr>
          <p:cNvPr id="593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69DFE6-E506-4A2C-B54D-DDC8E1A2F69B}" type="slidenum">
              <a:rPr lang="ru-RU" smtClean="0"/>
              <a:pPr eaLnBrk="1" hangingPunct="1"/>
              <a:t>55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Именованные запросы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Для класса сущности можно заранее создать готовые запросы, чтобы не утруждать пользователя разбором схемы</a:t>
            </a:r>
          </a:p>
          <a:p>
            <a:pPr eaLnBrk="1" hangingPunct="1"/>
            <a:r>
              <a:rPr lang="ru-RU" sz="2400" smtClean="0"/>
              <a:t>Для этого применяется аннотация класса сущности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@NamedQuery</a:t>
            </a:r>
          </a:p>
          <a:p>
            <a:endParaRPr lang="ru-RU" sz="2400" smtClean="0"/>
          </a:p>
        </p:txBody>
      </p:sp>
      <p:sp>
        <p:nvSpPr>
          <p:cNvPr id="604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1B4AEC-7406-4ABE-B90F-444E702607B6}" type="slidenum">
              <a:rPr lang="ru-RU" smtClean="0"/>
              <a:pPr eaLnBrk="1" hangingPunct="1"/>
              <a:t>56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786188"/>
            <a:ext cx="8572500" cy="2286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600" b="1">
                <a:latin typeface="Courier New" pitchFamily="49" charset="0"/>
              </a:rPr>
              <a:t>@NamedQuery(</a:t>
            </a:r>
            <a:endParaRPr lang="en-US" sz="1600" b="1">
              <a:latin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</a:rPr>
              <a:t>  </a:t>
            </a:r>
            <a:r>
              <a:rPr lang="ru-RU" sz="1600" b="1">
                <a:latin typeface="Courier New" pitchFamily="49" charset="0"/>
              </a:rPr>
              <a:t>name="findAllCustomersWithName",</a:t>
            </a:r>
            <a:endParaRPr lang="en-US" sz="1600" b="1">
              <a:latin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</a:rPr>
              <a:t> </a:t>
            </a:r>
            <a:r>
              <a:rPr lang="ru-RU" sz="1600" b="1">
                <a:latin typeface="Courier New" pitchFamily="49" charset="0"/>
              </a:rPr>
              <a:t> query="SELECT c FROM Customer c WHERE c.name LIKE :custName"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)</a:t>
            </a:r>
          </a:p>
          <a:p>
            <a:pPr eaLnBrk="1" hangingPunct="1"/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customers = em.createNamedQuery("findAllCustomersWithName")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  .setParameter("custName", "Smith") </a:t>
            </a:r>
          </a:p>
          <a:p>
            <a:pPr eaLnBrk="1" hangingPunct="1"/>
            <a:r>
              <a:rPr lang="ru-RU" sz="1600" b="1">
                <a:latin typeface="Courier New" pitchFamily="49" charset="0"/>
              </a:rPr>
              <a:t>  .getResultList(); </a:t>
            </a:r>
            <a:endParaRPr lang="en-US" sz="1600" b="1">
              <a:latin typeface="Courier New" pitchFamily="49" charset="0"/>
            </a:endParaRPr>
          </a:p>
          <a:p>
            <a:pPr eaLnBrk="1" hangingPunct="1"/>
            <a:endParaRPr lang="en-US" sz="16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Критерии (</a:t>
            </a:r>
            <a:r>
              <a:rPr lang="en-US" smtClean="0"/>
              <a:t>Criteria API)</a:t>
            </a: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ru-RU" dirty="0" smtClean="0"/>
              <a:t>Позволяют строить запросы к базе без написания </a:t>
            </a:r>
            <a:r>
              <a:rPr lang="en-US" dirty="0" smtClean="0"/>
              <a:t>JPQL-</a:t>
            </a:r>
            <a:r>
              <a:rPr lang="ru-RU" dirty="0" smtClean="0"/>
              <a:t>выражений</a:t>
            </a:r>
          </a:p>
          <a:p>
            <a:pPr>
              <a:defRPr/>
            </a:pPr>
            <a:r>
              <a:rPr lang="ru-RU" dirty="0" smtClean="0"/>
              <a:t>Также оперируют над абстрактной схемой</a:t>
            </a:r>
          </a:p>
          <a:p>
            <a:pPr>
              <a:defRPr/>
            </a:pPr>
            <a:r>
              <a:rPr lang="ru-RU" dirty="0" smtClean="0"/>
              <a:t>Имена полей можно указывать:</a:t>
            </a:r>
          </a:p>
          <a:p>
            <a:pPr lvl="1">
              <a:defRPr/>
            </a:pPr>
            <a:r>
              <a:rPr lang="ru-RU" dirty="0" smtClean="0"/>
              <a:t>Явно в виде строки (</a:t>
            </a:r>
            <a:r>
              <a:rPr lang="en-US" dirty="0" smtClean="0"/>
              <a:t>string-based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С помощью класса метамодели</a:t>
            </a:r>
          </a:p>
          <a:p>
            <a:pPr lvl="2">
              <a:defRPr/>
            </a:pPr>
            <a:r>
              <a:rPr lang="ru-RU" dirty="0" smtClean="0"/>
              <a:t>Генерируется средствами реализации </a:t>
            </a:r>
            <a:r>
              <a:rPr lang="en-US" dirty="0" err="1" smtClean="0"/>
              <a:t>EntityPersistence</a:t>
            </a:r>
            <a:endParaRPr lang="en-US" dirty="0" smtClean="0"/>
          </a:p>
          <a:p>
            <a:pPr lvl="2">
              <a:defRPr/>
            </a:pPr>
            <a:r>
              <a:rPr lang="ru-RU" dirty="0" smtClean="0"/>
              <a:t>Можно его использовать статически</a:t>
            </a:r>
          </a:p>
          <a:p>
            <a:pPr lvl="2">
              <a:defRPr/>
            </a:pPr>
            <a:r>
              <a:rPr lang="ru-RU" dirty="0" smtClean="0"/>
              <a:t>Есть динамический способ получить к нему доступ</a:t>
            </a:r>
            <a:endParaRPr lang="ru-RU" dirty="0"/>
          </a:p>
        </p:txBody>
      </p:sp>
      <p:sp>
        <p:nvSpPr>
          <p:cNvPr id="614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2EBA55-BC90-4E3D-A515-58D4A6C008DA}" type="slidenum">
              <a:rPr lang="ru-RU" smtClean="0"/>
              <a:pPr eaLnBrk="1" hangingPunct="1"/>
              <a:t>57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Простой пример запроса</a:t>
            </a:r>
          </a:p>
        </p:txBody>
      </p:sp>
      <p:sp>
        <p:nvSpPr>
          <p:cNvPr id="6246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09E28C-CA64-4BBB-82A9-6FCFE17644ED}" type="slidenum">
              <a:rPr lang="ru-RU" smtClean="0"/>
              <a:pPr eaLnBrk="1" hangingPunct="1"/>
              <a:t>58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133600"/>
            <a:ext cx="8572500" cy="23749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EntityManager em = ...;</a:t>
            </a:r>
            <a:endParaRPr lang="ru-RU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CriteriaBuilder cb = em.getCriteriaBuilder();</a:t>
            </a:r>
            <a:endParaRPr lang="ru-RU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CriteriaQuery&lt;Pet&gt; cq = cb.createQuery(Pet.class);</a:t>
            </a:r>
            <a:endParaRPr lang="ru-RU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Root&lt;Pet&gt; pet = cq.from(Pet.class);</a:t>
            </a:r>
            <a:endParaRPr lang="ru-RU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cq.select(pet);</a:t>
            </a:r>
            <a:endParaRPr lang="ru-RU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TypedQuery&lt;Pet&gt; q = em.createQuery(cq);</a:t>
            </a:r>
            <a:endParaRPr lang="ru-RU" sz="20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List&lt;Pet&gt; allPets = q.getResultList();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7338" y="5157788"/>
            <a:ext cx="8572500" cy="4318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SELECT p FROM Pet p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br>
              <a:rPr lang="ru-RU" smtClean="0"/>
            </a:br>
            <a:r>
              <a:rPr lang="ru-RU" smtClean="0"/>
              <a:t>использования класса</a:t>
            </a:r>
          </a:p>
        </p:txBody>
      </p:sp>
      <p:sp>
        <p:nvSpPr>
          <p:cNvPr id="819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CAA933-24D8-4877-BC3D-3C4742C8E172}" type="slidenum">
              <a:rPr lang="ru-RU" smtClean="0"/>
              <a:pPr eaLnBrk="1" hangingPunct="1"/>
              <a:t>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900" b="1">
                <a:latin typeface="Courier New" pitchFamily="49" charset="0"/>
              </a:rPr>
              <a:t>import java.util.*;</a:t>
            </a:r>
            <a:endParaRPr lang="ru-RU" sz="1900" b="1">
              <a:latin typeface="Courier New" pitchFamily="49" charset="0"/>
            </a:endParaRPr>
          </a:p>
          <a:p>
            <a:pPr eaLnBrk="1" hangingPunct="1"/>
            <a:r>
              <a:rPr lang="en-US" sz="1900" b="1">
                <a:latin typeface="Courier New" pitchFamily="49" charset="0"/>
              </a:rPr>
              <a:t>import javax.ejb.Stateless;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import javax.persistence.</a:t>
            </a:r>
            <a:r>
              <a:rPr lang="ru-RU" sz="1900" b="1">
                <a:latin typeface="Courier New" pitchFamily="49" charset="0"/>
              </a:rPr>
              <a:t>*</a:t>
            </a:r>
            <a:r>
              <a:rPr lang="en-US" sz="1900" b="1">
                <a:latin typeface="Courier New" pitchFamily="49" charset="0"/>
              </a:rPr>
              <a:t>;</a:t>
            </a:r>
          </a:p>
          <a:p>
            <a:pPr eaLnBrk="1" hangingPunct="1"/>
            <a:endParaRPr lang="ru-RU" sz="1900" b="1">
              <a:latin typeface="Courier New" pitchFamily="49" charset="0"/>
            </a:endParaRPr>
          </a:p>
          <a:p>
            <a:pPr eaLnBrk="1" hangingPunct="1"/>
            <a:r>
              <a:rPr lang="en-US" sz="1900" b="1">
                <a:latin typeface="Courier New" pitchFamily="49" charset="0"/>
              </a:rPr>
              <a:t>@Stateless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public class LocalGetterBean implements LocalGetterLocal {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@PersistenceContext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private EntityManager em;</a:t>
            </a:r>
          </a:p>
          <a:p>
            <a:pPr eaLnBrk="1" hangingPunct="1"/>
            <a:endParaRPr lang="en-US" sz="1900" b="1">
              <a:latin typeface="Courier New" pitchFamily="49" charset="0"/>
            </a:endParaRPr>
          </a:p>
          <a:p>
            <a:pPr eaLnBrk="1" hangingPunct="1"/>
            <a:r>
              <a:rPr lang="en-US" sz="1900" b="1">
                <a:latin typeface="Courier New" pitchFamily="49" charset="0"/>
              </a:rPr>
              <a:t>  public String getArtistName(Integer id) {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Artist artist = em.find(Artist.class, id);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  return artist.getName();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Еще примеры запросов</a:t>
            </a:r>
          </a:p>
        </p:txBody>
      </p:sp>
      <p:sp>
        <p:nvSpPr>
          <p:cNvPr id="6349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EF38A4-AC0F-4FC9-A9F0-7DD1F7C17722}" type="slidenum">
              <a:rPr lang="ru-RU" smtClean="0"/>
              <a:pPr eaLnBrk="1" hangingPunct="1"/>
              <a:t>59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989138"/>
            <a:ext cx="8572500" cy="38877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CriteriaQuery&lt;Pet&gt; cq = cb.createQuery(Pet.class);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Root&lt;Pet&gt; pet = cq.from(Pet.class);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Date firstDate = new Date(...);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Date secondDate = new Date(...); cq.where(cb.between(pet.get(Pet_.birthday), firstDate, secondDate));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CriteriaQuery&lt;Pet&gt; cq = cb.createQuery(Pet.class);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Root&lt;Pet&gt; pet = cq.from(Pet.class);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cq.where(cb.equal(pet.get(Pet_.name), "Fido")   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  .and(cb.equal(pet.get(Pet_.color), "brown")));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CriteriaQuery&lt;Pet&gt; cq = cb.createQuery(Pet.class);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Root&lt;Pet&gt; pet = cq.from(Pet.class);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cq.groupBy(pet.get(Pet_.color)); cq.having(cb.in(pet.get(Pet_.color)).value("brown").value("red"));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</a:t>
            </a:r>
            <a:r>
              <a:rPr lang="en-US" smtClean="0"/>
              <a:t>EntityPersistance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5000"/>
              </a:lnSpc>
              <a:defRPr/>
            </a:pPr>
            <a:r>
              <a:rPr lang="ru-RU" dirty="0" smtClean="0"/>
              <a:t>В рамках управляемых контейнером объектов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Менеджер можно получить с помощью механизма внедрения зависимостей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При передаче сущностей через удаленные интерфейсы связи между сущностями корректно не передаются</a:t>
            </a:r>
          </a:p>
          <a:p>
            <a:pPr>
              <a:lnSpc>
                <a:spcPct val="105000"/>
              </a:lnSpc>
              <a:defRPr/>
            </a:pPr>
            <a:r>
              <a:rPr lang="ru-RU" dirty="0" smtClean="0"/>
              <a:t>В рамках </a:t>
            </a:r>
            <a:r>
              <a:rPr lang="en-US" dirty="0" smtClean="0"/>
              <a:t>JSP-</a:t>
            </a:r>
            <a:r>
              <a:rPr lang="ru-RU" dirty="0" smtClean="0"/>
              <a:t>страниц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Внедрение зависимостей недоступно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Классическая трехслойная система</a:t>
            </a:r>
            <a:endParaRPr lang="ru-RU" dirty="0"/>
          </a:p>
        </p:txBody>
      </p:sp>
      <p:sp>
        <p:nvSpPr>
          <p:cNvPr id="645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D88970-A308-428C-BC95-52C71EE8B7D6}" type="slidenum">
              <a:rPr lang="ru-RU" smtClean="0"/>
              <a:pPr eaLnBrk="1" hangingPunct="1"/>
              <a:t>60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3200"/>
              </a:spcBef>
            </a:pPr>
            <a:r>
              <a:rPr lang="ru-RU" smtClean="0"/>
              <a:t>Механизм </a:t>
            </a:r>
            <a:r>
              <a:rPr lang="en-US" smtClean="0"/>
              <a:t>Entity Persistence </a:t>
            </a:r>
            <a:r>
              <a:rPr lang="ru-RU" smtClean="0"/>
              <a:t>предоставляет более гибкие средства работы с РБД</a:t>
            </a:r>
          </a:p>
          <a:p>
            <a:pPr eaLnBrk="1" hangingPunct="1">
              <a:lnSpc>
                <a:spcPct val="90000"/>
              </a:lnSpc>
              <a:spcBef>
                <a:spcPts val="3200"/>
              </a:spcBef>
            </a:pPr>
            <a:r>
              <a:rPr lang="ru-RU" smtClean="0"/>
              <a:t>И намного более удобные</a:t>
            </a:r>
          </a:p>
          <a:p>
            <a:pPr eaLnBrk="1" hangingPunct="1">
              <a:lnSpc>
                <a:spcPct val="90000"/>
              </a:lnSpc>
              <a:spcBef>
                <a:spcPts val="3200"/>
              </a:spcBef>
            </a:pPr>
            <a:r>
              <a:rPr lang="ru-RU" smtClean="0"/>
              <a:t>Некоторые идеи остались от </a:t>
            </a:r>
            <a:r>
              <a:rPr lang="en-US" smtClean="0"/>
              <a:t>EntityBeans</a:t>
            </a:r>
            <a:endParaRPr lang="ru-RU" smtClean="0"/>
          </a:p>
          <a:p>
            <a:pPr eaLnBrk="1" hangingPunct="1">
              <a:lnSpc>
                <a:spcPct val="90000"/>
              </a:lnSpc>
              <a:spcBef>
                <a:spcPts val="3200"/>
              </a:spcBef>
            </a:pPr>
            <a:r>
              <a:rPr lang="ru-RU" smtClean="0"/>
              <a:t>Сложные дескрипторы развертывания заменены не менее сложными аннотациями</a:t>
            </a:r>
          </a:p>
        </p:txBody>
      </p:sp>
      <p:sp>
        <p:nvSpPr>
          <p:cNvPr id="655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8EDF31-8E5E-49CA-8C88-5E1F3015BA7B}" type="slidenum">
              <a:rPr lang="ru-RU" smtClean="0"/>
              <a:pPr eaLnBrk="1" hangingPunct="1"/>
              <a:t>61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Persistence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smtClean="0"/>
              <a:t>Entity – </a:t>
            </a:r>
            <a:r>
              <a:rPr lang="ru-RU" smtClean="0"/>
              <a:t>это легковесный объект в рамках модуля персистентности</a:t>
            </a:r>
          </a:p>
          <a:p>
            <a:pPr eaLnBrk="1" hangingPunct="1">
              <a:spcBef>
                <a:spcPts val="1500"/>
              </a:spcBef>
            </a:pPr>
            <a:r>
              <a:rPr lang="ru-RU" smtClean="0"/>
              <a:t>Обычно сущность представляет собой таблицу в РБД, а экземпляр – конкретную строку с таблице</a:t>
            </a:r>
          </a:p>
          <a:p>
            <a:pPr eaLnBrk="1" hangingPunct="1">
              <a:spcBef>
                <a:spcPts val="1500"/>
              </a:spcBef>
            </a:pPr>
            <a:r>
              <a:rPr lang="ru-RU" smtClean="0"/>
              <a:t>Основной элемент сущности – ее класс</a:t>
            </a:r>
          </a:p>
          <a:p>
            <a:pPr lvl="1">
              <a:spcBef>
                <a:spcPts val="1500"/>
              </a:spcBef>
            </a:pPr>
            <a:r>
              <a:rPr lang="ru-RU" smtClean="0"/>
              <a:t>могут также использоваться </a:t>
            </a:r>
            <a:br>
              <a:rPr lang="ru-RU" smtClean="0"/>
            </a:br>
            <a:r>
              <a:rPr lang="ru-RU" smtClean="0"/>
              <a:t>вспомогательные классы</a:t>
            </a:r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C2BAAF-DB01-4B96-AACB-69B06FA17619}" type="slidenum">
              <a:rPr lang="ru-RU" smtClean="0"/>
              <a:pPr eaLnBrk="1" hangingPunct="1"/>
              <a:t>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Persistence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900"/>
              </a:spcBef>
            </a:pPr>
            <a:r>
              <a:rPr lang="ru-RU" dirty="0" smtClean="0"/>
              <a:t>Состояние сущности, обладающее </a:t>
            </a:r>
            <a:r>
              <a:rPr lang="ru-RU" dirty="0" err="1" smtClean="0"/>
              <a:t>персистентностью</a:t>
            </a:r>
            <a:r>
              <a:rPr lang="ru-RU" dirty="0" smtClean="0"/>
              <a:t>, представляется в виде:</a:t>
            </a:r>
          </a:p>
          <a:p>
            <a:pPr lvl="1">
              <a:spcBef>
                <a:spcPts val="900"/>
              </a:spcBef>
            </a:pPr>
            <a:r>
              <a:rPr lang="ru-RU" dirty="0" smtClean="0"/>
              <a:t>персистентных полей</a:t>
            </a:r>
          </a:p>
          <a:p>
            <a:pPr lvl="1">
              <a:spcBef>
                <a:spcPts val="900"/>
              </a:spcBef>
            </a:pPr>
            <a:r>
              <a:rPr lang="ru-RU" dirty="0" smtClean="0"/>
              <a:t>персистентных свойств (в стиле </a:t>
            </a:r>
            <a:r>
              <a:rPr lang="en-US" dirty="0" smtClean="0"/>
              <a:t>JavaBeans)</a:t>
            </a:r>
            <a:endParaRPr lang="ru-RU" dirty="0" smtClean="0"/>
          </a:p>
          <a:p>
            <a:pPr>
              <a:spcBef>
                <a:spcPts val="900"/>
              </a:spcBef>
            </a:pPr>
            <a:r>
              <a:rPr lang="ru-RU" dirty="0" smtClean="0"/>
              <a:t>Привязка к таблице производится с помощью специальных аннотаций</a:t>
            </a:r>
          </a:p>
          <a:p>
            <a:pPr>
              <a:spcBef>
                <a:spcPts val="900"/>
              </a:spcBef>
            </a:pPr>
            <a:r>
              <a:rPr lang="ru-RU" dirty="0" smtClean="0"/>
              <a:t>Привязка полей и свойств производится с помощью специальных аннотаций</a:t>
            </a:r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3CE149-AE08-4EB0-9C51-8280FC6E07F3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сущности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ru-RU" dirty="0" smtClean="0"/>
              <a:t>Класс должен быть помечен аннотацией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javax.persistence.Entity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ru-RU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dirty="0" smtClean="0"/>
              <a:t>Должен иметь публичный или защищенный конструктор без параметров</a:t>
            </a:r>
          </a:p>
          <a:p>
            <a:pPr eaLnBrk="1" hangingPunct="1">
              <a:lnSpc>
                <a:spcPct val="80000"/>
              </a:lnSpc>
              <a:defRPr/>
            </a:pPr>
            <a:endParaRPr lang="ru-RU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dirty="0" smtClean="0"/>
              <a:t>Класс может иметь другие конструкторы</a:t>
            </a:r>
          </a:p>
          <a:p>
            <a:pPr eaLnBrk="1" hangingPunct="1">
              <a:lnSpc>
                <a:spcPct val="80000"/>
              </a:lnSpc>
              <a:defRPr/>
            </a:pPr>
            <a:endParaRPr lang="ru-RU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dirty="0" smtClean="0"/>
              <a:t>Сам класс и его элементы, используемые в механизме </a:t>
            </a:r>
            <a:r>
              <a:rPr lang="ru-RU" dirty="0" err="1" smtClean="0"/>
              <a:t>персистентности</a:t>
            </a:r>
            <a:r>
              <a:rPr lang="ru-RU" dirty="0" smtClean="0"/>
              <a:t>, не могут быть помечены как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final</a:t>
            </a:r>
            <a:endParaRPr lang="ru-RU" dirty="0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13ADF0-BA15-440D-A6D5-57A9B2DF673D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10985</TotalTime>
  <Words>3036</Words>
  <Application>Microsoft Office PowerPoint</Application>
  <PresentationFormat>Экран (4:3)</PresentationFormat>
  <Paragraphs>696</Paragraphs>
  <Slides>63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  <vt:variant>
        <vt:lpstr>Произвольные показы</vt:lpstr>
      </vt:variant>
      <vt:variant>
        <vt:i4>1</vt:i4>
      </vt:variant>
    </vt:vector>
  </HeadingPairs>
  <TitlesOfParts>
    <vt:vector size="65" baseType="lpstr">
      <vt:lpstr>Pixel</vt:lpstr>
      <vt:lpstr>Entity Persistence JavaEE 6 (EJB 3)</vt:lpstr>
      <vt:lpstr>План лекции</vt:lpstr>
      <vt:lpstr>Что же было не так?..</vt:lpstr>
      <vt:lpstr>Основные идеи</vt:lpstr>
      <vt:lpstr>Пример класса</vt:lpstr>
      <vt:lpstr>Пример использования класса</vt:lpstr>
      <vt:lpstr>Entity Persistence</vt:lpstr>
      <vt:lpstr>Entity Persistence</vt:lpstr>
      <vt:lpstr>Класс сущности</vt:lpstr>
      <vt:lpstr>Класс сущности</vt:lpstr>
      <vt:lpstr>Доступ к данным</vt:lpstr>
      <vt:lpstr>Привязка таблицы</vt:lpstr>
      <vt:lpstr>Примеры привязки таблиц</vt:lpstr>
      <vt:lpstr>Примеры привязки таблиц</vt:lpstr>
      <vt:lpstr>Привязка полей и свойств</vt:lpstr>
      <vt:lpstr>Аннотация @Column</vt:lpstr>
      <vt:lpstr>Аннотация @Column</vt:lpstr>
      <vt:lpstr>Примеры привязки полей и свойств</vt:lpstr>
      <vt:lpstr>Автоматическая проверка значений полей</vt:lpstr>
      <vt:lpstr>Виды ограничений</vt:lpstr>
      <vt:lpstr>Виды ограничений</vt:lpstr>
      <vt:lpstr>Виды ограничений</vt:lpstr>
      <vt:lpstr>Виды ограничений</vt:lpstr>
      <vt:lpstr>Включаемые классы</vt:lpstr>
      <vt:lpstr>Первичный ключ</vt:lpstr>
      <vt:lpstr>Примеры простого первичного ключа</vt:lpstr>
      <vt:lpstr>Составной первичный ключ</vt:lpstr>
      <vt:lpstr>Класс составного первичного ключа</vt:lpstr>
      <vt:lpstr>Пример класса составного первичного ключа</vt:lpstr>
      <vt:lpstr>Пример использования класса составного первичного ключа</vt:lpstr>
      <vt:lpstr>Пример использования класса составного первичного ключа</vt:lpstr>
      <vt:lpstr>Связь между сущностями</vt:lpstr>
      <vt:lpstr>Аннотации связей  между сущностями</vt:lpstr>
      <vt:lpstr>Пример описания связей между сущностями</vt:lpstr>
      <vt:lpstr>Параметр fetch аннотаций связи</vt:lpstr>
      <vt:lpstr>Наследование</vt:lpstr>
      <vt:lpstr>Простой класс в иерархии</vt:lpstr>
      <vt:lpstr>Mapped Superclass</vt:lpstr>
      <vt:lpstr>Пример Mapped Superclass</vt:lpstr>
      <vt:lpstr>Пример наследования от Mapped Superclass</vt:lpstr>
      <vt:lpstr>Наследование сущностей</vt:lpstr>
      <vt:lpstr>Стратегия Single Table per Class</vt:lpstr>
      <vt:lpstr>Стратегия Table per Concrete Class</vt:lpstr>
      <vt:lpstr>Стратегия Joined Subclass</vt:lpstr>
      <vt:lpstr>Менеджеры сущностей</vt:lpstr>
      <vt:lpstr>Container-Managed Entity Managers </vt:lpstr>
      <vt:lpstr>Application-Managed Entity Managers </vt:lpstr>
      <vt:lpstr>Поиск данных по значению первичного ключа</vt:lpstr>
      <vt:lpstr>Внесение сущностей в контекст</vt:lpstr>
      <vt:lpstr>Удаление сущности из контекста</vt:lpstr>
      <vt:lpstr>Внесение сущностей в контекст</vt:lpstr>
      <vt:lpstr>Жизненный цикл сущности</vt:lpstr>
      <vt:lpstr>Модуль персистентности</vt:lpstr>
      <vt:lpstr>Пример persistence.xml</vt:lpstr>
      <vt:lpstr>Запросы</vt:lpstr>
      <vt:lpstr>JPQL</vt:lpstr>
      <vt:lpstr>Именованные запросы</vt:lpstr>
      <vt:lpstr>Критерии (Criteria API)</vt:lpstr>
      <vt:lpstr>Простой пример запроса</vt:lpstr>
      <vt:lpstr>Еще примеры запросов</vt:lpstr>
      <vt:lpstr>Использование EntityPersistance</vt:lpstr>
      <vt:lpstr>Общие выводы</vt:lpstr>
      <vt:lpstr>Слайд 62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Persistence JavaEE 6 (EJB 3)</dc:title>
  <dc:subject>Технология RMI</dc:subject>
  <cp:lastModifiedBy>User</cp:lastModifiedBy>
  <cp:revision>240</cp:revision>
  <cp:lastPrinted>1601-01-01T00:00:00Z</cp:lastPrinted>
  <dcterms:created xsi:type="dcterms:W3CDTF">2005-08-25T08:18:30Z</dcterms:created>
  <dcterms:modified xsi:type="dcterms:W3CDTF">2017-04-28T11:40:52Z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