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4"/>
  </p:notesMasterIdLst>
  <p:handoutMasterIdLst>
    <p:handoutMasterId r:id="rId65"/>
  </p:handoutMasterIdLst>
  <p:sldIdLst>
    <p:sldId id="547" r:id="rId2"/>
    <p:sldId id="599" r:id="rId3"/>
    <p:sldId id="600" r:id="rId4"/>
    <p:sldId id="601" r:id="rId5"/>
    <p:sldId id="602" r:id="rId6"/>
    <p:sldId id="603" r:id="rId7"/>
    <p:sldId id="604" r:id="rId8"/>
    <p:sldId id="654" r:id="rId9"/>
    <p:sldId id="655" r:id="rId10"/>
    <p:sldId id="656" r:id="rId11"/>
    <p:sldId id="657" r:id="rId12"/>
    <p:sldId id="658" r:id="rId13"/>
    <p:sldId id="659" r:id="rId14"/>
    <p:sldId id="608" r:id="rId15"/>
    <p:sldId id="609" r:id="rId16"/>
    <p:sldId id="610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68" r:id="rId38"/>
    <p:sldId id="669" r:id="rId39"/>
    <p:sldId id="633" r:id="rId40"/>
    <p:sldId id="660" r:id="rId41"/>
    <p:sldId id="661" r:id="rId42"/>
    <p:sldId id="662" r:id="rId43"/>
    <p:sldId id="638" r:id="rId44"/>
    <p:sldId id="639" r:id="rId45"/>
    <p:sldId id="640" r:id="rId46"/>
    <p:sldId id="641" r:id="rId47"/>
    <p:sldId id="665" r:id="rId48"/>
    <p:sldId id="667" r:id="rId49"/>
    <p:sldId id="663" r:id="rId50"/>
    <p:sldId id="664" r:id="rId51"/>
    <p:sldId id="645" r:id="rId52"/>
    <p:sldId id="646" r:id="rId53"/>
    <p:sldId id="647" r:id="rId54"/>
    <p:sldId id="648" r:id="rId55"/>
    <p:sldId id="650" r:id="rId56"/>
    <p:sldId id="670" r:id="rId57"/>
    <p:sldId id="649" r:id="rId58"/>
    <p:sldId id="651" r:id="rId59"/>
    <p:sldId id="652" r:id="rId60"/>
    <p:sldId id="653" r:id="rId61"/>
    <p:sldId id="671" r:id="rId62"/>
    <p:sldId id="501" r:id="rId63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6" autoAdjust="0"/>
    <p:restoredTop sz="94743" autoAdjust="0"/>
  </p:normalViewPr>
  <p:slideViewPr>
    <p:cSldViewPr>
      <p:cViewPr>
        <p:scale>
          <a:sx n="98" d="100"/>
          <a:sy n="98" d="100"/>
        </p:scale>
        <p:origin x="-10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99EF8BD1-143A-49C3-BE80-005133A91E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A2C329E-0E0F-4172-96B9-14655D2995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52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D9BF5CB-358C-4F56-9B66-F7E14857323D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E4F0ED0-6013-4E55-B1CE-F7FAE794C9FD}" type="slidenum">
              <a:rPr lang="ru-RU" smtClean="0">
                <a:latin typeface="Times New Roman" pitchFamily="18" charset="0"/>
              </a:rPr>
              <a:pPr/>
              <a:t>29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943CD-CFF3-4B28-9F8A-1E6B3107CA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06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B3CE5-5D7F-43E7-8E1E-828A9C6CA2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5478-A842-46A2-935E-1D89786BDF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5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2EC18-9C3B-4421-BE84-E0D580631A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7FBAA-30B4-4DA5-AC04-D32318083C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1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D35CE-C7BB-4CC1-97DA-46FF44C2FE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1E2C-F024-4B7B-B178-F5FF1F13AC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A290-0857-40B4-B3BD-250818694C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6F814-D592-4648-9FD0-DB7DF94C34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7C290-BB16-4A84-BF65-EB8EBC7B0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78C67-8D3C-46C5-BFFF-908E7E8035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77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97DC49-47C5-453E-BF81-49BC257A0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31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32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33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Server Pages</a:t>
            </a:r>
            <a:br>
              <a:rPr lang="en-US" smtClean="0"/>
            </a:br>
            <a:r>
              <a:rPr lang="ru-RU" sz="3600" smtClean="0"/>
              <a:t>Развитие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ru-RU" sz="2400" b="1" dirty="0" smtClean="0">
                <a:solidFill>
                  <a:schemeClr val="bg1"/>
                </a:solidFill>
              </a:rPr>
              <a:t>26</a:t>
            </a:r>
            <a:r>
              <a:rPr lang="en-US" sz="2400" b="1" dirty="0" smtClean="0">
                <a:solidFill>
                  <a:schemeClr val="bg1"/>
                </a:solidFill>
              </a:rPr>
              <a:t>.1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Немедленное и отложенное вычисление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Немедленное вычисление (</a:t>
            </a:r>
            <a:r>
              <a:rPr lang="en-US" dirty="0" smtClean="0"/>
              <a:t>JSP)</a:t>
            </a:r>
            <a:endParaRPr lang="ru-RU" dirty="0" smtClean="0"/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${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b="1" i="1" dirty="0" smtClean="0">
                <a:solidFill>
                  <a:schemeClr val="accent1"/>
                </a:solidFill>
                <a:latin typeface="Courier New" pitchFamily="49" charset="0"/>
              </a:rPr>
              <a:t>выражение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}</a:t>
            </a:r>
          </a:p>
          <a:p>
            <a:pPr lvl="1">
              <a:defRPr/>
            </a:pPr>
            <a:r>
              <a:rPr lang="ru-RU" dirty="0" smtClean="0"/>
              <a:t>Позволяет лишь получить значение выражения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Отложенное вычисление</a:t>
            </a:r>
            <a:r>
              <a:rPr lang="en-US" dirty="0" smtClean="0"/>
              <a:t> (JSF)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#{ </a:t>
            </a:r>
            <a:r>
              <a:rPr lang="ru-RU" b="1" i="1" dirty="0" smtClean="0">
                <a:solidFill>
                  <a:schemeClr val="accent1"/>
                </a:solidFill>
                <a:latin typeface="Courier New" pitchFamily="49" charset="0"/>
              </a:rPr>
              <a:t>выражение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}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ru-RU" dirty="0" smtClean="0"/>
              <a:t>Выражение может использоваться различным образом в разные моменты жизненного цикла</a:t>
            </a:r>
          </a:p>
          <a:p>
            <a:pPr lvl="1">
              <a:defRPr/>
            </a:pPr>
            <a:r>
              <a:rPr lang="ru-RU" dirty="0" smtClean="0"/>
              <a:t>Позволяет не только получать значения, но и записывать их (в т.ч. для свойств </a:t>
            </a:r>
            <a:r>
              <a:rPr lang="ru-RU" dirty="0" err="1" smtClean="0"/>
              <a:t>бинов</a:t>
            </a:r>
            <a:r>
              <a:rPr lang="ru-RU" dirty="0" smtClean="0"/>
              <a:t>)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9CE307-3E5E-4205-9DC9-B60757BA9796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выражений с немедленным вычислением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Выражения </a:t>
            </a:r>
            <a:r>
              <a:rPr lang="en-US" smtClean="0"/>
              <a:t>EL </a:t>
            </a:r>
            <a:r>
              <a:rPr lang="ru-RU" smtClean="0"/>
              <a:t>могут применяться:</a:t>
            </a:r>
          </a:p>
          <a:p>
            <a:pPr lvl="1" eaLnBrk="1" hangingPunct="1"/>
            <a:r>
              <a:rPr lang="ru-RU" smtClean="0"/>
              <a:t>в статическом тексте</a:t>
            </a:r>
          </a:p>
          <a:p>
            <a:pPr lvl="1" eaLnBrk="1" hangingPunct="1"/>
            <a:r>
              <a:rPr lang="ru-RU" smtClean="0"/>
              <a:t>в качестве значений атрибутов тегов</a:t>
            </a:r>
          </a:p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739D27-409F-4794-A5A9-760AF483AEB4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500438"/>
            <a:ext cx="8572500" cy="25003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&lt;some:tag&gt;</a:t>
            </a:r>
          </a:p>
          <a:p>
            <a:pPr eaLnBrk="1" hangingPunct="1"/>
            <a:r>
              <a:rPr lang="ru-RU" sz="2200" b="1">
                <a:latin typeface="Courier New" pitchFamily="49" charset="0"/>
              </a:rPr>
              <a:t>    </a:t>
            </a:r>
            <a:r>
              <a:rPr lang="en-US" sz="2200" b="1">
                <a:latin typeface="Courier New" pitchFamily="49" charset="0"/>
              </a:rPr>
              <a:t>some text ${expr} some text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&lt;/some:tag&gt;</a:t>
            </a:r>
            <a:endParaRPr lang="ru-RU" sz="2200" b="1">
              <a:latin typeface="Courier New" pitchFamily="49" charset="0"/>
            </a:endParaRPr>
          </a:p>
          <a:p>
            <a:pPr eaLnBrk="1" hangingPunct="1"/>
            <a:endParaRPr lang="ru-RU" sz="2200" b="1">
              <a:latin typeface="Courier New" pitchFamily="49" charset="0"/>
            </a:endParaRP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&lt;some:tag value="${expr}"/&gt;</a:t>
            </a:r>
            <a:endParaRPr lang="ru-RU" sz="2200" b="1">
              <a:latin typeface="Courier New" pitchFamily="49" charset="0"/>
            </a:endParaRPr>
          </a:p>
          <a:p>
            <a:pPr eaLnBrk="1" hangingPunct="1"/>
            <a:endParaRPr lang="ru-RU" sz="2200" b="1">
              <a:latin typeface="Courier New" pitchFamily="49" charset="0"/>
            </a:endParaRP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&lt;some:tag value="some${expr}${expr}text${expr}"/&gt;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к данным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700"/>
              </a:spcBef>
              <a:defRPr/>
            </a:pPr>
            <a:r>
              <a:rPr lang="ru-RU" dirty="0" smtClean="0"/>
              <a:t>Компоненты </a:t>
            </a:r>
            <a:r>
              <a:rPr lang="en-US" dirty="0" smtClean="0"/>
              <a:t>JavaBeans</a:t>
            </a:r>
            <a:endParaRPr lang="ru-RU" dirty="0" smtClean="0"/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</a:t>
            </a:r>
            <a:r>
              <a:rPr lang="en-US" dirty="0" err="1" smtClean="0"/>
              <a:t>beanName.propertyName</a:t>
            </a:r>
            <a:r>
              <a:rPr lang="en-US" dirty="0" smtClean="0"/>
              <a:t>}</a:t>
            </a:r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</a:t>
            </a:r>
            <a:r>
              <a:rPr lang="en-US" dirty="0" err="1" smtClean="0"/>
              <a:t>beanName</a:t>
            </a:r>
            <a:r>
              <a:rPr lang="en-US" dirty="0" smtClean="0"/>
              <a:t>["</a:t>
            </a:r>
            <a:r>
              <a:rPr lang="en-US" dirty="0" err="1" smtClean="0"/>
              <a:t>propertyName</a:t>
            </a:r>
            <a:r>
              <a:rPr lang="en-US" dirty="0" smtClean="0"/>
              <a:t>"]}</a:t>
            </a:r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Коллекции</a:t>
            </a:r>
            <a:endParaRPr lang="en-US" dirty="0" smtClean="0"/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</a:t>
            </a:r>
            <a:r>
              <a:rPr lang="en-US" dirty="0" err="1" smtClean="0"/>
              <a:t>beanName.listName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]}</a:t>
            </a:r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</a:t>
            </a:r>
            <a:r>
              <a:rPr lang="en-US" dirty="0" err="1" smtClean="0"/>
              <a:t>beanName.mapName</a:t>
            </a:r>
            <a:r>
              <a:rPr lang="en-US" dirty="0" smtClean="0"/>
              <a:t>["string key"]}</a:t>
            </a:r>
            <a:endParaRPr lang="ru-RU" dirty="0" smtClean="0"/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Перечислимые типы </a:t>
            </a:r>
            <a:r>
              <a:rPr lang="en-US" dirty="0" err="1" smtClean="0"/>
              <a:t>JavaSE</a:t>
            </a:r>
            <a:endParaRPr lang="en-US" dirty="0" smtClean="0"/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${reference == "</a:t>
            </a:r>
            <a:r>
              <a:rPr lang="en-US" dirty="0" err="1" smtClean="0"/>
              <a:t>enumConstant</a:t>
            </a:r>
            <a:r>
              <a:rPr lang="en-US" dirty="0" smtClean="0"/>
              <a:t>"}</a:t>
            </a:r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Неявные объекты</a:t>
            </a:r>
            <a:endParaRPr lang="en-US" dirty="0" smtClean="0"/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</a:t>
            </a:r>
            <a:r>
              <a:rPr lang="en-US" dirty="0" err="1" smtClean="0"/>
              <a:t>param</a:t>
            </a:r>
            <a:r>
              <a:rPr lang="en-US" dirty="0" smtClean="0"/>
              <a:t>["</a:t>
            </a:r>
            <a:r>
              <a:rPr lang="en-US" dirty="0" err="1" smtClean="0"/>
              <a:t>paramName</a:t>
            </a:r>
            <a:r>
              <a:rPr lang="en-US" dirty="0" smtClean="0"/>
              <a:t>"]}</a:t>
            </a:r>
            <a:endParaRPr lang="ru-RU" dirty="0" smtClean="0"/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Вычисление выражений</a:t>
            </a:r>
            <a:endParaRPr lang="en-US" dirty="0" smtClean="0"/>
          </a:p>
          <a:p>
            <a:pPr lvl="1">
              <a:spcBef>
                <a:spcPts val="700"/>
              </a:spcBef>
              <a:defRPr/>
            </a:pPr>
            <a:r>
              <a:rPr lang="en-US" dirty="0" smtClean="0"/>
              <a:t>${</a:t>
            </a:r>
            <a:r>
              <a:rPr lang="en-US" dirty="0" err="1" smtClean="0"/>
              <a:t>customer.age</a:t>
            </a:r>
            <a:r>
              <a:rPr lang="en-US" dirty="0" smtClean="0"/>
              <a:t> + 20}</a:t>
            </a:r>
            <a:endParaRPr lang="ru-RU" dirty="0" smtClean="0"/>
          </a:p>
          <a:p>
            <a:pPr>
              <a:spcBef>
                <a:spcPts val="700"/>
              </a:spcBef>
              <a:defRPr/>
            </a:pPr>
            <a:endParaRPr lang="ru-RU" dirty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731C9B-0FFF-41B3-B875-A6DDCCFFC5EF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методов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smtClean="0"/>
              <a:t>Без параметров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${object.method}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${object["method"]}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  <a:p>
            <a:r>
              <a:rPr lang="ru-RU" smtClean="0"/>
              <a:t>С параметрами</a:t>
            </a:r>
            <a:endParaRPr lang="en-US" smtClean="0"/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${object.method(param1, ..., paramN}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${object["method"](param1, ..., paramN)}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23A528-ED00-4CA2-A4B9-DFDFF3B1323A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Литералы в выражениях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Логические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Целочисленные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 плавающей точкой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Строковые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Ссылочные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false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136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3.14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1.0e10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"string"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'literal'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null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77B4FD-54D4-4D7E-AD95-810A72FB35E7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Операторы в выражениях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Доступ к элементам</a:t>
            </a:r>
          </a:p>
          <a:p>
            <a:pPr>
              <a:defRPr/>
            </a:pPr>
            <a:r>
              <a:rPr lang="ru-RU" dirty="0" smtClean="0"/>
              <a:t>Операторные скобки</a:t>
            </a:r>
          </a:p>
          <a:p>
            <a:pPr>
              <a:defRPr/>
            </a:pPr>
            <a:r>
              <a:rPr lang="ru-RU" dirty="0" smtClean="0"/>
              <a:t>Унарные</a:t>
            </a:r>
          </a:p>
          <a:p>
            <a:pPr>
              <a:defRPr/>
            </a:pPr>
            <a:r>
              <a:rPr lang="ru-RU" dirty="0" smtClean="0"/>
              <a:t>Арифметические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Сравнение</a:t>
            </a:r>
            <a:br>
              <a:rPr lang="ru-RU" dirty="0" smtClean="0"/>
            </a:br>
            <a:endParaRPr lang="ru-RU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ru-RU" dirty="0" smtClean="0"/>
              <a:t>Логические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[]  .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-  not  !  Empty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  /  div  %  mod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  -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  &gt;  &lt;=  &gt;=</a:t>
            </a:r>
            <a:b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le 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==  != 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ne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&amp;&amp; and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||  or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? :</a:t>
            </a:r>
          </a:p>
          <a:p>
            <a:pPr>
              <a:buFont typeface="Wingdings" pitchFamily="2" charset="2"/>
              <a:buNone/>
              <a:defRPr/>
            </a:pP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3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E1EBF0-6D99-456B-AAF5-D6328E7038AD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Неявные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mtClean="0"/>
              <a:t>Объекты доступа к другим объектам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pageScope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requestScope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sessionScope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applicationScope</a:t>
            </a:r>
          </a:p>
          <a:p>
            <a:pPr lvl="1">
              <a:spcBef>
                <a:spcPts val="900"/>
              </a:spcBef>
            </a:pP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</a:pPr>
            <a:endParaRPr lang="ru-RU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mtClean="0"/>
              <a:t>Часто используемые объекты</a:t>
            </a:r>
            <a:endParaRPr lang="en-US" smtClean="0"/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pageContext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request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response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param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cookie</a:t>
            </a:r>
          </a:p>
          <a:p>
            <a:pPr lvl="1"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EEAB6D-7E9C-42BE-A2BC-E25B55E25DCA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выражений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5AF804-E661-4D5C-B409-98E6A13A6F31}" type="slidenum">
              <a:rPr lang="ru-RU" smtClean="0"/>
              <a:pPr eaLnBrk="1" hangingPunct="1"/>
              <a:t>16</a:t>
            </a:fld>
            <a:endParaRPr lang="ru-RU" smtClean="0"/>
          </a:p>
        </p:txBody>
      </p:sp>
      <p:graphicFrame>
        <p:nvGraphicFramePr>
          <p:cNvPr id="5" name="Group 67"/>
          <p:cNvGraphicFramePr>
            <a:graphicFrameLocks noGrp="1"/>
          </p:cNvGraphicFramePr>
          <p:nvPr>
            <p:ph idx="1"/>
          </p:nvPr>
        </p:nvGraphicFramePr>
        <p:xfrm>
          <a:off x="285750" y="1814513"/>
          <a:ext cx="8607425" cy="4114800"/>
        </p:xfrm>
        <a:graphic>
          <a:graphicData uri="http://schemas.openxmlformats.org/drawingml/2006/table">
            <a:tbl>
              <a:tblPr/>
              <a:tblGrid>
                <a:gridCol w="4892662"/>
                <a:gridCol w="371476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Выражение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${(10*10) ne 100}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${'a' &lt; 'b'}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${1.2E4 + 1.4}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12001.4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${!empty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param.Add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true,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если параметр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 не пустая строка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pageContext.request.contextPath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Путь контекста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param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['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mycom.productId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']}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Значение параметра mycom.productId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departments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deptName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]}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Значение элемента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deptName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departments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${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header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["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host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"]}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Имя хоста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 применением </a:t>
            </a:r>
            <a:r>
              <a:rPr lang="en-US" smtClean="0"/>
              <a:t>EL</a:t>
            </a:r>
            <a:r>
              <a:rPr lang="ru-RU" smtClean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</a:p>
          <a:p>
            <a:endParaRPr lang="ru-RU" smtClean="0"/>
          </a:p>
          <a:p>
            <a:r>
              <a:rPr lang="ru-RU" smtClean="0"/>
              <a:t>Фрагмент примерного кода сервлета</a:t>
            </a: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B440E0-7588-44C6-82D2-205170993532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14563"/>
            <a:ext cx="8572500" cy="571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${20 + 335}&lt;</a:t>
            </a:r>
            <a:r>
              <a:rPr lang="en-US" sz="1600" b="1" dirty="0" err="1" smtClean="0">
                <a:latin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</a:rPr>
              <a:t>/&gt;</a:t>
            </a:r>
            <a:endParaRPr lang="en-US" sz="1600" b="1" dirty="0">
              <a:latin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${!empty </a:t>
            </a:r>
            <a:r>
              <a:rPr lang="en-US" sz="1600" b="1" dirty="0" err="1">
                <a:latin typeface="Courier New" pitchFamily="49" charset="0"/>
              </a:rPr>
              <a:t>param.Add</a:t>
            </a:r>
            <a:r>
              <a:rPr lang="en-US" sz="1600" b="1" dirty="0">
                <a:latin typeface="Courier New" pitchFamily="49" charset="0"/>
              </a:rPr>
              <a:t>}&lt;</a:t>
            </a:r>
            <a:r>
              <a:rPr lang="en-US" sz="1600" b="1" dirty="0" err="1" smtClean="0">
                <a:latin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</a:rPr>
              <a:t>/&gt;</a:t>
            </a:r>
            <a:endParaRPr lang="en-US" sz="1600" b="1" dirty="0">
              <a:latin typeface="Courier New" pitchFamily="49" charset="0"/>
            </a:endParaRPr>
          </a:p>
          <a:p>
            <a:pPr eaLnBrk="1" hangingPunct="1"/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429000"/>
            <a:ext cx="8572500" cy="26431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err="1">
                <a:latin typeface="Courier New" pitchFamily="49" charset="0"/>
              </a:rPr>
              <a:t>out.write</a:t>
            </a:r>
            <a:r>
              <a:rPr lang="en-US" sz="1600" b="1" dirty="0">
                <a:latin typeface="Courier New" pitchFamily="49" charset="0"/>
              </a:rPr>
              <a:t>((</a:t>
            </a:r>
            <a:r>
              <a:rPr lang="en-US" sz="1600" b="1" dirty="0" err="1">
                <a:latin typeface="Courier New" pitchFamily="49" charset="0"/>
              </a:rPr>
              <a:t>java.lang.String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org.apache.jasper.runtime.PageContextImpl.evaluateExpression</a:t>
            </a:r>
            <a:r>
              <a:rPr lang="en-US" sz="1600" b="1" dirty="0">
                <a:latin typeface="Courier New" pitchFamily="49" charset="0"/>
              </a:rPr>
              <a:t>(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"${20 + 335}", </a:t>
            </a:r>
            <a:r>
              <a:rPr lang="en-US" sz="1600" b="1" dirty="0" err="1">
                <a:latin typeface="Courier New" pitchFamily="49" charset="0"/>
              </a:rPr>
              <a:t>java.lang.String.class</a:t>
            </a:r>
            <a:r>
              <a:rPr lang="en-US" sz="1600" b="1" dirty="0"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(</a:t>
            </a:r>
            <a:r>
              <a:rPr lang="en-US" sz="1600" b="1" dirty="0" err="1">
                <a:latin typeface="Courier New" pitchFamily="49" charset="0"/>
              </a:rPr>
              <a:t>PageContext</a:t>
            </a:r>
            <a:r>
              <a:rPr lang="en-US" sz="1600" b="1" dirty="0">
                <a:latin typeface="Courier New" pitchFamily="49" charset="0"/>
              </a:rPr>
              <a:t>)_</a:t>
            </a:r>
            <a:r>
              <a:rPr lang="en-US" sz="1600" b="1" dirty="0" err="1">
                <a:latin typeface="Courier New" pitchFamily="49" charset="0"/>
              </a:rPr>
              <a:t>jspx_page_context</a:t>
            </a:r>
            <a:r>
              <a:rPr lang="en-US" sz="1600" b="1" dirty="0">
                <a:latin typeface="Courier New" pitchFamily="49" charset="0"/>
              </a:rPr>
              <a:t>, null));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</a:rPr>
              <a:t>out.write</a:t>
            </a:r>
            <a:r>
              <a:rPr lang="en-US" sz="1600" b="1" dirty="0">
                <a:latin typeface="Courier New" pitchFamily="49" charset="0"/>
              </a:rPr>
              <a:t>("&lt;</a:t>
            </a:r>
            <a:r>
              <a:rPr lang="en-US" sz="1600" b="1" dirty="0" err="1" smtClean="0">
                <a:latin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</a:rPr>
              <a:t>/&gt;\</a:t>
            </a:r>
            <a:r>
              <a:rPr lang="en-US" sz="1600" b="1" dirty="0">
                <a:latin typeface="Courier New" pitchFamily="49" charset="0"/>
              </a:rPr>
              <a:t>n");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</a:rPr>
              <a:t>out.write</a:t>
            </a:r>
            <a:r>
              <a:rPr lang="en-US" sz="1600" b="1" dirty="0">
                <a:latin typeface="Courier New" pitchFamily="49" charset="0"/>
              </a:rPr>
              <a:t>((</a:t>
            </a:r>
            <a:r>
              <a:rPr lang="en-US" sz="1600" b="1" dirty="0" err="1">
                <a:latin typeface="Courier New" pitchFamily="49" charset="0"/>
              </a:rPr>
              <a:t>java.lang.String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org.apache.jasper.runtime.PageContextImpl.evaluateExpression</a:t>
            </a:r>
            <a:r>
              <a:rPr lang="en-US" sz="1600" b="1" dirty="0">
                <a:latin typeface="Courier New" pitchFamily="49" charset="0"/>
              </a:rPr>
              <a:t>(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"${!empty </a:t>
            </a:r>
            <a:r>
              <a:rPr lang="en-US" sz="1600" b="1" dirty="0" err="1">
                <a:latin typeface="Courier New" pitchFamily="49" charset="0"/>
              </a:rPr>
              <a:t>param.Add</a:t>
            </a:r>
            <a:r>
              <a:rPr lang="en-US" sz="1600" b="1" dirty="0">
                <a:latin typeface="Courier New" pitchFamily="49" charset="0"/>
              </a:rPr>
              <a:t>}", </a:t>
            </a:r>
            <a:r>
              <a:rPr lang="en-US" sz="1600" b="1" dirty="0" err="1">
                <a:latin typeface="Courier New" pitchFamily="49" charset="0"/>
              </a:rPr>
              <a:t>java.lang.String.class</a:t>
            </a:r>
            <a:r>
              <a:rPr lang="en-US" sz="1600" b="1" dirty="0">
                <a:latin typeface="Courier New" pitchFamily="49" charset="0"/>
              </a:rPr>
              <a:t>,  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    (</a:t>
            </a:r>
            <a:r>
              <a:rPr lang="en-US" sz="1600" b="1" dirty="0" err="1">
                <a:latin typeface="Courier New" pitchFamily="49" charset="0"/>
              </a:rPr>
              <a:t>PageContext</a:t>
            </a:r>
            <a:r>
              <a:rPr lang="en-US" sz="1600" b="1" dirty="0">
                <a:latin typeface="Courier New" pitchFamily="49" charset="0"/>
              </a:rPr>
              <a:t>)_</a:t>
            </a:r>
            <a:r>
              <a:rPr lang="en-US" sz="1600" b="1" dirty="0" err="1">
                <a:latin typeface="Courier New" pitchFamily="49" charset="0"/>
              </a:rPr>
              <a:t>jspx_page_context</a:t>
            </a:r>
            <a:r>
              <a:rPr lang="en-US" sz="1600" b="1" dirty="0">
                <a:latin typeface="Courier New" pitchFamily="49" charset="0"/>
              </a:rPr>
              <a:t>, null));</a:t>
            </a:r>
          </a:p>
          <a:p>
            <a:pPr eaLnBrk="1" hangingPunct="1"/>
            <a:r>
              <a:rPr lang="en-US" sz="1600" b="1" dirty="0" err="1">
                <a:latin typeface="Courier New" pitchFamily="49" charset="0"/>
              </a:rPr>
              <a:t>out.write</a:t>
            </a:r>
            <a:r>
              <a:rPr lang="en-US" sz="1600" b="1" dirty="0">
                <a:latin typeface="Courier New" pitchFamily="49" charset="0"/>
              </a:rPr>
              <a:t>("&lt;</a:t>
            </a:r>
            <a:r>
              <a:rPr lang="en-US" sz="1600" b="1" dirty="0" err="1" smtClean="0">
                <a:latin typeface="Courier New" pitchFamily="49" charset="0"/>
              </a:rPr>
              <a:t>br</a:t>
            </a:r>
            <a:r>
              <a:rPr lang="en-US" sz="1600" b="1" dirty="0" smtClean="0">
                <a:latin typeface="Courier New" pitchFamily="49" charset="0"/>
              </a:rPr>
              <a:t>/&gt;\</a:t>
            </a:r>
            <a:r>
              <a:rPr lang="en-US" sz="1600" b="1" dirty="0">
                <a:latin typeface="Courier New" pitchFamily="49" charset="0"/>
              </a:rPr>
              <a:t>n");</a:t>
            </a:r>
          </a:p>
          <a:p>
            <a:pPr eaLnBrk="1" hangingPunct="1"/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tags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smtClean="0"/>
              <a:t>Определяются пользователем и описывают часто используемые операции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smtClean="0"/>
              <a:t>Описываются и распространяются в виде библиотек тегов, определяющих семейства тегов и содержащих объекты, реализующие теги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smtClean="0"/>
              <a:t>Для использования тегов необходимо: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400" smtClean="0"/>
              <a:t>Объявить библиотеку тегов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400" smtClean="0"/>
              <a:t>Сделать ее доступной для </a:t>
            </a:r>
            <a:r>
              <a:rPr lang="en-US" sz="2400" smtClean="0"/>
              <a:t>web-</a:t>
            </a:r>
            <a:r>
              <a:rPr lang="ru-RU" sz="2400" smtClean="0"/>
              <a:t>приложения</a:t>
            </a:r>
          </a:p>
          <a:p>
            <a:pPr>
              <a:spcBef>
                <a:spcPts val="600"/>
              </a:spcBef>
            </a:pPr>
            <a:endParaRPr lang="ru-RU" sz="4000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F099F8-1762-491E-AF8D-1E3F5023B54F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857750"/>
            <a:ext cx="8572500" cy="1214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&lt;prefix:tag attr1="value" ... attrN="value" /&gt;</a:t>
            </a:r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&lt;prefix:tag attr1="value" ... attrN="value" &gt;</a:t>
            </a:r>
          </a:p>
          <a:p>
            <a:pPr eaLnBrk="1" hangingPunct="1"/>
            <a:r>
              <a:rPr lang="ru-RU" b="1" i="1">
                <a:latin typeface="Courier New" pitchFamily="49" charset="0"/>
              </a:rPr>
              <a:t>  </a:t>
            </a:r>
            <a:r>
              <a:rPr lang="en-US" b="1" i="1">
                <a:latin typeface="Courier New" pitchFamily="49" charset="0"/>
              </a:rPr>
              <a:t>body</a:t>
            </a:r>
            <a:endParaRPr lang="ru-RU" b="1" i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&lt;/prefix:tag&gt;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0A1A7F-468F-4977-9347-6A6A30807C33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dirty="0" smtClean="0"/>
              <a:t>Недостатки прежнего </a:t>
            </a:r>
            <a:r>
              <a:rPr lang="en-US" dirty="0" smtClean="0"/>
              <a:t>JSP</a:t>
            </a:r>
            <a:endParaRPr lang="ru-RU" dirty="0" smtClean="0"/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Expression Language</a:t>
            </a:r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Custom tags</a:t>
            </a:r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JSTL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 тегов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mtClean="0"/>
              <a:t>Библиотеки тегов описываются </a:t>
            </a:r>
            <a:br>
              <a:rPr lang="ru-RU" smtClean="0"/>
            </a:br>
            <a:r>
              <a:rPr lang="ru-RU" smtClean="0"/>
              <a:t>в </a:t>
            </a:r>
            <a:r>
              <a:rPr lang="en-US" smtClean="0"/>
              <a:t>tld-</a:t>
            </a:r>
            <a:r>
              <a:rPr lang="ru-RU" smtClean="0"/>
              <a:t>файлах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Библиотеки могут быть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публичными и храниться в сети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локальными и храниться в каталоге </a:t>
            </a:r>
            <a:r>
              <a:rPr lang="en-US" smtClean="0"/>
              <a:t>WEB-INF</a:t>
            </a:r>
            <a:endParaRPr lang="ru-RU" smtClean="0"/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Для подключения библиотеки необходимо использовать директиву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taglib</a:t>
            </a:r>
          </a:p>
          <a:p>
            <a:endParaRPr lang="ru-RU" sz="4000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F11571-BE11-470A-AB94-8B1BB2C005C6}" type="slidenum">
              <a:rPr lang="ru-RU" smtClean="0"/>
              <a:pPr eaLnBrk="1" hangingPunct="1"/>
              <a:t>19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857750"/>
            <a:ext cx="8572500" cy="1214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&lt;%@ taglib prefix="tlt" uri="/WEB-INF/iterator.tld"%&gt;</a:t>
            </a:r>
            <a:endParaRPr lang="ru-RU" b="1">
              <a:latin typeface="Courier New" pitchFamily="49" charset="0"/>
            </a:endParaRPr>
          </a:p>
          <a:p>
            <a:pPr eaLnBrk="1" hangingPunct="1"/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pt-BR" b="1">
                <a:latin typeface="Courier New" pitchFamily="49" charset="0"/>
              </a:rPr>
              <a:t>&lt;%@</a:t>
            </a:r>
            <a:r>
              <a:rPr lang="ru-RU" b="1">
                <a:latin typeface="Courier New" pitchFamily="49" charset="0"/>
              </a:rPr>
              <a:t> </a:t>
            </a:r>
            <a:r>
              <a:rPr lang="pt-BR" b="1">
                <a:latin typeface="Courier New" pitchFamily="49" charset="0"/>
              </a:rPr>
              <a:t>taglib prefix="c" 									uri="http://java.sun.com/jsp/jstl/core"%&gt;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</a:t>
            </a:r>
            <a:r>
              <a:rPr lang="en-US" smtClean="0"/>
              <a:t>custom tags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В процессе компиляции </a:t>
            </a:r>
            <a:r>
              <a:rPr lang="en-US" dirty="0" err="1" smtClean="0"/>
              <a:t>jsp</a:t>
            </a:r>
            <a:r>
              <a:rPr lang="en-US" dirty="0" smtClean="0"/>
              <a:t>-</a:t>
            </a:r>
            <a:r>
              <a:rPr lang="ru-RU" dirty="0" smtClean="0"/>
              <a:t>страницы теги будут преобразовываться в </a:t>
            </a:r>
            <a:r>
              <a:rPr lang="en-US" dirty="0" smtClean="0"/>
              <a:t>java-</a:t>
            </a:r>
            <a:r>
              <a:rPr lang="ru-RU" dirty="0" smtClean="0"/>
              <a:t>код в соответствии с описанием в библиотеке тегов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Если соответствующая библиотека не была подключена, относящиеся к ней теги будут трактоваться как статическая часть </a:t>
            </a:r>
            <a:r>
              <a:rPr lang="en-US" dirty="0" err="1" smtClean="0"/>
              <a:t>jsp</a:t>
            </a:r>
            <a:r>
              <a:rPr lang="en-US" dirty="0" smtClean="0"/>
              <a:t>-</a:t>
            </a:r>
            <a:r>
              <a:rPr lang="ru-RU" dirty="0" smtClean="0"/>
              <a:t>страницы и просто выводиться в отклик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0FF71F-FA81-4FA7-885F-499AB4A8205E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 применением </a:t>
            </a:r>
            <a:r>
              <a:rPr lang="en-US" smtClean="0"/>
              <a:t>custom tags</a:t>
            </a:r>
            <a:r>
              <a:rPr lang="ru-RU" smtClean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</a:p>
          <a:p>
            <a:pPr lvl="2"/>
            <a:endParaRPr lang="en-US" smtClean="0"/>
          </a:p>
          <a:p>
            <a:pPr lvl="3"/>
            <a:endParaRPr lang="ru-RU" smtClean="0"/>
          </a:p>
          <a:p>
            <a:r>
              <a:rPr lang="ru-RU" smtClean="0"/>
              <a:t>Фрагмент примерного кода сервлета</a:t>
            </a:r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D3EACE-C26B-4BF5-A54C-FD5115620EC4}" type="slidenum">
              <a:rPr lang="ru-RU" smtClean="0"/>
              <a:pPr eaLnBrk="1" hangingPunct="1"/>
              <a:t>21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14563"/>
            <a:ext cx="8572500" cy="7858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 dirty="0">
                <a:latin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</a:rPr>
              <a:t>c:if</a:t>
            </a:r>
            <a:r>
              <a:rPr lang="en-US" sz="1500" b="1" dirty="0">
                <a:latin typeface="Courier New" pitchFamily="49" charset="0"/>
              </a:rPr>
              <a:t> test="${!empty param.name}" </a:t>
            </a:r>
            <a:r>
              <a:rPr lang="en-US" sz="1500" b="1" dirty="0" err="1">
                <a:latin typeface="Courier New" pitchFamily="49" charset="0"/>
              </a:rPr>
              <a:t>var</a:t>
            </a:r>
            <a:r>
              <a:rPr lang="en-US" sz="1500" b="1" dirty="0">
                <a:latin typeface="Courier New" pitchFamily="49" charset="0"/>
              </a:rPr>
              <a:t>="</a:t>
            </a:r>
            <a:r>
              <a:rPr lang="en-US" sz="1500" b="1" dirty="0" err="1">
                <a:latin typeface="Courier New" pitchFamily="49" charset="0"/>
              </a:rPr>
              <a:t>nameExists</a:t>
            </a:r>
            <a:r>
              <a:rPr lang="en-US" sz="1500" b="1" dirty="0">
                <a:latin typeface="Courier New" pitchFamily="49" charset="0"/>
              </a:rPr>
              <a:t>" scope="request"&gt;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  &lt;b&gt;Hello, ${param.name}!&lt;/b&gt;&lt;</a:t>
            </a:r>
            <a:r>
              <a:rPr lang="en-US" sz="1500" b="1" dirty="0" err="1" smtClean="0">
                <a:latin typeface="Courier New" pitchFamily="49" charset="0"/>
              </a:rPr>
              <a:t>br</a:t>
            </a:r>
            <a:r>
              <a:rPr lang="en-US" sz="1500" b="1" dirty="0" smtClean="0">
                <a:latin typeface="Courier New" pitchFamily="49" charset="0"/>
              </a:rPr>
              <a:t>/&gt;</a:t>
            </a:r>
            <a:endParaRPr lang="en-US" sz="1500" b="1" dirty="0">
              <a:latin typeface="Courier New" pitchFamily="49" charset="0"/>
            </a:endParaRP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&lt;/</a:t>
            </a:r>
            <a:r>
              <a:rPr lang="en-US" sz="1500" b="1" dirty="0" err="1">
                <a:latin typeface="Courier New" pitchFamily="49" charset="0"/>
              </a:rPr>
              <a:t>c:if</a:t>
            </a:r>
            <a:r>
              <a:rPr lang="en-US" sz="1500" b="1" dirty="0">
                <a:latin typeface="Courier New" pitchFamily="49" charset="0"/>
              </a:rPr>
              <a:t>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571875"/>
            <a:ext cx="8572500" cy="25003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org.apache.taglibs.standard.tag.rt.core.IfTag _jspx_th_c_if_0 = 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</a:t>
            </a:r>
            <a:r>
              <a:rPr lang="en-US" sz="1500" b="1">
                <a:latin typeface="Courier New" pitchFamily="49" charset="0"/>
              </a:rPr>
              <a:t>(org.apache.taglibs.standard.tag.rt.core.IfTag) 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</a:t>
            </a:r>
            <a:r>
              <a:rPr lang="en-US" sz="1500" b="1">
                <a:latin typeface="Courier New" pitchFamily="49" charset="0"/>
              </a:rPr>
              <a:t>_jspx_tagPool_c_if_var_test_scope.get(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org.apache.taglibs.standard.tag.rt.core.IfTag.class);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_jspx_th_c_if_0.setPageContext(_jspx_page_context);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_jspx_th_c_if_0.setParent(null);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_jspx_th_c_if_0.setTest(((java.lang.Boolean)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org.apache.jasper.runtime.PageContextImpl.evaluateExpression(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"${!empty param.name}", java.lang.Boolean.class,   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(PageContext)_jspx_page_context, null)).booleanValue());</a:t>
            </a:r>
            <a:endParaRPr lang="ru-RU" sz="15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 применением </a:t>
            </a:r>
            <a:r>
              <a:rPr lang="en-US" smtClean="0"/>
              <a:t>custom tags</a:t>
            </a:r>
            <a:r>
              <a:rPr lang="ru-RU" smtClean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Фрагмент примерного кода сервлета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8805A2-7229-4851-8343-F6C94BA20F44}" type="slidenum">
              <a:rPr lang="ru-RU" smtClean="0"/>
              <a:pPr eaLnBrk="1" hangingPunct="1"/>
              <a:t>22</a:t>
            </a:fld>
            <a:endParaRPr lang="ru-RU" smtClean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2214563"/>
            <a:ext cx="8572500" cy="3857625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_jspx_th_c_if_0.setVar("</a:t>
            </a:r>
            <a:r>
              <a:rPr lang="en-US" sz="1450" b="1" dirty="0" err="1">
                <a:latin typeface="Courier New" pitchFamily="49" charset="0"/>
              </a:rPr>
              <a:t>nameExists</a:t>
            </a:r>
            <a:r>
              <a:rPr lang="en-US" sz="1450" b="1" dirty="0">
                <a:latin typeface="Courier New" pitchFamily="49" charset="0"/>
              </a:rPr>
              <a:t>");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_jspx_th_c_if_0.setScope("request");</a:t>
            </a:r>
          </a:p>
          <a:p>
            <a:pPr>
              <a:defRPr/>
            </a:pPr>
            <a:r>
              <a:rPr lang="en-US" sz="1450" b="1" dirty="0" err="1">
                <a:latin typeface="Courier New" pitchFamily="49" charset="0"/>
              </a:rPr>
              <a:t>int</a:t>
            </a:r>
            <a:r>
              <a:rPr lang="en-US" sz="1450" b="1" dirty="0">
                <a:latin typeface="Courier New" pitchFamily="49" charset="0"/>
              </a:rPr>
              <a:t> _jspx_eval_c_if_0 = _jspx_th_c_if_0.doStartTag();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if (_jspx_eval_c_if_0 != </a:t>
            </a:r>
            <a:r>
              <a:rPr lang="en-US" sz="1450" b="1" dirty="0" err="1">
                <a:latin typeface="Courier New" pitchFamily="49" charset="0"/>
              </a:rPr>
              <a:t>javax.servlet.jsp.tagext.Tag.SKIP_BODY</a:t>
            </a:r>
            <a:r>
              <a:rPr lang="en-US" sz="1450" b="1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do {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</a:t>
            </a:r>
            <a:r>
              <a:rPr lang="en-US" sz="1450" b="1" dirty="0" err="1">
                <a:latin typeface="Courier New" pitchFamily="49" charset="0"/>
              </a:rPr>
              <a:t>out.write</a:t>
            </a:r>
            <a:r>
              <a:rPr lang="en-US" sz="1450" b="1" dirty="0">
                <a:latin typeface="Courier New" pitchFamily="49" charset="0"/>
              </a:rPr>
              <a:t>(“&lt;b&gt;Hello, ");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</a:t>
            </a:r>
            <a:r>
              <a:rPr lang="en-US" sz="1450" b="1" dirty="0" err="1">
                <a:latin typeface="Courier New" pitchFamily="49" charset="0"/>
              </a:rPr>
              <a:t>out.write</a:t>
            </a:r>
            <a:r>
              <a:rPr lang="en-US" sz="1450" b="1" dirty="0">
                <a:latin typeface="Courier New" pitchFamily="49" charset="0"/>
              </a:rPr>
              <a:t>((</a:t>
            </a:r>
            <a:r>
              <a:rPr lang="en-US" sz="1450" b="1" dirty="0" err="1">
                <a:latin typeface="Courier New" pitchFamily="49" charset="0"/>
              </a:rPr>
              <a:t>java.lang.String</a:t>
            </a:r>
            <a:r>
              <a:rPr lang="en-US" sz="1450" b="1" dirty="0">
                <a:latin typeface="Courier New" pitchFamily="49" charset="0"/>
              </a:rPr>
              <a:t>)  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  </a:t>
            </a:r>
            <a:r>
              <a:rPr lang="en-US" sz="1450" b="1" dirty="0" err="1">
                <a:latin typeface="Courier New" pitchFamily="49" charset="0"/>
              </a:rPr>
              <a:t>org.apache.jasper.runtime.PageContextImpl.evaluateExpression</a:t>
            </a:r>
            <a:r>
              <a:rPr lang="en-US" sz="1450" b="1" dirty="0">
                <a:latin typeface="Courier New" pitchFamily="49" charset="0"/>
              </a:rPr>
              <a:t>(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  "${param.name}", </a:t>
            </a:r>
            <a:r>
              <a:rPr lang="en-US" sz="1450" b="1" dirty="0" err="1">
                <a:latin typeface="Courier New" pitchFamily="49" charset="0"/>
              </a:rPr>
              <a:t>java.lang.String.class</a:t>
            </a:r>
            <a:r>
              <a:rPr lang="en-US" sz="1450" b="1" dirty="0">
                <a:latin typeface="Courier New" pitchFamily="49" charset="0"/>
              </a:rPr>
              <a:t>,            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  (</a:t>
            </a:r>
            <a:r>
              <a:rPr lang="en-US" sz="1450" b="1" dirty="0" err="1">
                <a:latin typeface="Courier New" pitchFamily="49" charset="0"/>
              </a:rPr>
              <a:t>PageContext</a:t>
            </a:r>
            <a:r>
              <a:rPr lang="en-US" sz="1450" b="1" dirty="0">
                <a:latin typeface="Courier New" pitchFamily="49" charset="0"/>
              </a:rPr>
              <a:t>)_</a:t>
            </a:r>
            <a:r>
              <a:rPr lang="en-US" sz="1450" b="1" dirty="0" err="1">
                <a:latin typeface="Courier New" pitchFamily="49" charset="0"/>
              </a:rPr>
              <a:t>jspx_page_context</a:t>
            </a:r>
            <a:r>
              <a:rPr lang="en-US" sz="1450" b="1" dirty="0">
                <a:latin typeface="Courier New" pitchFamily="49" charset="0"/>
              </a:rPr>
              <a:t>, null));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</a:t>
            </a:r>
            <a:r>
              <a:rPr lang="en-US" sz="1450" b="1" dirty="0" err="1">
                <a:latin typeface="Courier New" pitchFamily="49" charset="0"/>
              </a:rPr>
              <a:t>out.write</a:t>
            </a:r>
            <a:r>
              <a:rPr lang="en-US" sz="1450" b="1" dirty="0">
                <a:latin typeface="Courier New" pitchFamily="49" charset="0"/>
              </a:rPr>
              <a:t>("!&lt;/b&gt;&lt;</a:t>
            </a:r>
            <a:r>
              <a:rPr lang="en-US" sz="1450" b="1" dirty="0" err="1" smtClean="0">
                <a:latin typeface="Courier New" pitchFamily="49" charset="0"/>
              </a:rPr>
              <a:t>br</a:t>
            </a:r>
            <a:r>
              <a:rPr lang="en-US" sz="1450" b="1" dirty="0" smtClean="0">
                <a:latin typeface="Courier New" pitchFamily="49" charset="0"/>
              </a:rPr>
              <a:t>/&gt;\</a:t>
            </a:r>
            <a:r>
              <a:rPr lang="en-US" sz="1450" b="1" dirty="0">
                <a:latin typeface="Courier New" pitchFamily="49" charset="0"/>
              </a:rPr>
              <a:t>n");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</a:t>
            </a:r>
            <a:r>
              <a:rPr lang="en-US" sz="1450" b="1" dirty="0" err="1">
                <a:latin typeface="Courier New" pitchFamily="49" charset="0"/>
              </a:rPr>
              <a:t>int</a:t>
            </a:r>
            <a:r>
              <a:rPr lang="en-US" sz="1450" b="1" dirty="0">
                <a:latin typeface="Courier New" pitchFamily="49" charset="0"/>
              </a:rPr>
              <a:t> </a:t>
            </a:r>
            <a:r>
              <a:rPr lang="en-US" sz="1450" b="1" dirty="0" err="1">
                <a:latin typeface="Courier New" pitchFamily="49" charset="0"/>
              </a:rPr>
              <a:t>evalDoAfterBody</a:t>
            </a:r>
            <a:r>
              <a:rPr lang="en-US" sz="1450" b="1" dirty="0">
                <a:latin typeface="Courier New" pitchFamily="49" charset="0"/>
              </a:rPr>
              <a:t> = _jspx_th_c_if_0.doAfterBody();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if (</a:t>
            </a:r>
            <a:r>
              <a:rPr lang="en-US" sz="1450" b="1" dirty="0" err="1">
                <a:latin typeface="Courier New" pitchFamily="49" charset="0"/>
              </a:rPr>
              <a:t>evalDoAfterBody</a:t>
            </a:r>
            <a:r>
              <a:rPr lang="en-US" sz="1450" b="1" dirty="0">
                <a:latin typeface="Courier New" pitchFamily="49" charset="0"/>
              </a:rPr>
              <a:t> != 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  </a:t>
            </a:r>
            <a:r>
              <a:rPr lang="en-US" sz="1450" b="1" dirty="0" err="1">
                <a:latin typeface="Courier New" pitchFamily="49" charset="0"/>
              </a:rPr>
              <a:t>javax.servlet.jsp.tagext.BodyTag.EVAL_BODY_AGAIN</a:t>
            </a:r>
            <a:r>
              <a:rPr lang="en-US" sz="1450" b="1" dirty="0"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    break;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  } while (true);</a:t>
            </a:r>
          </a:p>
          <a:p>
            <a:pPr>
              <a:defRPr/>
            </a:pPr>
            <a:r>
              <a:rPr lang="en-US" sz="1450" b="1" dirty="0">
                <a:latin typeface="Courier New" pitchFamily="49" charset="0"/>
              </a:rPr>
              <a:t>}</a:t>
            </a:r>
            <a:endParaRPr lang="ru-RU" sz="145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 Standard Tag Library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Библиотека включает в себя набор тегов, функциональность которых часто используется в </a:t>
            </a:r>
            <a:r>
              <a:rPr lang="en-US" smtClean="0"/>
              <a:t>web</a:t>
            </a:r>
            <a:r>
              <a:rPr lang="ru-RU" smtClean="0"/>
              <a:t>-приложениях</a:t>
            </a:r>
            <a:endParaRPr lang="en-US" smtClean="0"/>
          </a:p>
          <a:p>
            <a:r>
              <a:rPr lang="ru-RU" smtClean="0"/>
              <a:t>Эти теги должны обрабатываться единообразно в рамках всех контейнеров</a:t>
            </a:r>
          </a:p>
          <a:p>
            <a:r>
              <a:rPr lang="ru-RU" smtClean="0"/>
              <a:t>Это позволяет:</a:t>
            </a:r>
          </a:p>
          <a:p>
            <a:pPr lvl="1"/>
            <a:r>
              <a:rPr lang="ru-RU" smtClean="0"/>
              <a:t>избежать использования различных библиотек</a:t>
            </a:r>
          </a:p>
          <a:p>
            <a:pPr lvl="1"/>
            <a:r>
              <a:rPr lang="ru-RU" smtClean="0"/>
              <a:t>единообразно организовывать </a:t>
            </a:r>
            <a:r>
              <a:rPr lang="en-US" smtClean="0"/>
              <a:t>JSP-</a:t>
            </a:r>
            <a:r>
              <a:rPr lang="ru-RU" smtClean="0"/>
              <a:t>страницы</a:t>
            </a:r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7663EB-12B3-4F53-8C4A-35A1447FD5C2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 </a:t>
            </a:r>
            <a:r>
              <a:rPr lang="en-US" smtClean="0"/>
              <a:t>JSTL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JSTL </a:t>
            </a:r>
            <a:r>
              <a:rPr lang="ru-RU" dirty="0" smtClean="0"/>
              <a:t>поставляется в виде набора библиотек:</a:t>
            </a:r>
          </a:p>
          <a:p>
            <a:pPr lvl="1">
              <a:defRPr/>
            </a:pPr>
            <a:r>
              <a:rPr lang="ru-RU" dirty="0" smtClean="0"/>
              <a:t>Различные направления функциональности</a:t>
            </a:r>
          </a:p>
          <a:p>
            <a:pPr lvl="1">
              <a:defRPr/>
            </a:pPr>
            <a:r>
              <a:rPr lang="ru-RU" dirty="0" smtClean="0"/>
              <a:t>Различные пространства имен</a:t>
            </a:r>
          </a:p>
          <a:p>
            <a:pPr lvl="3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Библиотеки и соответствующие пути</a:t>
            </a:r>
          </a:p>
          <a:p>
            <a:pPr lvl="1" eaLnBrk="1" hangingPunct="1">
              <a:defRPr/>
            </a:pPr>
            <a:r>
              <a:rPr lang="en-US" sz="2900" dirty="0" smtClean="0"/>
              <a:t>Core</a:t>
            </a:r>
            <a:r>
              <a:rPr lang="ru-RU" sz="2900" dirty="0" smtClean="0"/>
              <a:t> </a:t>
            </a:r>
            <a:r>
              <a:rPr lang="en-US" sz="2900" i="1" dirty="0" smtClean="0">
                <a:solidFill>
                  <a:schemeClr val="accent1"/>
                </a:solidFill>
              </a:rPr>
              <a:t>http://java.sun.com/jsp/jstl/core</a:t>
            </a:r>
          </a:p>
          <a:p>
            <a:pPr lvl="1" eaLnBrk="1" hangingPunct="1">
              <a:defRPr/>
            </a:pPr>
            <a:r>
              <a:rPr lang="en-US" sz="2900" dirty="0" smtClean="0"/>
              <a:t>XML</a:t>
            </a:r>
            <a:r>
              <a:rPr lang="ru-RU" sz="2900" dirty="0" smtClean="0"/>
              <a:t> </a:t>
            </a:r>
            <a:r>
              <a:rPr lang="en-US" sz="2900" i="1" dirty="0" smtClean="0">
                <a:solidFill>
                  <a:schemeClr val="accent1"/>
                </a:solidFill>
              </a:rPr>
              <a:t>http://java.sun.com/jsp/jstl/xml</a:t>
            </a:r>
          </a:p>
          <a:p>
            <a:pPr lvl="1" eaLnBrk="1" hangingPunct="1">
              <a:defRPr/>
            </a:pPr>
            <a:r>
              <a:rPr lang="en-US" sz="2900" dirty="0" smtClean="0"/>
              <a:t>Internationalization</a:t>
            </a:r>
            <a:r>
              <a:rPr lang="en-US" sz="2900" i="1" dirty="0" smtClean="0">
                <a:solidFill>
                  <a:srgbClr val="FFFFCC"/>
                </a:solidFill>
              </a:rPr>
              <a:t>	</a:t>
            </a:r>
            <a:r>
              <a:rPr lang="en-US" sz="2900" i="1" dirty="0" smtClean="0">
                <a:solidFill>
                  <a:schemeClr val="accent1"/>
                </a:solidFill>
              </a:rPr>
              <a:t>http://java.sun.com/jsp/jstl/fmt</a:t>
            </a:r>
          </a:p>
          <a:p>
            <a:pPr lvl="1" eaLnBrk="1" hangingPunct="1">
              <a:defRPr/>
            </a:pPr>
            <a:r>
              <a:rPr lang="en-US" sz="2900" dirty="0" smtClean="0"/>
              <a:t>Database</a:t>
            </a:r>
            <a:r>
              <a:rPr lang="ru-RU" sz="2900" dirty="0" smtClean="0"/>
              <a:t> </a:t>
            </a:r>
            <a:r>
              <a:rPr lang="en-US" sz="2900" i="1" dirty="0" smtClean="0">
                <a:solidFill>
                  <a:schemeClr val="accent1"/>
                </a:solidFill>
              </a:rPr>
              <a:t>http://java.sun.com/jsp/jstl/sql</a:t>
            </a:r>
          </a:p>
          <a:p>
            <a:pPr lvl="1" eaLnBrk="1" hangingPunct="1">
              <a:defRPr/>
            </a:pPr>
            <a:r>
              <a:rPr lang="en-US" sz="2900" dirty="0" smtClean="0"/>
              <a:t>Functions</a:t>
            </a:r>
            <a:r>
              <a:rPr lang="ru-RU" sz="2900" dirty="0" smtClean="0"/>
              <a:t> </a:t>
            </a:r>
            <a:r>
              <a:rPr lang="ru-RU" sz="2900" i="1" dirty="0" smtClean="0">
                <a:solidFill>
                  <a:schemeClr val="accent1"/>
                </a:solidFill>
              </a:rPr>
              <a:t>http://java.sun.com/jsp/jstl/functions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247CE-23BE-407B-AAB9-18B1B4861BAB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 </a:t>
            </a:r>
            <a:r>
              <a:rPr lang="en-US" smtClean="0"/>
              <a:t>JSTL</a:t>
            </a:r>
            <a:endParaRPr lang="ru-RU" smtClean="0"/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EDE031-981F-44A1-8388-AF77A8911D73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graphicFrame>
        <p:nvGraphicFramePr>
          <p:cNvPr id="5" name="Group 105"/>
          <p:cNvGraphicFramePr>
            <a:graphicFrameLocks noGrp="1"/>
          </p:cNvGraphicFramePr>
          <p:nvPr>
            <p:ph idx="1"/>
          </p:nvPr>
        </p:nvGraphicFramePr>
        <p:xfrm>
          <a:off x="250825" y="1571625"/>
          <a:ext cx="8607425" cy="4616444"/>
        </p:xfrm>
        <a:graphic>
          <a:graphicData uri="http://schemas.openxmlformats.org/drawingml/2006/table">
            <a:tbl>
              <a:tblPr/>
              <a:tblGrid>
                <a:gridCol w="1753498"/>
                <a:gridCol w="5548245"/>
                <a:gridCol w="1305682"/>
              </a:tblGrid>
              <a:tr h="329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Библиотека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Функциональность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4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Core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Работа с переменными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ходом выполнения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Работа с 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URL</a:t>
                      </a: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Разное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XML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Базовые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выполнением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Преобразования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18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Локализация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fmt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Форматирование сообщений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Форматирование чисел и дат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9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Database</a:t>
                      </a: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sql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Возможности коллекций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fn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Работа со строками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Core</a:t>
            </a:r>
            <a:endParaRPr lang="ru-RU" smtClean="0"/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961CE9-BCA9-4BAA-B035-B18F0E1142C0}" type="slidenum">
              <a:rPr lang="ru-RU" smtClean="0"/>
              <a:pPr eaLnBrk="1" hangingPunct="1"/>
              <a:t>26</a:t>
            </a:fld>
            <a:endParaRPr lang="ru-RU" smtClean="0"/>
          </a:p>
        </p:txBody>
      </p:sp>
      <p:graphicFrame>
        <p:nvGraphicFramePr>
          <p:cNvPr id="5" name="Group 111"/>
          <p:cNvGraphicFramePr>
            <a:graphicFrameLocks noGrp="1"/>
          </p:cNvGraphicFramePr>
          <p:nvPr>
            <p:ph idx="1"/>
          </p:nvPr>
        </p:nvGraphicFramePr>
        <p:xfrm>
          <a:off x="300038" y="1712913"/>
          <a:ext cx="8486776" cy="4359275"/>
        </p:xfrm>
        <a:graphic>
          <a:graphicData uri="http://schemas.openxmlformats.org/drawingml/2006/table">
            <a:tbl>
              <a:tblPr/>
              <a:tblGrid>
                <a:gridCol w="4243388"/>
                <a:gridCol w="4243388"/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Функциональность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Тэги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Работа с переменными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set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2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ходом выполнения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choose (when, otherwise)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forEach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forTokens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Работа с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URL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import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param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redirect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param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url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param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Разное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catch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out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XML</a:t>
            </a:r>
            <a:endParaRPr lang="ru-RU" smtClean="0"/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E283C4-DA5A-4C8A-AFB5-93F3F131B0B2}" type="slidenum">
              <a:rPr lang="ru-RU" smtClean="0"/>
              <a:pPr eaLnBrk="1" hangingPunct="1"/>
              <a:t>27</a:t>
            </a:fld>
            <a:endParaRPr lang="ru-RU" smtClean="0"/>
          </a:p>
        </p:txBody>
      </p:sp>
      <p:graphicFrame>
        <p:nvGraphicFramePr>
          <p:cNvPr id="5" name="Group 55"/>
          <p:cNvGraphicFramePr>
            <a:graphicFrameLocks noGrp="1"/>
          </p:cNvGraphicFramePr>
          <p:nvPr>
            <p:ph idx="1"/>
          </p:nvPr>
        </p:nvGraphicFramePr>
        <p:xfrm>
          <a:off x="657225" y="1728788"/>
          <a:ext cx="7772400" cy="427211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Функциональность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Тэги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4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Базовая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set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ходом выполнения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choose (when, otherwise)</a:t>
                      </a:r>
                      <a:b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forEach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Преобразования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transform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param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b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</a:b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использования</a:t>
            </a:r>
          </a:p>
        </p:txBody>
      </p:sp>
      <p:sp>
        <p:nvSpPr>
          <p:cNvPr id="3174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36497C-37F3-486D-91B3-C130E69092EB}" type="slidenum">
              <a:rPr lang="ru-RU" smtClean="0"/>
              <a:pPr eaLnBrk="1" hangingPunct="1"/>
              <a:t>28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&lt;c:if test="${!empty param.Add}"&gt;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&lt;c:set var="bid" value="${param.Add}"/&gt;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&lt;jsp:useBean id="bid" type="java.lang.String" 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&lt;sql:query var="books" 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dataSource="${applicationScope.bookDS}"&gt;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select * from PUBLIC.books where id = ?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&lt;sql:param value="${bid}" 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&lt;/sql:query&gt;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&lt;c:forEach var="bookRow" begin="0" items="${books.rows}"&gt;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&lt;jsp:useBean id="bookRow" type="java.util.Map" 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&lt;jsp:useBean id="addedBook" class="database.Book" </a:t>
            </a:r>
            <a:r>
              <a:rPr lang="ru-RU" sz="1700" b="1">
                <a:latin typeface="Courier New" pitchFamily="49" charset="0"/>
              </a:rPr>
              <a:t/>
            </a:r>
            <a:br>
              <a:rPr lang="ru-RU" sz="1700" b="1">
                <a:latin typeface="Courier New" pitchFamily="49" charset="0"/>
              </a:rPr>
            </a:br>
            <a:r>
              <a:rPr lang="ru-RU" sz="1700" b="1">
                <a:latin typeface="Courier New" pitchFamily="49" charset="0"/>
              </a:rPr>
              <a:t>         </a:t>
            </a:r>
            <a:r>
              <a:rPr lang="en-US" sz="1700" b="1">
                <a:latin typeface="Courier New" pitchFamily="49" charset="0"/>
              </a:rPr>
              <a:t>scope="page" 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&lt;% cart.add(bid, addedBook); %&gt;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&lt;/c:if&gt;</a:t>
            </a:r>
            <a:r>
              <a:rPr lang="ru-RU" sz="1700" b="1">
                <a:latin typeface="Courier New" pitchFamily="49" charset="0"/>
              </a:rPr>
              <a:t>  </a:t>
            </a:r>
            <a:endParaRPr lang="en-US" sz="17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было не так?..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Смешение </a:t>
            </a:r>
            <a:r>
              <a:rPr lang="en-US" smtClean="0"/>
              <a:t>Java-</a:t>
            </a:r>
            <a:r>
              <a:rPr lang="ru-RU" smtClean="0"/>
              <a:t>кода и тегов страницы</a:t>
            </a:r>
          </a:p>
          <a:p>
            <a:pPr lvl="4"/>
            <a:endParaRPr lang="ru-RU" smtClean="0"/>
          </a:p>
          <a:p>
            <a:r>
              <a:rPr lang="ru-RU" smtClean="0"/>
              <a:t>Много «типовых» действий</a:t>
            </a:r>
          </a:p>
          <a:p>
            <a:pPr lvl="4"/>
            <a:endParaRPr lang="ru-RU" smtClean="0"/>
          </a:p>
          <a:p>
            <a:r>
              <a:rPr lang="ru-RU" smtClean="0"/>
              <a:t>«Некомфортность» работы на </a:t>
            </a:r>
            <a:r>
              <a:rPr lang="en-US" smtClean="0"/>
              <a:t>Java </a:t>
            </a:r>
            <a:r>
              <a:rPr lang="ru-RU" smtClean="0"/>
              <a:t>в ходе обработки запросов</a:t>
            </a:r>
          </a:p>
          <a:p>
            <a:pPr lvl="1"/>
            <a:r>
              <a:rPr lang="ru-RU" smtClean="0"/>
              <a:t>Громоздкость кода</a:t>
            </a:r>
          </a:p>
          <a:p>
            <a:pPr lvl="1"/>
            <a:r>
              <a:rPr lang="ru-RU" smtClean="0"/>
              <a:t>Необходимость знания особенностей преобразования в сервлет</a:t>
            </a:r>
          </a:p>
          <a:p>
            <a:endParaRPr 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1A40C0-7152-46C7-AB52-CF8C8E1A4A4E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Server Faces</a:t>
            </a:r>
            <a:endParaRPr lang="ru-RU" smtClean="0"/>
          </a:p>
        </p:txBody>
      </p:sp>
      <p:sp>
        <p:nvSpPr>
          <p:cNvPr id="32771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2772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ru-RU" sz="2400" b="1" dirty="0" smtClean="0">
                <a:solidFill>
                  <a:schemeClr val="bg1"/>
                </a:solidFill>
              </a:rPr>
              <a:t>26</a:t>
            </a:r>
            <a:r>
              <a:rPr lang="en-US" sz="2400" b="1" dirty="0" smtClean="0">
                <a:solidFill>
                  <a:schemeClr val="bg1"/>
                </a:solidFill>
              </a:rPr>
              <a:t>.2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2773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99D7B-00DF-4588-8AA9-E1F8B83EDC94}" type="slidenum">
              <a:rPr lang="ru-RU" smtClean="0"/>
              <a:pPr eaLnBrk="1" hangingPunct="1"/>
              <a:t>30</a:t>
            </a:fld>
            <a:endParaRPr 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900"/>
              </a:spcBef>
            </a:pPr>
            <a:r>
              <a:rPr lang="ru-RU" dirty="0" smtClean="0"/>
              <a:t>Принципы </a:t>
            </a:r>
            <a:r>
              <a:rPr lang="en-US" dirty="0" smtClean="0"/>
              <a:t>JSF</a:t>
            </a:r>
            <a:endParaRPr lang="ru-RU" dirty="0" smtClean="0"/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r>
              <a:rPr lang="ru-RU" dirty="0" smtClean="0"/>
              <a:t>Модель данных</a:t>
            </a:r>
            <a:endParaRPr lang="en-US" dirty="0" smtClean="0"/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r>
              <a:rPr lang="ru-RU" dirty="0" smtClean="0"/>
              <a:t>Порядок обработки запросов</a:t>
            </a:r>
            <a:endParaRPr lang="en-US" dirty="0" smtClean="0"/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r>
              <a:rPr lang="ru-RU" dirty="0" smtClean="0"/>
              <a:t>Элементы </a:t>
            </a:r>
            <a:r>
              <a:rPr lang="en-US" dirty="0" smtClean="0"/>
              <a:t>JSF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Недостатки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mtClean="0"/>
              <a:t>Возможности «чистого» </a:t>
            </a:r>
            <a:r>
              <a:rPr lang="en-US" smtClean="0"/>
              <a:t>HTML </a:t>
            </a:r>
            <a:r>
              <a:rPr lang="ru-RU" smtClean="0"/>
              <a:t>недостаточны</a:t>
            </a:r>
          </a:p>
          <a:p>
            <a:pPr lvl="1">
              <a:spcBef>
                <a:spcPts val="900"/>
              </a:spcBef>
            </a:pPr>
            <a:r>
              <a:rPr lang="ru-RU" smtClean="0"/>
              <a:t>Необходимо использование других языков и технологий</a:t>
            </a:r>
          </a:p>
          <a:p>
            <a:pPr>
              <a:spcBef>
                <a:spcPts val="900"/>
              </a:spcBef>
            </a:pPr>
            <a:r>
              <a:rPr lang="ru-RU" smtClean="0"/>
              <a:t>Необходимость обработки параметров запросов</a:t>
            </a:r>
          </a:p>
          <a:p>
            <a:pPr>
              <a:spcBef>
                <a:spcPts val="900"/>
              </a:spcBef>
            </a:pPr>
            <a:r>
              <a:rPr lang="ru-RU" smtClean="0"/>
              <a:t>Необходимость перехода к модели данных на стороне сервера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9D7F5B-1E45-4721-BF46-5AE90D816507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Технология </a:t>
            </a:r>
            <a:r>
              <a:rPr lang="en-US" smtClean="0"/>
              <a:t>Java Server Faces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Фреймворк для </a:t>
            </a:r>
            <a:r>
              <a:rPr lang="en-US" dirty="0" smtClean="0"/>
              <a:t>Web-</a:t>
            </a:r>
            <a:r>
              <a:rPr lang="ru-RU" dirty="0" smtClean="0"/>
              <a:t>приложений на </a:t>
            </a:r>
            <a:r>
              <a:rPr lang="en-US" dirty="0" smtClean="0"/>
              <a:t>Java, </a:t>
            </a:r>
            <a:r>
              <a:rPr lang="ru-RU" dirty="0" smtClean="0"/>
              <a:t>предназначенный для описания пользовательского интерфейса с помощью компонентов, находящихся на сервере</a:t>
            </a:r>
          </a:p>
          <a:p>
            <a:pPr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Основные элементы технологии:</a:t>
            </a: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r>
              <a:rPr lang="en-US" dirty="0" smtClean="0"/>
              <a:t>API </a:t>
            </a:r>
            <a:r>
              <a:rPr lang="ru-RU" dirty="0" smtClean="0"/>
              <a:t>для представления </a:t>
            </a:r>
            <a:r>
              <a:rPr lang="en-US" dirty="0" smtClean="0"/>
              <a:t>UI-</a:t>
            </a:r>
            <a:r>
              <a:rPr lang="ru-RU" dirty="0" smtClean="0"/>
              <a:t>компонентов и управления их состоянием; управления событиями, преобразования данных; определения навигации по страницам; и т.д.</a:t>
            </a: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Библиотеки тегов для описания </a:t>
            </a:r>
            <a:r>
              <a:rPr lang="en-US" dirty="0" smtClean="0"/>
              <a:t>UI-</a:t>
            </a:r>
            <a:r>
              <a:rPr lang="ru-RU" dirty="0" smtClean="0"/>
              <a:t>компонентов 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err="1" smtClean="0"/>
              <a:t>jsf</a:t>
            </a:r>
            <a:r>
              <a:rPr lang="en-US" dirty="0" smtClean="0"/>
              <a:t>-</a:t>
            </a:r>
            <a:r>
              <a:rPr lang="ru-RU" dirty="0" smtClean="0"/>
              <a:t>страницах</a:t>
            </a: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endParaRPr lang="ru-RU" dirty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AA6AB3-D8DD-4A6D-9EB2-5E279CD3241A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</a:t>
            </a:r>
            <a:br>
              <a:rPr lang="ru-RU" smtClean="0"/>
            </a:br>
            <a:r>
              <a:rPr lang="en-US" smtClean="0"/>
              <a:t>Java Server Faces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ru-RU" sz="2800" smtClean="0"/>
              <a:t>Создание пользовательского интерфейса на основе компонентов</a:t>
            </a:r>
            <a:endParaRPr lang="en-US" sz="2800" smtClean="0"/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ru-RU" sz="2800" smtClean="0"/>
              <a:t>Добавление компонентов на страницу простым указанием тегов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ru-RU" sz="2800" smtClean="0"/>
              <a:t>Привязка генерируемых компонентами событий к коду на стороне сервера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ru-RU" sz="2800" smtClean="0"/>
              <a:t>Привязка состояния компонентов к данным на сервере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ru-RU" sz="2800" smtClean="0"/>
              <a:t>Сохранение и восстановление состояния компонентов пользовательского интерфейса вне процесса обработки запроса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endParaRPr lang="ru-RU" sz="3600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99A4E5-CAF4-4BA9-87FC-41091D117A31}" type="slidenum">
              <a:rPr lang="ru-RU" smtClean="0"/>
              <a:pPr eaLnBrk="1" hangingPunct="1"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писали раньше</a:t>
            </a:r>
            <a:br>
              <a:rPr lang="ru-RU" smtClean="0"/>
            </a:br>
            <a:r>
              <a:rPr lang="ru-RU" sz="3600" smtClean="0"/>
              <a:t>Класс </a:t>
            </a:r>
            <a:r>
              <a:rPr lang="en-US" sz="3600" smtClean="0"/>
              <a:t>JavaBean</a:t>
            </a:r>
            <a:endParaRPr lang="ru-RU" smtClean="0"/>
          </a:p>
        </p:txBody>
      </p:sp>
      <p:sp>
        <p:nvSpPr>
          <p:cNvPr id="3789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E5F237-D278-4E63-ACE1-327DC9B5D47B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17663"/>
            <a:ext cx="8572500" cy="45227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package calc;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public class Calculator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private double a = </a:t>
            </a:r>
            <a:r>
              <a:rPr lang="ru-RU" sz="1600" b="1">
                <a:latin typeface="Courier New" pitchFamily="49" charset="0"/>
              </a:rPr>
              <a:t>0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private double b = </a:t>
            </a:r>
            <a:r>
              <a:rPr lang="ru-RU" sz="1600" b="1">
                <a:latin typeface="Courier New" pitchFamily="49" charset="0"/>
              </a:rPr>
              <a:t>0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private double result = 0;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private boolean resultExists = false;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Calculator() {}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double getA() {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return a;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void setA(double a) { this.a = a; }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double getB() {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return b;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void setB(double b) { this.b = b;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double getResult() {resultExists = false; return result;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public void doSum() {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result = a + b;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resultExists = true;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public void doSubtr() {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result = a - b; resultExists = true;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public void doMult() {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result = a * b;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resultExists = true;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public void doDev() {</a:t>
            </a:r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result = a / b; resultExists = true;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public boolean isResultExists() { return resultExists;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писали раньше</a:t>
            </a:r>
            <a:br>
              <a:rPr lang="ru-RU" smtClean="0"/>
            </a:br>
            <a:r>
              <a:rPr lang="en-US" sz="3600" smtClean="0"/>
              <a:t>JSP-</a:t>
            </a:r>
            <a:r>
              <a:rPr lang="ru-RU" sz="3600" smtClean="0"/>
              <a:t>страница</a:t>
            </a:r>
            <a:r>
              <a:rPr lang="en-US" sz="3600" smtClean="0"/>
              <a:t>, </a:t>
            </a:r>
            <a:r>
              <a:rPr lang="ru-RU" sz="3600" smtClean="0"/>
              <a:t>часть 1</a:t>
            </a:r>
            <a:endParaRPr lang="ru-RU" smtClean="0"/>
          </a:p>
        </p:txBody>
      </p:sp>
      <p:sp>
        <p:nvSpPr>
          <p:cNvPr id="3891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CA5F0-444F-44D4-A5D9-DCF7E133EB03}" type="slidenum">
              <a:rPr lang="ru-RU" smtClean="0"/>
              <a:pPr eaLnBrk="1" hangingPunct="1"/>
              <a:t>35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73238"/>
            <a:ext cx="8572500" cy="4162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&lt;%@page contentType="text/html" pageEncoding="UTF-8"%&gt;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&lt;%@page import="calc.Calculator" %&gt;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&lt;!DOCTYPE HTML PUBLIC "-//W3C//DTD HTML 4.01 Transitional//EN"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"http://www.w3.org/TR/html4/loose.dtd"&gt;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&lt;html&gt;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&lt;body&gt;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&lt;%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Calculator calc = (Calculator) session.getAttribute("calc");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if (calc == null)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calc = new Calculator();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session.setAttribute("calc", calc);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if (request.getParameter("aEd") != null)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calc.setA(Double.parseDouble((String) request.getParameter("aEd")));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if (request.getParameter("bEd") != null)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calc.setB(Double.parseDouble((String) request.getParameter("bEd")));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писали раньше</a:t>
            </a:r>
            <a:br>
              <a:rPr lang="ru-RU" smtClean="0"/>
            </a:br>
            <a:r>
              <a:rPr lang="en-US" sz="3600" smtClean="0"/>
              <a:t>JSP-</a:t>
            </a:r>
            <a:r>
              <a:rPr lang="ru-RU" sz="3600" smtClean="0"/>
              <a:t>страница</a:t>
            </a:r>
            <a:r>
              <a:rPr lang="en-US" sz="3600" smtClean="0"/>
              <a:t>, </a:t>
            </a:r>
            <a:r>
              <a:rPr lang="ru-RU" sz="3600" smtClean="0"/>
              <a:t>часть </a:t>
            </a:r>
            <a:r>
              <a:rPr lang="en-US" sz="3600" smtClean="0"/>
              <a:t>2</a:t>
            </a:r>
            <a:endParaRPr lang="ru-RU" smtClean="0"/>
          </a:p>
        </p:txBody>
      </p:sp>
      <p:sp>
        <p:nvSpPr>
          <p:cNvPr id="3993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163509-6266-4660-B274-169DAFC6A59C}" type="slidenum">
              <a:rPr lang="ru-RU" smtClean="0">
                <a:solidFill>
                  <a:srgbClr val="000000"/>
                </a:solidFill>
              </a:rPr>
              <a:pPr eaLnBrk="1" hangingPunct="1"/>
              <a:t>36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989138"/>
            <a:ext cx="8572500" cy="38163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if (request.getParameter("sum") != null)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calc.doSum();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else if (request.getParameter("subtr") != null)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calc.doSubtr();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else if (request.getParameter("mult") != null)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calc.doMult();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}</a:t>
            </a:r>
            <a:endParaRPr lang="ru-RU" sz="14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ru-RU" sz="1400" b="1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else if (request.getParameter("dev") != null)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calc.doDev();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%&gt;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писали раньше</a:t>
            </a:r>
            <a:br>
              <a:rPr lang="ru-RU" smtClean="0"/>
            </a:br>
            <a:r>
              <a:rPr lang="en-US" sz="3600" smtClean="0"/>
              <a:t>JSP-</a:t>
            </a:r>
            <a:r>
              <a:rPr lang="ru-RU" sz="3600" smtClean="0"/>
              <a:t>страница</a:t>
            </a:r>
            <a:r>
              <a:rPr lang="en-US" sz="3600" smtClean="0"/>
              <a:t>, </a:t>
            </a:r>
            <a:r>
              <a:rPr lang="ru-RU" sz="3600" smtClean="0"/>
              <a:t>часть </a:t>
            </a:r>
            <a:r>
              <a:rPr lang="en-US" sz="3600" smtClean="0"/>
              <a:t>3</a:t>
            </a:r>
            <a:endParaRPr lang="ru-RU" smtClean="0"/>
          </a:p>
        </p:txBody>
      </p:sp>
      <p:sp>
        <p:nvSpPr>
          <p:cNvPr id="4096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A1A912-785F-4D12-914F-082D7FEEF597}" type="slidenum">
              <a:rPr lang="ru-RU" smtClean="0">
                <a:solidFill>
                  <a:srgbClr val="000000"/>
                </a:solidFill>
              </a:rPr>
              <a:pPr eaLnBrk="1" hangingPunct="1"/>
              <a:t>37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844675"/>
            <a:ext cx="8572500" cy="4162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&lt;form name="calcForm" action="index.jsp"&gt;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First:&lt;input type="text" name="aEd" 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       value="&lt;%=calc.getA()%&gt;" size="15"/&gt;&lt;br/&gt;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Second:&lt;input type="text" name="bEd" 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       value="&lt;%=calc.getB()%&gt;" size="15" /&gt;&lt;br/&gt;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&lt;input type="submit" value="+" name="sum" /&gt;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&lt;input type="submit" value="-" name="subtr" /&gt;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&lt;input type="submit" value="*" name="mult" /&gt;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&lt;input type="submit" value="/" name="dev" /&gt; 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&lt;%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  if (calc.isResultExists())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%&gt;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&lt;br/&gt;Result: &lt;%=calc.getResult()%&gt;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  &lt;%}%&gt;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  &lt;/form&gt;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  &lt;/body&gt;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пишем теперь</a:t>
            </a:r>
            <a:br>
              <a:rPr lang="ru-RU" smtClean="0"/>
            </a:br>
            <a:r>
              <a:rPr lang="en-US" sz="3600" smtClean="0"/>
              <a:t>web.xml</a:t>
            </a:r>
            <a:endParaRPr lang="ru-RU" smtClean="0"/>
          </a:p>
        </p:txBody>
      </p:sp>
      <p:sp>
        <p:nvSpPr>
          <p:cNvPr id="419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00F27A-3C47-4162-9523-2E452D436BDB}" type="slidenum">
              <a:rPr lang="ru-RU" smtClean="0"/>
              <a:pPr eaLnBrk="1" hangingPunct="1"/>
              <a:t>38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&lt;web-app version="3.0" xmlns="http://java.sun.com/xml/ns/javaee" xmlns:xsi="http://www.w3.org/2001/XMLSchema-instance" xsi:schemaLocation="http://java.sun.com/xml/ns/javaee http://java.sun.com/xml/ns/javaee/web-app_3_0.xsd"&gt;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&lt;context-param&gt;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&lt;param-name&gt;javax.faces.PROJECT_STAGE&lt;/param-name&gt;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&lt;param-value&gt;Development&lt;/param-value&gt;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&lt;/context-param&gt;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&lt;servlet&gt;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&lt;servlet-name&gt;Faces Servlet&lt;/servlet-name&gt;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&lt;servlet-class&gt;javax.faces.webapp.FacesServlet&lt;/servlet-class&gt;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&lt;load-on-startup&gt;1&lt;/load-on-startup&gt;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&lt;/servlet&gt;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&lt;servlet-mapping&gt;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&lt;servlet-name&gt;Faces Servlet&lt;/servlet-name&gt;&lt;url-pattern&gt;/faces/*&lt;/url-pattern&gt;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&lt;/servlet-mapping&gt;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&lt;session-config&gt;&lt;session-timeout&gt;30&lt;/session-timeout&gt;&lt;/session-config&gt;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&lt;welcome-file-list&gt;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  &lt;welcome-file&gt;faces/index.xhtml&lt;/welcome-file&gt;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  &lt;/welcome-file-list&gt;</a:t>
            </a:r>
          </a:p>
          <a:p>
            <a:pPr eaLnBrk="1" hangingPunct="1"/>
            <a:r>
              <a:rPr lang="en-US" sz="1300" b="1">
                <a:latin typeface="Courier New" pitchFamily="49" charset="0"/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Смена парадигмы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Было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b="1" dirty="0" smtClean="0"/>
              <a:t>JSP </a:t>
            </a:r>
            <a:r>
              <a:rPr lang="ru-RU" b="1" dirty="0" smtClean="0"/>
              <a:t>нужно для того, чтобы</a:t>
            </a:r>
            <a:br>
              <a:rPr lang="ru-RU" b="1" dirty="0" smtClean="0"/>
            </a:br>
            <a:r>
              <a:rPr lang="en-US" b="1" dirty="0" smtClean="0"/>
              <a:t>Java-</a:t>
            </a:r>
            <a:r>
              <a:rPr lang="ru-RU" b="1" dirty="0" smtClean="0"/>
              <a:t>программистам было удобнее писать под </a:t>
            </a:r>
            <a:r>
              <a:rPr lang="en-US" b="1" dirty="0" smtClean="0"/>
              <a:t>Web</a:t>
            </a:r>
            <a:endParaRPr lang="ru-RU" b="1" dirty="0" smtClean="0"/>
          </a:p>
          <a:p>
            <a:pPr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Стало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b="1" dirty="0" smtClean="0"/>
              <a:t>JSP-</a:t>
            </a:r>
            <a:r>
              <a:rPr lang="ru-RU" b="1" dirty="0" smtClean="0"/>
              <a:t>программист может</a:t>
            </a:r>
            <a:br>
              <a:rPr lang="ru-RU" b="1" dirty="0" smtClean="0"/>
            </a:br>
            <a:r>
              <a:rPr lang="ru-RU" b="1" dirty="0" smtClean="0"/>
              <a:t> и не знать </a:t>
            </a:r>
            <a:r>
              <a:rPr lang="en-US" b="1" dirty="0" smtClean="0"/>
              <a:t>Java, </a:t>
            </a:r>
            <a:r>
              <a:rPr lang="ru-RU" b="1" dirty="0" smtClean="0"/>
              <a:t>и даже лучше,</a:t>
            </a:r>
            <a:br>
              <a:rPr lang="ru-RU" b="1" dirty="0" smtClean="0"/>
            </a:br>
            <a:r>
              <a:rPr lang="ru-RU" b="1" dirty="0" smtClean="0"/>
              <a:t>если он ее знать не будет</a:t>
            </a:r>
            <a:endParaRPr lang="ru-RU" b="1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BAE977-B13F-4687-A941-5B721EAB9188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пишем теперь</a:t>
            </a:r>
            <a:br>
              <a:rPr lang="ru-RU" smtClean="0"/>
            </a:br>
            <a:r>
              <a:rPr lang="ru-RU" sz="3600" smtClean="0"/>
              <a:t>Класс </a:t>
            </a:r>
            <a:r>
              <a:rPr lang="en-US" sz="3600" smtClean="0"/>
              <a:t>JavaBean</a:t>
            </a:r>
            <a:endParaRPr lang="ru-RU" smtClean="0"/>
          </a:p>
        </p:txBody>
      </p:sp>
      <p:sp>
        <p:nvSpPr>
          <p:cNvPr id="4301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95B61C-B4F6-409A-A378-34868034B027}" type="slidenum">
              <a:rPr lang="ru-RU" smtClean="0"/>
              <a:pPr eaLnBrk="1" hangingPunct="1"/>
              <a:t>39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</a:rPr>
              <a:t>package calc;</a:t>
            </a:r>
          </a:p>
          <a:p>
            <a:pPr eaLnBrk="1" hangingPunct="1"/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import java.io.Serializable;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import javax.faces.bean.ManagedBean;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import javax.faces.bean.SessionScoped;</a:t>
            </a:r>
          </a:p>
          <a:p>
            <a:pPr eaLnBrk="1" hangingPunct="1"/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@ManagedBean(name = "Calculator")</a:t>
            </a:r>
          </a:p>
          <a:p>
            <a:pPr eaLnBrk="1" hangingPunct="1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@SessionScoped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public class Calculator 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implements Serializable {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пишем теперь</a:t>
            </a:r>
            <a:br>
              <a:rPr lang="ru-RU" smtClean="0"/>
            </a:br>
            <a:r>
              <a:rPr lang="en-US" sz="3600" smtClean="0"/>
              <a:t>Facelet</a:t>
            </a:r>
            <a:endParaRPr lang="ru-RU" smtClean="0"/>
          </a:p>
        </p:txBody>
      </p:sp>
      <p:sp>
        <p:nvSpPr>
          <p:cNvPr id="4403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B849CB-B3B9-47B0-AF6F-4A6D241EA8BD}" type="slidenum">
              <a:rPr lang="ru-RU" smtClean="0"/>
              <a:pPr eaLnBrk="1" hangingPunct="1"/>
              <a:t>40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11300"/>
            <a:ext cx="8572500" cy="4738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&lt;html xmlns="http://www.w3.org/1999/xhtml"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xmlns:h="http://java.sun.com/jsf/html"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xmlns:c="http://java.sun.com/jsp/jstl/core"&gt;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&lt;h:head&gt;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&lt;title&gt;Calculator&lt;/title&gt;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&lt;/h:head&gt;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&lt;h:body&gt;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&lt;h:form&gt;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First: &lt;h:inputText label="a" value="#{Calculator.a}"/&gt;&lt;br/&gt;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Second: &lt;h:inputText label="b" value="#{Calculator.b}"/&gt;&lt;br/&gt;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&lt;h:commandButton action="#{Calculator.doSum}" value="+" 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&lt;h:commandButton action="#{Calculator.doSubtr}" value="-" 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&lt;h:commandButton action="#{Calculator.doMult}" value="*" 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&lt;h:commandButton action="#{Calculator.doDev}" value="/" 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&lt;c:if test="${Calculator.resultExists}"&gt;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    &lt;br/&gt;Result: &lt;h:outputText value="${Calculator.result}" /&gt;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&lt;/c:if&gt;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&lt;/h:form&gt;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&lt;/h:body&gt;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&lt;/html&gt;</a:t>
            </a:r>
          </a:p>
          <a:p>
            <a:pPr eaLnBrk="1" hangingPunct="1"/>
            <a:endParaRPr lang="en-US" sz="1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Элементы </a:t>
            </a:r>
            <a:r>
              <a:rPr lang="en-US" smtClean="0"/>
              <a:t>JSF-</a:t>
            </a:r>
            <a:r>
              <a:rPr lang="ru-RU" smtClean="0"/>
              <a:t>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2100"/>
              </a:spcBef>
              <a:defRPr/>
            </a:pPr>
            <a:r>
              <a:rPr lang="ru-RU" dirty="0" smtClean="0"/>
              <a:t>Набор страниц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2100"/>
              </a:spcBef>
              <a:defRPr/>
            </a:pPr>
            <a:r>
              <a:rPr lang="en-US" dirty="0" smtClean="0"/>
              <a:t>JSP (</a:t>
            </a:r>
            <a:r>
              <a:rPr lang="ru-RU" dirty="0" smtClean="0"/>
              <a:t>классический </a:t>
            </a:r>
            <a:r>
              <a:rPr lang="en-US" dirty="0" smtClean="0"/>
              <a:t>html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 дополнительные теги)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2100"/>
              </a:spcBef>
              <a:defRPr/>
            </a:pPr>
            <a:r>
              <a:rPr lang="en-US" dirty="0" err="1" smtClean="0"/>
              <a:t>Facelets</a:t>
            </a:r>
            <a:r>
              <a:rPr lang="ru-RU" dirty="0" smtClean="0"/>
              <a:t> (</a:t>
            </a:r>
            <a:r>
              <a:rPr lang="en-US" dirty="0" err="1" smtClean="0"/>
              <a:t>xhtml</a:t>
            </a:r>
            <a:r>
              <a:rPr lang="en-US" dirty="0" smtClean="0"/>
              <a:t> + </a:t>
            </a:r>
            <a:r>
              <a:rPr lang="ru-RU" dirty="0" smtClean="0"/>
              <a:t>дополнительные теги)</a:t>
            </a:r>
          </a:p>
          <a:p>
            <a:pPr eaLnBrk="1" hangingPunct="1">
              <a:lnSpc>
                <a:spcPct val="110000"/>
              </a:lnSpc>
              <a:spcBef>
                <a:spcPts val="2100"/>
              </a:spcBef>
              <a:defRPr/>
            </a:pPr>
            <a:r>
              <a:rPr lang="ru-RU" dirty="0" smtClean="0"/>
              <a:t>Набор используемых </a:t>
            </a:r>
            <a:r>
              <a:rPr lang="ru-RU" dirty="0" err="1" smtClean="0"/>
              <a:t>бинов</a:t>
            </a:r>
            <a:endParaRPr lang="ru-RU" dirty="0" smtClean="0"/>
          </a:p>
          <a:p>
            <a:pPr eaLnBrk="1" hangingPunct="1">
              <a:lnSpc>
                <a:spcPct val="110000"/>
              </a:lnSpc>
              <a:spcBef>
                <a:spcPts val="2100"/>
              </a:spcBef>
              <a:defRPr/>
            </a:pPr>
            <a:r>
              <a:rPr lang="ru-RU" dirty="0" smtClean="0"/>
              <a:t>Опционально, конфигурационный файл (</a:t>
            </a:r>
            <a:r>
              <a:rPr lang="en-US" dirty="0" smtClean="0"/>
              <a:t>faces-config.xml)</a:t>
            </a:r>
            <a:endParaRPr lang="ru-RU" dirty="0" smtClean="0"/>
          </a:p>
          <a:p>
            <a:pPr eaLnBrk="1" hangingPunct="1">
              <a:lnSpc>
                <a:spcPct val="110000"/>
              </a:lnSpc>
              <a:spcBef>
                <a:spcPts val="2100"/>
              </a:spcBef>
              <a:defRPr/>
            </a:pPr>
            <a:r>
              <a:rPr lang="ru-RU" dirty="0" smtClean="0"/>
              <a:t>Дескриптор развертывания</a:t>
            </a:r>
            <a:r>
              <a:rPr lang="en-US" dirty="0" smtClean="0"/>
              <a:t> (web.xml)</a:t>
            </a:r>
            <a:endParaRPr lang="ru-RU" dirty="0" smtClean="0"/>
          </a:p>
          <a:p>
            <a:pPr eaLnBrk="1" hangingPunct="1">
              <a:lnSpc>
                <a:spcPct val="110000"/>
              </a:lnSpc>
              <a:spcBef>
                <a:spcPts val="2100"/>
              </a:spcBef>
              <a:defRPr/>
            </a:pPr>
            <a:r>
              <a:rPr lang="ru-RU" dirty="0" smtClean="0"/>
              <a:t>Дополнительные классы</a:t>
            </a:r>
          </a:p>
          <a:p>
            <a:pPr eaLnBrk="1" hangingPunct="1">
              <a:lnSpc>
                <a:spcPct val="110000"/>
              </a:lnSpc>
              <a:spcBef>
                <a:spcPts val="2100"/>
              </a:spcBef>
              <a:defRPr/>
            </a:pPr>
            <a:r>
              <a:rPr lang="ru-RU" dirty="0" smtClean="0"/>
              <a:t>Библиотеки дополнительных тегов</a:t>
            </a:r>
            <a:endParaRPr lang="ru-RU" dirty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1BFE7B-61C3-4948-B0AA-BB14EE02C4DE}" type="slidenum">
              <a:rPr lang="ru-RU" smtClean="0"/>
              <a:pPr eaLnBrk="1" hangingPunct="1"/>
              <a:t>41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запроса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250825" y="1692275"/>
            <a:ext cx="8780463" cy="4473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Facelet</a:t>
            </a:r>
            <a:r>
              <a:rPr lang="ru-RU" sz="2400" smtClean="0"/>
              <a:t> включает </a:t>
            </a:r>
            <a:r>
              <a:rPr lang="en-US" sz="2400" smtClean="0"/>
              <a:t>JSF-</a:t>
            </a:r>
            <a:r>
              <a:rPr lang="ru-RU" sz="2400" smtClean="0"/>
              <a:t>теги, описывающие </a:t>
            </a:r>
            <a:r>
              <a:rPr lang="en-US" sz="2400" smtClean="0"/>
              <a:t>UI-</a:t>
            </a:r>
            <a:r>
              <a:rPr lang="ru-RU" sz="2400" smtClean="0"/>
              <a:t>компоненты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Программа </a:t>
            </a:r>
            <a:r>
              <a:rPr lang="en-US" sz="2400" smtClean="0"/>
              <a:t>UI </a:t>
            </a:r>
            <a:r>
              <a:rPr lang="ru-RU" sz="2400" smtClean="0"/>
              <a:t>управляет объектами, использующимися в </a:t>
            </a:r>
            <a:r>
              <a:rPr lang="en-US" sz="2400" smtClean="0"/>
              <a:t>xhtml-</a:t>
            </a:r>
            <a:r>
              <a:rPr lang="ru-RU" sz="2400" smtClean="0"/>
              <a:t>странице: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Компоненты </a:t>
            </a:r>
            <a:r>
              <a:rPr lang="en-US" sz="2000" smtClean="0"/>
              <a:t>UI, </a:t>
            </a:r>
            <a:r>
              <a:rPr lang="ru-RU" sz="2000" smtClean="0"/>
              <a:t>описанные тегами на странице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Зарегистрированными для компонентов слушателями событий, валидаторами и конвертерами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POJO-</a:t>
            </a:r>
            <a:r>
              <a:rPr lang="ru-RU" sz="2000" smtClean="0"/>
              <a:t>объектами, инкапсулирующими данные и бизнес-логику</a:t>
            </a:r>
          </a:p>
          <a:p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BCED03-F276-4434-9F23-014D03B87184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pic>
        <p:nvPicPr>
          <p:cNvPr id="46088" name="Picture 8" descr="Diagram shows a browser accessing myfacelet.xhtml page using an HTTP Request and the server sending the rendered the HTML page using an HTTP Respon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60800"/>
            <a:ext cx="647541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элементов</a:t>
            </a:r>
          </a:p>
        </p:txBody>
      </p:sp>
      <p:sp>
        <p:nvSpPr>
          <p:cNvPr id="47107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513D07-4CD1-4F33-9E72-593558C08EE7}" type="slidenum">
              <a:rPr lang="ru-RU" smtClean="0"/>
              <a:pPr eaLnBrk="1" hangingPunct="1"/>
              <a:t>43</a:t>
            </a:fld>
            <a:endParaRPr lang="ru-RU" smtClean="0"/>
          </a:p>
        </p:txBody>
      </p:sp>
      <p:grpSp>
        <p:nvGrpSpPr>
          <p:cNvPr id="2" name="Группа 38"/>
          <p:cNvGrpSpPr>
            <a:grpSpLocks/>
          </p:cNvGrpSpPr>
          <p:nvPr/>
        </p:nvGrpSpPr>
        <p:grpSpPr bwMode="auto">
          <a:xfrm>
            <a:off x="195263" y="1571625"/>
            <a:ext cx="8847137" cy="4643438"/>
            <a:chOff x="194689" y="1571612"/>
            <a:chExt cx="8847443" cy="464347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85179" y="1714488"/>
              <a:ext cx="2214640" cy="85725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Представление компонентов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571418" y="3500438"/>
              <a:ext cx="2000319" cy="7858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Модель компонентов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500457" y="5214950"/>
              <a:ext cx="2357519" cy="7858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Управляемые компоненты</a:t>
              </a:r>
            </a:p>
          </p:txBody>
        </p:sp>
        <p:cxnSp>
          <p:nvCxnSpPr>
            <p:cNvPr id="12" name="Соединительная линия уступом 11"/>
            <p:cNvCxnSpPr>
              <a:stCxn id="8" idx="3"/>
              <a:endCxn id="9" idx="0"/>
            </p:cNvCxnSpPr>
            <p:nvPr/>
          </p:nvCxnSpPr>
          <p:spPr>
            <a:xfrm>
              <a:off x="2499819" y="2143116"/>
              <a:ext cx="2071759" cy="13573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Соединительная линия уступом 11"/>
            <p:cNvCxnSpPr>
              <a:stCxn id="9" idx="1"/>
              <a:endCxn id="8" idx="2"/>
            </p:cNvCxnSpPr>
            <p:nvPr/>
          </p:nvCxnSpPr>
          <p:spPr>
            <a:xfrm rot="10800000">
              <a:off x="1393292" y="2571744"/>
              <a:ext cx="2178125" cy="13223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Соединительная линия уступом 11"/>
            <p:cNvCxnSpPr>
              <a:stCxn id="10" idx="1"/>
              <a:endCxn id="9" idx="2"/>
            </p:cNvCxnSpPr>
            <p:nvPr/>
          </p:nvCxnSpPr>
          <p:spPr>
            <a:xfrm rot="10800000">
              <a:off x="4571577" y="4286256"/>
              <a:ext cx="1928880" cy="13223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Соединительная линия уступом 11"/>
            <p:cNvCxnSpPr>
              <a:stCxn id="9" idx="3"/>
              <a:endCxn id="10" idx="0"/>
            </p:cNvCxnSpPr>
            <p:nvPr/>
          </p:nvCxnSpPr>
          <p:spPr>
            <a:xfrm>
              <a:off x="5571737" y="3894141"/>
              <a:ext cx="2108273" cy="132080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6" name="TextBox 22"/>
            <p:cNvSpPr txBox="1">
              <a:spLocks noChangeArrowheads="1"/>
            </p:cNvSpPr>
            <p:nvPr/>
          </p:nvSpPr>
          <p:spPr bwMode="auto">
            <a:xfrm>
              <a:off x="2295585" y="2708895"/>
              <a:ext cx="1443457" cy="6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HTTP</a:t>
              </a:r>
            </a:p>
            <a:p>
              <a:pPr algn="ctr" eaLnBrk="1" hangingPunct="1"/>
              <a:r>
                <a:rPr lang="ru-RU" dirty="0" smtClean="0"/>
                <a:t>конвертеры</a:t>
              </a:r>
              <a:endParaRPr lang="en-US" dirty="0"/>
            </a:p>
          </p:txBody>
        </p:sp>
        <p:sp>
          <p:nvSpPr>
            <p:cNvPr id="47117" name="TextBox 23"/>
            <p:cNvSpPr txBox="1">
              <a:spLocks noChangeArrowheads="1"/>
            </p:cNvSpPr>
            <p:nvPr/>
          </p:nvSpPr>
          <p:spPr bwMode="auto">
            <a:xfrm>
              <a:off x="5306105" y="4429132"/>
              <a:ext cx="1480969" cy="6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dirty="0" err="1" smtClean="0"/>
                <a:t>валидаторы</a:t>
              </a:r>
              <a:endParaRPr lang="en-US" dirty="0"/>
            </a:p>
            <a:p>
              <a:pPr algn="ctr" eaLnBrk="1" hangingPunct="1"/>
              <a:r>
                <a:rPr lang="ru-RU" dirty="0" smtClean="0"/>
                <a:t>события</a:t>
              </a:r>
              <a:endParaRPr lang="ru-RU" dirty="0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678163" y="3893347"/>
              <a:ext cx="4643470" cy="0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9" name="TextBox 36"/>
            <p:cNvSpPr txBox="1">
              <a:spLocks noChangeArrowheads="1"/>
            </p:cNvSpPr>
            <p:nvPr/>
          </p:nvSpPr>
          <p:spPr bwMode="auto">
            <a:xfrm>
              <a:off x="194689" y="5364320"/>
              <a:ext cx="13769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2000" b="1">
                  <a:solidFill>
                    <a:schemeClr val="accent1"/>
                  </a:solidFill>
                </a:rPr>
                <a:t>КЛИЕНТ</a:t>
              </a:r>
            </a:p>
            <a:p>
              <a:pPr eaLnBrk="1" hangingPunct="1"/>
              <a:r>
                <a:rPr lang="ru-RU" sz="2000" b="1">
                  <a:solidFill>
                    <a:schemeClr val="accent1"/>
                  </a:solidFill>
                </a:rPr>
                <a:t>(браузер)</a:t>
              </a:r>
            </a:p>
          </p:txBody>
        </p:sp>
        <p:sp>
          <p:nvSpPr>
            <p:cNvPr id="47120" name="TextBox 37"/>
            <p:cNvSpPr txBox="1">
              <a:spLocks noChangeArrowheads="1"/>
            </p:cNvSpPr>
            <p:nvPr/>
          </p:nvSpPr>
          <p:spPr bwMode="auto">
            <a:xfrm>
              <a:off x="6786578" y="1578106"/>
              <a:ext cx="225555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ru-RU" sz="2000" b="1">
                  <a:solidFill>
                    <a:schemeClr val="accent1"/>
                  </a:solidFill>
                </a:rPr>
                <a:t>СЕРВЕР</a:t>
              </a:r>
            </a:p>
            <a:p>
              <a:pPr algn="r" eaLnBrk="1" hangingPunct="1"/>
              <a:r>
                <a:rPr lang="ru-RU" sz="2000" b="1">
                  <a:solidFill>
                    <a:schemeClr val="accent1"/>
                  </a:solidFill>
                </a:rPr>
                <a:t>(</a:t>
              </a:r>
              <a:r>
                <a:rPr lang="en-US" sz="2000" b="1">
                  <a:solidFill>
                    <a:schemeClr val="accent1"/>
                  </a:solidFill>
                </a:rPr>
                <a:t>web-</a:t>
              </a:r>
              <a:r>
                <a:rPr lang="ru-RU" sz="2000" b="1">
                  <a:solidFill>
                    <a:schemeClr val="accent1"/>
                  </a:solidFill>
                </a:rPr>
                <a:t>контейнер)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обработки запросов</a:t>
            </a:r>
          </a:p>
        </p:txBody>
      </p:sp>
      <p:sp>
        <p:nvSpPr>
          <p:cNvPr id="4813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E917D2-0A0A-4B99-9A06-1C87087355A0}" type="slidenum">
              <a:rPr lang="ru-RU" smtClean="0"/>
              <a:pPr eaLnBrk="1" hangingPunct="1"/>
              <a:t>44</a:t>
            </a:fld>
            <a:endParaRPr lang="ru-RU" smtClean="0"/>
          </a:p>
        </p:txBody>
      </p:sp>
      <p:pic>
        <p:nvPicPr>
          <p:cNvPr id="5" name="Содержимое 6" descr="jsfIntro-lifecycl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613" y="1525588"/>
            <a:ext cx="7720012" cy="47021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обработки запросов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Значительно отличается от жизненного цикла в случае </a:t>
            </a:r>
            <a:r>
              <a:rPr lang="en-US" dirty="0" smtClean="0"/>
              <a:t>JSP</a:t>
            </a:r>
          </a:p>
          <a:p>
            <a:pPr marL="342900" lvl="2" indent="-342900">
              <a:buSzPct val="75000"/>
              <a:defRPr/>
            </a:pPr>
            <a:r>
              <a:rPr lang="ru-RU" sz="3200" dirty="0" smtClean="0"/>
              <a:t>Выражения </a:t>
            </a:r>
            <a:r>
              <a:rPr lang="en-US" sz="3200" dirty="0" smtClean="0"/>
              <a:t>EL </a:t>
            </a:r>
            <a:r>
              <a:rPr lang="ru-RU" sz="3200" dirty="0" smtClean="0"/>
              <a:t>вида 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>#{ </a:t>
            </a:r>
            <a:r>
              <a:rPr lang="ru-RU" sz="3200" b="1" i="1" dirty="0" smtClean="0">
                <a:solidFill>
                  <a:schemeClr val="accent1"/>
                </a:solidFill>
                <a:latin typeface="Courier New" pitchFamily="49" charset="0"/>
              </a:rPr>
              <a:t>выражение</a:t>
            </a:r>
            <a:r>
              <a:rPr 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>}</a:t>
            </a:r>
            <a:r>
              <a:rPr 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3200" dirty="0" smtClean="0"/>
              <a:t>(отложенное вычисление) имеют различный смысл на различных стадиях</a:t>
            </a:r>
          </a:p>
          <a:p>
            <a:pPr marL="800100" lvl="3" indent="-342900">
              <a:buSzPct val="75000"/>
              <a:defRPr/>
            </a:pPr>
            <a:r>
              <a:rPr lang="ru-RU" sz="2800" dirty="0" smtClean="0"/>
              <a:t>На этапе формирования отклика позволяют вычислять значения, отправляемые в отклик</a:t>
            </a:r>
          </a:p>
          <a:p>
            <a:pPr marL="800100" lvl="3" indent="-342900">
              <a:buSzPct val="75000"/>
              <a:defRPr/>
            </a:pPr>
            <a:r>
              <a:rPr lang="ru-RU" sz="2800" dirty="0" smtClean="0"/>
              <a:t>На этапе обработки запроса позволяют изменять состояние компонентов на сервере</a:t>
            </a:r>
          </a:p>
          <a:p>
            <a:pPr marL="342900" lvl="2" indent="-342900">
              <a:buSzPct val="75000"/>
              <a:defRPr/>
            </a:pPr>
            <a:r>
              <a:rPr lang="ru-RU" sz="3200" dirty="0" smtClean="0"/>
              <a:t>Операции жизненного цикла отличаются в случае первого и последующих запросов</a:t>
            </a:r>
          </a:p>
          <a:p>
            <a:pPr marL="800100" lvl="3" indent="-342900">
              <a:buSzPct val="75000"/>
              <a:defRPr/>
            </a:pPr>
            <a:endParaRPr lang="ru-RU" sz="2800" dirty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2E28B8-5275-4E77-AFFB-C7B692A284E6}" type="slidenum">
              <a:rPr lang="ru-RU" smtClean="0"/>
              <a:pPr eaLnBrk="1" hangingPunct="1"/>
              <a:t>45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Facelets</a:t>
            </a:r>
            <a:endParaRPr lang="ru-RU" smtClean="0"/>
          </a:p>
        </p:txBody>
      </p:sp>
      <p:sp>
        <p:nvSpPr>
          <p:cNvPr id="50179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sz="2400" smtClean="0"/>
              <a:t>Особенности</a:t>
            </a:r>
          </a:p>
          <a:p>
            <a:pPr lvl="1"/>
            <a:r>
              <a:rPr lang="ru-RU" sz="2000" smtClean="0"/>
              <a:t>Для создания страниц используется </a:t>
            </a:r>
            <a:r>
              <a:rPr lang="en-US" sz="2000" smtClean="0"/>
              <a:t>XHTML (transitional)</a:t>
            </a:r>
          </a:p>
          <a:p>
            <a:pPr lvl="1"/>
            <a:r>
              <a:rPr lang="ru-RU" sz="2000" smtClean="0"/>
              <a:t>Использование библиотек тегов</a:t>
            </a:r>
            <a:r>
              <a:rPr lang="en-US" sz="2000" smtClean="0"/>
              <a:t> (</a:t>
            </a:r>
            <a:r>
              <a:rPr lang="ru-RU" sz="2000" smtClean="0"/>
              <a:t>через пространства имен)</a:t>
            </a:r>
          </a:p>
          <a:p>
            <a:pPr lvl="1"/>
            <a:r>
              <a:rPr lang="ru-RU" sz="2000" smtClean="0"/>
              <a:t>Поддержка </a:t>
            </a:r>
            <a:r>
              <a:rPr lang="en-US" sz="2000" smtClean="0"/>
              <a:t>Expression Language</a:t>
            </a:r>
          </a:p>
          <a:p>
            <a:endParaRPr lang="ru-RU" sz="2400" smtClean="0"/>
          </a:p>
          <a:p>
            <a:r>
              <a:rPr lang="ru-RU" sz="2400" smtClean="0"/>
              <a:t>Преимущества</a:t>
            </a:r>
          </a:p>
          <a:p>
            <a:pPr lvl="1"/>
            <a:r>
              <a:rPr lang="ru-RU" sz="2000" smtClean="0"/>
              <a:t>Повторное использование кода (шаблоны и компоненты)</a:t>
            </a:r>
          </a:p>
          <a:p>
            <a:pPr lvl="1"/>
            <a:r>
              <a:rPr lang="ru-RU" sz="2000" smtClean="0"/>
              <a:t>Возможность настройки и корректировки работы компонентов</a:t>
            </a:r>
          </a:p>
          <a:p>
            <a:pPr lvl="1"/>
            <a:r>
              <a:rPr lang="ru-RU" sz="2000" smtClean="0"/>
              <a:t>Быстрая компиляция</a:t>
            </a:r>
          </a:p>
          <a:p>
            <a:pPr lvl="1"/>
            <a:r>
              <a:rPr lang="ru-RU" sz="2000" smtClean="0"/>
              <a:t>Проверка выражений </a:t>
            </a:r>
            <a:r>
              <a:rPr lang="en-US" sz="2000" smtClean="0"/>
              <a:t>EL </a:t>
            </a:r>
            <a:r>
              <a:rPr lang="ru-RU" sz="2000" smtClean="0"/>
              <a:t>на этапе компиляции</a:t>
            </a:r>
          </a:p>
          <a:p>
            <a:pPr lvl="1"/>
            <a:r>
              <a:rPr lang="ru-RU" sz="2000" smtClean="0"/>
              <a:t>Быстрый рендеринг компонентов</a:t>
            </a: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019139-0A88-4132-990E-8493BDE386CD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Библиотеки тегов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48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82"/>
                <a:gridCol w="3384469"/>
                <a:gridCol w="1152160"/>
                <a:gridCol w="2227551"/>
              </a:tblGrid>
              <a:tr h="37089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Библиотека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Префикс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Содержимое</a:t>
                      </a:r>
                      <a:endParaRPr lang="ru-RU" sz="1600" dirty="0"/>
                    </a:p>
                  </a:txBody>
                  <a:tcPr marT="45726" marB="45726"/>
                </a:tc>
              </a:tr>
              <a:tr h="579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Java Server Faces </a:t>
                      </a:r>
                      <a:r>
                        <a:rPr lang="en-US" sz="1600" dirty="0" err="1" smtClean="0"/>
                        <a:t>Facelets</a:t>
                      </a:r>
                      <a:r>
                        <a:rPr lang="en-US" sz="1600" dirty="0" smtClean="0"/>
                        <a:t> Tag Library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http://java.sun.com/jsf/facelets</a:t>
                      </a:r>
                    </a:p>
                    <a:p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ui</a:t>
                      </a:r>
                      <a:r>
                        <a:rPr lang="en-US" sz="1600" dirty="0" smtClean="0"/>
                        <a:t>: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Теги для</a:t>
                      </a:r>
                      <a:r>
                        <a:rPr lang="ru-RU" sz="1600" baseline="0" dirty="0" smtClean="0"/>
                        <a:t> работы с шаблонами</a:t>
                      </a:r>
                      <a:endParaRPr lang="ru-RU" sz="1600" dirty="0"/>
                    </a:p>
                  </a:txBody>
                  <a:tcPr marT="45726" marB="45726"/>
                </a:tc>
              </a:tr>
              <a:tr h="8230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Server Faces HTML Tag Library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http://java.sun.com/jsf/html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h: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Теги для компонентов документа</a:t>
                      </a:r>
                      <a:endParaRPr lang="ru-RU" sz="1600" dirty="0"/>
                    </a:p>
                  </a:txBody>
                  <a:tcPr marT="45726" marB="45726"/>
                </a:tc>
              </a:tr>
              <a:tr h="15547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JavaServer</a:t>
                      </a:r>
                      <a:r>
                        <a:rPr lang="en-US" sz="1600" dirty="0" smtClean="0"/>
                        <a:t> Faces Core Tag Library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http://java.sun.com/jsf/core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f: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Теги</a:t>
                      </a:r>
                      <a:r>
                        <a:rPr lang="ru-RU" sz="1600" baseline="0" dirty="0" smtClean="0"/>
                        <a:t> дополнительных действий, не зависящих от технологии рендеринга</a:t>
                      </a:r>
                      <a:endParaRPr lang="ru-RU" sz="1600" dirty="0"/>
                    </a:p>
                  </a:txBody>
                  <a:tcPr marT="45726" marB="45726"/>
                </a:tc>
              </a:tr>
              <a:tr h="5792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JSTL Core Tag Library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http://java.sun.com/jsp/jstl/core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c: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JSTL Core</a:t>
                      </a:r>
                      <a:endParaRPr lang="ru-RU" sz="1600" dirty="0"/>
                    </a:p>
                  </a:txBody>
                  <a:tcPr marT="45726" marB="45726"/>
                </a:tc>
              </a:tr>
              <a:tr h="57920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Functions Tag Library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http://java.sun.com/jsp/jstl/functions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fn</a:t>
                      </a:r>
                      <a:r>
                        <a:rPr lang="en-US" sz="1600" dirty="0" smtClean="0"/>
                        <a:t>:</a:t>
                      </a:r>
                      <a:endParaRPr lang="ru-RU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JSTL Functions</a:t>
                      </a:r>
                      <a:endParaRPr lang="ru-RU" sz="16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512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E0F1E0-C87A-4197-8217-23702C647819}" type="slidenum">
              <a:rPr lang="ru-RU" smtClean="0"/>
              <a:pPr eaLnBrk="1" hangingPunct="1"/>
              <a:t>47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Управляемые бины</a:t>
            </a:r>
            <a:br>
              <a:rPr lang="ru-RU" smtClean="0"/>
            </a:br>
            <a:r>
              <a:rPr lang="en-US" smtClean="0"/>
              <a:t>Managed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400" smtClean="0"/>
              <a:t>С точки зрения языка представляют собой обычный класс </a:t>
            </a:r>
            <a:r>
              <a:rPr lang="en-US" sz="2400" smtClean="0"/>
              <a:t>JavaBean-</a:t>
            </a:r>
            <a:r>
              <a:rPr lang="ru-RU" sz="2400" smtClean="0"/>
              <a:t>компонента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smtClean="0"/>
              <a:t>Класс снабжается аннотацией </a:t>
            </a:r>
            <a:r>
              <a:rPr lang="en-US" sz="2400" smtClean="0">
                <a:solidFill>
                  <a:schemeClr val="accent1"/>
                </a:solidFill>
              </a:rPr>
              <a:t>@ManagedBean</a:t>
            </a:r>
            <a:endParaRPr lang="ru-RU" sz="2400" smtClean="0">
              <a:solidFill>
                <a:schemeClr val="accent1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ru-RU" sz="2400" smtClean="0"/>
              <a:t>Жизненный цикл экземпляра компонента управляется контейнером</a:t>
            </a:r>
            <a:endParaRPr lang="en-US" sz="2400" smtClean="0"/>
          </a:p>
          <a:p>
            <a:pPr eaLnBrk="1" hangingPunct="1">
              <a:spcBef>
                <a:spcPts val="1200"/>
              </a:spcBef>
            </a:pPr>
            <a:r>
              <a:rPr lang="ru-RU" sz="2400" smtClean="0"/>
              <a:t>В основном свойства бина «подкладываются» под свойства </a:t>
            </a:r>
            <a:r>
              <a:rPr lang="en-US" sz="2400" smtClean="0"/>
              <a:t>UI-</a:t>
            </a:r>
            <a:r>
              <a:rPr lang="ru-RU" sz="2400" smtClean="0"/>
              <a:t>компонента, а его методы «выполняют действия» компонента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smtClean="0"/>
              <a:t>Характеристики указываются с помощью дополнительных аннотаций</a:t>
            </a:r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6E8FDE-ACD9-4C1F-AC80-63086CA03C7F}" type="slidenum">
              <a:rPr lang="ru-RU" smtClean="0"/>
              <a:pPr eaLnBrk="1" hangingPunct="1"/>
              <a:t>48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идеи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Альтернативный язык</a:t>
            </a:r>
          </a:p>
          <a:p>
            <a:pPr lvl="1">
              <a:lnSpc>
                <a:spcPct val="90000"/>
              </a:lnSpc>
              <a:spcBef>
                <a:spcPts val="1500"/>
              </a:spcBef>
            </a:pPr>
            <a:r>
              <a:rPr lang="en-US" smtClean="0"/>
              <a:t>Expression Language</a:t>
            </a:r>
            <a:endParaRPr lang="ru-RU" smtClean="0"/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Использование библиотек тегов</a:t>
            </a:r>
          </a:p>
          <a:p>
            <a:pPr lvl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особенно </a:t>
            </a:r>
            <a:r>
              <a:rPr lang="en-US" smtClean="0"/>
              <a:t>JSTL – JSP Standard Tag Library</a:t>
            </a:r>
            <a:endParaRPr lang="ru-RU" smtClean="0"/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Ориентация на компоненты в смысле </a:t>
            </a:r>
            <a:r>
              <a:rPr lang="en-US" smtClean="0"/>
              <a:t>JavaBeans </a:t>
            </a:r>
            <a:r>
              <a:rPr lang="ru-RU" smtClean="0"/>
              <a:t>и использование понятия свойств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Общие принципы остаются прежними</a:t>
            </a:r>
          </a:p>
          <a:p>
            <a:pPr>
              <a:spcBef>
                <a:spcPts val="1500"/>
              </a:spcBef>
            </a:pPr>
            <a:endParaRPr lang="ru-RU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29FED1-7920-4CCD-BFAD-F26E6D342450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Пределы сохранения компонентов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Всё </a:t>
            </a:r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ApplicationScoped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Клиентская сессия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SessionScoped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Одна страница (представление)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ViewScoped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Один запрос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RequestScoped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Отсутствие сохранения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NoneScoped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0286BA-9DB9-4BA6-B02E-2F410CEAD858}" type="slidenum">
              <a:rPr lang="ru-RU" smtClean="0"/>
              <a:pPr eaLnBrk="1" hangingPunct="1"/>
              <a:t>49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Конвертеры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400" dirty="0" smtClean="0"/>
              <a:t>Когда </a:t>
            </a:r>
            <a:r>
              <a:rPr lang="ru-RU" sz="2400" dirty="0" err="1" smtClean="0"/>
              <a:t>бин</a:t>
            </a:r>
            <a:r>
              <a:rPr lang="ru-RU" sz="2400" dirty="0" smtClean="0"/>
              <a:t> привязан к </a:t>
            </a:r>
            <a:r>
              <a:rPr lang="en-US" sz="2400" dirty="0" smtClean="0"/>
              <a:t>UI</a:t>
            </a:r>
            <a:r>
              <a:rPr lang="ru-RU" sz="2400" dirty="0" smtClean="0"/>
              <a:t>-компоненту, существует 2 формы данных компонента</a:t>
            </a:r>
          </a:p>
          <a:p>
            <a:pPr lvl="1">
              <a:defRPr/>
            </a:pPr>
            <a:r>
              <a:rPr lang="ru-RU" sz="2000" dirty="0" smtClean="0"/>
              <a:t>В представлении: нечто, что может интерпретировать и вводить пользователь</a:t>
            </a:r>
          </a:p>
          <a:p>
            <a:pPr lvl="1" eaLnBrk="1" hangingPunct="1">
              <a:defRPr/>
            </a:pPr>
            <a:r>
              <a:rPr lang="ru-RU" sz="2000" dirty="0" smtClean="0"/>
              <a:t>В модели: данные, хранящиеся в </a:t>
            </a:r>
            <a:r>
              <a:rPr lang="ru-RU" sz="2000" dirty="0" err="1" smtClean="0"/>
              <a:t>бине</a:t>
            </a:r>
            <a:r>
              <a:rPr lang="ru-RU" sz="2000" dirty="0" smtClean="0"/>
              <a:t> </a:t>
            </a:r>
            <a:r>
              <a:rPr lang="ru-RU" sz="2000" dirty="0" err="1" smtClean="0"/>
              <a:t>в</a:t>
            </a:r>
            <a:r>
              <a:rPr lang="ru-RU" sz="2000" dirty="0" smtClean="0"/>
              <a:t> виде значений типов данных</a:t>
            </a:r>
          </a:p>
          <a:p>
            <a:pPr eaLnBrk="1" hangingPunct="1">
              <a:defRPr/>
            </a:pPr>
            <a:r>
              <a:rPr lang="ru-RU" sz="2400" dirty="0" smtClean="0"/>
              <a:t>Конвертеры применяются для перевода из одной формы в другую</a:t>
            </a:r>
          </a:p>
          <a:p>
            <a:pPr eaLnBrk="1" hangingPunct="1">
              <a:defRPr/>
            </a:pPr>
            <a:r>
              <a:rPr lang="ru-RU" sz="2400" dirty="0" smtClean="0"/>
              <a:t>Существуют стандартные конвертеры для стандартных типов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DoubleConverter</a:t>
            </a:r>
            <a:endParaRPr lang="en-US" sz="20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LongConverter</a:t>
            </a:r>
            <a:endParaRPr lang="en-US" sz="20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000" dirty="0" smtClean="0"/>
              <a:t>...</a:t>
            </a:r>
            <a:endParaRPr lang="ru-RU" sz="2000" dirty="0" smtClean="0"/>
          </a:p>
          <a:p>
            <a:pPr>
              <a:defRPr/>
            </a:pPr>
            <a:endParaRPr lang="ru-RU" sz="4000" dirty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8BF7BC-EF24-467F-AA0A-4B16758220AE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Конвертеры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Существует возможность разрабатывать и использовать новые типы конвертеров</a:t>
            </a:r>
          </a:p>
          <a:p>
            <a:pPr eaLnBrk="1" hangingPunct="1"/>
            <a:r>
              <a:rPr lang="ru-RU" sz="2800" smtClean="0"/>
              <a:t>Для конвертеров можно указывать сообщение, которое следует выводить в случае ошибки</a:t>
            </a:r>
          </a:p>
          <a:p>
            <a:endParaRPr lang="ru-RU" sz="2800" smtClean="0"/>
          </a:p>
        </p:txBody>
      </p:sp>
      <p:sp>
        <p:nvSpPr>
          <p:cNvPr id="553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D9F9D5-476B-46B4-98AF-98BDF898EDD6}" type="slidenum">
              <a:rPr lang="ru-RU" smtClean="0"/>
              <a:pPr eaLnBrk="1" hangingPunct="1"/>
              <a:t>51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000500"/>
            <a:ext cx="8572500" cy="2071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&lt;h:inputText id="ccno"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size="19"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converterMessage="#{ErrMsg.userNoConvert}"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converter="CreditCardConverter"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required="true"&gt;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&lt;/h:inputText&gt;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Валидаторы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Функционирование компонента может подразумевать ограничения стандартных типов</a:t>
            </a:r>
          </a:p>
          <a:p>
            <a:pPr eaLnBrk="1" hangingPunct="1">
              <a:defRPr/>
            </a:pPr>
            <a:r>
              <a:rPr lang="ru-RU" dirty="0" smtClean="0"/>
              <a:t>Для проверки соответствия значений требованиям </a:t>
            </a:r>
            <a:r>
              <a:rPr lang="ru-RU" dirty="0" err="1" smtClean="0"/>
              <a:t>бизнес-логики</a:t>
            </a:r>
            <a:r>
              <a:rPr lang="ru-RU" dirty="0" smtClean="0"/>
              <a:t> приложения применяются </a:t>
            </a:r>
            <a:r>
              <a:rPr lang="ru-RU" dirty="0" err="1" smtClean="0"/>
              <a:t>валидаторы</a:t>
            </a: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Существует ряд стандартных </a:t>
            </a:r>
            <a:r>
              <a:rPr lang="ru-RU" dirty="0" err="1" smtClean="0"/>
              <a:t>валидаторов</a:t>
            </a:r>
            <a:endParaRPr lang="ru-RU" dirty="0" smtClean="0"/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DoubleRangeValidator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LongRangeValidator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LengthValidator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A2C292-DAE8-4EC5-81E5-F39E62305FE4}" type="slidenum">
              <a:rPr lang="ru-RU" smtClean="0"/>
              <a:pPr eaLnBrk="1" hangingPunct="1"/>
              <a:t>52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Валидаторы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Валидаторы указываются с помощью специальных тегов</a:t>
            </a:r>
          </a:p>
          <a:p>
            <a:r>
              <a:rPr lang="ru-RU" smtClean="0"/>
              <a:t>Существует возможность разрабатывать и использовать новые виды валидаторов</a:t>
            </a:r>
          </a:p>
          <a:p>
            <a:endParaRPr lang="ru-RU" smtClean="0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AAC858-753B-475E-84DB-9FF345597622}" type="slidenum">
              <a:rPr lang="ru-RU" smtClean="0"/>
              <a:pPr eaLnBrk="1" hangingPunct="1"/>
              <a:t>53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000500"/>
            <a:ext cx="8572500" cy="2071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&lt;h:inputText id="userNo" label="User Number"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value="#{UserNumberBean.userNumber}"&gt;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&lt;f:validateLongRange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  minimum="#{UserNumberBean.minimum}"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  maximum="#{UserNumberBean.maximum}" /&gt;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&lt;/h:inputText&gt;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перехода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</a:pPr>
            <a:r>
              <a:rPr lang="ru-RU" sz="2800" smtClean="0"/>
              <a:t>«Исход» страницы определяется атрибутом </a:t>
            </a:r>
            <a:r>
              <a:rPr lang="en-US" sz="2800" smtClean="0"/>
              <a:t>action </a:t>
            </a:r>
            <a:r>
              <a:rPr lang="ru-RU" sz="2800" smtClean="0"/>
              <a:t>компонента, который был использован пользователем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</a:pPr>
            <a:r>
              <a:rPr lang="ru-RU" sz="2800" smtClean="0"/>
              <a:t>Данный атрибут может быть: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</a:pPr>
            <a:r>
              <a:rPr lang="ru-RU" sz="2400" smtClean="0"/>
              <a:t>Статичным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</a:pPr>
            <a:endParaRPr lang="ru-RU" sz="2400" smtClean="0"/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</a:pPr>
            <a:r>
              <a:rPr lang="ru-RU" sz="2400" smtClean="0"/>
              <a:t>Вычислимым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</a:pPr>
            <a:endParaRPr lang="ru-RU" sz="2400" smtClean="0"/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</a:pPr>
            <a:endParaRPr lang="ru-RU" sz="24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</a:pPr>
            <a:r>
              <a:rPr lang="ru-RU" sz="2800" smtClean="0"/>
              <a:t>Если в случае вычислимого атрибута метод не возвращает ничего или возвращает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smtClean="0"/>
              <a:t>, </a:t>
            </a:r>
            <a:r>
              <a:rPr lang="ru-RU" sz="2800" smtClean="0"/>
              <a:t>то переход совершается на эту же страницу</a:t>
            </a:r>
            <a:endParaRPr lang="ru-RU" sz="4400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D213DE-40E8-4330-97D5-C8BA61653296}" type="slidenum">
              <a:rPr lang="ru-RU" smtClean="0"/>
              <a:pPr eaLnBrk="1" hangingPunct="1"/>
              <a:t>54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571875"/>
            <a:ext cx="8572500" cy="3571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&lt;h:commandButton id="submit"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action="success"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value="Submit" /&gt;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286250"/>
            <a:ext cx="8572500" cy="6429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&lt;h:commandButton id="submit"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action="#{userNumberBean.getStatus}"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value="Submit"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Значения исходов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URL</a:t>
            </a:r>
            <a:endParaRPr lang="ru-RU" smtClean="0"/>
          </a:p>
          <a:p>
            <a:pPr lvl="2"/>
            <a:endParaRPr lang="ru-RU" smtClean="0"/>
          </a:p>
          <a:p>
            <a:pPr lvl="2"/>
            <a:endParaRPr lang="ru-RU" smtClean="0"/>
          </a:p>
          <a:p>
            <a:r>
              <a:rPr lang="ru-RU" smtClean="0"/>
              <a:t>Имя фейслета (без расширения)</a:t>
            </a:r>
          </a:p>
          <a:p>
            <a:pPr lvl="2"/>
            <a:endParaRPr lang="ru-RU" smtClean="0"/>
          </a:p>
          <a:p>
            <a:pPr lvl="2"/>
            <a:endParaRPr lang="ru-RU" smtClean="0"/>
          </a:p>
          <a:p>
            <a:r>
              <a:rPr lang="ru-RU" smtClean="0"/>
              <a:t>Имя случая для правил навигации</a:t>
            </a:r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AC1C02-78B2-4A77-ABDC-4870682EBCAD}" type="slidenum">
              <a:rPr lang="ru-RU" smtClean="0"/>
              <a:pPr eaLnBrk="1" hangingPunct="1"/>
              <a:t>55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5232400"/>
            <a:ext cx="8572500" cy="428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&lt;h:commandLink action="exit"&gt;navigation rule&lt;/h:commandLink&gt;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8925" y="3792538"/>
            <a:ext cx="8572500" cy="428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&lt;h:commandLink action="page2"&gt;facelet name&lt;/h:commandLink&gt;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2575" y="2351088"/>
            <a:ext cx="8572500" cy="4302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&lt;h:commandLink action="page1.xhtml"&gt;URL&lt;/h:commandLink&gt;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навигации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Определяет правила перехода между страницами приложения</a:t>
            </a:r>
          </a:p>
          <a:p>
            <a:pPr eaLnBrk="1" hangingPunct="1"/>
            <a:r>
              <a:rPr lang="ru-RU" sz="2000" smtClean="0"/>
              <a:t>По сути образует граф состояний с случаями переходов</a:t>
            </a:r>
          </a:p>
          <a:p>
            <a:pPr eaLnBrk="1" hangingPunct="1"/>
            <a:r>
              <a:rPr lang="ru-RU" sz="2000" smtClean="0"/>
              <a:t>Сами правила указываются в конфигурационном файле</a:t>
            </a:r>
            <a:r>
              <a:rPr lang="en-US" sz="2000" smtClean="0"/>
              <a:t> </a:t>
            </a:r>
            <a:r>
              <a:rPr lang="ru-RU" sz="2000" smtClean="0"/>
              <a:t/>
            </a:r>
            <a:br>
              <a:rPr lang="ru-RU" sz="2000" smtClean="0"/>
            </a:br>
            <a:r>
              <a:rPr lang="en-US" sz="2000" smtClean="0"/>
              <a:t>faces-config.xml</a:t>
            </a:r>
            <a:endParaRPr lang="ru-RU" sz="2000" smtClean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4AC52-C9AD-4250-B8D2-33F08E666D5B}" type="slidenum">
              <a:rPr lang="ru-RU" smtClean="0"/>
              <a:pPr eaLnBrk="1" hangingPunct="1"/>
              <a:t>56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100388"/>
            <a:ext cx="8572500" cy="3095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&lt;?xml version='1.0' encoding='UTF-8'?&gt;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&lt;faces-config version="2.0"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xmlns="http://java.sun.com/xml/ns/javaee"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xmlns:xsi="http://www.w3.org/2001/XMLSchema-instance"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xsi:schemaLocation="http://java.sun.com/xml/ns/javaee http://java.sun.com/xml/ns/javaee/web-facesconfig_2_0.xsd"&gt;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&lt;navigation-rule&gt;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&lt;from-view-id&gt;/index.xhtml&lt;/from-view-id&gt;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&lt;navigation-case&gt;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&lt;from-outcome&gt;exit&lt;/from-outcome&gt;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&lt;to-view-id&gt;/page3.xhtml&lt;/to-view-id&gt;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&lt;/navigation-case&gt;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&lt;/navigation-rule&gt;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&lt;/faces-config&gt;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Сообщения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200" dirty="0" smtClean="0"/>
              <a:t>Сообщения, выводимые, например, в случае ошибок конвертеров, можно хранить в отдельных файлах с расширением </a:t>
            </a:r>
            <a:r>
              <a:rPr lang="en-US" sz="2200" dirty="0" smtClean="0"/>
              <a:t>properties</a:t>
            </a:r>
            <a:endParaRPr lang="ru-RU" sz="2200" dirty="0" smtClean="0"/>
          </a:p>
          <a:p>
            <a:pPr lvl="4"/>
            <a:endParaRPr lang="ru-RU" sz="1800" dirty="0" smtClean="0"/>
          </a:p>
          <a:p>
            <a:pPr lvl="4"/>
            <a:endParaRPr lang="ru-RU" sz="1800" dirty="0" smtClean="0"/>
          </a:p>
          <a:p>
            <a:pPr eaLnBrk="1" hangingPunct="1"/>
            <a:r>
              <a:rPr lang="ru-RU" sz="2200" dirty="0" smtClean="0"/>
              <a:t>Для использования сообщений их необходимо зарегистрировать</a:t>
            </a:r>
            <a:r>
              <a:rPr lang="en-US" sz="2200" dirty="0" smtClean="0"/>
              <a:t> </a:t>
            </a:r>
            <a:r>
              <a:rPr lang="ru-RU" sz="2200" dirty="0" smtClean="0"/>
              <a:t>в конфигурационном файле</a:t>
            </a:r>
          </a:p>
          <a:p>
            <a:pPr eaLnBrk="1" hangingPunct="1"/>
            <a:endParaRPr lang="ru-RU" sz="2200" dirty="0" smtClean="0"/>
          </a:p>
          <a:p>
            <a:pPr eaLnBrk="1" hangingPunct="1"/>
            <a:endParaRPr lang="ru-RU" sz="2200" dirty="0" smtClean="0"/>
          </a:p>
          <a:p>
            <a:pPr eaLnBrk="1" hangingPunct="1"/>
            <a:endParaRPr lang="ru-RU" sz="2200" dirty="0" smtClean="0"/>
          </a:p>
          <a:p>
            <a:pPr lvl="3"/>
            <a:endParaRPr lang="ru-RU" sz="1000" dirty="0" smtClean="0"/>
          </a:p>
          <a:p>
            <a:pPr eaLnBrk="1" hangingPunct="1"/>
            <a:r>
              <a:rPr lang="ru-RU" sz="2200" dirty="0" smtClean="0"/>
              <a:t>Существуют механизмы, облегчающие локализацию программ</a:t>
            </a:r>
          </a:p>
          <a:p>
            <a:endParaRPr lang="ru-RU" sz="2200" dirty="0" smtClean="0"/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B7F6F8-275F-4C08-8021-D6A55D0A5A53}" type="slidenum">
              <a:rPr lang="ru-RU" smtClean="0"/>
              <a:pPr eaLnBrk="1" hangingPunct="1"/>
              <a:t>57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786063"/>
            <a:ext cx="8572500" cy="5000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ConversionError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=Input value is not a String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FormatInvalid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=Input value does not match legal pattern(s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071938"/>
            <a:ext cx="8572500" cy="15001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&lt;application&gt;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&lt;resource-bundle&gt;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&lt;base-name&gt;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guessNumber.ApplicationMessages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&lt;/base-name&gt;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&lt;var&gt;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ErrMsg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&lt;/var&gt;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&lt;/resource-bundle&gt;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&lt;/application&gt;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 бортом…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Библиотеки тегов и их возможности</a:t>
            </a:r>
          </a:p>
          <a:p>
            <a:pPr eaLnBrk="1" hangingPunct="1"/>
            <a:r>
              <a:rPr lang="ru-RU" sz="2800" smtClean="0"/>
              <a:t>Шаблоны документов и встраиваемые в шаблоны фейслеты</a:t>
            </a:r>
          </a:p>
          <a:p>
            <a:pPr eaLnBrk="1" hangingPunct="1"/>
            <a:r>
              <a:rPr lang="ru-RU" sz="2800" smtClean="0"/>
              <a:t>Встроенный </a:t>
            </a:r>
            <a:r>
              <a:rPr lang="en-US" sz="2800" smtClean="0"/>
              <a:t>AJAX</a:t>
            </a:r>
            <a:endParaRPr lang="ru-RU" sz="2800" smtClean="0"/>
          </a:p>
          <a:p>
            <a:pPr eaLnBrk="1" hangingPunct="1"/>
            <a:r>
              <a:rPr lang="ru-RU" sz="2800" smtClean="0"/>
              <a:t>Написание собственных конвертеров</a:t>
            </a:r>
          </a:p>
          <a:p>
            <a:pPr eaLnBrk="1" hangingPunct="1"/>
            <a:r>
              <a:rPr lang="ru-RU" sz="2800" smtClean="0"/>
              <a:t>Написание собственных валидаторов</a:t>
            </a:r>
          </a:p>
          <a:p>
            <a:pPr eaLnBrk="1" hangingPunct="1"/>
            <a:r>
              <a:rPr lang="ru-RU" sz="2800" smtClean="0"/>
              <a:t>Написание собственных компонентов</a:t>
            </a:r>
          </a:p>
          <a:p>
            <a:pPr eaLnBrk="1" hangingPunct="1"/>
            <a:r>
              <a:rPr lang="ru-RU" sz="2800" smtClean="0"/>
              <a:t>Дополнительные библиотеки компонентов</a:t>
            </a:r>
          </a:p>
          <a:p>
            <a:pPr eaLnBrk="1" hangingPunct="1"/>
            <a:r>
              <a:rPr lang="ru-RU" sz="2800" smtClean="0"/>
              <a:t>…</a:t>
            </a:r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6D963C-CDE7-48E0-B443-EAB845712BEE}" type="slidenum">
              <a:rPr lang="ru-RU" smtClean="0"/>
              <a:pPr eaLnBrk="1" hangingPunct="1"/>
              <a:t>58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писали раньше</a:t>
            </a:r>
          </a:p>
        </p:txBody>
      </p:sp>
      <p:sp>
        <p:nvSpPr>
          <p:cNvPr id="819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613C2D-7EAD-4F80-9C1A-095644EB739C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&lt;%@page contentType="text/html" pageEncoding="UTF-8"%&gt;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&lt;!DOCTYPE HTML PUBLIC "-//W3C//DTD HTML 4.01 Transitional//EN"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"http://www.w3.org/TR/html4/loose.dtd"&gt;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&lt;html&gt; &lt;head&gt;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&lt;meta http-equiv="Content-Type" content="text/html; charset=UTF-8"&gt;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&lt;title&gt;JSP Page&lt;/title&gt;&lt;/head&gt; &lt;body&gt;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&lt;h1&gt;Hello page&lt;/h1&gt;&lt;br&gt;</a:t>
            </a:r>
          </a:p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&lt;% if (request.getParameter("name") != null) {</a:t>
            </a:r>
          </a:p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out.print("&lt;b&gt;Hello, ");</a:t>
            </a:r>
          </a:p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  </a:t>
            </a:r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out.print(request.getParameter("name"));</a:t>
            </a:r>
          </a:p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 out.println("!&lt;/b&gt;&lt;br&gt;");</a:t>
            </a:r>
          </a:p>
          <a:p>
            <a:pPr eaLnBrk="1" hangingPunct="1"/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 }</a:t>
            </a:r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%&gt;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&lt;form name="oldform" action="old.jsp"&gt;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What's your name?&lt;br&gt;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&lt;input type="text" name="name" value="" size="50" /&gt;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 &lt;input type="submit" value="Tell name" name="tell" /&gt;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&lt;/form&gt; &lt;/body&gt;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Общая ситуация</a:t>
            </a:r>
          </a:p>
        </p:txBody>
      </p:sp>
      <p:sp>
        <p:nvSpPr>
          <p:cNvPr id="6451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C554F9-71C4-4038-B392-E4CE6F8C0FF5}" type="slidenum">
              <a:rPr lang="ru-RU" smtClean="0"/>
              <a:pPr eaLnBrk="1" hangingPunct="1"/>
              <a:t>59</a:t>
            </a:fld>
            <a:endParaRPr lang="ru-RU" smtClean="0"/>
          </a:p>
        </p:txBody>
      </p:sp>
      <p:pic>
        <p:nvPicPr>
          <p:cNvPr id="62468" name="Picture 6" descr="Diagram of web application technologies. JavaServer Pages, the JSP Standard Tag Library, and JavaServer Faces rest on Java Servlet technolog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2349500"/>
            <a:ext cx="9167813" cy="3054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Небольшие изменения в сервлетах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Конфигурирование с помощью аннотаций</a:t>
            </a:r>
          </a:p>
          <a:p>
            <a:endParaRPr lang="ru-RU" smtClean="0"/>
          </a:p>
        </p:txBody>
      </p:sp>
      <p:sp>
        <p:nvSpPr>
          <p:cNvPr id="655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F3D50-3AC2-4421-A774-9B0ADEB99A4E}" type="slidenum">
              <a:rPr lang="ru-RU" smtClean="0"/>
              <a:pPr eaLnBrk="1" hangingPunct="1"/>
              <a:t>60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349500"/>
            <a:ext cx="8572500" cy="37433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java.io.IOException;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java.io.PrintWriter;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javax.servlet.ServletException;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javax.servlet.annotation.WebServlet;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javax.servlet.http.HttpServlet;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javax.servlet.http.HttpServletRequest;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javax.servlet.http.HttpServletResponse;</a:t>
            </a:r>
          </a:p>
          <a:p>
            <a:pPr eaLnBrk="1" hangingPunct="1"/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@WebServlet(name = "SomeServlet", 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   urlPatterns = {"/SomeServlet"})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public class SomeServlet extends HttpServlet {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мы пишем теперь</a:t>
            </a:r>
          </a:p>
        </p:txBody>
      </p:sp>
      <p:sp>
        <p:nvSpPr>
          <p:cNvPr id="921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B67226-BF18-4CD2-8EB1-C7F50EB5B574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&lt;%@taglib prefix="c" uri="http://java.sun.com/jsp/jstl/core"%&gt;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&lt;%@page contentType="text/html" pageEncoding="UTF-8"%&gt;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&lt;!DOCTYPE HTML PUBLIC "-//W3C//DTD HTML 4.01 Transitional//EN"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"http://www.w3.org/TR/html4/loose.dtd"&gt;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&lt;html&gt; &lt;head&gt;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&lt;meta http-equiv="Content-Type" content="text/html; charset=UTF-8"&gt;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&lt;title&gt;JSP Page&lt;/title&gt;&lt;/head&gt; &lt;body&gt;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&lt;h1&gt;Hello page&lt;/h1&gt;&lt;br&gt;</a:t>
            </a:r>
          </a:p>
          <a:p>
            <a:pPr eaLnBrk="1" hangingPunct="1"/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&lt;c:if test="${!empty param.name}" var="val" scope="request"&gt;</a:t>
            </a:r>
          </a:p>
          <a:p>
            <a:pPr eaLnBrk="1" hangingPunct="1"/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  &lt;b&gt;Hello, ${param.name}!&lt;/b&gt;&lt;br&gt;</a:t>
            </a:r>
          </a:p>
          <a:p>
            <a:pPr eaLnBrk="1" hangingPunct="1"/>
            <a:r>
              <a:rPr lang="ru-RU" sz="16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 &lt;/c:if&gt; </a:t>
            </a:r>
            <a:endParaRPr lang="ru-RU" sz="1600" b="1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&lt;form name="oldform" action="old.jsp"&gt;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 What's your name?&lt;br&gt;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 &lt;input type="text" name="name" value="" size="50" /&gt;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 &lt;input type="submit" value="Tell name" name="tell" /&gt;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&lt;/form&gt;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Language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defRPr/>
            </a:pPr>
            <a:r>
              <a:rPr lang="ru-RU" dirty="0" smtClean="0"/>
              <a:t>Является альтернативой выражениям и </a:t>
            </a:r>
            <a:r>
              <a:rPr lang="ru-RU" dirty="0" err="1" smtClean="0"/>
              <a:t>скриптлетам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Динамическое чтение данных из…</a:t>
            </a:r>
          </a:p>
          <a:p>
            <a:pPr lvl="1">
              <a:defRPr/>
            </a:pPr>
            <a:r>
              <a:rPr lang="en-US" dirty="0" smtClean="0"/>
              <a:t>JavaBeans-</a:t>
            </a:r>
            <a:r>
              <a:rPr lang="ru-RU" dirty="0" smtClean="0"/>
              <a:t>компонентов</a:t>
            </a:r>
          </a:p>
          <a:p>
            <a:pPr lvl="1">
              <a:defRPr/>
            </a:pPr>
            <a:r>
              <a:rPr lang="ru-RU" dirty="0" smtClean="0"/>
              <a:t>Неявных объектов</a:t>
            </a:r>
          </a:p>
          <a:p>
            <a:pPr lvl="1">
              <a:defRPr/>
            </a:pPr>
            <a:r>
              <a:rPr lang="ru-RU" dirty="0" smtClean="0"/>
              <a:t>Различных структур данных</a:t>
            </a:r>
          </a:p>
          <a:p>
            <a:pPr>
              <a:defRPr/>
            </a:pPr>
            <a:r>
              <a:rPr lang="ru-RU" dirty="0" smtClean="0"/>
              <a:t>Динамическая запись данных в…</a:t>
            </a:r>
          </a:p>
          <a:p>
            <a:pPr lvl="1">
              <a:defRPr/>
            </a:pPr>
            <a:r>
              <a:rPr lang="ru-RU" dirty="0" smtClean="0"/>
              <a:t>Формы</a:t>
            </a:r>
          </a:p>
          <a:p>
            <a:pPr lvl="1">
              <a:defRPr/>
            </a:pPr>
            <a:r>
              <a:rPr lang="en-US" dirty="0" smtClean="0"/>
              <a:t>JavaBeans-</a:t>
            </a:r>
            <a:r>
              <a:rPr lang="ru-RU" dirty="0" smtClean="0"/>
              <a:t>компоненты</a:t>
            </a:r>
          </a:p>
          <a:p>
            <a:pPr>
              <a:defRPr/>
            </a:pPr>
            <a:r>
              <a:rPr lang="ru-RU" dirty="0" smtClean="0"/>
              <a:t>Вызов статических и публичных методов</a:t>
            </a:r>
          </a:p>
          <a:p>
            <a:pPr>
              <a:defRPr/>
            </a:pPr>
            <a:r>
              <a:rPr lang="ru-RU" dirty="0" smtClean="0"/>
              <a:t>Динамическое выполнение простых операций</a:t>
            </a:r>
            <a:endParaRPr lang="ru-RU" dirty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F31202-7272-4A50-822B-6381445B6352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выражений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По моменту вычисления</a:t>
            </a:r>
          </a:p>
          <a:p>
            <a:pPr lvl="1">
              <a:defRPr/>
            </a:pPr>
            <a:r>
              <a:rPr lang="ru-RU" dirty="0" smtClean="0"/>
              <a:t>Немедленное вычисление</a:t>
            </a:r>
          </a:p>
          <a:p>
            <a:pPr lvl="1">
              <a:defRPr/>
            </a:pPr>
            <a:r>
              <a:rPr lang="ru-RU" dirty="0" smtClean="0"/>
              <a:t>Отложенное вычисление</a:t>
            </a:r>
          </a:p>
          <a:p>
            <a:pPr>
              <a:defRPr/>
            </a:pPr>
            <a:r>
              <a:rPr lang="ru-RU" dirty="0" smtClean="0"/>
              <a:t>По цели выражения</a:t>
            </a:r>
          </a:p>
          <a:p>
            <a:pPr lvl="1">
              <a:defRPr/>
            </a:pPr>
            <a:r>
              <a:rPr lang="ru-RU" dirty="0" smtClean="0"/>
              <a:t>Обращение к данным</a:t>
            </a:r>
          </a:p>
          <a:p>
            <a:pPr lvl="1">
              <a:defRPr/>
            </a:pPr>
            <a:r>
              <a:rPr lang="ru-RU" dirty="0" smtClean="0"/>
              <a:t>Вызов метода</a:t>
            </a:r>
          </a:p>
          <a:p>
            <a:pPr>
              <a:defRPr/>
            </a:pPr>
            <a:r>
              <a:rPr lang="ru-RU" dirty="0" smtClean="0"/>
              <a:t>По режиму доступа</a:t>
            </a:r>
          </a:p>
          <a:p>
            <a:pPr lvl="1">
              <a:defRPr/>
            </a:pPr>
            <a:r>
              <a:rPr lang="ru-RU" dirty="0" smtClean="0"/>
              <a:t>Только чтение</a:t>
            </a:r>
          </a:p>
          <a:p>
            <a:pPr lvl="1">
              <a:defRPr/>
            </a:pPr>
            <a:r>
              <a:rPr lang="ru-RU" dirty="0" smtClean="0"/>
              <a:t>Чтение и запись данных</a:t>
            </a:r>
            <a:endParaRPr 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41AC24-9A7D-4543-8472-48FADBEDA0F5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15799</TotalTime>
  <Words>3491</Words>
  <Application>Microsoft Office PowerPoint</Application>
  <PresentationFormat>On-screen Show (4:3)</PresentationFormat>
  <Paragraphs>795</Paragraphs>
  <Slides>62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64" baseType="lpstr">
      <vt:lpstr>Pixel</vt:lpstr>
      <vt:lpstr>Java Server Pages Развитие</vt:lpstr>
      <vt:lpstr>План лекции</vt:lpstr>
      <vt:lpstr>Что было не так?..</vt:lpstr>
      <vt:lpstr>Смена парадигмы</vt:lpstr>
      <vt:lpstr>Основные идеи</vt:lpstr>
      <vt:lpstr>Как мы писали раньше</vt:lpstr>
      <vt:lpstr>Как мы пишем теперь</vt:lpstr>
      <vt:lpstr>Expression Language</vt:lpstr>
      <vt:lpstr>Виды выражений EL</vt:lpstr>
      <vt:lpstr>Немедленное и отложенное вычисление</vt:lpstr>
      <vt:lpstr>Применение выражений с немедленным вычислением </vt:lpstr>
      <vt:lpstr>Обращение к данным</vt:lpstr>
      <vt:lpstr>Вызов методов</vt:lpstr>
      <vt:lpstr>Литералы в выражениях</vt:lpstr>
      <vt:lpstr>Операторы в выражениях</vt:lpstr>
      <vt:lpstr>Неявные объекты</vt:lpstr>
      <vt:lpstr>Примеры выражений EL</vt:lpstr>
      <vt:lpstr>JSP-страница  с применением EL </vt:lpstr>
      <vt:lpstr>Custom tags</vt:lpstr>
      <vt:lpstr>Библиотеки тегов</vt:lpstr>
      <vt:lpstr>Обработка custom tags</vt:lpstr>
      <vt:lpstr>JSP-страница  с применением custom tags </vt:lpstr>
      <vt:lpstr>JSP-страница  с применением custom tags </vt:lpstr>
      <vt:lpstr>JSP Standard Tag Library</vt:lpstr>
      <vt:lpstr>Библиотеки JSTL</vt:lpstr>
      <vt:lpstr>Библиотеки JSTL</vt:lpstr>
      <vt:lpstr>Библиотека Core</vt:lpstr>
      <vt:lpstr>Библиотека XML</vt:lpstr>
      <vt:lpstr>Пример использования</vt:lpstr>
      <vt:lpstr>Java Server Faces</vt:lpstr>
      <vt:lpstr>План лекции</vt:lpstr>
      <vt:lpstr>Недостатки JSP</vt:lpstr>
      <vt:lpstr>Технология Java Server Faces</vt:lpstr>
      <vt:lpstr>Возможности Java Server Faces</vt:lpstr>
      <vt:lpstr>Как мы писали раньше Класс JavaBean</vt:lpstr>
      <vt:lpstr>Как мы писали раньше JSP-страница, часть 1</vt:lpstr>
      <vt:lpstr>Как мы писали раньше JSP-страница, часть 2</vt:lpstr>
      <vt:lpstr>Как мы писали раньше JSP-страница, часть 3</vt:lpstr>
      <vt:lpstr>Как мы пишем теперь web.xml</vt:lpstr>
      <vt:lpstr>Как мы пишем теперь Класс JavaBean</vt:lpstr>
      <vt:lpstr>Как мы пишем теперь Facelet</vt:lpstr>
      <vt:lpstr>Элементы JSF-приложения</vt:lpstr>
      <vt:lpstr>Обработка запроса</vt:lpstr>
      <vt:lpstr>Взаимодействие элементов</vt:lpstr>
      <vt:lpstr>Жизненный цикл обработки запросов</vt:lpstr>
      <vt:lpstr>Жизненный цикл обработки запросов</vt:lpstr>
      <vt:lpstr>Facelets</vt:lpstr>
      <vt:lpstr>Библиотеки тегов</vt:lpstr>
      <vt:lpstr>Управляемые бины Managed beans</vt:lpstr>
      <vt:lpstr>Пределы сохранения компонентов </vt:lpstr>
      <vt:lpstr>Конвертеры</vt:lpstr>
      <vt:lpstr>Конвертеры</vt:lpstr>
      <vt:lpstr>Валидаторы</vt:lpstr>
      <vt:lpstr>Валидаторы</vt:lpstr>
      <vt:lpstr>Выбор перехода</vt:lpstr>
      <vt:lpstr>Значения исходов</vt:lpstr>
      <vt:lpstr>Правила навигации</vt:lpstr>
      <vt:lpstr>Сообщения</vt:lpstr>
      <vt:lpstr>За бортом…</vt:lpstr>
      <vt:lpstr>Общая ситуация</vt:lpstr>
      <vt:lpstr>Небольшие изменения в сервлетах</vt:lpstr>
      <vt:lpstr>PowerPoint Presentation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 Развитие</dc:title>
  <dc:subject>Технология RMI</dc:subject>
  <cp:lastModifiedBy>Student</cp:lastModifiedBy>
  <cp:revision>511</cp:revision>
  <cp:lastPrinted>1601-01-01T00:00:00Z</cp:lastPrinted>
  <dcterms:created xsi:type="dcterms:W3CDTF">2005-08-25T08:18:30Z</dcterms:created>
  <dcterms:modified xsi:type="dcterms:W3CDTF">2018-04-17T14:32:23Z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