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45" r:id="rId7"/>
    <p:sldId id="346" r:id="rId8"/>
    <p:sldId id="347" r:id="rId9"/>
    <p:sldId id="348" r:id="rId10"/>
    <p:sldId id="349" r:id="rId11"/>
    <p:sldId id="262" r:id="rId12"/>
    <p:sldId id="321" r:id="rId13"/>
  </p:sldIdLst>
  <p:sldSz cx="9144000" cy="5143500" type="screen16x9"/>
  <p:notesSz cx="6858000" cy="9144000"/>
  <p:embeddedFontLst>
    <p:embeddedFont>
      <p:font typeface="Manrope" panose="020B0604020202020204" charset="0"/>
      <p:regular r:id="rId15"/>
      <p:bold r:id="rId16"/>
    </p:embeddedFont>
    <p:embeddedFont>
      <p:font typeface="Segoe UI Light" panose="020B0502040204020203" pitchFamily="34" charset="0"/>
      <p:regular r:id="rId17"/>
      <p:italic r:id="rId18"/>
    </p:embeddedFont>
    <p:embeddedFont>
      <p:font typeface="Source Sans Pro Semibold" panose="020B0603030403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6BC8A-902E-06FC-9412-DB3E6FE2F9B3}" v="655" dt="2024-10-21T17:17:05.364"/>
  </p1510:revLst>
</p1510:revInfo>
</file>

<file path=ppt/tableStyles.xml><?xml version="1.0" encoding="utf-8"?>
<a:tblStyleLst xmlns:a="http://schemas.openxmlformats.org/drawingml/2006/main" def="{9B7BFBB5-25E6-4B22-BE96-6164DA960A1E}">
  <a:tblStyle styleId="{9B7BFBB5-25E6-4B22-BE96-6164DA960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F4C0FE-3B3E-4E19-A2F4-6D26746839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>
        <p:scale>
          <a:sx n="125" d="100"/>
          <a:sy n="125" d="100"/>
        </p:scale>
        <p:origin x="-119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762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2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24dc3920de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24dc3920de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4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0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29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9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62" r:id="rId7"/>
    <p:sldLayoutId id="2147483663" r:id="rId8"/>
    <p:sldLayoutId id="2147483672" r:id="rId9"/>
    <p:sldLayoutId id="2147483676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600" dirty="0">
                <a:latin typeface="Source Sans Pro Semibold"/>
                <a:ea typeface="Source Sans Pro Semibold"/>
              </a:rPr>
              <a:t>Доклад по предмету Правоведение,</a:t>
            </a:r>
            <a:r>
              <a:rPr lang="ru-RU" sz="2400" dirty="0">
                <a:latin typeface="Source Sans Pro Semibold"/>
                <a:ea typeface="Source Sans Pro Semibold"/>
              </a:rPr>
              <a:t> </a:t>
            </a:r>
            <a:br>
              <a:rPr lang="ru-RU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1600" dirty="0">
                <a:latin typeface="Source Sans Pro Semibold"/>
                <a:ea typeface="Source Sans Pro Semibold"/>
              </a:rPr>
              <a:t>на тему</a:t>
            </a:r>
            <a:r>
              <a:rPr lang="en-US" sz="1600" dirty="0">
                <a:latin typeface="Source Sans Pro Semibold"/>
                <a:ea typeface="Source Sans Pro Semibold"/>
              </a:rPr>
              <a:t>:</a:t>
            </a:r>
            <a:r>
              <a:rPr lang="ru-RU" sz="1600" dirty="0">
                <a:latin typeface="Source Sans Pro Semibold"/>
                <a:ea typeface="Source Sans Pro Semibold"/>
              </a:rPr>
              <a:t> </a:t>
            </a:r>
            <a:br>
              <a:rPr lang="ru-RU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2400" dirty="0">
                <a:latin typeface="Source Sans Pro Semibold"/>
                <a:ea typeface="Source Sans Pro Semibold"/>
              </a:rPr>
              <a:t>Нормы права</a:t>
            </a:r>
            <a:endParaRPr sz="2400" dirty="0">
              <a:solidFill>
                <a:schemeClr val="dk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6804248" y="3147814"/>
            <a:ext cx="2232248" cy="983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Работу выполнил</a:t>
            </a:r>
            <a:r>
              <a:rPr lang="en-US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:</a:t>
            </a:r>
          </a:p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Студент гр. ПрИ-21 </a:t>
            </a:r>
          </a:p>
          <a:p>
            <a:pPr algn="l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Морзюков М.А.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59" y="4780"/>
            <a:ext cx="792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Министерство цифрового развития, связи и массовых коммуникаций</a:t>
            </a:r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 Российской Федерации</a:t>
            </a:r>
          </a:p>
          <a:p>
            <a:pPr algn="ctr"/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ФГБОУ ВО «ПГУТИ»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3398" y="4731990"/>
            <a:ext cx="37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Самара,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1144689" y="210931"/>
            <a:ext cx="6854472" cy="8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3200" dirty="0">
                <a:latin typeface="Source Sans Pro Semibold"/>
                <a:ea typeface="Source Sans Pro Semibold"/>
              </a:rPr>
              <a:t>Систематизация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нормативных актов</a:t>
            </a:r>
          </a:p>
          <a:p>
            <a:pPr algn="just"/>
            <a:endParaRPr lang="ru-RU" sz="3200" dirty="0">
              <a:latin typeface="Source Sans Pro Semibold"/>
              <a:ea typeface="Source Sans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2856"/>
            <a:ext cx="8770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75]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sp>
        <p:nvSpPr>
          <p:cNvPr id="4" name="Google Shape;567;p59">
            <a:extLst>
              <a:ext uri="{FF2B5EF4-FFF2-40B4-BE49-F238E27FC236}">
                <a16:creationId xmlns:a16="http://schemas.microsoft.com/office/drawing/2014/main" id="{B423361A-5F93-485F-FB44-F8F3C0D158E9}"/>
              </a:ext>
            </a:extLst>
          </p:cNvPr>
          <p:cNvSpPr txBox="1">
            <a:spLocks/>
          </p:cNvSpPr>
          <p:nvPr/>
        </p:nvSpPr>
        <p:spPr>
          <a:xfrm flipH="1">
            <a:off x="712202" y="921445"/>
            <a:ext cx="7704000" cy="250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b="1" dirty="0">
                <a:solidFill>
                  <a:schemeClr val="bg1"/>
                </a:solidFill>
                <a:latin typeface="Segoe UI Light"/>
                <a:ea typeface="Source Sans Pro Semibold"/>
              </a:rPr>
              <a:t>Инкорпорация 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- объединение нормативных актов без изменения их содержания в сборник, где каждый из актов сохраняет свое самостоятельное юридическое значение. </a:t>
            </a:r>
            <a:endParaRPr lang="ru-RU" dirty="0">
              <a:solidFill>
                <a:schemeClr val="tx1"/>
              </a:solidFill>
              <a:latin typeface="Segoe UI Light"/>
              <a:ea typeface="Source Sans Pro Semibold"/>
            </a:endParaRPr>
          </a:p>
          <a:p>
            <a:pPr indent="1143000" algn="just"/>
            <a:r>
              <a:rPr lang="ru-RU" sz="2000" b="1" dirty="0">
                <a:solidFill>
                  <a:schemeClr val="bg1"/>
                </a:solidFill>
                <a:latin typeface="Segoe UI Light"/>
                <a:ea typeface="Source Sans Pro Semibold"/>
              </a:rPr>
              <a:t>Консолидация 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- объединение нормативных актов без изменений их содержания в единой акт, где каждый из актов теряет свое самостоятельное юридическое значение. </a:t>
            </a:r>
            <a:endParaRPr lang="ru-RU">
              <a:solidFill>
                <a:schemeClr val="tx1"/>
              </a:solidFill>
              <a:latin typeface="Segoe UI Light"/>
              <a:ea typeface="Source Sans Pro Semibold"/>
            </a:endParaRPr>
          </a:p>
          <a:p>
            <a:pPr indent="1143000" algn="just"/>
            <a:r>
              <a:rPr lang="ru-RU" sz="2000" b="1" dirty="0">
                <a:solidFill>
                  <a:schemeClr val="bg1"/>
                </a:solidFill>
                <a:latin typeface="Segoe UI Light"/>
                <a:ea typeface="Source Sans Pro Semibold"/>
              </a:rPr>
              <a:t>Кодификация 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- Объединение нормативных актов в единый, логически цельный акт с изменением их содержания.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6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/>
          <p:nvPr/>
        </p:nvSpPr>
        <p:spPr>
          <a:xfrm rot="10800000">
            <a:off x="4756162" y="976004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3"/>
          <p:cNvSpPr/>
          <p:nvPr/>
        </p:nvSpPr>
        <p:spPr>
          <a:xfrm rot="-4376525" flipH="1">
            <a:off x="5282853" y="248994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3419872" y="438912"/>
            <a:ext cx="23042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Вывод</a:t>
            </a:r>
            <a:endParaRPr lang="ru-RU" sz="3000" b="1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FD426-2C60-D34E-D308-9751548FCAA3}"/>
              </a:ext>
            </a:extLst>
          </p:cNvPr>
          <p:cNvSpPr txBox="1"/>
          <p:nvPr/>
        </p:nvSpPr>
        <p:spPr>
          <a:xfrm>
            <a:off x="582313" y="1377778"/>
            <a:ext cx="78712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1143000" algn="just"/>
            <a:r>
              <a:rPr lang="ru-RU" sz="2000" b="1" dirty="0">
                <a:solidFill>
                  <a:srgbClr val="1E1E1E"/>
                </a:solidFill>
                <a:latin typeface="Segoe UI Light (полужирный)"/>
              </a:rPr>
              <a:t>Норма права</a:t>
            </a:r>
            <a:r>
              <a:rPr lang="ru-RU" sz="2000" dirty="0">
                <a:solidFill>
                  <a:srgbClr val="1E1E1E"/>
                </a:solidFill>
                <a:latin typeface="Segoe UI Light (полужирный)"/>
              </a:rPr>
              <a:t> </a:t>
            </a:r>
            <a:r>
              <a:rPr lang="ru-RU" sz="2000" dirty="0">
                <a:solidFill>
                  <a:srgbClr val="664B34"/>
                </a:solidFill>
                <a:latin typeface="Segoe UI Light (полужирный)"/>
              </a:rPr>
              <a:t>является основным регулятором общественных отношений, представляя собой систему правовых предписаний, которые обеспечиваются государственным принуждением. Это позволяет эффективно управлять общественными процессами для поддержания порядка и защиты прав граждан</a:t>
            </a:r>
            <a:endParaRPr lang="ru-RU" sz="2000">
              <a:latin typeface="Segoe UI Light (полужирный)"/>
              <a:cs typeface="Segoe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22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Спасибо за </a:t>
            </a:r>
            <a: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внимание!!!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BD51B640-E2DE-4EA6-CD47-5A9440EA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39" y="1286647"/>
            <a:ext cx="5137321" cy="3412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55576" y="267494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Цель </a:t>
            </a:r>
            <a:r>
              <a:rPr lang="ru-RU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и Задачи исследования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560" name="Google Shape;560;p58"/>
          <p:cNvGraphicFramePr/>
          <p:nvPr>
            <p:extLst>
              <p:ext uri="{D42A27DB-BD31-4B8C-83A1-F6EECF244321}">
                <p14:modId xmlns:p14="http://schemas.microsoft.com/office/powerpoint/2010/main" val="3179677482"/>
              </p:ext>
            </p:extLst>
          </p:nvPr>
        </p:nvGraphicFramePr>
        <p:xfrm>
          <a:off x="683568" y="987574"/>
          <a:ext cx="7776864" cy="3647290"/>
        </p:xfrm>
        <a:graphic>
          <a:graphicData uri="http://schemas.openxmlformats.org/drawingml/2006/table">
            <a:tbl>
              <a:tblPr>
                <a:noFill/>
                <a:tableStyleId>{9B7BFBB5-25E6-4B22-BE96-6164DA960A1E}</a:tableStyleId>
              </a:tblPr>
              <a:tblGrid>
                <a:gridCol w="237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7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Цель исследования</a:t>
                      </a:r>
                      <a:r>
                        <a:rPr lang="en-US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sz="14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400" dirty="0">
                          <a:latin typeface="Segoe UI Light"/>
                          <a:cs typeface="Segoe UI Light"/>
                        </a:rPr>
                        <a:t>раскрыть структуру и виды правовых норм</a:t>
                      </a:r>
                      <a:endParaRPr sz="1400">
                        <a:solidFill>
                          <a:schemeClr val="dk1"/>
                        </a:solidFill>
                        <a:latin typeface="Segoe UI Light"/>
                        <a:cs typeface="Segoe UI Light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Задачи</a:t>
                      </a:r>
                      <a:r>
                        <a:rPr lang="ru-RU" sz="1400" b="1" baseline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исследования</a:t>
                      </a:r>
                      <a:r>
                        <a:rPr lang="en-US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4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– дать определение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</a:rPr>
                        <a:t>понятию нормы права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Segoe UI Light"/>
                        <a:ea typeface="Arial"/>
                        <a:cs typeface="Segoe UI Light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-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изучить специальную литературу</a:t>
                      </a: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cs typeface="Segoe UI Light"/>
                          <a:sym typeface="Arial"/>
                        </a:rPr>
                        <a:t>отразить основные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cs typeface="Segoe UI Light"/>
                        </a:rPr>
                        <a:t>элементы правовых норм</a:t>
                      </a:r>
                      <a:endParaRPr lang="ru-RU" sz="1400" b="0" i="0" u="none" strike="noStrike" cap="none" noProof="0">
                        <a:solidFill>
                          <a:srgbClr val="000000"/>
                        </a:solidFill>
                        <a:sym typeface="Arial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cs typeface="Segoe UI Light"/>
                        </a:rPr>
                        <a:t>рассмотреть методы систематизации нормативных актов</a:t>
                      </a:r>
                      <a:endParaRPr lang="ru-RU" sz="1400" b="0" i="0" u="none" strike="noStrike" cap="none" noProof="0">
                        <a:solidFill>
                          <a:srgbClr val="000000"/>
                        </a:solidFill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Segoe UI Light"/>
                          <a:ea typeface="Arial"/>
                          <a:cs typeface="Segoe UI Light"/>
                          <a:sym typeface="Arial"/>
                        </a:rPr>
                        <a:t>– сформулировать выводы по теме исследования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Объект</a:t>
                      </a:r>
                      <a:r>
                        <a:rPr lang="ru-RU" sz="1400" b="1" baseline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исследования</a:t>
                      </a:r>
                      <a:r>
                        <a:rPr lang="en-US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4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latin typeface="Segoe UI Light"/>
                          <a:ea typeface="Manrope"/>
                          <a:cs typeface="Segoe UI Light"/>
                        </a:rPr>
                        <a:t>нормы права</a:t>
                      </a:r>
                      <a:endParaRPr sz="1400">
                        <a:solidFill>
                          <a:schemeClr val="tx1"/>
                        </a:solidFill>
                        <a:latin typeface="Segoe UI Light"/>
                        <a:ea typeface="Manrope"/>
                        <a:cs typeface="Segoe UI Light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Предмет исследования</a:t>
                      </a:r>
                      <a:r>
                        <a:rPr lang="en-US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4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400" b="0" i="0" u="none" strike="noStrike" cap="none" baseline="0" noProof="0" dirty="0">
                          <a:solidFill>
                            <a:srgbClr val="1E1E1E"/>
                          </a:solidFill>
                          <a:latin typeface="Segoe UI Light"/>
                        </a:rPr>
                        <a:t>структура </a:t>
                      </a:r>
                      <a:r>
                        <a:rPr lang="ru-RU" sz="1400" b="0" i="0" u="none" strike="noStrike" cap="none" baseline="0" noProof="0" dirty="0">
                          <a:solidFill>
                            <a:srgbClr val="1E1E1E"/>
                          </a:solidFill>
                          <a:latin typeface="Segoe UI Light"/>
                          <a:sym typeface="Arial"/>
                        </a:rPr>
                        <a:t>и </a:t>
                      </a:r>
                      <a:r>
                        <a:rPr lang="ru-RU" sz="1400" b="0" i="0" u="none" strike="noStrike" cap="none" baseline="0" noProof="0" dirty="0">
                          <a:solidFill>
                            <a:srgbClr val="1E1E1E"/>
                          </a:solidFill>
                          <a:latin typeface="Segoe UI Light"/>
                        </a:rPr>
                        <a:t>виды правовых норм</a:t>
                      </a:r>
                      <a:endParaRPr lang="ru-RU" sz="1400"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Литература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:</a:t>
                      </a:r>
                      <a:endParaRPr lang="ru-RU" sz="14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Segoe UI Light"/>
                          <a:cs typeface="Segoe UI Light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 Light"/>
                          <a:cs typeface="Segoe UI Light"/>
                        </a:rPr>
                        <a:t>.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Segoe UI Light"/>
                          <a:cs typeface="Segoe UI Light"/>
                        </a:rPr>
                        <a:t> Малько А.В. – Правоведение М.: Инфра М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 Light"/>
                          <a:cs typeface="Segoe UI Light"/>
                        </a:rPr>
                        <a:t>; 2018 – 334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Segoe UI Light"/>
                          <a:cs typeface="Segoe UI Light"/>
                        </a:rPr>
                        <a:t>С.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19925" y="195486"/>
            <a:ext cx="7704000" cy="1440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1143000" algn="just"/>
            <a:r>
              <a:rPr lang="ru-RU" sz="2000" dirty="0">
                <a:latin typeface="Source Sans Pro Semibold"/>
                <a:ea typeface="Source Sans Pro Semibold"/>
              </a:rPr>
              <a:t>Нормы права – </a:t>
            </a:r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это общеобязательное, формально определенное правило поведения, установленное либо санкционированное государством и направленное на регулирование общественных отношений.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2856"/>
            <a:ext cx="8770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65]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A207BD90-922A-3A56-15C8-933E14B7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19" y="1857968"/>
            <a:ext cx="4411362" cy="2948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2078332" y="2091195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Признаки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нормы права</a:t>
            </a:r>
            <a:endParaRPr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85" name="Google Shape;585;p60"/>
          <p:cNvSpPr/>
          <p:nvPr/>
        </p:nvSpPr>
        <p:spPr>
          <a:xfrm>
            <a:off x="3244745" y="482384"/>
            <a:ext cx="2762396" cy="102720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5669435" y="358445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2923538" y="3841876"/>
            <a:ext cx="2689962" cy="102509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588755" y="3205027"/>
            <a:ext cx="2330219" cy="11507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/>
          </p:nvPr>
        </p:nvSpPr>
        <p:spPr>
          <a:xfrm>
            <a:off x="353025" y="1275824"/>
            <a:ext cx="2891619" cy="424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Manrope"/>
              </a:rPr>
              <a:t>Общеобязательность</a:t>
            </a:r>
          </a:p>
        </p:txBody>
      </p:sp>
      <p:sp>
        <p:nvSpPr>
          <p:cNvPr id="597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674763" y="3499347"/>
            <a:ext cx="2312664" cy="67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>
                <a:latin typeface="Manrope"/>
              </a:rPr>
              <a:t>Формальная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anrope" panose="020B0604020202020204" charset="0"/>
              </a:rPr>
              <a:t>определенность</a:t>
            </a:r>
            <a:endParaRPr dirty="0"/>
          </a:p>
        </p:txBody>
      </p:sp>
      <p:sp>
        <p:nvSpPr>
          <p:cNvPr id="30" name="Google Shape;589;p60"/>
          <p:cNvSpPr txBox="1">
            <a:spLocks/>
          </p:cNvSpPr>
          <p:nvPr/>
        </p:nvSpPr>
        <p:spPr>
          <a:xfrm>
            <a:off x="6516216" y="1275606"/>
            <a:ext cx="1648221" cy="4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dirty="0">
                <a:solidFill>
                  <a:schemeClr val="lt1"/>
                </a:solidFill>
                <a:latin typeface="Manrope" panose="020B0604020202020204" charset="0"/>
              </a:rPr>
              <a:t>Власть</a:t>
            </a:r>
            <a:endParaRPr lang="ru-RU" dirty="0">
              <a:latin typeface="Manrope" panose="020B0604020202020204" charset="0"/>
            </a:endParaRPr>
          </a:p>
        </p:txBody>
      </p:sp>
      <p:sp>
        <p:nvSpPr>
          <p:cNvPr id="31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3490948" y="656563"/>
            <a:ext cx="2003823" cy="702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>
                <a:latin typeface="Manrope"/>
              </a:rPr>
              <a:t>Связь с государством</a:t>
            </a:r>
          </a:p>
        </p:txBody>
      </p:sp>
      <p:sp>
        <p:nvSpPr>
          <p:cNvPr id="33" name="Google Shape;589;p60"/>
          <p:cNvSpPr txBox="1">
            <a:spLocks/>
          </p:cNvSpPr>
          <p:nvPr/>
        </p:nvSpPr>
        <p:spPr>
          <a:xfrm>
            <a:off x="5664626" y="3086732"/>
            <a:ext cx="3124204" cy="98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dirty="0">
                <a:solidFill>
                  <a:schemeClr val="lt1"/>
                </a:solidFill>
                <a:latin typeface="Manrope" panose="020B0604020202020204" charset="0"/>
              </a:rPr>
              <a:t>Представительно-</a:t>
            </a:r>
            <a:endParaRPr lang="ru-RU" dirty="0"/>
          </a:p>
          <a:p>
            <a:r>
              <a:rPr lang="ru-RU" dirty="0">
                <a:solidFill>
                  <a:schemeClr val="lt1"/>
                </a:solidFill>
                <a:latin typeface="Manrope" panose="020B0604020202020204" charset="0"/>
              </a:rPr>
              <a:t>обязывающий характер</a:t>
            </a:r>
            <a:endParaRPr lang="ru-RU" dirty="0"/>
          </a:p>
        </p:txBody>
      </p:sp>
      <p:sp>
        <p:nvSpPr>
          <p:cNvPr id="34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2995547" y="3966414"/>
            <a:ext cx="2671012" cy="599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err="1">
                <a:latin typeface="Manrope" panose="020B0604020202020204" charset="0"/>
              </a:rPr>
              <a:t>Микросистемность</a:t>
            </a:r>
            <a:endParaRPr lang="ru-RU" dirty="0" err="1"/>
          </a:p>
        </p:txBody>
      </p:sp>
      <p:sp>
        <p:nvSpPr>
          <p:cNvPr id="37" name="Google Shape;586;p60"/>
          <p:cNvSpPr/>
          <p:nvPr/>
        </p:nvSpPr>
        <p:spPr>
          <a:xfrm flipH="1">
            <a:off x="6156175" y="1096417"/>
            <a:ext cx="1512168" cy="82871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92532" y="4659982"/>
            <a:ext cx="122413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64]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1"/>
          <p:cNvSpPr/>
          <p:nvPr/>
        </p:nvSpPr>
        <p:spPr>
          <a:xfrm rot="813319">
            <a:off x="-1246855" y="-714795"/>
            <a:ext cx="3397873" cy="5009532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4;p60"/>
          <p:cNvSpPr txBox="1">
            <a:spLocks/>
          </p:cNvSpPr>
          <p:nvPr/>
        </p:nvSpPr>
        <p:spPr>
          <a:xfrm flipH="1">
            <a:off x="2267000" y="98555"/>
            <a:ext cx="4614878" cy="953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>
                <a:latin typeface="Source Sans Pro Semibold"/>
                <a:ea typeface="Source Sans Pro Semibold"/>
              </a:rPr>
              <a:t>Структура </a:t>
            </a:r>
            <a:r>
              <a:rPr lang="ru-RU" sz="3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нормы права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995" y="101158"/>
            <a:ext cx="122413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66]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EC49D35-1C72-1193-E6C1-491BEC55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35" y="1443032"/>
            <a:ext cx="4774086" cy="2668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7504" y="5134"/>
            <a:ext cx="130180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66-67]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pic>
        <p:nvPicPr>
          <p:cNvPr id="5" name="Рисунок 4" descr="Изображение выглядит как текст, диаграмма, черно-бел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081CE37-DE10-15AA-F037-C3CC8420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" y="1190044"/>
            <a:ext cx="8896863" cy="3498771"/>
          </a:xfrm>
          <a:prstGeom prst="rect">
            <a:avLst/>
          </a:prstGeom>
        </p:spPr>
      </p:pic>
      <p:sp>
        <p:nvSpPr>
          <p:cNvPr id="7" name="Google Shape;584;p60">
            <a:extLst>
              <a:ext uri="{FF2B5EF4-FFF2-40B4-BE49-F238E27FC236}">
                <a16:creationId xmlns:a16="http://schemas.microsoft.com/office/drawing/2014/main" id="{E9CAD3A2-50F8-D795-BC74-D80295A14EDE}"/>
              </a:ext>
            </a:extLst>
          </p:cNvPr>
          <p:cNvSpPr txBox="1">
            <a:spLocks/>
          </p:cNvSpPr>
          <p:nvPr/>
        </p:nvSpPr>
        <p:spPr>
          <a:xfrm flipH="1">
            <a:off x="2267000" y="98555"/>
            <a:ext cx="4614878" cy="953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000" dirty="0">
                <a:latin typeface="Source Sans Pro Semibold"/>
                <a:ea typeface="Source Sans Pro Semibold"/>
              </a:rPr>
              <a:t>Виды </a:t>
            </a:r>
            <a:r>
              <a:rPr lang="ru-RU" sz="3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нормы права</a:t>
            </a:r>
          </a:p>
        </p:txBody>
      </p:sp>
    </p:spTree>
    <p:extLst>
      <p:ext uri="{BB962C8B-B14F-4D97-AF65-F5344CB8AC3E}">
        <p14:creationId xmlns:p14="http://schemas.microsoft.com/office/powerpoint/2010/main" val="398889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2797404" y="210931"/>
            <a:ext cx="3541319" cy="606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3200" dirty="0">
                <a:latin typeface="Source Sans Pro Semibold"/>
                <a:ea typeface="Source Sans Pro Semibold"/>
              </a:rPr>
              <a:t>Источники права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12856"/>
            <a:ext cx="8770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68]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sp>
        <p:nvSpPr>
          <p:cNvPr id="4" name="Google Shape;567;p59">
            <a:extLst>
              <a:ext uri="{FF2B5EF4-FFF2-40B4-BE49-F238E27FC236}">
                <a16:creationId xmlns:a16="http://schemas.microsoft.com/office/drawing/2014/main" id="{B423361A-5F93-485F-FB44-F8F3C0D158E9}"/>
              </a:ext>
            </a:extLst>
          </p:cNvPr>
          <p:cNvSpPr txBox="1">
            <a:spLocks/>
          </p:cNvSpPr>
          <p:nvPr/>
        </p:nvSpPr>
        <p:spPr>
          <a:xfrm flipH="1">
            <a:off x="712202" y="921445"/>
            <a:ext cx="77040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b="1" dirty="0">
                <a:latin typeface="Segoe UI Light"/>
                <a:ea typeface="Source Sans Pro Semibold"/>
              </a:rPr>
              <a:t>Источники права</a:t>
            </a:r>
            <a:r>
              <a:rPr lang="ru-RU" sz="2000" dirty="0">
                <a:latin typeface="Segoe UI Light"/>
                <a:ea typeface="Source Sans Pro Semibold"/>
              </a:rPr>
              <a:t> – </a:t>
            </a:r>
            <a:r>
              <a:rPr lang="ru-RU" sz="2000" dirty="0">
                <a:solidFill>
                  <a:schemeClr val="lt1"/>
                </a:solidFill>
                <a:latin typeface="Segoe UI Light"/>
                <a:ea typeface="Source Sans Pro Semibold"/>
              </a:rPr>
              <a:t>это способ выражения вовне государственной воли, юридических правил поведения, способ их фиксации и закрепления.</a:t>
            </a:r>
            <a:endParaRPr lang="ru-RU">
              <a:solidFill>
                <a:schemeClr val="lt1"/>
              </a:solidFill>
              <a:latin typeface="Segoe UI Light"/>
            </a:endParaRPr>
          </a:p>
        </p:txBody>
      </p:sp>
      <p:pic>
        <p:nvPicPr>
          <p:cNvPr id="8" name="Рисунок 7" descr="Picture background">
            <a:extLst>
              <a:ext uri="{FF2B5EF4-FFF2-40B4-BE49-F238E27FC236}">
                <a16:creationId xmlns:a16="http://schemas.microsoft.com/office/drawing/2014/main" id="{B4E7C180-CD49-E523-709D-BB1EACC9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80" y="2368412"/>
            <a:ext cx="3144793" cy="24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2303134" y="210931"/>
            <a:ext cx="4537582" cy="606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3200" dirty="0">
                <a:latin typeface="Source Sans Pro Semibold"/>
                <a:ea typeface="Source Sans Pro Semibold"/>
              </a:rPr>
              <a:t>Виды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источников права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2856"/>
            <a:ext cx="8770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68]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sp>
        <p:nvSpPr>
          <p:cNvPr id="4" name="Google Shape;567;p59">
            <a:extLst>
              <a:ext uri="{FF2B5EF4-FFF2-40B4-BE49-F238E27FC236}">
                <a16:creationId xmlns:a16="http://schemas.microsoft.com/office/drawing/2014/main" id="{B423361A-5F93-485F-FB44-F8F3C0D158E9}"/>
              </a:ext>
            </a:extLst>
          </p:cNvPr>
          <p:cNvSpPr txBox="1">
            <a:spLocks/>
          </p:cNvSpPr>
          <p:nvPr/>
        </p:nvSpPr>
        <p:spPr>
          <a:xfrm flipH="1">
            <a:off x="712202" y="921445"/>
            <a:ext cx="7704000" cy="350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b="1" dirty="0">
                <a:solidFill>
                  <a:schemeClr val="lt1"/>
                </a:solidFill>
                <a:latin typeface="Segoe UI Light"/>
                <a:ea typeface="Source Sans Pro Semibold"/>
              </a:rPr>
              <a:t>Нормативный акт</a:t>
            </a:r>
            <a:r>
              <a:rPr lang="ru-RU" sz="2000" dirty="0">
                <a:solidFill>
                  <a:schemeClr val="lt1"/>
                </a:solidFill>
                <a:latin typeface="Segoe UI Light"/>
                <a:ea typeface="Source Sans Pro Semibold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– акт, направленный на урегулирование определенных общественных отношений.</a:t>
            </a:r>
            <a:endParaRPr lang="ru-RU">
              <a:solidFill>
                <a:schemeClr val="tx1"/>
              </a:solidFill>
              <a:latin typeface="Segoe UI Light"/>
              <a:ea typeface="Source Sans Pro Semibold"/>
            </a:endParaRPr>
          </a:p>
          <a:p>
            <a:pPr indent="1143000" algn="just"/>
            <a:r>
              <a:rPr lang="ru-RU" sz="2000" b="1" dirty="0">
                <a:solidFill>
                  <a:schemeClr val="lt1"/>
                </a:solidFill>
                <a:latin typeface="Segoe UI Light"/>
                <a:ea typeface="Source Sans Pro Semibold"/>
              </a:rPr>
              <a:t>Правовой обычай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 – исторически сложившееся правило поведения.</a:t>
            </a:r>
            <a:endParaRPr lang="ru-RU">
              <a:solidFill>
                <a:schemeClr val="tx1"/>
              </a:solidFill>
              <a:latin typeface="Segoe UI Light"/>
              <a:ea typeface="Source Sans Pro Semibold"/>
            </a:endParaRPr>
          </a:p>
          <a:p>
            <a:pPr indent="1143000" algn="just"/>
            <a:r>
              <a:rPr lang="ru-RU" sz="2000" b="1" dirty="0">
                <a:solidFill>
                  <a:schemeClr val="lt1"/>
                </a:solidFill>
                <a:latin typeface="Segoe UI Light"/>
                <a:ea typeface="Source Sans Pro Semibold"/>
              </a:rPr>
              <a:t>Юридический прецедент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 – решение по конкретному юридическому делу, которым руководствуются при разрешении похожих дел.</a:t>
            </a:r>
            <a:endParaRPr lang="ru-RU">
              <a:solidFill>
                <a:schemeClr val="tx1"/>
              </a:solidFill>
              <a:latin typeface="Segoe UI Light"/>
              <a:ea typeface="Source Sans Pro Semibold"/>
            </a:endParaRPr>
          </a:p>
          <a:p>
            <a:pPr indent="1143000" algn="just"/>
            <a:r>
              <a:rPr lang="ru-RU" sz="2000" b="1" dirty="0">
                <a:solidFill>
                  <a:schemeClr val="lt1"/>
                </a:solidFill>
                <a:latin typeface="Segoe UI Light"/>
                <a:ea typeface="Source Sans Pro Semibold"/>
              </a:rPr>
              <a:t>Нормативный договор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 – соглашение между правотворческими субъектами, в результате которого возникает новая норма права</a:t>
            </a:r>
            <a:endParaRPr lang="ru-RU">
              <a:solidFill>
                <a:schemeClr val="tx1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62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1144689" y="210931"/>
            <a:ext cx="6854472" cy="8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3200" dirty="0">
                <a:latin typeface="Source Sans Pro Semibold"/>
                <a:ea typeface="Source Sans Pro Semibold"/>
              </a:rPr>
              <a:t>Систематизация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нормативных актов</a:t>
            </a:r>
          </a:p>
          <a:p>
            <a:pPr algn="just"/>
            <a:endParaRPr lang="ru-RU" sz="3200" dirty="0">
              <a:latin typeface="Source Sans Pro Semibold"/>
              <a:ea typeface="Source Sans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2856"/>
            <a:ext cx="87704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Segoe UI Light"/>
                <a:ea typeface="Source Sans Pro Semibold"/>
                <a:cs typeface="Segoe UI Light"/>
              </a:rPr>
              <a:t>[1, 73]</a:t>
            </a:r>
            <a:endParaRPr lang="ru-RU" sz="2000" dirty="0">
              <a:solidFill>
                <a:schemeClr val="lt1"/>
              </a:solidFill>
              <a:latin typeface="Segoe UI Light"/>
              <a:ea typeface="Source Sans Pro Semibold"/>
              <a:cs typeface="Segoe UI Light"/>
            </a:endParaRPr>
          </a:p>
        </p:txBody>
      </p:sp>
      <p:sp>
        <p:nvSpPr>
          <p:cNvPr id="4" name="Google Shape;567;p59">
            <a:extLst>
              <a:ext uri="{FF2B5EF4-FFF2-40B4-BE49-F238E27FC236}">
                <a16:creationId xmlns:a16="http://schemas.microsoft.com/office/drawing/2014/main" id="{B423361A-5F93-485F-FB44-F8F3C0D158E9}"/>
              </a:ext>
            </a:extLst>
          </p:cNvPr>
          <p:cNvSpPr txBox="1">
            <a:spLocks/>
          </p:cNvSpPr>
          <p:nvPr/>
        </p:nvSpPr>
        <p:spPr>
          <a:xfrm flipH="1">
            <a:off x="712202" y="921445"/>
            <a:ext cx="77040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b="1" dirty="0">
                <a:solidFill>
                  <a:schemeClr val="lt1"/>
                </a:solidFill>
                <a:latin typeface="Segoe UI Light"/>
                <a:ea typeface="Source Sans Pro Semibold"/>
              </a:rPr>
              <a:t>Систематизация </a:t>
            </a:r>
            <a:r>
              <a:rPr lang="ru-RU" sz="2000" dirty="0">
                <a:solidFill>
                  <a:schemeClr val="lt1"/>
                </a:solidFill>
                <a:latin typeface="Segoe UI Light"/>
                <a:ea typeface="Source Sans Pro Semibold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Segoe UI Light"/>
                <a:ea typeface="Source Sans Pro Semibold"/>
              </a:rPr>
              <a:t>это упорядочение нормативных актов, приведение их в определённую систему. Она необходима для обеспечения доступности законодательства, удобства пользования им, устранения устаревших и неэффективных норм права.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8ECC4674-C938-0163-0A80-4FB1868B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94" y="2572522"/>
            <a:ext cx="4025213" cy="22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6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548</Words>
  <Application>Microsoft Office PowerPoint</Application>
  <PresentationFormat>Экран (16:9)</PresentationFormat>
  <Paragraphs>120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Minimalist Korean Aesthetic Pitch Deck by Slidesgo</vt:lpstr>
      <vt:lpstr>Доклад по предмету Правоведение,  на тему:  Нормы права</vt:lpstr>
      <vt:lpstr>Цель и Задачи исследования</vt:lpstr>
      <vt:lpstr>Нормы права – это общеобязательное, формально определенное правило поведения, установленное либо санкционированное государством и направленное на регулирование общественных отношений.</vt:lpstr>
      <vt:lpstr>Признаки нормы права</vt:lpstr>
      <vt:lpstr>Презентация PowerPoint</vt:lpstr>
      <vt:lpstr>Презентация PowerPoint</vt:lpstr>
      <vt:lpstr>Источники права</vt:lpstr>
      <vt:lpstr>Виды источников права</vt:lpstr>
      <vt:lpstr>Систематизация нормативных актов </vt:lpstr>
      <vt:lpstr>Систематизация нормативных актов </vt:lpstr>
      <vt:lpstr>Вывод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по предмету Правоведение,  на тему:  Теории происхождения государства</dc:title>
  <dc:creator>AMD</dc:creator>
  <cp:lastModifiedBy>AMD</cp:lastModifiedBy>
  <cp:revision>217</cp:revision>
  <dcterms:modified xsi:type="dcterms:W3CDTF">2024-10-21T17:17:18Z</dcterms:modified>
</cp:coreProperties>
</file>