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3" r:id="rId1"/>
  </p:sldMasterIdLst>
  <p:notesMasterIdLst>
    <p:notesMasterId r:id="rId58"/>
  </p:notesMasterIdLst>
  <p:handoutMasterIdLst>
    <p:handoutMasterId r:id="rId59"/>
  </p:handoutMasterIdLst>
  <p:sldIdLst>
    <p:sldId id="285" r:id="rId2"/>
    <p:sldId id="342" r:id="rId3"/>
    <p:sldId id="337" r:id="rId4"/>
    <p:sldId id="338" r:id="rId5"/>
    <p:sldId id="340" r:id="rId6"/>
    <p:sldId id="339" r:id="rId7"/>
    <p:sldId id="343" r:id="rId8"/>
    <p:sldId id="355" r:id="rId9"/>
    <p:sldId id="328" r:id="rId10"/>
    <p:sldId id="288" r:id="rId11"/>
    <p:sldId id="329" r:id="rId12"/>
    <p:sldId id="331" r:id="rId13"/>
    <p:sldId id="332" r:id="rId14"/>
    <p:sldId id="341" r:id="rId15"/>
    <p:sldId id="330" r:id="rId16"/>
    <p:sldId id="290" r:id="rId17"/>
    <p:sldId id="347" r:id="rId18"/>
    <p:sldId id="348" r:id="rId19"/>
    <p:sldId id="326" r:id="rId20"/>
    <p:sldId id="345" r:id="rId21"/>
    <p:sldId id="327" r:id="rId22"/>
    <p:sldId id="291" r:id="rId23"/>
    <p:sldId id="292" r:id="rId24"/>
    <p:sldId id="356" r:id="rId25"/>
    <p:sldId id="349" r:id="rId26"/>
    <p:sldId id="357" r:id="rId27"/>
    <p:sldId id="293" r:id="rId28"/>
    <p:sldId id="358" r:id="rId29"/>
    <p:sldId id="334" r:id="rId30"/>
    <p:sldId id="336" r:id="rId31"/>
    <p:sldId id="350" r:id="rId32"/>
    <p:sldId id="352" r:id="rId33"/>
    <p:sldId id="353" r:id="rId34"/>
    <p:sldId id="354" r:id="rId35"/>
    <p:sldId id="351" r:id="rId36"/>
    <p:sldId id="294" r:id="rId37"/>
    <p:sldId id="295" r:id="rId38"/>
    <p:sldId id="296" r:id="rId39"/>
    <p:sldId id="297" r:id="rId40"/>
    <p:sldId id="298" r:id="rId41"/>
    <p:sldId id="299" r:id="rId42"/>
    <p:sldId id="300" r:id="rId43"/>
    <p:sldId id="301" r:id="rId44"/>
    <p:sldId id="302" r:id="rId45"/>
    <p:sldId id="304" r:id="rId46"/>
    <p:sldId id="305" r:id="rId47"/>
    <p:sldId id="306" r:id="rId48"/>
    <p:sldId id="308" r:id="rId49"/>
    <p:sldId id="309" r:id="rId50"/>
    <p:sldId id="310" r:id="rId51"/>
    <p:sldId id="311" r:id="rId52"/>
    <p:sldId id="312" r:id="rId53"/>
    <p:sldId id="313" r:id="rId54"/>
    <p:sldId id="314" r:id="rId55"/>
    <p:sldId id="315" r:id="rId56"/>
    <p:sldId id="316" r:id="rId5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45">
          <p15:clr>
            <a:srgbClr val="A4A3A4"/>
          </p15:clr>
        </p15:guide>
        <p15:guide id="2" pos="40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DFF"/>
    <a:srgbClr val="E5F8FF"/>
    <a:srgbClr val="EEEEEE"/>
    <a:srgbClr val="F2F2F2"/>
    <a:srgbClr val="EAEAEA"/>
    <a:srgbClr val="FDFDDB"/>
    <a:srgbClr val="EAD5C0"/>
    <a:srgbClr val="E2F6CE"/>
    <a:srgbClr val="DEF5C8"/>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9281" autoAdjust="0"/>
  </p:normalViewPr>
  <p:slideViewPr>
    <p:cSldViewPr snapToGrid="0">
      <p:cViewPr>
        <p:scale>
          <a:sx n="75" d="100"/>
          <a:sy n="75" d="100"/>
        </p:scale>
        <p:origin x="80" y="36"/>
      </p:cViewPr>
      <p:guideLst>
        <p:guide orient="horz" pos="2145"/>
        <p:guide pos="4047"/>
      </p:guideLst>
    </p:cSldViewPr>
  </p:slideViewPr>
  <p:notesTextViewPr>
    <p:cViewPr>
      <p:scale>
        <a:sx n="100" d="100"/>
        <a:sy n="100" d="100"/>
      </p:scale>
      <p:origin x="0" y="0"/>
    </p:cViewPr>
  </p:notesTextViewPr>
  <p:sorterViewPr>
    <p:cViewPr>
      <p:scale>
        <a:sx n="100" d="100"/>
        <a:sy n="100" d="100"/>
      </p:scale>
      <p:origin x="0" y="-1671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1" hangingPunct="1">
              <a:defRPr sz="1300">
                <a:latin typeface="Arial"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1" hangingPunct="1">
              <a:defRPr sz="1300">
                <a:latin typeface="Arial"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cs typeface="+mn-cs"/>
              </a:defRPr>
            </a:lvl1pPr>
          </a:lstStyle>
          <a:p>
            <a:pPr>
              <a:defRPr/>
            </a:pPr>
            <a:fld id="{24C59BB3-99CA-4F2F-9CFE-CE8556AB6F04}" type="slidenum">
              <a:rPr lang="en-US"/>
              <a:pPr>
                <a:defRPr/>
              </a:pPr>
              <a:t>‹#›</a:t>
            </a:fld>
            <a:endParaRPr lang="en-US"/>
          </a:p>
        </p:txBody>
      </p:sp>
    </p:spTree>
    <p:extLst>
      <p:ext uri="{BB962C8B-B14F-4D97-AF65-F5344CB8AC3E}">
        <p14:creationId xmlns:p14="http://schemas.microsoft.com/office/powerpoint/2010/main" val="257714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endParaRPr lang="en-US"/>
          </a:p>
        </p:txBody>
      </p:sp>
      <p:sp>
        <p:nvSpPr>
          <p:cNvPr id="2467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679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cs typeface="+mn-cs"/>
              </a:defRPr>
            </a:lvl1pPr>
          </a:lstStyle>
          <a:p>
            <a:pPr>
              <a:defRPr/>
            </a:pPr>
            <a:endParaRPr lang="en-US"/>
          </a:p>
        </p:txBody>
      </p:sp>
      <p:sp>
        <p:nvSpPr>
          <p:cNvPr id="24679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DE748045-CA44-471B-9962-04D963A9C989}" type="slidenum">
              <a:rPr lang="en-US"/>
              <a:pPr>
                <a:defRPr/>
              </a:pPr>
              <a:t>‹#›</a:t>
            </a:fld>
            <a:endParaRPr lang="en-US"/>
          </a:p>
        </p:txBody>
      </p:sp>
    </p:spTree>
    <p:extLst>
      <p:ext uri="{BB962C8B-B14F-4D97-AF65-F5344CB8AC3E}">
        <p14:creationId xmlns:p14="http://schemas.microsoft.com/office/powerpoint/2010/main" val="1044658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grpSp>
      <p:sp>
        <p:nvSpPr>
          <p:cNvPr id="12" name="Rectangle 15"/>
          <p:cNvSpPr>
            <a:spLocks noChangeArrowheads="1"/>
          </p:cNvSpPr>
          <p:nvPr/>
        </p:nvSpPr>
        <p:spPr bwMode="auto">
          <a:xfrm>
            <a:off x="342900" y="6286500"/>
            <a:ext cx="438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latin typeface="Arial" charset="0"/>
              </a:rPr>
              <a:t> © Janice Regan, CMPT 128, Jan 2007</a:t>
            </a:r>
          </a:p>
          <a:p>
            <a:endParaRPr lang="en-US" sz="1400">
              <a:latin typeface="Arial" charset="0"/>
            </a:endParaRPr>
          </a:p>
        </p:txBody>
      </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pPr lvl="0"/>
            <a:r>
              <a:rPr lang="en-US" noProof="0" smtClean="0"/>
              <a:t>Click to edit Master title style</a:t>
            </a:r>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pPr lvl="0"/>
            <a:r>
              <a:rPr lang="en-US" noProof="0" smtClean="0"/>
              <a:t>Click to edit Master subtitle style</a:t>
            </a:r>
          </a:p>
        </p:txBody>
      </p:sp>
      <p:sp>
        <p:nvSpPr>
          <p:cNvPr id="13"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569C09E8-7229-4CF6-ACF0-36D8D5EFDFB9}" type="slidenum">
              <a:rPr lang="en-US"/>
              <a:pPr>
                <a:defRPr/>
              </a:pPr>
              <a:t>‹#›</a:t>
            </a:fld>
            <a:endParaRPr lang="en-US"/>
          </a:p>
        </p:txBody>
      </p:sp>
    </p:spTree>
    <p:extLst>
      <p:ext uri="{BB962C8B-B14F-4D97-AF65-F5344CB8AC3E}">
        <p14:creationId xmlns:p14="http://schemas.microsoft.com/office/powerpoint/2010/main" val="42980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FA3CA7F-90D1-41E0-BB54-F69C56EA6EBA}" type="slidenum">
              <a:rPr lang="en-US"/>
              <a:pPr>
                <a:defRPr/>
              </a:pPr>
              <a:t>‹#›</a:t>
            </a:fld>
            <a:endParaRPr lang="en-US"/>
          </a:p>
        </p:txBody>
      </p:sp>
    </p:spTree>
    <p:extLst>
      <p:ext uri="{BB962C8B-B14F-4D97-AF65-F5344CB8AC3E}">
        <p14:creationId xmlns:p14="http://schemas.microsoft.com/office/powerpoint/2010/main" val="154785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77F15BB-E508-45C7-BFBE-76379751657D}" type="slidenum">
              <a:rPr lang="en-US"/>
              <a:pPr>
                <a:defRPr/>
              </a:pPr>
              <a:t>‹#›</a:t>
            </a:fld>
            <a:endParaRPr lang="en-US"/>
          </a:p>
        </p:txBody>
      </p:sp>
    </p:spTree>
    <p:extLst>
      <p:ext uri="{BB962C8B-B14F-4D97-AF65-F5344CB8AC3E}">
        <p14:creationId xmlns:p14="http://schemas.microsoft.com/office/powerpoint/2010/main" val="1401707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17700"/>
            <a:ext cx="40767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17700"/>
            <a:ext cx="40767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44963"/>
            <a:ext cx="40767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7" name="Rectangle 6"/>
          <p:cNvSpPr>
            <a:spLocks noGrp="1" noChangeArrowheads="1"/>
          </p:cNvSpPr>
          <p:nvPr>
            <p:ph type="sldNum" sz="quarter" idx="11"/>
          </p:nvPr>
        </p:nvSpPr>
        <p:spPr>
          <a:ln/>
        </p:spPr>
        <p:txBody>
          <a:bodyPr/>
          <a:lstStyle>
            <a:lvl1pPr>
              <a:defRPr/>
            </a:lvl1pPr>
          </a:lstStyle>
          <a:p>
            <a:pPr>
              <a:defRPr/>
            </a:pPr>
            <a:fld id="{2E716714-896C-4C03-BD7F-8F0A28D56B8B}" type="slidenum">
              <a:rPr lang="en-US"/>
              <a:pPr>
                <a:defRPr/>
              </a:pPr>
              <a:t>‹#›</a:t>
            </a:fld>
            <a:endParaRPr lang="en-US"/>
          </a:p>
        </p:txBody>
      </p:sp>
    </p:spTree>
    <p:extLst>
      <p:ext uri="{BB962C8B-B14F-4D97-AF65-F5344CB8AC3E}">
        <p14:creationId xmlns:p14="http://schemas.microsoft.com/office/powerpoint/2010/main" val="3014381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917700"/>
            <a:ext cx="4076700" cy="4302125"/>
          </a:xfrm>
        </p:spPr>
        <p:txBody>
          <a:bodyPr/>
          <a:lstStyle/>
          <a:p>
            <a:pPr lvl="0"/>
            <a:endParaRPr lang="en-US" noProof="0"/>
          </a:p>
        </p:txBody>
      </p:sp>
      <p:sp>
        <p:nvSpPr>
          <p:cNvPr id="4" name="Text Placeholder 3"/>
          <p:cNvSpPr>
            <a:spLocks noGrp="1"/>
          </p:cNvSpPr>
          <p:nvPr>
            <p:ph type="body" sz="half" idx="2"/>
          </p:nvPr>
        </p:nvSpPr>
        <p:spPr>
          <a:xfrm>
            <a:off x="4686300" y="1917700"/>
            <a:ext cx="40767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B091967-956B-4F8D-B2C1-899412B26E28}" type="slidenum">
              <a:rPr lang="en-US"/>
              <a:pPr>
                <a:defRPr/>
              </a:pPr>
              <a:t>‹#›</a:t>
            </a:fld>
            <a:endParaRPr lang="en-US"/>
          </a:p>
        </p:txBody>
      </p:sp>
    </p:spTree>
    <p:extLst>
      <p:ext uri="{BB962C8B-B14F-4D97-AF65-F5344CB8AC3E}">
        <p14:creationId xmlns:p14="http://schemas.microsoft.com/office/powerpoint/2010/main" val="257789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00800"/>
            <a:ext cx="2743200" cy="304800"/>
          </a:xfrm>
        </p:spPr>
        <p:txBody>
          <a:bodyPr/>
          <a:lstStyle>
            <a:lvl1pPr>
              <a:defRPr/>
            </a:lvl1pPr>
          </a:lstStyle>
          <a:p>
            <a:r>
              <a:rPr lang="en-US" smtClean="0"/>
              <a:t>Janice Regan © Sept. 2007-2016</a:t>
            </a:r>
            <a:endParaRPr lang="en-US"/>
          </a:p>
        </p:txBody>
      </p:sp>
      <p:sp>
        <p:nvSpPr>
          <p:cNvPr id="6" name="Footer Placeholder 5"/>
          <p:cNvSpPr>
            <a:spLocks noGrp="1"/>
          </p:cNvSpPr>
          <p:nvPr>
            <p:ph type="ftr" sz="quarter" idx="11"/>
          </p:nvPr>
        </p:nvSpPr>
        <p:spPr>
          <a:xfrm>
            <a:off x="3124200" y="6477000"/>
            <a:ext cx="2895600" cy="2286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28600"/>
          </a:xfrm>
        </p:spPr>
        <p:txBody>
          <a:bodyPr/>
          <a:lstStyle>
            <a:lvl1pPr>
              <a:defRPr/>
            </a:lvl1pPr>
          </a:lstStyle>
          <a:p>
            <a:fld id="{8991B883-5E5E-44D9-81CC-1B2257F56B6C}" type="slidenum">
              <a:rPr lang="en-US"/>
              <a:pPr/>
              <a:t>‹#›</a:t>
            </a:fld>
            <a:endParaRPr lang="en-US"/>
          </a:p>
        </p:txBody>
      </p:sp>
    </p:spTree>
    <p:extLst>
      <p:ext uri="{BB962C8B-B14F-4D97-AF65-F5344CB8AC3E}">
        <p14:creationId xmlns:p14="http://schemas.microsoft.com/office/powerpoint/2010/main" val="82594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8651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19200"/>
            <a:ext cx="40386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40386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10000"/>
            <a:ext cx="40386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10000"/>
            <a:ext cx="40386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400800"/>
            <a:ext cx="2743200" cy="304800"/>
          </a:xfrm>
        </p:spPr>
        <p:txBody>
          <a:bodyPr/>
          <a:lstStyle>
            <a:lvl1pPr>
              <a:defRPr/>
            </a:lvl1pPr>
          </a:lstStyle>
          <a:p>
            <a:r>
              <a:rPr lang="en-US" smtClean="0"/>
              <a:t>Janice Regan © Sept. 2007-2016</a:t>
            </a:r>
            <a:endParaRPr lang="en-US"/>
          </a:p>
        </p:txBody>
      </p:sp>
      <p:sp>
        <p:nvSpPr>
          <p:cNvPr id="8" name="Footer Placeholder 7"/>
          <p:cNvSpPr>
            <a:spLocks noGrp="1"/>
          </p:cNvSpPr>
          <p:nvPr>
            <p:ph type="ftr" sz="quarter" idx="11"/>
          </p:nvPr>
        </p:nvSpPr>
        <p:spPr>
          <a:xfrm>
            <a:off x="3124200" y="6477000"/>
            <a:ext cx="2895600" cy="22860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477000"/>
            <a:ext cx="2133600" cy="228600"/>
          </a:xfrm>
        </p:spPr>
        <p:txBody>
          <a:bodyPr/>
          <a:lstStyle>
            <a:lvl1pPr>
              <a:defRPr/>
            </a:lvl1pPr>
          </a:lstStyle>
          <a:p>
            <a:fld id="{88956506-E7D5-44F1-9268-D886A866DD72}" type="slidenum">
              <a:rPr lang="en-US"/>
              <a:pPr/>
              <a:t>‹#›</a:t>
            </a:fld>
            <a:endParaRPr lang="en-US"/>
          </a:p>
        </p:txBody>
      </p:sp>
    </p:spTree>
    <p:extLst>
      <p:ext uri="{BB962C8B-B14F-4D97-AF65-F5344CB8AC3E}">
        <p14:creationId xmlns:p14="http://schemas.microsoft.com/office/powerpoint/2010/main" val="402158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02183D-E948-436A-BF7D-CBAA130EDA63}" type="slidenum">
              <a:rPr lang="en-US"/>
              <a:pPr>
                <a:defRPr/>
              </a:pPr>
              <a:t>‹#›</a:t>
            </a:fld>
            <a:endParaRPr lang="en-US"/>
          </a:p>
        </p:txBody>
      </p:sp>
    </p:spTree>
    <p:extLst>
      <p:ext uri="{BB962C8B-B14F-4D97-AF65-F5344CB8AC3E}">
        <p14:creationId xmlns:p14="http://schemas.microsoft.com/office/powerpoint/2010/main" val="8554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8E9EFEB-9709-4D88-BF6A-BDB6B937DD8B}" type="slidenum">
              <a:rPr lang="en-US"/>
              <a:pPr>
                <a:defRPr/>
              </a:pPr>
              <a:t>‹#›</a:t>
            </a:fld>
            <a:endParaRPr lang="en-US"/>
          </a:p>
        </p:txBody>
      </p:sp>
    </p:spTree>
    <p:extLst>
      <p:ext uri="{BB962C8B-B14F-4D97-AF65-F5344CB8AC3E}">
        <p14:creationId xmlns:p14="http://schemas.microsoft.com/office/powerpoint/2010/main" val="283682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2659766-BBAC-4D39-9672-DA004BA3C949}" type="slidenum">
              <a:rPr lang="en-US"/>
              <a:pPr>
                <a:defRPr/>
              </a:pPr>
              <a:t>‹#›</a:t>
            </a:fld>
            <a:endParaRPr lang="en-US"/>
          </a:p>
        </p:txBody>
      </p:sp>
    </p:spTree>
    <p:extLst>
      <p:ext uri="{BB962C8B-B14F-4D97-AF65-F5344CB8AC3E}">
        <p14:creationId xmlns:p14="http://schemas.microsoft.com/office/powerpoint/2010/main" val="33894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651FFA48-F3B0-4688-ACB8-35C7E166BB34}" type="slidenum">
              <a:rPr lang="en-US"/>
              <a:pPr>
                <a:defRPr/>
              </a:pPr>
              <a:t>‹#›</a:t>
            </a:fld>
            <a:endParaRPr lang="en-US"/>
          </a:p>
        </p:txBody>
      </p:sp>
    </p:spTree>
    <p:extLst>
      <p:ext uri="{BB962C8B-B14F-4D97-AF65-F5344CB8AC3E}">
        <p14:creationId xmlns:p14="http://schemas.microsoft.com/office/powerpoint/2010/main" val="12853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D76E72FE-9A82-4CC9-9907-4C661D2FC5C8}" type="slidenum">
              <a:rPr lang="en-US"/>
              <a:pPr>
                <a:defRPr/>
              </a:pPr>
              <a:t>‹#›</a:t>
            </a:fld>
            <a:endParaRPr lang="en-US"/>
          </a:p>
        </p:txBody>
      </p:sp>
    </p:spTree>
    <p:extLst>
      <p:ext uri="{BB962C8B-B14F-4D97-AF65-F5344CB8AC3E}">
        <p14:creationId xmlns:p14="http://schemas.microsoft.com/office/powerpoint/2010/main" val="60688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4CD97F6-8859-4952-9986-A1F6B702A2B6}" type="slidenum">
              <a:rPr lang="en-US"/>
              <a:pPr>
                <a:defRPr/>
              </a:pPr>
              <a:t>‹#›</a:t>
            </a:fld>
            <a:endParaRPr lang="en-US"/>
          </a:p>
        </p:txBody>
      </p:sp>
    </p:spTree>
    <p:extLst>
      <p:ext uri="{BB962C8B-B14F-4D97-AF65-F5344CB8AC3E}">
        <p14:creationId xmlns:p14="http://schemas.microsoft.com/office/powerpoint/2010/main" val="183585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DA8151-9354-4EDF-BAFB-480D2CCD0AE4}" type="slidenum">
              <a:rPr lang="en-US"/>
              <a:pPr>
                <a:defRPr/>
              </a:pPr>
              <a:t>‹#›</a:t>
            </a:fld>
            <a:endParaRPr lang="en-US"/>
          </a:p>
        </p:txBody>
      </p:sp>
    </p:spTree>
    <p:extLst>
      <p:ext uri="{BB962C8B-B14F-4D97-AF65-F5344CB8AC3E}">
        <p14:creationId xmlns:p14="http://schemas.microsoft.com/office/powerpoint/2010/main" val="337232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Janice Regan © Sept. 2007-2016</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D746E67F-1E99-47AE-80C4-5828DEDBCE7E}" type="slidenum">
              <a:rPr lang="en-US"/>
              <a:pPr>
                <a:defRPr/>
              </a:pPr>
              <a:t>‹#›</a:t>
            </a:fld>
            <a:endParaRPr lang="en-US"/>
          </a:p>
        </p:txBody>
      </p:sp>
    </p:spTree>
    <p:extLst>
      <p:ext uri="{BB962C8B-B14F-4D97-AF65-F5344CB8AC3E}">
        <p14:creationId xmlns:p14="http://schemas.microsoft.com/office/powerpoint/2010/main" val="367912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EEEEE"/>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917700"/>
            <a:ext cx="83058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476" name="Rectangle 4"/>
          <p:cNvSpPr>
            <a:spLocks noGrp="1" noChangeArrowheads="1"/>
          </p:cNvSpPr>
          <p:nvPr>
            <p:ph type="dt" sz="half" idx="2"/>
          </p:nvPr>
        </p:nvSpPr>
        <p:spPr bwMode="auto">
          <a:xfrm>
            <a:off x="457200" y="6248400"/>
            <a:ext cx="438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mn-cs"/>
              </a:defRPr>
            </a:lvl1pPr>
          </a:lstStyle>
          <a:p>
            <a:pPr>
              <a:defRPr/>
            </a:pPr>
            <a:r>
              <a:rPr lang="en-US" smtClean="0"/>
              <a:t>Janice Regan © Sept. 2007-2016</a:t>
            </a:r>
            <a:endParaRPr lang="en-US"/>
          </a:p>
        </p:txBody>
      </p:sp>
      <p:sp>
        <p:nvSpPr>
          <p:cNvPr id="105478"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cs typeface="+mn-cs"/>
              </a:defRPr>
            </a:lvl1pPr>
          </a:lstStyle>
          <a:p>
            <a:pPr>
              <a:defRPr/>
            </a:pPr>
            <a:fld id="{04D8A523-53AB-48BD-AFC0-113FD7CD2B42}" type="slidenum">
              <a:rPr lang="en-US"/>
              <a:pPr>
                <a:defRPr/>
              </a:pPr>
              <a:t>‹#›</a:t>
            </a:fld>
            <a:endParaRPr lang="en-US"/>
          </a:p>
        </p:txBody>
      </p:sp>
      <p:grpSp>
        <p:nvGrpSpPr>
          <p:cNvPr id="1030" name="Group 7"/>
          <p:cNvGrpSpPr>
            <a:grpSpLocks/>
          </p:cNvGrpSpPr>
          <p:nvPr/>
        </p:nvGrpSpPr>
        <p:grpSpPr bwMode="auto">
          <a:xfrm>
            <a:off x="279400" y="152400"/>
            <a:ext cx="8686800" cy="1600200"/>
            <a:chOff x="176" y="96"/>
            <a:chExt cx="5472" cy="1008"/>
          </a:xfrm>
        </p:grpSpPr>
        <p:sp>
          <p:nvSpPr>
            <p:cNvPr id="1031"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3"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4"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5"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grpSp>
    </p:spTree>
  </p:cSld>
  <p:clrMap bg1="lt1" tx1="dk1" bg2="lt2" tx2="dk2" accent1="accent1" accent2="accent2" accent3="accent3" accent4="accent4" accent5="accent5" accent6="accent6" hlink="hlink" folHlink="folHlink"/>
  <p:sldLayoutIdLst>
    <p:sldLayoutId id="2147483760"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1" r:id="rId14"/>
    <p:sldLayoutId id="2147483762" r:id="rId15"/>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oleObject" Target="../embeddings/oleObject7.bin"/><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ctrTitle"/>
          </p:nvPr>
        </p:nvSpPr>
        <p:spPr/>
        <p:txBody>
          <a:bodyPr/>
          <a:lstStyle/>
          <a:p>
            <a:r>
              <a:rPr lang="en-US" dirty="0"/>
              <a:t>CMPT 371</a:t>
            </a:r>
          </a:p>
        </p:txBody>
      </p:sp>
      <p:sp>
        <p:nvSpPr>
          <p:cNvPr id="267267" name="Rectangle 3"/>
          <p:cNvSpPr>
            <a:spLocks noGrp="1" noChangeArrowheads="1"/>
          </p:cNvSpPr>
          <p:nvPr>
            <p:ph type="subTitle" idx="1"/>
          </p:nvPr>
        </p:nvSpPr>
        <p:spPr/>
        <p:txBody>
          <a:bodyPr/>
          <a:lstStyle/>
          <a:p>
            <a:r>
              <a:rPr lang="en-US" dirty="0"/>
              <a:t>Data Communications and </a:t>
            </a:r>
            <a:r>
              <a:rPr lang="en-US" dirty="0" smtClean="0"/>
              <a:t>Networking</a:t>
            </a:r>
            <a:endParaRPr lang="en-US" dirty="0"/>
          </a:p>
          <a:p>
            <a:endParaRPr lang="en-US" dirty="0" smtClean="0"/>
          </a:p>
          <a:p>
            <a:r>
              <a:rPr lang="en-US" dirty="0" smtClean="0"/>
              <a:t>Delays throughput and packet loss</a:t>
            </a:r>
          </a:p>
          <a:p>
            <a:r>
              <a:rPr lang="en-US" dirty="0" smtClean="0"/>
              <a:t>Multiplexing</a:t>
            </a:r>
            <a:endParaRPr lang="en-US" dirty="0"/>
          </a:p>
        </p:txBody>
      </p:sp>
      <p:sp>
        <p:nvSpPr>
          <p:cNvPr id="5" name="Rectangle 6"/>
          <p:cNvSpPr>
            <a:spLocks noGrp="1" noChangeArrowheads="1"/>
          </p:cNvSpPr>
          <p:nvPr>
            <p:ph type="sldNum" sz="quarter" idx="10"/>
          </p:nvPr>
        </p:nvSpPr>
        <p:spPr>
          <a:xfrm>
            <a:off x="6553200" y="6248400"/>
            <a:ext cx="2133600" cy="457200"/>
          </a:xfrm>
          <a:prstGeom prst="rect">
            <a:avLst/>
          </a:prstGeom>
        </p:spPr>
        <p:txBody>
          <a:bodyPr/>
          <a:lstStyle/>
          <a:p>
            <a:fld id="{7DC36ABA-6EE8-4ADA-8CD7-9566BAD151B0}" type="slidenum">
              <a:rPr lang="en-US"/>
              <a:pPr/>
              <a:t>0</a:t>
            </a:fld>
            <a:endParaRPr lang="en-US" dirty="0"/>
          </a:p>
        </p:txBody>
      </p:sp>
    </p:spTree>
    <p:extLst>
      <p:ext uri="{BB962C8B-B14F-4D97-AF65-F5344CB8AC3E}">
        <p14:creationId xmlns:p14="http://schemas.microsoft.com/office/powerpoint/2010/main" val="2056112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Queuing delay</a:t>
            </a:r>
          </a:p>
        </p:txBody>
      </p:sp>
      <p:sp>
        <p:nvSpPr>
          <p:cNvPr id="374787" name="Rectangle 3"/>
          <p:cNvSpPr>
            <a:spLocks noGrp="1" noChangeArrowheads="1"/>
          </p:cNvSpPr>
          <p:nvPr>
            <p:ph idx="1"/>
          </p:nvPr>
        </p:nvSpPr>
        <p:spPr/>
        <p:txBody>
          <a:bodyPr/>
          <a:lstStyle/>
          <a:p>
            <a:r>
              <a:rPr lang="en-US" sz="2800" dirty="0" smtClean="0"/>
              <a:t>After processing the p</a:t>
            </a:r>
            <a:r>
              <a:rPr lang="en-US" sz="2800" dirty="0" smtClean="0"/>
              <a:t>acket is forwarded to the interface through which it will be transmitted</a:t>
            </a:r>
          </a:p>
          <a:p>
            <a:r>
              <a:rPr lang="en-US" sz="2800" dirty="0" smtClean="0"/>
              <a:t>There may be other packets that have arrived from any interface on the router/host that are already waiting to be transmitted.</a:t>
            </a:r>
          </a:p>
          <a:p>
            <a:r>
              <a:rPr lang="en-US" sz="2800" dirty="0" smtClean="0"/>
              <a:t>The time from when the packet is placed in the queue to be transmitted until the time that </a:t>
            </a:r>
            <a:r>
              <a:rPr lang="en-US" sz="2800" dirty="0" smtClean="0"/>
              <a:t>it begins to be transmitted is the queueing delay</a:t>
            </a:r>
            <a:endParaRPr lang="en-US" sz="2800" dirty="0"/>
          </a:p>
          <a:p>
            <a:pPr marL="0" indent="0">
              <a:buNone/>
            </a:pPr>
            <a:endParaRPr lang="en-US" sz="28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7560C08F-F90B-43C5-8E71-E53504CEB76C}" type="slidenum">
              <a:rPr lang="en-US"/>
              <a:pPr/>
              <a:t>9</a:t>
            </a:fld>
            <a:endParaRPr lang="en-US"/>
          </a:p>
        </p:txBody>
      </p:sp>
    </p:spTree>
    <p:extLst>
      <p:ext uri="{BB962C8B-B14F-4D97-AF65-F5344CB8AC3E}">
        <p14:creationId xmlns:p14="http://schemas.microsoft.com/office/powerpoint/2010/main" val="1875777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delay</a:t>
            </a:r>
            <a:endParaRPr lang="en-US" dirty="0"/>
          </a:p>
        </p:txBody>
      </p:sp>
      <p:sp>
        <p:nvSpPr>
          <p:cNvPr id="3" name="Content Placeholder 2"/>
          <p:cNvSpPr>
            <a:spLocks noGrp="1"/>
          </p:cNvSpPr>
          <p:nvPr>
            <p:ph idx="1"/>
          </p:nvPr>
        </p:nvSpPr>
        <p:spPr>
          <a:xfrm>
            <a:off x="361950" y="1746250"/>
            <a:ext cx="8534400" cy="4302125"/>
          </a:xfrm>
        </p:spPr>
        <p:txBody>
          <a:bodyPr/>
          <a:lstStyle/>
          <a:p>
            <a:r>
              <a:rPr lang="en-US" dirty="0" smtClean="0"/>
              <a:t>After </a:t>
            </a:r>
            <a:r>
              <a:rPr lang="en-US" dirty="0" smtClean="0"/>
              <a:t>a packet arrives at a store and forward </a:t>
            </a:r>
            <a:r>
              <a:rPr lang="en-US" dirty="0" smtClean="0"/>
              <a:t>node and is processed by that node it may experience a queueing delay</a:t>
            </a:r>
          </a:p>
          <a:p>
            <a:r>
              <a:rPr lang="en-US" dirty="0" smtClean="0"/>
              <a:t>Unlike </a:t>
            </a:r>
            <a:r>
              <a:rPr lang="en-US" dirty="0" smtClean="0"/>
              <a:t>other delays, </a:t>
            </a:r>
            <a:r>
              <a:rPr lang="en-US" dirty="0" smtClean="0"/>
              <a:t>the queueing delay is independent of the properties of the packet experiencing it</a:t>
            </a:r>
            <a:endParaRPr lang="en-US" dirty="0" smtClean="0"/>
          </a:p>
          <a:p>
            <a:r>
              <a:rPr lang="en-US" dirty="0" smtClean="0"/>
              <a:t>Usually analyze queuing delays statistically</a:t>
            </a:r>
            <a:endParaRPr lang="en-US" dirty="0"/>
          </a:p>
        </p:txBody>
      </p:sp>
      <p:sp>
        <p:nvSpPr>
          <p:cNvPr id="4" name="Date Placeholder 3"/>
          <p:cNvSpPr>
            <a:spLocks noGrp="1"/>
          </p:cNvSpPr>
          <p:nvPr>
            <p:ph type="dt" sz="half" idx="10"/>
          </p:nvPr>
        </p:nvSpPr>
        <p:spPr>
          <a:xfrm>
            <a:off x="457200" y="6400800"/>
            <a:ext cx="4389438" cy="323850"/>
          </a:xfrm>
        </p:spPr>
        <p:txBody>
          <a:bodyPr/>
          <a:lstStyle/>
          <a:p>
            <a:pPr>
              <a:defRPr/>
            </a:pPr>
            <a:r>
              <a:rPr lang="en-US" smtClean="0"/>
              <a:t>Janice Regan © Sept. 2007-2016</a:t>
            </a:r>
            <a:endParaRPr lang="en-US" dirty="0"/>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10</a:t>
            </a:fld>
            <a:endParaRPr lang="en-US"/>
          </a:p>
        </p:txBody>
      </p:sp>
    </p:spTree>
    <p:extLst>
      <p:ext uri="{BB962C8B-B14F-4D97-AF65-F5344CB8AC3E}">
        <p14:creationId xmlns:p14="http://schemas.microsoft.com/office/powerpoint/2010/main" val="4167476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delay</a:t>
            </a:r>
            <a:endParaRPr lang="en-US" dirty="0"/>
          </a:p>
        </p:txBody>
      </p:sp>
      <p:sp>
        <p:nvSpPr>
          <p:cNvPr id="3" name="Content Placeholder 2"/>
          <p:cNvSpPr>
            <a:spLocks noGrp="1"/>
          </p:cNvSpPr>
          <p:nvPr>
            <p:ph idx="1"/>
          </p:nvPr>
        </p:nvSpPr>
        <p:spPr/>
        <p:txBody>
          <a:bodyPr/>
          <a:lstStyle/>
          <a:p>
            <a:r>
              <a:rPr lang="en-US" dirty="0" smtClean="0"/>
              <a:t>When a packet is sent the hardware used translates one bit at a time and inserts it onto the transmission medium.  </a:t>
            </a:r>
          </a:p>
          <a:p>
            <a:pPr lvl="1"/>
            <a:r>
              <a:rPr lang="en-US" dirty="0" smtClean="0"/>
              <a:t>Consider the link can send R bits per second</a:t>
            </a:r>
          </a:p>
          <a:p>
            <a:r>
              <a:rPr lang="en-US" dirty="0" smtClean="0"/>
              <a:t>The time taken for all L bits in the packet to be inserted into the transmission medium is the transmission delay,  L/R</a:t>
            </a:r>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11</a:t>
            </a:fld>
            <a:endParaRPr lang="en-US"/>
          </a:p>
        </p:txBody>
      </p:sp>
    </p:spTree>
    <p:extLst>
      <p:ext uri="{BB962C8B-B14F-4D97-AF65-F5344CB8AC3E}">
        <p14:creationId xmlns:p14="http://schemas.microsoft.com/office/powerpoint/2010/main" val="3638905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Delay</a:t>
            </a:r>
            <a:endParaRPr lang="en-US" dirty="0"/>
          </a:p>
        </p:txBody>
      </p:sp>
      <p:sp>
        <p:nvSpPr>
          <p:cNvPr id="3" name="Content Placeholder 2"/>
          <p:cNvSpPr>
            <a:spLocks noGrp="1"/>
          </p:cNvSpPr>
          <p:nvPr>
            <p:ph idx="1"/>
          </p:nvPr>
        </p:nvSpPr>
        <p:spPr/>
        <p:txBody>
          <a:bodyPr/>
          <a:lstStyle/>
          <a:p>
            <a:r>
              <a:rPr lang="en-US" dirty="0" smtClean="0"/>
              <a:t>Each bit must travel from the source to the destination through the transmission medium</a:t>
            </a:r>
          </a:p>
          <a:p>
            <a:r>
              <a:rPr lang="en-US" dirty="0" smtClean="0"/>
              <a:t>The time taken by each bit to travel distance d from the source to the destination is the propagation delay</a:t>
            </a:r>
          </a:p>
          <a:p>
            <a:r>
              <a:rPr lang="en-US" dirty="0" smtClean="0"/>
              <a:t>This time Is short (</a:t>
            </a:r>
            <a:r>
              <a:rPr lang="en-US" sz="2800" dirty="0" smtClean="0"/>
              <a:t>travels near light speed </a:t>
            </a:r>
            <a:r>
              <a:rPr lang="en-US" dirty="0" smtClean="0"/>
              <a:t>)</a:t>
            </a:r>
          </a:p>
          <a:p>
            <a:pPr marL="0" indent="0">
              <a:buNone/>
            </a:pPr>
            <a:r>
              <a:rPr lang="en-US" dirty="0"/>
              <a:t>	</a:t>
            </a:r>
            <a:r>
              <a:rPr lang="en-US" dirty="0" smtClean="0"/>
              <a:t>           		</a:t>
            </a:r>
            <a:r>
              <a:rPr lang="en-US" sz="2400" dirty="0" smtClean="0"/>
              <a:t>velocity </a:t>
            </a:r>
            <a:r>
              <a:rPr lang="en-US" sz="2400" dirty="0" smtClean="0"/>
              <a:t>v is 2-3 x </a:t>
            </a:r>
            <a:r>
              <a:rPr lang="en-US" sz="2400" dirty="0" smtClean="0"/>
              <a:t>10</a:t>
            </a:r>
            <a:r>
              <a:rPr lang="en-US" sz="2400" baseline="30000" dirty="0" smtClean="0"/>
              <a:t>8 </a:t>
            </a:r>
            <a:r>
              <a:rPr lang="en-US" sz="2400" dirty="0" smtClean="0"/>
              <a:t>m/s</a:t>
            </a:r>
            <a:endParaRPr lang="en-US" sz="2400"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12</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492950444"/>
              </p:ext>
            </p:extLst>
          </p:nvPr>
        </p:nvGraphicFramePr>
        <p:xfrm>
          <a:off x="2319416" y="5711128"/>
          <a:ext cx="1552863" cy="508697"/>
        </p:xfrm>
        <a:graphic>
          <a:graphicData uri="http://schemas.openxmlformats.org/presentationml/2006/ole">
            <mc:AlternateContent xmlns:mc="http://schemas.openxmlformats.org/markup-compatibility/2006">
              <mc:Choice xmlns:v="urn:schemas-microsoft-com:vml" Requires="v">
                <p:oleObj spid="_x0000_s77849" name="Equation" r:id="rId3" imgW="736560" imgH="241200" progId="Equation.3">
                  <p:embed/>
                </p:oleObj>
              </mc:Choice>
              <mc:Fallback>
                <p:oleObj name="Equation" r:id="rId3" imgW="736560" imgH="241200" progId="Equation.3">
                  <p:embed/>
                  <p:pic>
                    <p:nvPicPr>
                      <p:cNvPr id="0" name=""/>
                      <p:cNvPicPr/>
                      <p:nvPr/>
                    </p:nvPicPr>
                    <p:blipFill>
                      <a:blip r:embed="rId4"/>
                      <a:stretch>
                        <a:fillRect/>
                      </a:stretch>
                    </p:blipFill>
                    <p:spPr>
                      <a:xfrm>
                        <a:off x="2319416" y="5711128"/>
                        <a:ext cx="1552863" cy="508697"/>
                      </a:xfrm>
                      <a:prstGeom prst="rect">
                        <a:avLst/>
                      </a:prstGeom>
                    </p:spPr>
                  </p:pic>
                </p:oleObj>
              </mc:Fallback>
            </mc:AlternateContent>
          </a:graphicData>
        </a:graphic>
      </p:graphicFrame>
    </p:spTree>
    <p:extLst>
      <p:ext uri="{BB962C8B-B14F-4D97-AF65-F5344CB8AC3E}">
        <p14:creationId xmlns:p14="http://schemas.microsoft.com/office/powerpoint/2010/main" val="2412979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Types:   Summary</a:t>
            </a:r>
            <a:endParaRPr lang="en-US" dirty="0"/>
          </a:p>
        </p:txBody>
      </p:sp>
      <p:sp>
        <p:nvSpPr>
          <p:cNvPr id="3" name="Content Placeholder 2"/>
          <p:cNvSpPr>
            <a:spLocks noGrp="1"/>
          </p:cNvSpPr>
          <p:nvPr>
            <p:ph idx="1"/>
          </p:nvPr>
        </p:nvSpPr>
        <p:spPr>
          <a:xfrm>
            <a:off x="331075" y="1886168"/>
            <a:ext cx="8529145" cy="4302125"/>
          </a:xfrm>
        </p:spPr>
        <p:txBody>
          <a:bodyPr/>
          <a:lstStyle/>
          <a:p>
            <a:r>
              <a:rPr lang="en-US" dirty="0" smtClean="0"/>
              <a:t>What are the delays introduced as a packet travels from one end system to another?</a:t>
            </a:r>
          </a:p>
          <a:p>
            <a:pPr lvl="1"/>
            <a:r>
              <a:rPr lang="en-US" dirty="0" err="1" smtClean="0"/>
              <a:t>d</a:t>
            </a:r>
            <a:r>
              <a:rPr lang="en-US" baseline="-25000" dirty="0" err="1" smtClean="0"/>
              <a:t>proc</a:t>
            </a:r>
            <a:r>
              <a:rPr lang="en-US" dirty="0" smtClean="0"/>
              <a:t>  		Processing delay</a:t>
            </a:r>
          </a:p>
          <a:p>
            <a:pPr lvl="1"/>
            <a:r>
              <a:rPr lang="en-US" dirty="0" err="1" smtClean="0"/>
              <a:t>d</a:t>
            </a:r>
            <a:r>
              <a:rPr lang="en-US" baseline="-25000" dirty="0" err="1" smtClean="0"/>
              <a:t>queue</a:t>
            </a:r>
            <a:r>
              <a:rPr lang="en-US" dirty="0" smtClean="0"/>
              <a:t> 	Queuing delay</a:t>
            </a:r>
          </a:p>
          <a:p>
            <a:pPr lvl="1"/>
            <a:r>
              <a:rPr lang="en-US" dirty="0" err="1"/>
              <a:t>d</a:t>
            </a:r>
            <a:r>
              <a:rPr lang="en-US" baseline="-25000" dirty="0" err="1" smtClean="0"/>
              <a:t>trans</a:t>
            </a:r>
            <a:r>
              <a:rPr lang="en-US" baseline="-25000" dirty="0" smtClean="0"/>
              <a:t>		</a:t>
            </a:r>
            <a:r>
              <a:rPr lang="en-US" dirty="0" smtClean="0"/>
              <a:t>Transmission delay </a:t>
            </a:r>
          </a:p>
          <a:p>
            <a:pPr lvl="1"/>
            <a:r>
              <a:rPr lang="en-US" dirty="0" err="1"/>
              <a:t>d</a:t>
            </a:r>
            <a:r>
              <a:rPr lang="en-US" baseline="-25000" dirty="0" err="1" smtClean="0"/>
              <a:t>prop</a:t>
            </a:r>
            <a:r>
              <a:rPr lang="en-US" dirty="0" smtClean="0"/>
              <a:t> 		Propagation delay</a:t>
            </a:r>
          </a:p>
          <a:p>
            <a:pPr lvl="1"/>
            <a:r>
              <a:rPr lang="en-US" dirty="0" err="1" smtClean="0"/>
              <a:t>d</a:t>
            </a:r>
            <a:r>
              <a:rPr lang="en-US" baseline="-25000" dirty="0" err="1" smtClean="0"/>
              <a:t>head</a:t>
            </a:r>
            <a:r>
              <a:rPr lang="en-US" dirty="0" smtClean="0"/>
              <a:t>		Transmission delay (for header)</a:t>
            </a:r>
          </a:p>
          <a:p>
            <a:pPr lvl="1"/>
            <a:r>
              <a:rPr lang="en-US" dirty="0" err="1"/>
              <a:t>d</a:t>
            </a:r>
            <a:r>
              <a:rPr lang="en-US" baseline="-25000" dirty="0" err="1" smtClean="0"/>
              <a:t>data</a:t>
            </a:r>
            <a:r>
              <a:rPr lang="en-US" dirty="0" smtClean="0"/>
              <a:t>		Transmission delay (for data)</a:t>
            </a:r>
          </a:p>
          <a:p>
            <a:pPr lvl="1"/>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13</a:t>
            </a:fld>
            <a:endParaRPr lang="en-US"/>
          </a:p>
        </p:txBody>
      </p:sp>
    </p:spTree>
    <p:extLst>
      <p:ext uri="{BB962C8B-B14F-4D97-AF65-F5344CB8AC3E}">
        <p14:creationId xmlns:p14="http://schemas.microsoft.com/office/powerpoint/2010/main" val="1198803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loss</a:t>
            </a:r>
            <a:endParaRPr lang="en-US" dirty="0"/>
          </a:p>
        </p:txBody>
      </p:sp>
      <p:sp>
        <p:nvSpPr>
          <p:cNvPr id="3" name="Content Placeholder 2"/>
          <p:cNvSpPr>
            <a:spLocks noGrp="1"/>
          </p:cNvSpPr>
          <p:nvPr>
            <p:ph idx="1"/>
          </p:nvPr>
        </p:nvSpPr>
        <p:spPr>
          <a:xfrm>
            <a:off x="342900" y="1917700"/>
            <a:ext cx="8439150" cy="4302125"/>
          </a:xfrm>
        </p:spPr>
        <p:txBody>
          <a:bodyPr/>
          <a:lstStyle/>
          <a:p>
            <a:r>
              <a:rPr lang="en-US" dirty="0" smtClean="0"/>
              <a:t>The length of the queue is finite, therefore when the system is busy it is possible for a packet to arrive and find there is no room in the queue:  Such a packet is dropped</a:t>
            </a:r>
          </a:p>
          <a:p>
            <a:r>
              <a:rPr lang="en-US" dirty="0" smtClean="0"/>
              <a:t>A packet may have bits corrupted in transmission.  Such a packet will not pass the tests for bit level errors and will thus not reach the queue at all</a:t>
            </a:r>
          </a:p>
          <a:p>
            <a:endParaRPr lang="en-US" dirty="0"/>
          </a:p>
        </p:txBody>
      </p:sp>
      <p:sp>
        <p:nvSpPr>
          <p:cNvPr id="4" name="Date Placeholder 3"/>
          <p:cNvSpPr>
            <a:spLocks noGrp="1"/>
          </p:cNvSpPr>
          <p:nvPr>
            <p:ph type="dt" sz="half" idx="10"/>
          </p:nvPr>
        </p:nvSpPr>
        <p:spPr/>
        <p:txBody>
          <a:bodyPr/>
          <a:lstStyle/>
          <a:p>
            <a:pPr>
              <a:defRPr/>
            </a:pPr>
            <a:r>
              <a:rPr lang="en-US" dirty="0" smtClean="0"/>
              <a:t>Janice Regan © Sept. 2007-2016</a:t>
            </a:r>
            <a:endParaRPr lang="en-US" dirty="0"/>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14</a:t>
            </a:fld>
            <a:endParaRPr lang="en-US"/>
          </a:p>
        </p:txBody>
      </p:sp>
    </p:spTree>
    <p:extLst>
      <p:ext uri="{BB962C8B-B14F-4D97-AF65-F5344CB8AC3E}">
        <p14:creationId xmlns:p14="http://schemas.microsoft.com/office/powerpoint/2010/main" val="210398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dirty="0" smtClean="0"/>
              <a:t>Delays + Optimal </a:t>
            </a:r>
            <a:r>
              <a:rPr lang="en-US" dirty="0"/>
              <a:t>Packet size</a:t>
            </a:r>
          </a:p>
        </p:txBody>
      </p:sp>
      <p:sp>
        <p:nvSpPr>
          <p:cNvPr id="370691" name="Rectangle 3"/>
          <p:cNvSpPr>
            <a:spLocks noGrp="1" noChangeArrowheads="1"/>
          </p:cNvSpPr>
          <p:nvPr>
            <p:ph idx="1"/>
          </p:nvPr>
        </p:nvSpPr>
        <p:spPr>
          <a:xfrm>
            <a:off x="353290" y="1886168"/>
            <a:ext cx="8437418" cy="4302125"/>
          </a:xfrm>
        </p:spPr>
        <p:txBody>
          <a:bodyPr/>
          <a:lstStyle/>
          <a:p>
            <a:pPr>
              <a:lnSpc>
                <a:spcPct val="80000"/>
              </a:lnSpc>
            </a:pPr>
            <a:r>
              <a:rPr lang="en-US" sz="2800" dirty="0"/>
              <a:t>Consider the </a:t>
            </a:r>
            <a:r>
              <a:rPr lang="en-US" sz="2800" dirty="0" smtClean="0"/>
              <a:t>next 3 figures. </a:t>
            </a:r>
            <a:r>
              <a:rPr lang="en-US" sz="2800" dirty="0"/>
              <a:t>The packet takes a </a:t>
            </a:r>
            <a:r>
              <a:rPr lang="en-US" sz="2800" dirty="0" smtClean="0"/>
              <a:t>2 </a:t>
            </a:r>
            <a:r>
              <a:rPr lang="en-US" sz="2800" dirty="0"/>
              <a:t>hop path through the network</a:t>
            </a:r>
          </a:p>
          <a:p>
            <a:pPr lvl="1">
              <a:lnSpc>
                <a:spcPct val="80000"/>
              </a:lnSpc>
            </a:pPr>
            <a:r>
              <a:rPr lang="en-US" sz="2400" dirty="0" smtClean="0"/>
              <a:t>Message could sent </a:t>
            </a:r>
            <a:r>
              <a:rPr lang="en-US" sz="2400" dirty="0"/>
              <a:t>as a single packet: </a:t>
            </a:r>
            <a:r>
              <a:rPr lang="en-US" sz="2400" dirty="0" smtClean="0"/>
              <a:t>message switching</a:t>
            </a:r>
            <a:endParaRPr lang="en-US" sz="2400" dirty="0"/>
          </a:p>
          <a:p>
            <a:pPr lvl="1">
              <a:lnSpc>
                <a:spcPct val="80000"/>
              </a:lnSpc>
            </a:pPr>
            <a:r>
              <a:rPr lang="en-US" sz="2400" dirty="0"/>
              <a:t>M</a:t>
            </a:r>
            <a:r>
              <a:rPr lang="en-US" sz="2400" dirty="0" smtClean="0"/>
              <a:t>essage could be broken </a:t>
            </a:r>
            <a:r>
              <a:rPr lang="en-US" sz="2400" dirty="0"/>
              <a:t>into smaller </a:t>
            </a:r>
            <a:r>
              <a:rPr lang="en-US" sz="2400" dirty="0" smtClean="0"/>
              <a:t>packets: packet switching</a:t>
            </a:r>
          </a:p>
          <a:p>
            <a:pPr lvl="1">
              <a:lnSpc>
                <a:spcPct val="80000"/>
              </a:lnSpc>
            </a:pPr>
            <a:r>
              <a:rPr lang="en-US" sz="2400" dirty="0" smtClean="0"/>
              <a:t>Message could be sent though a connection: connection oriented</a:t>
            </a:r>
            <a:endParaRPr lang="en-US" dirty="0" smtClean="0"/>
          </a:p>
          <a:p>
            <a:pPr>
              <a:lnSpc>
                <a:spcPct val="80000"/>
              </a:lnSpc>
            </a:pPr>
            <a:r>
              <a:rPr lang="en-US" sz="2800" dirty="0" smtClean="0"/>
              <a:t>How do we determine the optimal size for a packet/message?</a:t>
            </a:r>
          </a:p>
          <a:p>
            <a:pPr>
              <a:lnSpc>
                <a:spcPct val="80000"/>
              </a:lnSpc>
            </a:pPr>
            <a:r>
              <a:rPr lang="en-US" sz="2800" dirty="0" smtClean="0"/>
              <a:t>What delays are involved in each case?</a:t>
            </a:r>
            <a:endParaRPr lang="en-US" sz="28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5595EEF7-1CAF-48DB-B4F6-26E8EDC535ED}" type="slidenum">
              <a:rPr lang="en-US"/>
              <a:pPr/>
              <a:t>15</a:t>
            </a:fld>
            <a:endParaRPr lang="en-US"/>
          </a:p>
        </p:txBody>
      </p:sp>
    </p:spTree>
    <p:extLst>
      <p:ext uri="{BB962C8B-B14F-4D97-AF65-F5344CB8AC3E}">
        <p14:creationId xmlns:p14="http://schemas.microsoft.com/office/powerpoint/2010/main" val="3041105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844386" y="1762249"/>
            <a:ext cx="665018" cy="369332"/>
          </a:xfrm>
          <a:prstGeom prst="rect">
            <a:avLst/>
          </a:prstGeom>
          <a:noFill/>
        </p:spPr>
        <p:txBody>
          <a:bodyPr wrap="square" rtlCol="0">
            <a:spAutoFit/>
          </a:bodyPr>
          <a:lstStyle/>
          <a:p>
            <a:r>
              <a:rPr lang="en-US" dirty="0" err="1" smtClean="0"/>
              <a:t>d</a:t>
            </a:r>
            <a:r>
              <a:rPr lang="en-US" baseline="-25000" dirty="0" err="1" smtClean="0"/>
              <a:t>proc</a:t>
            </a:r>
            <a:endParaRPr lang="en-US" baseline="-25000" dirty="0"/>
          </a:p>
        </p:txBody>
      </p:sp>
      <p:sp>
        <p:nvSpPr>
          <p:cNvPr id="2" name="Title 1"/>
          <p:cNvSpPr>
            <a:spLocks noGrp="1"/>
          </p:cNvSpPr>
          <p:nvPr>
            <p:ph type="title"/>
          </p:nvPr>
        </p:nvSpPr>
        <p:spPr/>
        <p:txBody>
          <a:bodyPr/>
          <a:lstStyle/>
          <a:p>
            <a:r>
              <a:rPr lang="en-US" dirty="0" smtClean="0"/>
              <a:t> Message switching </a:t>
            </a:r>
            <a:endParaRPr lang="en-US" dirty="0"/>
          </a:p>
        </p:txBody>
      </p:sp>
      <p:sp>
        <p:nvSpPr>
          <p:cNvPr id="3" name="Content Placeholder 2"/>
          <p:cNvSpPr>
            <a:spLocks noGrp="1"/>
          </p:cNvSpPr>
          <p:nvPr>
            <p:ph idx="1"/>
          </p:nvPr>
        </p:nvSpPr>
        <p:spPr>
          <a:xfrm>
            <a:off x="5278871" y="1890995"/>
            <a:ext cx="3698873" cy="4302125"/>
          </a:xfrm>
        </p:spPr>
        <p:txBody>
          <a:bodyPr/>
          <a:lstStyle/>
          <a:p>
            <a:r>
              <a:rPr lang="en-US" sz="2800" dirty="0" smtClean="0"/>
              <a:t>Assume  </a:t>
            </a:r>
            <a:r>
              <a:rPr lang="en-US" sz="2800" dirty="0" err="1" smtClean="0"/>
              <a:t>t</a:t>
            </a:r>
            <a:r>
              <a:rPr lang="en-US" sz="2800" baseline="-25000" dirty="0" err="1" smtClean="0"/>
              <a:t>queue</a:t>
            </a:r>
            <a:r>
              <a:rPr lang="en-US" sz="2800" dirty="0" smtClean="0"/>
              <a:t>=0</a:t>
            </a:r>
          </a:p>
          <a:p>
            <a:endParaRPr lang="en-US" sz="1200" dirty="0" smtClean="0"/>
          </a:p>
          <a:p>
            <a:r>
              <a:rPr lang="en-US" sz="2800" dirty="0" smtClean="0"/>
              <a:t>Message is in 1 packet</a:t>
            </a:r>
          </a:p>
          <a:p>
            <a:endParaRPr lang="en-US" sz="1200" dirty="0" smtClean="0"/>
          </a:p>
          <a:p>
            <a:r>
              <a:rPr lang="en-US" sz="2800" dirty="0" err="1" smtClean="0"/>
              <a:t>d</a:t>
            </a:r>
            <a:r>
              <a:rPr lang="en-US" sz="2800" baseline="-25000" dirty="0" err="1" smtClean="0"/>
              <a:t>trans</a:t>
            </a:r>
            <a:r>
              <a:rPr lang="en-US" sz="2800" dirty="0" smtClean="0"/>
              <a:t> = </a:t>
            </a:r>
            <a:r>
              <a:rPr lang="en-US" sz="2800" dirty="0" err="1" smtClean="0"/>
              <a:t>d</a:t>
            </a:r>
            <a:r>
              <a:rPr lang="en-US" sz="2800" baseline="-25000" dirty="0" err="1" smtClean="0"/>
              <a:t>head</a:t>
            </a:r>
            <a:r>
              <a:rPr lang="en-US" sz="2800" dirty="0" smtClean="0"/>
              <a:t> + </a:t>
            </a:r>
            <a:r>
              <a:rPr lang="en-US" sz="2800" dirty="0" err="1" smtClean="0"/>
              <a:t>d</a:t>
            </a:r>
            <a:r>
              <a:rPr lang="en-US" sz="2800" baseline="-25000" dirty="0" err="1" smtClean="0"/>
              <a:t>data</a:t>
            </a:r>
            <a:endParaRPr lang="en-US" sz="2800" baseline="-25000" dirty="0" smtClean="0"/>
          </a:p>
          <a:p>
            <a:endParaRPr lang="en-US" sz="1200" dirty="0" smtClean="0"/>
          </a:p>
          <a:p>
            <a:r>
              <a:rPr lang="en-US" sz="2800" dirty="0" smtClean="0"/>
              <a:t>Overhead includes 1*</a:t>
            </a:r>
            <a:r>
              <a:rPr lang="en-US" sz="2800" dirty="0" err="1" smtClean="0"/>
              <a:t>d</a:t>
            </a:r>
            <a:r>
              <a:rPr lang="en-US" sz="2800" baseline="-25000" dirty="0" err="1" smtClean="0"/>
              <a:t>head</a:t>
            </a:r>
            <a:r>
              <a:rPr lang="en-US" sz="2800" baseline="-25000" dirty="0" smtClean="0"/>
              <a:t>  </a:t>
            </a:r>
            <a:r>
              <a:rPr lang="en-US" sz="2800" dirty="0" smtClean="0"/>
              <a:t> for each transmission</a:t>
            </a:r>
          </a:p>
          <a:p>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16</a:t>
            </a:fld>
            <a:endParaRPr lang="en-US"/>
          </a:p>
        </p:txBody>
      </p:sp>
      <p:cxnSp>
        <p:nvCxnSpPr>
          <p:cNvPr id="9" name="Straight Connector 8"/>
          <p:cNvCxnSpPr/>
          <p:nvPr/>
        </p:nvCxnSpPr>
        <p:spPr bwMode="auto">
          <a:xfrm>
            <a:off x="1776847" y="1816748"/>
            <a:ext cx="10390" cy="411480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3269675" y="1984662"/>
            <a:ext cx="5195" cy="4145973"/>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4762503" y="1984659"/>
            <a:ext cx="0" cy="4573796"/>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815540" y="2057395"/>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743075" y="3558885"/>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2244436" y="2967058"/>
            <a:ext cx="529937" cy="369332"/>
          </a:xfrm>
          <a:prstGeom prst="rect">
            <a:avLst/>
          </a:prstGeom>
          <a:noFill/>
        </p:spPr>
        <p:txBody>
          <a:bodyPr wrap="square" rtlCol="0">
            <a:spAutoFit/>
          </a:bodyPr>
          <a:lstStyle/>
          <a:p>
            <a:r>
              <a:rPr lang="en-US" dirty="0" smtClean="0"/>
              <a:t>M1</a:t>
            </a:r>
            <a:endParaRPr lang="en-US" dirty="0"/>
          </a:p>
        </p:txBody>
      </p:sp>
      <p:cxnSp>
        <p:nvCxnSpPr>
          <p:cNvPr id="32" name="Straight Connector 31"/>
          <p:cNvCxnSpPr/>
          <p:nvPr/>
        </p:nvCxnSpPr>
        <p:spPr bwMode="auto">
          <a:xfrm>
            <a:off x="3279195" y="4260277"/>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1791562" y="2597722"/>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a:xfrm>
            <a:off x="1448087" y="1806357"/>
            <a:ext cx="589976" cy="830997"/>
          </a:xfrm>
          <a:prstGeom prst="rect">
            <a:avLst/>
          </a:prstGeom>
          <a:noFill/>
          <a:ln>
            <a:noFill/>
          </a:ln>
        </p:spPr>
        <p:txBody>
          <a:bodyPr wrap="square" rtlCol="0">
            <a:spAutoFit/>
          </a:bodyPr>
          <a:lstStyle/>
          <a:p>
            <a:r>
              <a:rPr lang="en-US" sz="4800" dirty="0" smtClean="0">
                <a:solidFill>
                  <a:srgbClr val="FF0000"/>
                </a:solidFill>
              </a:rPr>
              <a:t>{</a:t>
            </a:r>
            <a:endParaRPr lang="en-US" sz="4800" dirty="0">
              <a:solidFill>
                <a:srgbClr val="FF0000"/>
              </a:solidFill>
            </a:endParaRPr>
          </a:p>
        </p:txBody>
      </p:sp>
      <p:sp>
        <p:nvSpPr>
          <p:cNvPr id="35" name="TextBox 34"/>
          <p:cNvSpPr txBox="1"/>
          <p:nvPr/>
        </p:nvSpPr>
        <p:spPr>
          <a:xfrm>
            <a:off x="1136462" y="2079828"/>
            <a:ext cx="665018" cy="369332"/>
          </a:xfrm>
          <a:prstGeom prst="rect">
            <a:avLst/>
          </a:prstGeom>
          <a:noFill/>
        </p:spPr>
        <p:txBody>
          <a:bodyPr wrap="square" rtlCol="0">
            <a:spAutoFit/>
          </a:bodyPr>
          <a:lstStyle/>
          <a:p>
            <a:r>
              <a:rPr lang="en-US" dirty="0" err="1" smtClean="0"/>
              <a:t>d</a:t>
            </a:r>
            <a:r>
              <a:rPr lang="en-US" baseline="-25000" dirty="0" err="1" smtClean="0"/>
              <a:t>prop</a:t>
            </a:r>
            <a:endParaRPr lang="en-US" baseline="-25000" dirty="0"/>
          </a:p>
        </p:txBody>
      </p:sp>
      <p:sp>
        <p:nvSpPr>
          <p:cNvPr id="36" name="TextBox 35"/>
          <p:cNvSpPr txBox="1"/>
          <p:nvPr/>
        </p:nvSpPr>
        <p:spPr>
          <a:xfrm>
            <a:off x="3389168" y="3151724"/>
            <a:ext cx="665018" cy="369332"/>
          </a:xfrm>
          <a:prstGeom prst="rect">
            <a:avLst/>
          </a:prstGeom>
          <a:noFill/>
        </p:spPr>
        <p:txBody>
          <a:bodyPr wrap="square" rtlCol="0">
            <a:spAutoFit/>
          </a:bodyPr>
          <a:lstStyle/>
          <a:p>
            <a:r>
              <a:rPr lang="en-US" dirty="0" err="1" smtClean="0"/>
              <a:t>d</a:t>
            </a:r>
            <a:r>
              <a:rPr lang="en-US" baseline="-25000" dirty="0" err="1" smtClean="0"/>
              <a:t>trans</a:t>
            </a:r>
            <a:endParaRPr lang="en-US" baseline="-25000" dirty="0"/>
          </a:p>
        </p:txBody>
      </p:sp>
      <p:cxnSp>
        <p:nvCxnSpPr>
          <p:cNvPr id="39" name="Straight Arrow Connector 38"/>
          <p:cNvCxnSpPr/>
          <p:nvPr/>
        </p:nvCxnSpPr>
        <p:spPr bwMode="auto">
          <a:xfrm>
            <a:off x="904013" y="1964017"/>
            <a:ext cx="0" cy="4166618"/>
          </a:xfrm>
          <a:prstGeom prst="straightConnector1">
            <a:avLst/>
          </a:prstGeom>
          <a:solidFill>
            <a:schemeClr val="bg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498764" y="2067927"/>
            <a:ext cx="259772" cy="3970318"/>
          </a:xfrm>
          <a:prstGeom prst="rect">
            <a:avLst/>
          </a:prstGeom>
          <a:noFill/>
        </p:spPr>
        <p:txBody>
          <a:bodyPr wrap="square" rtlCol="0">
            <a:spAutoFit/>
          </a:bodyPr>
          <a:lstStyle/>
          <a:p>
            <a:r>
              <a:rPr lang="en-US" dirty="0" smtClean="0"/>
              <a:t>Time  increases</a:t>
            </a:r>
            <a:endParaRPr lang="en-US" dirty="0"/>
          </a:p>
        </p:txBody>
      </p:sp>
      <p:cxnSp>
        <p:nvCxnSpPr>
          <p:cNvPr id="42" name="Straight Connector 41"/>
          <p:cNvCxnSpPr/>
          <p:nvPr/>
        </p:nvCxnSpPr>
        <p:spPr bwMode="auto">
          <a:xfrm>
            <a:off x="3289586" y="4136861"/>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4699287" y="3989463"/>
            <a:ext cx="589976" cy="338554"/>
          </a:xfrm>
          <a:prstGeom prst="rect">
            <a:avLst/>
          </a:prstGeom>
          <a:noFill/>
          <a:ln>
            <a:noFill/>
          </a:ln>
        </p:spPr>
        <p:txBody>
          <a:bodyPr wrap="square" rtlCol="0">
            <a:spAutoFit/>
          </a:bodyPr>
          <a:lstStyle/>
          <a:p>
            <a:r>
              <a:rPr lang="en-US" sz="1600" dirty="0">
                <a:solidFill>
                  <a:srgbClr val="FF0000"/>
                </a:solidFill>
              </a:rPr>
              <a:t>}</a:t>
            </a:r>
          </a:p>
        </p:txBody>
      </p:sp>
      <p:sp>
        <p:nvSpPr>
          <p:cNvPr id="46" name="TextBox 45"/>
          <p:cNvSpPr txBox="1"/>
          <p:nvPr/>
        </p:nvSpPr>
        <p:spPr>
          <a:xfrm>
            <a:off x="4787610" y="3992479"/>
            <a:ext cx="665018" cy="369332"/>
          </a:xfrm>
          <a:prstGeom prst="rect">
            <a:avLst/>
          </a:prstGeom>
          <a:noFill/>
        </p:spPr>
        <p:txBody>
          <a:bodyPr wrap="square" rtlCol="0">
            <a:spAutoFit/>
          </a:bodyPr>
          <a:lstStyle/>
          <a:p>
            <a:r>
              <a:rPr lang="en-US" dirty="0" err="1" smtClean="0"/>
              <a:t>d</a:t>
            </a:r>
            <a:r>
              <a:rPr lang="en-US" baseline="-25000" dirty="0" err="1" smtClean="0"/>
              <a:t>proc</a:t>
            </a:r>
            <a:endParaRPr lang="en-US" baseline="-25000" dirty="0"/>
          </a:p>
        </p:txBody>
      </p:sp>
      <p:pic>
        <p:nvPicPr>
          <p:cNvPr id="74754" name="Picture 2" descr="C:\Users\Janice\Desktop\Picture1.png"/>
          <p:cNvPicPr>
            <a:picLocks noChangeAspect="1" noChangeArrowheads="1"/>
          </p:cNvPicPr>
          <p:nvPr/>
        </p:nvPicPr>
        <p:blipFill rotWithShape="1">
          <a:blip r:embed="rId2">
            <a:extLst>
              <a:ext uri="{28A0092B-C50C-407E-A947-70E740481C1C}">
                <a14:useLocalDpi xmlns:a14="http://schemas.microsoft.com/office/drawing/2010/main" val="0"/>
              </a:ext>
            </a:extLst>
          </a:blip>
          <a:srcRect t="8240" r="22177" b="64270"/>
          <a:stretch/>
        </p:blipFill>
        <p:spPr bwMode="auto">
          <a:xfrm>
            <a:off x="3015521" y="2237622"/>
            <a:ext cx="531239" cy="208572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bwMode="auto">
          <a:xfrm>
            <a:off x="1815540" y="2067927"/>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a:off x="1743075" y="3569417"/>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2244436" y="2977590"/>
            <a:ext cx="529937" cy="369332"/>
          </a:xfrm>
          <a:prstGeom prst="rect">
            <a:avLst/>
          </a:prstGeom>
          <a:noFill/>
        </p:spPr>
        <p:txBody>
          <a:bodyPr wrap="square" rtlCol="0">
            <a:spAutoFit/>
          </a:bodyPr>
          <a:lstStyle/>
          <a:p>
            <a:r>
              <a:rPr lang="en-US" dirty="0" smtClean="0"/>
              <a:t>M1</a:t>
            </a:r>
            <a:endParaRPr lang="en-US" dirty="0"/>
          </a:p>
        </p:txBody>
      </p:sp>
      <p:cxnSp>
        <p:nvCxnSpPr>
          <p:cNvPr id="47" name="Straight Connector 46"/>
          <p:cNvCxnSpPr/>
          <p:nvPr/>
        </p:nvCxnSpPr>
        <p:spPr bwMode="auto">
          <a:xfrm>
            <a:off x="1791562" y="2608254"/>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p:nvPr/>
        </p:nvCxnSpPr>
        <p:spPr bwMode="auto">
          <a:xfrm>
            <a:off x="3305118" y="4263833"/>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3232653" y="5765323"/>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3734014" y="5173496"/>
            <a:ext cx="529937" cy="369332"/>
          </a:xfrm>
          <a:prstGeom prst="rect">
            <a:avLst/>
          </a:prstGeom>
          <a:noFill/>
        </p:spPr>
        <p:txBody>
          <a:bodyPr wrap="square" rtlCol="0">
            <a:spAutoFit/>
          </a:bodyPr>
          <a:lstStyle/>
          <a:p>
            <a:r>
              <a:rPr lang="en-US" dirty="0" smtClean="0"/>
              <a:t>M1</a:t>
            </a:r>
            <a:endParaRPr lang="en-US" dirty="0"/>
          </a:p>
        </p:txBody>
      </p:sp>
      <p:cxnSp>
        <p:nvCxnSpPr>
          <p:cNvPr id="54" name="Straight Connector 53"/>
          <p:cNvCxnSpPr/>
          <p:nvPr/>
        </p:nvCxnSpPr>
        <p:spPr bwMode="auto">
          <a:xfrm>
            <a:off x="3305118" y="4274365"/>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a:off x="3232653" y="5775855"/>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3734014" y="5184028"/>
            <a:ext cx="529937" cy="369332"/>
          </a:xfrm>
          <a:prstGeom prst="rect">
            <a:avLst/>
          </a:prstGeom>
          <a:noFill/>
        </p:spPr>
        <p:txBody>
          <a:bodyPr wrap="square" rtlCol="0">
            <a:spAutoFit/>
          </a:bodyPr>
          <a:lstStyle/>
          <a:p>
            <a:r>
              <a:rPr lang="en-US" dirty="0" smtClean="0"/>
              <a:t>M1</a:t>
            </a:r>
            <a:endParaRPr lang="en-US" dirty="0"/>
          </a:p>
        </p:txBody>
      </p:sp>
      <p:sp>
        <p:nvSpPr>
          <p:cNvPr id="58" name="TextBox 57"/>
          <p:cNvSpPr txBox="1"/>
          <p:nvPr/>
        </p:nvSpPr>
        <p:spPr>
          <a:xfrm>
            <a:off x="1701511" y="1749493"/>
            <a:ext cx="589976" cy="338554"/>
          </a:xfrm>
          <a:prstGeom prst="rect">
            <a:avLst/>
          </a:prstGeom>
          <a:noFill/>
          <a:ln>
            <a:noFill/>
          </a:ln>
        </p:spPr>
        <p:txBody>
          <a:bodyPr wrap="square" rtlCol="0">
            <a:spAutoFit/>
          </a:bodyPr>
          <a:lstStyle/>
          <a:p>
            <a:r>
              <a:rPr lang="en-US" sz="1600" dirty="0">
                <a:solidFill>
                  <a:srgbClr val="FF0000"/>
                </a:solidFill>
              </a:rPr>
              <a:t>}</a:t>
            </a:r>
          </a:p>
        </p:txBody>
      </p:sp>
    </p:spTree>
    <p:extLst>
      <p:ext uri="{BB962C8B-B14F-4D97-AF65-F5344CB8AC3E}">
        <p14:creationId xmlns:p14="http://schemas.microsoft.com/office/powerpoint/2010/main" val="2445982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delay</a:t>
            </a:r>
            <a:endParaRPr lang="en-US" dirty="0"/>
          </a:p>
        </p:txBody>
      </p:sp>
      <p:sp>
        <p:nvSpPr>
          <p:cNvPr id="3" name="Content Placeholder 2"/>
          <p:cNvSpPr>
            <a:spLocks noGrp="1"/>
          </p:cNvSpPr>
          <p:nvPr>
            <p:ph idx="1"/>
          </p:nvPr>
        </p:nvSpPr>
        <p:spPr/>
        <p:txBody>
          <a:bodyPr/>
          <a:lstStyle/>
          <a:p>
            <a:r>
              <a:rPr lang="en-US" dirty="0" smtClean="0"/>
              <a:t>For a single packet the delay at each router is</a:t>
            </a:r>
          </a:p>
          <a:p>
            <a:r>
              <a:rPr lang="en-US" dirty="0" smtClean="0"/>
              <a:t>Ignore the queuing delay (statistical)</a:t>
            </a:r>
          </a:p>
          <a:p>
            <a:r>
              <a:rPr lang="en-US" dirty="0" smtClean="0"/>
              <a:t>Consider a single packet (or message)</a:t>
            </a:r>
          </a:p>
          <a:p>
            <a:pPr lvl="1"/>
            <a:r>
              <a:rPr lang="en-US" dirty="0" smtClean="0"/>
              <a:t>the delay between the source and the receiver  (the end to end delay) will be</a:t>
            </a:r>
          </a:p>
          <a:p>
            <a:pPr lvl="1"/>
            <a:r>
              <a:rPr lang="en-US" dirty="0" smtClean="0"/>
              <a:t> </a:t>
            </a:r>
          </a:p>
          <a:p>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17</a:t>
            </a:fld>
            <a:endParaRPr lang="en-US"/>
          </a:p>
        </p:txBody>
      </p:sp>
      <p:graphicFrame>
        <p:nvGraphicFramePr>
          <p:cNvPr id="6" name="Object 5"/>
          <p:cNvGraphicFramePr>
            <a:graphicFrameLocks noGrp="1" noChangeAspect="1"/>
          </p:cNvGraphicFramePr>
          <p:nvPr>
            <p:extLst>
              <p:ext uri="{D42A27DB-BD31-4B8C-83A1-F6EECF244321}">
                <p14:modId xmlns:p14="http://schemas.microsoft.com/office/powerpoint/2010/main" val="625649034"/>
              </p:ext>
            </p:extLst>
          </p:nvPr>
        </p:nvGraphicFramePr>
        <p:xfrm>
          <a:off x="2865452" y="2522865"/>
          <a:ext cx="5095875" cy="474662"/>
        </p:xfrm>
        <a:graphic>
          <a:graphicData uri="http://schemas.openxmlformats.org/presentationml/2006/ole">
            <mc:AlternateContent xmlns:mc="http://schemas.openxmlformats.org/markup-compatibility/2006">
              <mc:Choice xmlns:v="urn:schemas-microsoft-com:vml" Requires="v">
                <p:oleObj spid="_x0000_s75830" name="Equation" r:id="rId3" imgW="2590560" imgH="241200" progId="Equation.3">
                  <p:embed/>
                </p:oleObj>
              </mc:Choice>
              <mc:Fallback>
                <p:oleObj name="Equation" r:id="rId3" imgW="2590560" imgH="241200" progId="Equation.3">
                  <p:embed/>
                  <p:pic>
                    <p:nvPicPr>
                      <p:cNvPr id="0" name="Object 4"/>
                      <p:cNvPicPr>
                        <a:picLocks noGrp="1" noChangeAspect="1" noChangeArrowheads="1"/>
                      </p:cNvPicPr>
                      <p:nvPr/>
                    </p:nvPicPr>
                    <p:blipFill>
                      <a:blip r:embed="rId4"/>
                      <a:srcRect/>
                      <a:stretch>
                        <a:fillRect/>
                      </a:stretch>
                    </p:blipFill>
                    <p:spPr bwMode="auto">
                      <a:xfrm>
                        <a:off x="2865452" y="2522865"/>
                        <a:ext cx="509587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3321641079"/>
              </p:ext>
            </p:extLst>
          </p:nvPr>
        </p:nvGraphicFramePr>
        <p:xfrm>
          <a:off x="1727200" y="5307013"/>
          <a:ext cx="5470525" cy="474662"/>
        </p:xfrm>
        <a:graphic>
          <a:graphicData uri="http://schemas.openxmlformats.org/presentationml/2006/ole">
            <mc:AlternateContent xmlns:mc="http://schemas.openxmlformats.org/markup-compatibility/2006">
              <mc:Choice xmlns:v="urn:schemas-microsoft-com:vml" Requires="v">
                <p:oleObj spid="_x0000_s75831" name="Equation" r:id="rId5" imgW="2781000" imgH="241200" progId="Equation.3">
                  <p:embed/>
                </p:oleObj>
              </mc:Choice>
              <mc:Fallback>
                <p:oleObj name="Equation" r:id="rId5" imgW="2781000" imgH="241200" progId="Equation.3">
                  <p:embed/>
                  <p:pic>
                    <p:nvPicPr>
                      <p:cNvPr id="0" name="Object 5"/>
                      <p:cNvPicPr>
                        <a:picLocks noGrp="1" noChangeAspect="1" noChangeArrowheads="1"/>
                      </p:cNvPicPr>
                      <p:nvPr/>
                    </p:nvPicPr>
                    <p:blipFill>
                      <a:blip r:embed="rId6"/>
                      <a:srcRect/>
                      <a:stretch>
                        <a:fillRect/>
                      </a:stretch>
                    </p:blipFill>
                    <p:spPr bwMode="auto">
                      <a:xfrm>
                        <a:off x="1727200" y="5307013"/>
                        <a:ext cx="54705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05091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dirty="0" smtClean="0"/>
              <a:t>Single message</a:t>
            </a:r>
            <a:endParaRPr lang="en-US" dirty="0"/>
          </a:p>
        </p:txBody>
      </p:sp>
      <p:sp>
        <p:nvSpPr>
          <p:cNvPr id="370691" name="Rectangle 3"/>
          <p:cNvSpPr>
            <a:spLocks noGrp="1" noChangeArrowheads="1"/>
          </p:cNvSpPr>
          <p:nvPr>
            <p:ph idx="1"/>
          </p:nvPr>
        </p:nvSpPr>
        <p:spPr>
          <a:xfrm>
            <a:off x="342900" y="1917700"/>
            <a:ext cx="8515350" cy="4302125"/>
          </a:xfrm>
        </p:spPr>
        <p:txBody>
          <a:bodyPr/>
          <a:lstStyle/>
          <a:p>
            <a:pPr>
              <a:lnSpc>
                <a:spcPct val="80000"/>
              </a:lnSpc>
            </a:pPr>
            <a:r>
              <a:rPr lang="en-US" dirty="0"/>
              <a:t>Consider the previous figure. The packet takes a </a:t>
            </a:r>
            <a:r>
              <a:rPr lang="en-US" dirty="0" smtClean="0"/>
              <a:t>2 </a:t>
            </a:r>
            <a:r>
              <a:rPr lang="en-US" dirty="0"/>
              <a:t>hop path through the network</a:t>
            </a:r>
          </a:p>
          <a:p>
            <a:pPr>
              <a:lnSpc>
                <a:spcPct val="80000"/>
              </a:lnSpc>
            </a:pPr>
            <a:r>
              <a:rPr lang="en-US" dirty="0"/>
              <a:t>Message is sent as a single packet: message switching</a:t>
            </a:r>
          </a:p>
          <a:p>
            <a:pPr lvl="1">
              <a:lnSpc>
                <a:spcPct val="80000"/>
              </a:lnSpc>
            </a:pPr>
            <a:r>
              <a:rPr lang="en-US" dirty="0"/>
              <a:t>The amount of added overhead due to  packet headers is minimal since only one packet header is needed</a:t>
            </a:r>
          </a:p>
          <a:p>
            <a:pPr lvl="1">
              <a:lnSpc>
                <a:spcPct val="80000"/>
              </a:lnSpc>
            </a:pPr>
            <a:r>
              <a:rPr lang="en-US" dirty="0"/>
              <a:t>the intermediate nodes must wait until the entire packet has arrived before the packet can be FCS checked and queued for transmission across the next hop</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Janice Regan © Sept. 2007-2016</a:t>
            </a:r>
            <a:endParaRPr lang="en-US" dirty="0"/>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5595EEF7-1CAF-48DB-B4F6-26E8EDC535ED}" type="slidenum">
              <a:rPr lang="en-US"/>
              <a:pPr/>
              <a:t>18</a:t>
            </a:fld>
            <a:endParaRPr lang="en-US" dirty="0"/>
          </a:p>
        </p:txBody>
      </p:sp>
    </p:spTree>
    <p:extLst>
      <p:ext uri="{BB962C8B-B14F-4D97-AF65-F5344CB8AC3E}">
        <p14:creationId xmlns:p14="http://schemas.microsoft.com/office/powerpoint/2010/main" val="4289615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smtClean="0"/>
              <a:t>Travel through a network</a:t>
            </a:r>
            <a:endParaRPr lang="en-US" dirty="0"/>
          </a:p>
        </p:txBody>
      </p:sp>
      <p:sp>
        <p:nvSpPr>
          <p:cNvPr id="260099" name="Rectangle 3"/>
          <p:cNvSpPr>
            <a:spLocks noGrp="1" noChangeArrowheads="1"/>
          </p:cNvSpPr>
          <p:nvPr>
            <p:ph idx="1"/>
          </p:nvPr>
        </p:nvSpPr>
        <p:spPr/>
        <p:txBody>
          <a:bodyPr/>
          <a:lstStyle/>
          <a:p>
            <a:r>
              <a:rPr lang="en-US" sz="2400" dirty="0" smtClean="0"/>
              <a:t>Data </a:t>
            </a:r>
            <a:r>
              <a:rPr lang="en-US" sz="2400" dirty="0"/>
              <a:t>can travel along different paths from one station to </a:t>
            </a:r>
            <a:r>
              <a:rPr lang="en-US" sz="2400" dirty="0" smtClean="0"/>
              <a:t>another through the network</a:t>
            </a:r>
            <a:endParaRPr lang="en-US" sz="2400" dirty="0"/>
          </a:p>
          <a:p>
            <a:pPr marL="0" indent="0">
              <a:buNone/>
            </a:pPr>
            <a:endParaRPr lang="en-US" sz="3200" dirty="0"/>
          </a:p>
        </p:txBody>
      </p:sp>
      <p:sp>
        <p:nvSpPr>
          <p:cNvPr id="40" name="Date Placeholder 3"/>
          <p:cNvSpPr>
            <a:spLocks noGrp="1"/>
          </p:cNvSpPr>
          <p:nvPr>
            <p:ph type="dt" sz="half" idx="10"/>
          </p:nvPr>
        </p:nvSpPr>
        <p:spPr>
          <a:xfrm>
            <a:off x="331787" y="6181724"/>
            <a:ext cx="4389438" cy="457200"/>
          </a:xfrm>
        </p:spPr>
        <p:txBody>
          <a:bodyPr/>
          <a:lstStyle/>
          <a:p>
            <a:r>
              <a:rPr lang="en-US" dirty="0" smtClean="0"/>
              <a:t>Janice Regan © Sept. 2007-2016</a:t>
            </a:r>
            <a:endParaRPr lang="en-US" dirty="0"/>
          </a:p>
        </p:txBody>
      </p:sp>
      <p:sp>
        <p:nvSpPr>
          <p:cNvPr id="41" name="Slide Number Placeholder 5"/>
          <p:cNvSpPr>
            <a:spLocks noGrp="1"/>
          </p:cNvSpPr>
          <p:nvPr>
            <p:ph type="sldNum" sz="quarter" idx="11"/>
          </p:nvPr>
        </p:nvSpPr>
        <p:spPr>
          <a:xfrm>
            <a:off x="6668294" y="5962648"/>
            <a:ext cx="2147094" cy="438151"/>
          </a:xfrm>
          <a:prstGeom prst="rect">
            <a:avLst/>
          </a:prstGeom>
        </p:spPr>
        <p:txBody>
          <a:bodyPr/>
          <a:lstStyle/>
          <a:p>
            <a:fld id="{4A952850-F7D3-436A-BE73-1DCEA3D5294F}" type="slidenum">
              <a:rPr lang="en-US"/>
              <a:pPr/>
              <a:t>1</a:t>
            </a:fld>
            <a:endParaRPr lang="en-US" dirty="0"/>
          </a:p>
        </p:txBody>
      </p:sp>
      <p:sp>
        <p:nvSpPr>
          <p:cNvPr id="260100" name="Rectangle 4"/>
          <p:cNvSpPr>
            <a:spLocks noChangeArrowheads="1"/>
          </p:cNvSpPr>
          <p:nvPr/>
        </p:nvSpPr>
        <p:spPr bwMode="auto">
          <a:xfrm>
            <a:off x="1124744" y="3297237"/>
            <a:ext cx="1223962"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1</a:t>
            </a:r>
          </a:p>
        </p:txBody>
      </p:sp>
      <p:sp>
        <p:nvSpPr>
          <p:cNvPr id="260101" name="Rectangle 5"/>
          <p:cNvSpPr>
            <a:spLocks noChangeArrowheads="1"/>
          </p:cNvSpPr>
          <p:nvPr/>
        </p:nvSpPr>
        <p:spPr bwMode="auto">
          <a:xfrm>
            <a:off x="3212306" y="3281362"/>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2</a:t>
            </a:r>
          </a:p>
        </p:txBody>
      </p:sp>
      <p:sp>
        <p:nvSpPr>
          <p:cNvPr id="260102" name="Rectangle 6"/>
          <p:cNvSpPr>
            <a:spLocks noChangeArrowheads="1"/>
          </p:cNvSpPr>
          <p:nvPr/>
        </p:nvSpPr>
        <p:spPr bwMode="auto">
          <a:xfrm>
            <a:off x="5733256" y="3281362"/>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3</a:t>
            </a:r>
          </a:p>
        </p:txBody>
      </p:sp>
      <p:sp>
        <p:nvSpPr>
          <p:cNvPr id="260103" name="Line 7"/>
          <p:cNvSpPr>
            <a:spLocks noChangeShapeType="1"/>
          </p:cNvSpPr>
          <p:nvPr/>
        </p:nvSpPr>
        <p:spPr bwMode="auto">
          <a:xfrm flipH="1">
            <a:off x="4509294" y="3441699"/>
            <a:ext cx="1152525" cy="2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04" name="Line 8"/>
          <p:cNvSpPr>
            <a:spLocks noChangeShapeType="1"/>
          </p:cNvSpPr>
          <p:nvPr/>
        </p:nvSpPr>
        <p:spPr bwMode="auto">
          <a:xfrm>
            <a:off x="2637631" y="5530849"/>
            <a:ext cx="7921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05" name="Line 9"/>
          <p:cNvSpPr>
            <a:spLocks noChangeShapeType="1"/>
          </p:cNvSpPr>
          <p:nvPr/>
        </p:nvSpPr>
        <p:spPr bwMode="auto">
          <a:xfrm>
            <a:off x="6452394" y="3835399"/>
            <a:ext cx="0" cy="238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06" name="Rectangle 10"/>
          <p:cNvSpPr>
            <a:spLocks noChangeArrowheads="1"/>
          </p:cNvSpPr>
          <p:nvPr/>
        </p:nvSpPr>
        <p:spPr bwMode="auto">
          <a:xfrm>
            <a:off x="1843881" y="3914774"/>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14</a:t>
            </a:r>
          </a:p>
        </p:txBody>
      </p:sp>
      <p:sp>
        <p:nvSpPr>
          <p:cNvPr id="260107" name="Rectangle 11"/>
          <p:cNvSpPr>
            <a:spLocks noChangeArrowheads="1"/>
          </p:cNvSpPr>
          <p:nvPr/>
        </p:nvSpPr>
        <p:spPr bwMode="auto">
          <a:xfrm>
            <a:off x="3933031" y="3914774"/>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13</a:t>
            </a:r>
          </a:p>
        </p:txBody>
      </p:sp>
      <p:sp>
        <p:nvSpPr>
          <p:cNvPr id="260108" name="Line 12"/>
          <p:cNvSpPr>
            <a:spLocks noChangeShapeType="1"/>
          </p:cNvSpPr>
          <p:nvPr/>
        </p:nvSpPr>
        <p:spPr bwMode="auto">
          <a:xfrm flipH="1">
            <a:off x="2636044" y="3598862"/>
            <a:ext cx="647700" cy="315912"/>
          </a:xfrm>
          <a:prstGeom prst="line">
            <a:avLst/>
          </a:prstGeom>
          <a:noFill/>
          <a:ln w="31750">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09" name="Line 13"/>
          <p:cNvSpPr>
            <a:spLocks noChangeShapeType="1"/>
          </p:cNvSpPr>
          <p:nvPr/>
        </p:nvSpPr>
        <p:spPr bwMode="auto">
          <a:xfrm>
            <a:off x="3931444" y="3598862"/>
            <a:ext cx="792162"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10" name="Rectangle 14"/>
          <p:cNvSpPr>
            <a:spLocks noChangeArrowheads="1"/>
          </p:cNvSpPr>
          <p:nvPr/>
        </p:nvSpPr>
        <p:spPr bwMode="auto">
          <a:xfrm>
            <a:off x="5444331" y="3835399"/>
            <a:ext cx="1223963" cy="3190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12</a:t>
            </a:r>
          </a:p>
        </p:txBody>
      </p:sp>
      <p:sp>
        <p:nvSpPr>
          <p:cNvPr id="260111" name="Rectangle 15"/>
          <p:cNvSpPr>
            <a:spLocks noChangeArrowheads="1"/>
          </p:cNvSpPr>
          <p:nvPr/>
        </p:nvSpPr>
        <p:spPr bwMode="auto">
          <a:xfrm>
            <a:off x="7173119" y="3914774"/>
            <a:ext cx="1223962"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7</a:t>
            </a:r>
          </a:p>
        </p:txBody>
      </p:sp>
      <p:sp>
        <p:nvSpPr>
          <p:cNvPr id="260112" name="Line 16"/>
          <p:cNvSpPr>
            <a:spLocks noChangeShapeType="1"/>
          </p:cNvSpPr>
          <p:nvPr/>
        </p:nvSpPr>
        <p:spPr bwMode="auto">
          <a:xfrm>
            <a:off x="4437856" y="3441699"/>
            <a:ext cx="1582738" cy="393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13" name="Line 17"/>
          <p:cNvSpPr>
            <a:spLocks noChangeShapeType="1"/>
          </p:cNvSpPr>
          <p:nvPr/>
        </p:nvSpPr>
        <p:spPr bwMode="auto">
          <a:xfrm>
            <a:off x="6739731" y="3598862"/>
            <a:ext cx="792163"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14" name="Rectangle 18"/>
          <p:cNvSpPr>
            <a:spLocks noChangeArrowheads="1"/>
          </p:cNvSpPr>
          <p:nvPr/>
        </p:nvSpPr>
        <p:spPr bwMode="auto">
          <a:xfrm>
            <a:off x="4653756" y="4738687"/>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9</a:t>
            </a:r>
          </a:p>
        </p:txBody>
      </p:sp>
      <p:sp>
        <p:nvSpPr>
          <p:cNvPr id="260115" name="Rectangle 19"/>
          <p:cNvSpPr>
            <a:spLocks noChangeArrowheads="1"/>
          </p:cNvSpPr>
          <p:nvPr/>
        </p:nvSpPr>
        <p:spPr bwMode="auto">
          <a:xfrm>
            <a:off x="2564606" y="4665662"/>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6</a:t>
            </a:r>
          </a:p>
        </p:txBody>
      </p:sp>
      <p:sp>
        <p:nvSpPr>
          <p:cNvPr id="260116" name="Rectangle 20"/>
          <p:cNvSpPr>
            <a:spLocks noChangeArrowheads="1"/>
          </p:cNvSpPr>
          <p:nvPr/>
        </p:nvSpPr>
        <p:spPr bwMode="auto">
          <a:xfrm>
            <a:off x="6668294" y="4592637"/>
            <a:ext cx="1223962"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10</a:t>
            </a:r>
          </a:p>
        </p:txBody>
      </p:sp>
      <p:sp>
        <p:nvSpPr>
          <p:cNvPr id="260117" name="Line 21"/>
          <p:cNvSpPr>
            <a:spLocks noChangeShapeType="1"/>
          </p:cNvSpPr>
          <p:nvPr/>
        </p:nvSpPr>
        <p:spPr bwMode="auto">
          <a:xfrm flipH="1" flipV="1">
            <a:off x="3788569" y="4837112"/>
            <a:ext cx="792162" cy="44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18" name="Line 22"/>
          <p:cNvSpPr>
            <a:spLocks noChangeShapeType="1"/>
          </p:cNvSpPr>
          <p:nvPr/>
        </p:nvSpPr>
        <p:spPr bwMode="auto">
          <a:xfrm>
            <a:off x="5949156" y="4881562"/>
            <a:ext cx="107950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19" name="Line 23"/>
          <p:cNvSpPr>
            <a:spLocks noChangeShapeType="1"/>
          </p:cNvSpPr>
          <p:nvPr/>
        </p:nvSpPr>
        <p:spPr bwMode="auto">
          <a:xfrm>
            <a:off x="6019006" y="5305424"/>
            <a:ext cx="0" cy="238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20" name="Rectangle 24"/>
          <p:cNvSpPr>
            <a:spLocks noChangeArrowheads="1"/>
          </p:cNvSpPr>
          <p:nvPr/>
        </p:nvSpPr>
        <p:spPr bwMode="auto">
          <a:xfrm>
            <a:off x="1410494" y="5384799"/>
            <a:ext cx="1223962"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4</a:t>
            </a:r>
          </a:p>
        </p:txBody>
      </p:sp>
      <p:sp>
        <p:nvSpPr>
          <p:cNvPr id="260121" name="Rectangle 25"/>
          <p:cNvSpPr>
            <a:spLocks noChangeArrowheads="1"/>
          </p:cNvSpPr>
          <p:nvPr/>
        </p:nvSpPr>
        <p:spPr bwMode="auto">
          <a:xfrm>
            <a:off x="3499644" y="5384799"/>
            <a:ext cx="1223962"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5</a:t>
            </a:r>
          </a:p>
        </p:txBody>
      </p:sp>
      <p:sp>
        <p:nvSpPr>
          <p:cNvPr id="260122" name="Line 26"/>
          <p:cNvSpPr>
            <a:spLocks noChangeShapeType="1"/>
          </p:cNvSpPr>
          <p:nvPr/>
        </p:nvSpPr>
        <p:spPr bwMode="auto">
          <a:xfrm flipH="1">
            <a:off x="2202656" y="5068887"/>
            <a:ext cx="647700" cy="315912"/>
          </a:xfrm>
          <a:prstGeom prst="line">
            <a:avLst/>
          </a:prstGeom>
          <a:noFill/>
          <a:ln w="317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23" name="Line 27"/>
          <p:cNvSpPr>
            <a:spLocks noChangeShapeType="1"/>
          </p:cNvSpPr>
          <p:nvPr/>
        </p:nvSpPr>
        <p:spPr bwMode="auto">
          <a:xfrm>
            <a:off x="3498056" y="5068887"/>
            <a:ext cx="792163"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24" name="Rectangle 28"/>
          <p:cNvSpPr>
            <a:spLocks noChangeArrowheads="1"/>
          </p:cNvSpPr>
          <p:nvPr/>
        </p:nvSpPr>
        <p:spPr bwMode="auto">
          <a:xfrm>
            <a:off x="5010944" y="5305424"/>
            <a:ext cx="1223962" cy="3190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a:t>
            </a:r>
            <a:r>
              <a:rPr lang="en-US" sz="1800" dirty="0" smtClean="0">
                <a:latin typeface="Arial" charset="0"/>
              </a:rPr>
              <a:t>8</a:t>
            </a:r>
            <a:endParaRPr lang="en-US" sz="1800" dirty="0">
              <a:latin typeface="Arial" charset="0"/>
            </a:endParaRPr>
          </a:p>
        </p:txBody>
      </p:sp>
      <p:sp>
        <p:nvSpPr>
          <p:cNvPr id="260125" name="Rectangle 29"/>
          <p:cNvSpPr>
            <a:spLocks noChangeArrowheads="1"/>
          </p:cNvSpPr>
          <p:nvPr/>
        </p:nvSpPr>
        <p:spPr bwMode="auto">
          <a:xfrm>
            <a:off x="6739731" y="5384799"/>
            <a:ext cx="1223963"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dirty="0">
                <a:latin typeface="Arial" charset="0"/>
              </a:rPr>
              <a:t>Station 11</a:t>
            </a:r>
          </a:p>
        </p:txBody>
      </p:sp>
      <p:sp>
        <p:nvSpPr>
          <p:cNvPr id="260126" name="Line 30"/>
          <p:cNvSpPr>
            <a:spLocks noChangeShapeType="1"/>
          </p:cNvSpPr>
          <p:nvPr/>
        </p:nvSpPr>
        <p:spPr bwMode="auto">
          <a:xfrm flipH="1">
            <a:off x="5587206" y="5068887"/>
            <a:ext cx="71438"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27" name="Line 31"/>
          <p:cNvSpPr>
            <a:spLocks noChangeShapeType="1"/>
          </p:cNvSpPr>
          <p:nvPr/>
        </p:nvSpPr>
        <p:spPr bwMode="auto">
          <a:xfrm flipH="1">
            <a:off x="7098506" y="4952999"/>
            <a:ext cx="14605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28" name="Line 32"/>
          <p:cNvSpPr>
            <a:spLocks noChangeShapeType="1"/>
          </p:cNvSpPr>
          <p:nvPr/>
        </p:nvSpPr>
        <p:spPr bwMode="auto">
          <a:xfrm flipV="1">
            <a:off x="5301456" y="4232274"/>
            <a:ext cx="2159000" cy="506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29" name="Line 33"/>
          <p:cNvSpPr>
            <a:spLocks noChangeShapeType="1"/>
          </p:cNvSpPr>
          <p:nvPr/>
        </p:nvSpPr>
        <p:spPr bwMode="auto">
          <a:xfrm>
            <a:off x="1413669" y="3657599"/>
            <a:ext cx="431800" cy="1728788"/>
          </a:xfrm>
          <a:prstGeom prst="line">
            <a:avLst/>
          </a:prstGeom>
          <a:noFill/>
          <a:ln w="317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30" name="Line 34"/>
          <p:cNvSpPr>
            <a:spLocks noChangeShapeType="1"/>
          </p:cNvSpPr>
          <p:nvPr/>
        </p:nvSpPr>
        <p:spPr bwMode="auto">
          <a:xfrm>
            <a:off x="2348706" y="3441699"/>
            <a:ext cx="936625" cy="0"/>
          </a:xfrm>
          <a:prstGeom prst="line">
            <a:avLst/>
          </a:prstGeom>
          <a:noFill/>
          <a:ln w="31750">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31" name="Line 35"/>
          <p:cNvSpPr>
            <a:spLocks noChangeShapeType="1"/>
          </p:cNvSpPr>
          <p:nvPr/>
        </p:nvSpPr>
        <p:spPr bwMode="auto">
          <a:xfrm>
            <a:off x="2996406" y="4089399"/>
            <a:ext cx="936625" cy="0"/>
          </a:xfrm>
          <a:prstGeom prst="line">
            <a:avLst/>
          </a:prstGeom>
          <a:noFill/>
          <a:ln w="31750">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32" name="Line 36"/>
          <p:cNvSpPr>
            <a:spLocks noChangeShapeType="1"/>
          </p:cNvSpPr>
          <p:nvPr/>
        </p:nvSpPr>
        <p:spPr bwMode="auto">
          <a:xfrm>
            <a:off x="2637631" y="4233862"/>
            <a:ext cx="5032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33" name="Line 37"/>
          <p:cNvSpPr>
            <a:spLocks noChangeShapeType="1"/>
          </p:cNvSpPr>
          <p:nvPr/>
        </p:nvSpPr>
        <p:spPr bwMode="auto">
          <a:xfrm flipV="1">
            <a:off x="3501231" y="4162424"/>
            <a:ext cx="936625" cy="503238"/>
          </a:xfrm>
          <a:prstGeom prst="line">
            <a:avLst/>
          </a:prstGeom>
          <a:noFill/>
          <a:ln w="31750">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34" name="Line 38"/>
          <p:cNvSpPr>
            <a:spLocks noChangeShapeType="1"/>
          </p:cNvSpPr>
          <p:nvPr/>
        </p:nvSpPr>
        <p:spPr bwMode="auto">
          <a:xfrm flipH="1">
            <a:off x="7893844" y="4233862"/>
            <a:ext cx="360362"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135" name="Line 39"/>
          <p:cNvSpPr>
            <a:spLocks noChangeShapeType="1"/>
          </p:cNvSpPr>
          <p:nvPr/>
        </p:nvSpPr>
        <p:spPr bwMode="auto">
          <a:xfrm>
            <a:off x="6669881" y="3946524"/>
            <a:ext cx="503238"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1330650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Packet switching </a:t>
            </a:r>
            <a:endParaRPr lang="en-US" dirty="0"/>
          </a:p>
        </p:txBody>
      </p:sp>
      <p:sp>
        <p:nvSpPr>
          <p:cNvPr id="3" name="Content Placeholder 2"/>
          <p:cNvSpPr>
            <a:spLocks noGrp="1"/>
          </p:cNvSpPr>
          <p:nvPr>
            <p:ph idx="1"/>
          </p:nvPr>
        </p:nvSpPr>
        <p:spPr>
          <a:xfrm>
            <a:off x="5289263" y="1810243"/>
            <a:ext cx="3698873" cy="4302125"/>
          </a:xfrm>
        </p:spPr>
        <p:txBody>
          <a:bodyPr/>
          <a:lstStyle/>
          <a:p>
            <a:r>
              <a:rPr lang="en-US" sz="2800" dirty="0" smtClean="0"/>
              <a:t>Assume  </a:t>
            </a:r>
            <a:r>
              <a:rPr lang="en-US" sz="2800" dirty="0" err="1" smtClean="0"/>
              <a:t>t</a:t>
            </a:r>
            <a:r>
              <a:rPr lang="en-US" sz="2800" baseline="-25000" dirty="0" err="1" smtClean="0"/>
              <a:t>queue</a:t>
            </a:r>
            <a:r>
              <a:rPr lang="en-US" sz="2800" dirty="0" smtClean="0"/>
              <a:t>=0</a:t>
            </a:r>
          </a:p>
          <a:p>
            <a:endParaRPr lang="en-US" sz="1200" dirty="0" smtClean="0"/>
          </a:p>
          <a:p>
            <a:r>
              <a:rPr lang="en-US" sz="2800" dirty="0" smtClean="0"/>
              <a:t>Message is in 3 packets</a:t>
            </a:r>
          </a:p>
          <a:p>
            <a:endParaRPr lang="en-US" sz="2000" dirty="0" smtClean="0"/>
          </a:p>
          <a:p>
            <a:pPr marL="0" indent="0">
              <a:buNone/>
            </a:pPr>
            <a:endParaRPr lang="en-US" sz="800" dirty="0" smtClean="0"/>
          </a:p>
          <a:p>
            <a:endParaRPr lang="en-US" sz="2800" dirty="0" smtClean="0"/>
          </a:p>
          <a:p>
            <a:r>
              <a:rPr lang="en-US" sz="2800" dirty="0" smtClean="0"/>
              <a:t>Overhead includes 3*</a:t>
            </a:r>
            <a:r>
              <a:rPr lang="en-US" sz="2800" dirty="0" err="1" smtClean="0"/>
              <a:t>d</a:t>
            </a:r>
            <a:r>
              <a:rPr lang="en-US" sz="2800" baseline="-25000" dirty="0" err="1" smtClean="0"/>
              <a:t>head</a:t>
            </a:r>
            <a:r>
              <a:rPr lang="en-US" sz="2800" baseline="-25000" dirty="0" smtClean="0"/>
              <a:t>   </a:t>
            </a:r>
            <a:r>
              <a:rPr lang="en-US" sz="2800" dirty="0" smtClean="0"/>
              <a:t>1 header for each packet for each transmission</a:t>
            </a:r>
            <a:endParaRPr lang="en-US" sz="2800" baseline="-25000" dirty="0" smtClean="0"/>
          </a:p>
          <a:p>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19</a:t>
            </a:fld>
            <a:endParaRPr lang="en-US"/>
          </a:p>
        </p:txBody>
      </p:sp>
      <p:cxnSp>
        <p:nvCxnSpPr>
          <p:cNvPr id="9" name="Straight Connector 8"/>
          <p:cNvCxnSpPr/>
          <p:nvPr/>
        </p:nvCxnSpPr>
        <p:spPr bwMode="auto">
          <a:xfrm>
            <a:off x="1776847" y="1984662"/>
            <a:ext cx="10390" cy="4114800"/>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3269675" y="1984662"/>
            <a:ext cx="5195" cy="4145973"/>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4762503" y="1984659"/>
            <a:ext cx="25107" cy="4281059"/>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797628" y="2258293"/>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743076" y="2912779"/>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719847" y="3734345"/>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1755197" y="4484311"/>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3274870" y="3541955"/>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99977" y="4329467"/>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230709" y="5004953"/>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3289586" y="5711541"/>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2244436" y="2597726"/>
            <a:ext cx="529937" cy="369332"/>
          </a:xfrm>
          <a:prstGeom prst="rect">
            <a:avLst/>
          </a:prstGeom>
          <a:noFill/>
        </p:spPr>
        <p:txBody>
          <a:bodyPr wrap="square" rtlCol="0">
            <a:spAutoFit/>
          </a:bodyPr>
          <a:lstStyle/>
          <a:p>
            <a:r>
              <a:rPr lang="en-US" dirty="0" smtClean="0"/>
              <a:t>P1</a:t>
            </a:r>
            <a:endParaRPr lang="en-US" dirty="0"/>
          </a:p>
        </p:txBody>
      </p:sp>
      <p:sp>
        <p:nvSpPr>
          <p:cNvPr id="26" name="TextBox 25"/>
          <p:cNvSpPr txBox="1"/>
          <p:nvPr/>
        </p:nvSpPr>
        <p:spPr>
          <a:xfrm>
            <a:off x="3721677" y="3974074"/>
            <a:ext cx="529937" cy="369332"/>
          </a:xfrm>
          <a:prstGeom prst="rect">
            <a:avLst/>
          </a:prstGeom>
          <a:noFill/>
        </p:spPr>
        <p:txBody>
          <a:bodyPr wrap="square" rtlCol="0">
            <a:spAutoFit/>
          </a:bodyPr>
          <a:lstStyle/>
          <a:p>
            <a:r>
              <a:rPr lang="en-US" dirty="0" smtClean="0"/>
              <a:t>P1</a:t>
            </a:r>
            <a:endParaRPr lang="en-US" dirty="0"/>
          </a:p>
        </p:txBody>
      </p:sp>
      <p:sp>
        <p:nvSpPr>
          <p:cNvPr id="27" name="TextBox 26"/>
          <p:cNvSpPr txBox="1"/>
          <p:nvPr/>
        </p:nvSpPr>
        <p:spPr>
          <a:xfrm>
            <a:off x="2244436" y="3420236"/>
            <a:ext cx="529937" cy="369332"/>
          </a:xfrm>
          <a:prstGeom prst="rect">
            <a:avLst/>
          </a:prstGeom>
          <a:noFill/>
        </p:spPr>
        <p:txBody>
          <a:bodyPr wrap="square" rtlCol="0">
            <a:spAutoFit/>
          </a:bodyPr>
          <a:lstStyle/>
          <a:p>
            <a:r>
              <a:rPr lang="en-US" dirty="0" smtClean="0"/>
              <a:t>P2</a:t>
            </a:r>
            <a:endParaRPr lang="en-US" dirty="0"/>
          </a:p>
        </p:txBody>
      </p:sp>
      <p:sp>
        <p:nvSpPr>
          <p:cNvPr id="28" name="TextBox 27"/>
          <p:cNvSpPr txBox="1"/>
          <p:nvPr/>
        </p:nvSpPr>
        <p:spPr>
          <a:xfrm>
            <a:off x="3721674" y="4656409"/>
            <a:ext cx="529937" cy="369332"/>
          </a:xfrm>
          <a:prstGeom prst="rect">
            <a:avLst/>
          </a:prstGeom>
          <a:noFill/>
        </p:spPr>
        <p:txBody>
          <a:bodyPr wrap="square" rtlCol="0">
            <a:spAutoFit/>
          </a:bodyPr>
          <a:lstStyle/>
          <a:p>
            <a:r>
              <a:rPr lang="en-US" dirty="0" smtClean="0"/>
              <a:t>P2</a:t>
            </a:r>
            <a:endParaRPr lang="en-US" dirty="0"/>
          </a:p>
        </p:txBody>
      </p:sp>
      <p:sp>
        <p:nvSpPr>
          <p:cNvPr id="29" name="TextBox 28"/>
          <p:cNvSpPr txBox="1"/>
          <p:nvPr/>
        </p:nvSpPr>
        <p:spPr>
          <a:xfrm>
            <a:off x="2278782" y="4240763"/>
            <a:ext cx="529937" cy="369332"/>
          </a:xfrm>
          <a:prstGeom prst="rect">
            <a:avLst/>
          </a:prstGeom>
          <a:noFill/>
        </p:spPr>
        <p:txBody>
          <a:bodyPr wrap="square" rtlCol="0">
            <a:spAutoFit/>
          </a:bodyPr>
          <a:lstStyle/>
          <a:p>
            <a:r>
              <a:rPr lang="en-US" dirty="0" smtClean="0"/>
              <a:t>P3</a:t>
            </a:r>
            <a:endParaRPr lang="en-US" dirty="0"/>
          </a:p>
        </p:txBody>
      </p:sp>
      <p:sp>
        <p:nvSpPr>
          <p:cNvPr id="30" name="TextBox 29"/>
          <p:cNvSpPr txBox="1"/>
          <p:nvPr/>
        </p:nvSpPr>
        <p:spPr>
          <a:xfrm>
            <a:off x="3721674" y="5526875"/>
            <a:ext cx="529937" cy="369332"/>
          </a:xfrm>
          <a:prstGeom prst="rect">
            <a:avLst/>
          </a:prstGeom>
          <a:noFill/>
        </p:spPr>
        <p:txBody>
          <a:bodyPr wrap="square" rtlCol="0">
            <a:spAutoFit/>
          </a:bodyPr>
          <a:lstStyle/>
          <a:p>
            <a:r>
              <a:rPr lang="en-US" dirty="0" smtClean="0"/>
              <a:t>P3</a:t>
            </a:r>
            <a:endParaRPr lang="en-US" dirty="0"/>
          </a:p>
        </p:txBody>
      </p:sp>
      <p:cxnSp>
        <p:nvCxnSpPr>
          <p:cNvPr id="32" name="Straight Connector 31"/>
          <p:cNvCxnSpPr/>
          <p:nvPr/>
        </p:nvCxnSpPr>
        <p:spPr bwMode="auto">
          <a:xfrm>
            <a:off x="3279195" y="4260277"/>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1763857" y="2743199"/>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a:xfrm>
            <a:off x="1439522" y="2062968"/>
            <a:ext cx="629219" cy="707886"/>
          </a:xfrm>
          <a:prstGeom prst="rect">
            <a:avLst/>
          </a:prstGeom>
          <a:noFill/>
          <a:ln>
            <a:noFill/>
          </a:ln>
        </p:spPr>
        <p:txBody>
          <a:bodyPr wrap="square" rtlCol="0">
            <a:spAutoFit/>
          </a:bodyPr>
          <a:lstStyle/>
          <a:p>
            <a:r>
              <a:rPr lang="en-US" sz="4000" dirty="0" smtClean="0">
                <a:solidFill>
                  <a:srgbClr val="FF0000"/>
                </a:solidFill>
              </a:rPr>
              <a:t>{</a:t>
            </a:r>
            <a:endParaRPr lang="en-US" sz="4000" dirty="0">
              <a:solidFill>
                <a:srgbClr val="FF0000"/>
              </a:solidFill>
            </a:endParaRPr>
          </a:p>
        </p:txBody>
      </p:sp>
      <p:sp>
        <p:nvSpPr>
          <p:cNvPr id="35" name="TextBox 34"/>
          <p:cNvSpPr txBox="1"/>
          <p:nvPr/>
        </p:nvSpPr>
        <p:spPr>
          <a:xfrm>
            <a:off x="987855" y="2239845"/>
            <a:ext cx="665018" cy="369332"/>
          </a:xfrm>
          <a:prstGeom prst="rect">
            <a:avLst/>
          </a:prstGeom>
          <a:noFill/>
        </p:spPr>
        <p:txBody>
          <a:bodyPr wrap="square" rtlCol="0">
            <a:spAutoFit/>
          </a:bodyPr>
          <a:lstStyle/>
          <a:p>
            <a:r>
              <a:rPr lang="en-US" dirty="0" err="1" smtClean="0"/>
              <a:t>d</a:t>
            </a:r>
            <a:r>
              <a:rPr lang="en-US" baseline="-25000" dirty="0" err="1" smtClean="0"/>
              <a:t>prop</a:t>
            </a:r>
            <a:endParaRPr lang="en-US" baseline="-25000" dirty="0"/>
          </a:p>
        </p:txBody>
      </p:sp>
      <p:sp>
        <p:nvSpPr>
          <p:cNvPr id="36" name="TextBox 35"/>
          <p:cNvSpPr txBox="1"/>
          <p:nvPr/>
        </p:nvSpPr>
        <p:spPr>
          <a:xfrm>
            <a:off x="1048337" y="3714294"/>
            <a:ext cx="665018" cy="369332"/>
          </a:xfrm>
          <a:prstGeom prst="rect">
            <a:avLst/>
          </a:prstGeom>
          <a:noFill/>
        </p:spPr>
        <p:txBody>
          <a:bodyPr wrap="square" rtlCol="0">
            <a:spAutoFit/>
          </a:bodyPr>
          <a:lstStyle/>
          <a:p>
            <a:r>
              <a:rPr lang="en-US" dirty="0" err="1" smtClean="0"/>
              <a:t>d</a:t>
            </a:r>
            <a:r>
              <a:rPr lang="en-US" baseline="-25000" dirty="0" err="1" smtClean="0"/>
              <a:t>trans</a:t>
            </a:r>
            <a:endParaRPr lang="en-US" baseline="-25000" dirty="0"/>
          </a:p>
        </p:txBody>
      </p:sp>
      <p:sp>
        <p:nvSpPr>
          <p:cNvPr id="37" name="TextBox 36"/>
          <p:cNvSpPr txBox="1"/>
          <p:nvPr/>
        </p:nvSpPr>
        <p:spPr>
          <a:xfrm>
            <a:off x="1404205" y="3573558"/>
            <a:ext cx="589976" cy="1015663"/>
          </a:xfrm>
          <a:prstGeom prst="rect">
            <a:avLst/>
          </a:prstGeom>
          <a:noFill/>
          <a:ln>
            <a:noFill/>
          </a:ln>
        </p:spPr>
        <p:txBody>
          <a:bodyPr wrap="square" rtlCol="0">
            <a:spAutoFit/>
          </a:bodyPr>
          <a:lstStyle/>
          <a:p>
            <a:r>
              <a:rPr lang="en-US" sz="6000" dirty="0" smtClean="0">
                <a:solidFill>
                  <a:srgbClr val="FF0000"/>
                </a:solidFill>
              </a:rPr>
              <a:t>{</a:t>
            </a:r>
            <a:endParaRPr lang="en-US" sz="6000" dirty="0">
              <a:solidFill>
                <a:srgbClr val="FF0000"/>
              </a:solidFill>
            </a:endParaRPr>
          </a:p>
        </p:txBody>
      </p:sp>
      <p:cxnSp>
        <p:nvCxnSpPr>
          <p:cNvPr id="39" name="Straight Arrow Connector 38"/>
          <p:cNvCxnSpPr/>
          <p:nvPr/>
        </p:nvCxnSpPr>
        <p:spPr bwMode="auto">
          <a:xfrm>
            <a:off x="904013" y="1964017"/>
            <a:ext cx="0" cy="4166618"/>
          </a:xfrm>
          <a:prstGeom prst="straightConnector1">
            <a:avLst/>
          </a:prstGeom>
          <a:solidFill>
            <a:schemeClr val="bg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498764" y="2067927"/>
            <a:ext cx="259772" cy="3970318"/>
          </a:xfrm>
          <a:prstGeom prst="rect">
            <a:avLst/>
          </a:prstGeom>
          <a:noFill/>
        </p:spPr>
        <p:txBody>
          <a:bodyPr wrap="square" rtlCol="0">
            <a:spAutoFit/>
          </a:bodyPr>
          <a:lstStyle/>
          <a:p>
            <a:r>
              <a:rPr lang="en-US" dirty="0" smtClean="0"/>
              <a:t>Time  increases</a:t>
            </a:r>
            <a:endParaRPr lang="en-US" dirty="0"/>
          </a:p>
        </p:txBody>
      </p:sp>
      <p:cxnSp>
        <p:nvCxnSpPr>
          <p:cNvPr id="42" name="Straight Connector 41"/>
          <p:cNvCxnSpPr/>
          <p:nvPr/>
        </p:nvCxnSpPr>
        <p:spPr bwMode="auto">
          <a:xfrm>
            <a:off x="3289586" y="4333145"/>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4699398" y="4101308"/>
            <a:ext cx="589976" cy="338554"/>
          </a:xfrm>
          <a:prstGeom prst="rect">
            <a:avLst/>
          </a:prstGeom>
          <a:noFill/>
          <a:ln>
            <a:noFill/>
          </a:ln>
        </p:spPr>
        <p:txBody>
          <a:bodyPr wrap="square" rtlCol="0">
            <a:spAutoFit/>
          </a:bodyPr>
          <a:lstStyle/>
          <a:p>
            <a:r>
              <a:rPr lang="en-US" sz="1600" dirty="0">
                <a:solidFill>
                  <a:srgbClr val="FF0000"/>
                </a:solidFill>
              </a:rPr>
              <a:t>}</a:t>
            </a:r>
          </a:p>
        </p:txBody>
      </p:sp>
      <p:sp>
        <p:nvSpPr>
          <p:cNvPr id="46" name="TextBox 45"/>
          <p:cNvSpPr txBox="1"/>
          <p:nvPr/>
        </p:nvSpPr>
        <p:spPr>
          <a:xfrm>
            <a:off x="4955599" y="4056097"/>
            <a:ext cx="665018" cy="369332"/>
          </a:xfrm>
          <a:prstGeom prst="rect">
            <a:avLst/>
          </a:prstGeom>
          <a:noFill/>
        </p:spPr>
        <p:txBody>
          <a:bodyPr wrap="square" rtlCol="0">
            <a:spAutoFit/>
          </a:bodyPr>
          <a:lstStyle/>
          <a:p>
            <a:r>
              <a:rPr lang="en-US" dirty="0" err="1" smtClean="0"/>
              <a:t>d</a:t>
            </a:r>
            <a:r>
              <a:rPr lang="en-US" baseline="-25000" dirty="0" err="1" smtClean="0"/>
              <a:t>proc</a:t>
            </a:r>
            <a:endParaRPr lang="en-US" baseline="-25000" dirty="0"/>
          </a:p>
        </p:txBody>
      </p:sp>
      <p:graphicFrame>
        <p:nvGraphicFramePr>
          <p:cNvPr id="6" name="Object 5"/>
          <p:cNvGraphicFramePr>
            <a:graphicFrameLocks noChangeAspect="1"/>
          </p:cNvGraphicFramePr>
          <p:nvPr>
            <p:extLst>
              <p:ext uri="{D42A27DB-BD31-4B8C-83A1-F6EECF244321}">
                <p14:modId xmlns:p14="http://schemas.microsoft.com/office/powerpoint/2010/main" val="1179300950"/>
              </p:ext>
            </p:extLst>
          </p:nvPr>
        </p:nvGraphicFramePr>
        <p:xfrm>
          <a:off x="5793508" y="3656386"/>
          <a:ext cx="2706255" cy="892489"/>
        </p:xfrm>
        <a:graphic>
          <a:graphicData uri="http://schemas.openxmlformats.org/presentationml/2006/ole">
            <mc:AlternateContent xmlns:mc="http://schemas.openxmlformats.org/markup-compatibility/2006">
              <mc:Choice xmlns:v="urn:schemas-microsoft-com:vml" Requires="v">
                <p:oleObj spid="_x0000_s78873" name="Equation" r:id="rId3" imgW="1193760" imgH="393480" progId="Equation.3">
                  <p:embed/>
                </p:oleObj>
              </mc:Choice>
              <mc:Fallback>
                <p:oleObj name="Equation" r:id="rId3" imgW="1193760" imgH="393480" progId="Equation.3">
                  <p:embed/>
                  <p:pic>
                    <p:nvPicPr>
                      <p:cNvPr id="0" name=""/>
                      <p:cNvPicPr/>
                      <p:nvPr/>
                    </p:nvPicPr>
                    <p:blipFill>
                      <a:blip r:embed="rId4"/>
                      <a:stretch>
                        <a:fillRect/>
                      </a:stretch>
                    </p:blipFill>
                    <p:spPr>
                      <a:xfrm>
                        <a:off x="5793508" y="3656386"/>
                        <a:ext cx="2706255" cy="892489"/>
                      </a:xfrm>
                      <a:prstGeom prst="rect">
                        <a:avLst/>
                      </a:prstGeom>
                    </p:spPr>
                  </p:pic>
                </p:oleObj>
              </mc:Fallback>
            </mc:AlternateContent>
          </a:graphicData>
        </a:graphic>
      </p:graphicFrame>
      <p:cxnSp>
        <p:nvCxnSpPr>
          <p:cNvPr id="38" name="Straight Connector 37"/>
          <p:cNvCxnSpPr/>
          <p:nvPr/>
        </p:nvCxnSpPr>
        <p:spPr bwMode="auto">
          <a:xfrm>
            <a:off x="3236583" y="5089733"/>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a:off x="1776846" y="3682418"/>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a:off x="3239088" y="4225244"/>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1743076" y="2996240"/>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p:nvPr/>
        </p:nvCxnSpPr>
        <p:spPr bwMode="auto">
          <a:xfrm>
            <a:off x="3230708" y="5775014"/>
            <a:ext cx="1487633" cy="540327"/>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91344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dirty="0" smtClean="0"/>
              <a:t>Packets</a:t>
            </a:r>
            <a:endParaRPr lang="en-US" dirty="0"/>
          </a:p>
        </p:txBody>
      </p:sp>
      <p:sp>
        <p:nvSpPr>
          <p:cNvPr id="370691" name="Rectangle 3"/>
          <p:cNvSpPr>
            <a:spLocks noGrp="1" noChangeArrowheads="1"/>
          </p:cNvSpPr>
          <p:nvPr>
            <p:ph idx="1"/>
          </p:nvPr>
        </p:nvSpPr>
        <p:spPr/>
        <p:txBody>
          <a:bodyPr/>
          <a:lstStyle/>
          <a:p>
            <a:pPr>
              <a:lnSpc>
                <a:spcPct val="80000"/>
              </a:lnSpc>
            </a:pPr>
            <a:r>
              <a:rPr lang="en-US" dirty="0" smtClean="0"/>
              <a:t>Consider the previous figure. The packets take a 2 hop path through the network</a:t>
            </a:r>
          </a:p>
          <a:p>
            <a:pPr>
              <a:lnSpc>
                <a:spcPct val="80000"/>
              </a:lnSpc>
            </a:pPr>
            <a:r>
              <a:rPr lang="en-US" dirty="0" smtClean="0"/>
              <a:t>When the message is broken into smaller packets (packet switching)</a:t>
            </a:r>
          </a:p>
          <a:p>
            <a:pPr lvl="1">
              <a:lnSpc>
                <a:spcPct val="80000"/>
              </a:lnSpc>
            </a:pPr>
            <a:r>
              <a:rPr lang="en-US" sz="2400" dirty="0" smtClean="0"/>
              <a:t>The amount of added overhead due to packet headers increases as the size of the packet decreases</a:t>
            </a:r>
          </a:p>
          <a:p>
            <a:pPr lvl="1">
              <a:lnSpc>
                <a:spcPct val="80000"/>
              </a:lnSpc>
            </a:pPr>
            <a:r>
              <a:rPr lang="en-US" sz="2400" dirty="0" smtClean="0"/>
              <a:t>The delay, waiting for each packet to arrive, at each intermediate node is reduced as the length of the packets is reduced</a:t>
            </a:r>
          </a:p>
          <a:p>
            <a:pPr lvl="1">
              <a:lnSpc>
                <a:spcPct val="80000"/>
              </a:lnSpc>
            </a:pPr>
            <a:r>
              <a:rPr lang="en-US" sz="2400" dirty="0" smtClean="0"/>
              <a:t>The amount of data to be retransmitted if a packet is lost is reduced as packet length decreases</a:t>
            </a:r>
          </a:p>
          <a:p>
            <a:pPr>
              <a:lnSpc>
                <a:spcPct val="80000"/>
              </a:lnSpc>
            </a:pPr>
            <a:endParaRPr lang="en-US"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5595EEF7-1CAF-48DB-B4F6-26E8EDC535ED}" type="slidenum">
              <a:rPr lang="en-US"/>
              <a:pPr/>
              <a:t>20</a:t>
            </a:fld>
            <a:endParaRPr lang="en-US" dirty="0"/>
          </a:p>
        </p:txBody>
      </p:sp>
    </p:spTree>
    <p:extLst>
      <p:ext uri="{BB962C8B-B14F-4D97-AF65-F5344CB8AC3E}">
        <p14:creationId xmlns:p14="http://schemas.microsoft.com/office/powerpoint/2010/main" val="3599154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p:cNvSpPr txBox="1"/>
          <p:nvPr/>
        </p:nvSpPr>
        <p:spPr>
          <a:xfrm>
            <a:off x="323850" y="1581150"/>
            <a:ext cx="8763000" cy="369332"/>
          </a:xfrm>
          <a:prstGeom prst="rect">
            <a:avLst/>
          </a:prstGeom>
        </p:spPr>
        <p:txBody>
          <a:bodyPr wrap="square" rtlCol="0">
            <a:spAutoFit/>
          </a:bodyPr>
          <a:lstStyle/>
          <a:p>
            <a:endParaRPr lang="en-US" dirty="0"/>
          </a:p>
        </p:txBody>
      </p:sp>
      <p:sp>
        <p:nvSpPr>
          <p:cNvPr id="371715" name="Rectangle 3"/>
          <p:cNvSpPr>
            <a:spLocks noGrp="1" noChangeArrowheads="1"/>
          </p:cNvSpPr>
          <p:nvPr>
            <p:ph type="title"/>
          </p:nvPr>
        </p:nvSpPr>
        <p:spPr>
          <a:xfrm>
            <a:off x="457200" y="357188"/>
            <a:ext cx="8229600" cy="869950"/>
          </a:xfrm>
        </p:spPr>
        <p:txBody>
          <a:bodyPr/>
          <a:lstStyle/>
          <a:p>
            <a:r>
              <a:rPr lang="en-US"/>
              <a:t>Effect of packet size</a:t>
            </a:r>
          </a:p>
        </p:txBody>
      </p:sp>
      <p:sp>
        <p:nvSpPr>
          <p:cNvPr id="5" name="Date Placeholder 3"/>
          <p:cNvSpPr>
            <a:spLocks noGrp="1"/>
          </p:cNvSpPr>
          <p:nvPr>
            <p:ph type="dt" sz="half" idx="10"/>
          </p:nvPr>
        </p:nvSpPr>
        <p:spPr/>
        <p:txBody>
          <a:bodyPr/>
          <a:lstStyle/>
          <a:p>
            <a:r>
              <a:rPr lang="en-US" smtClean="0"/>
              <a:t>Janice Regan © Sept. 2007-2016</a:t>
            </a:r>
            <a:endParaRPr lang="en-US"/>
          </a:p>
        </p:txBody>
      </p:sp>
      <p:sp>
        <p:nvSpPr>
          <p:cNvPr id="6" name="Slide Number Placeholder 5"/>
          <p:cNvSpPr>
            <a:spLocks noGrp="1"/>
          </p:cNvSpPr>
          <p:nvPr>
            <p:ph type="sldNum" sz="quarter" idx="11"/>
          </p:nvPr>
        </p:nvSpPr>
        <p:spPr>
          <a:xfrm>
            <a:off x="6553200" y="6477000"/>
            <a:ext cx="2133600" cy="228600"/>
          </a:xfrm>
          <a:prstGeom prst="rect">
            <a:avLst/>
          </a:prstGeom>
        </p:spPr>
        <p:txBody>
          <a:bodyPr/>
          <a:lstStyle/>
          <a:p>
            <a:fld id="{815E6F85-6A36-410D-8B88-A094104E04F2}" type="slidenum">
              <a:rPr lang="en-US"/>
              <a:pPr/>
              <a:t>21</a:t>
            </a:fld>
            <a:endParaRPr lang="en-US"/>
          </a:p>
        </p:txBody>
      </p:sp>
      <p:pic>
        <p:nvPicPr>
          <p:cNvPr id="371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933" y="1227138"/>
            <a:ext cx="5967413" cy="489426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71716" name="Text Box 4"/>
          <p:cNvSpPr txBox="1">
            <a:spLocks noChangeArrowheads="1"/>
          </p:cNvSpPr>
          <p:nvPr/>
        </p:nvSpPr>
        <p:spPr bwMode="auto">
          <a:xfrm>
            <a:off x="276225" y="6329363"/>
            <a:ext cx="3468688" cy="3667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dirty="0">
                <a:latin typeface="Arial" charset="0"/>
              </a:rPr>
              <a:t>Stallings 2003: Figure 10.14</a:t>
            </a:r>
          </a:p>
        </p:txBody>
      </p:sp>
    </p:spTree>
    <p:extLst>
      <p:ext uri="{BB962C8B-B14F-4D97-AF65-F5344CB8AC3E}">
        <p14:creationId xmlns:p14="http://schemas.microsoft.com/office/powerpoint/2010/main" val="2840259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661988"/>
            <a:ext cx="8229600" cy="731837"/>
          </a:xfrm>
        </p:spPr>
        <p:txBody>
          <a:bodyPr/>
          <a:lstStyle/>
          <a:p>
            <a:r>
              <a:rPr lang="en-US" dirty="0" smtClean="0"/>
              <a:t>End to end delay: 1 packet</a:t>
            </a:r>
            <a:endParaRPr lang="en-US" dirty="0"/>
          </a:p>
        </p:txBody>
      </p:sp>
      <p:sp>
        <p:nvSpPr>
          <p:cNvPr id="372739" name="Rectangle 3"/>
          <p:cNvSpPr>
            <a:spLocks noGrp="1" noChangeArrowheads="1"/>
          </p:cNvSpPr>
          <p:nvPr>
            <p:ph type="body" sz="half" idx="1"/>
          </p:nvPr>
        </p:nvSpPr>
        <p:spPr>
          <a:xfrm>
            <a:off x="457200" y="1885950"/>
            <a:ext cx="8362950" cy="4711700"/>
          </a:xfrm>
        </p:spPr>
        <p:txBody>
          <a:bodyPr/>
          <a:lstStyle/>
          <a:p>
            <a:pPr>
              <a:lnSpc>
                <a:spcPct val="80000"/>
              </a:lnSpc>
            </a:pPr>
            <a:r>
              <a:rPr lang="en-US" dirty="0"/>
              <a:t>First consider the delay for the single packet case 			             	</a:t>
            </a:r>
          </a:p>
          <a:p>
            <a:pPr lvl="1">
              <a:lnSpc>
                <a:spcPct val="80000"/>
              </a:lnSpc>
              <a:buFont typeface="Wingdings" pitchFamily="2" charset="2"/>
              <a:buNone/>
            </a:pPr>
            <a:endParaRPr lang="en-US" sz="1100" dirty="0"/>
          </a:p>
          <a:p>
            <a:pPr lvl="1">
              <a:lnSpc>
                <a:spcPct val="80000"/>
              </a:lnSpc>
              <a:buFont typeface="Wingdings" pitchFamily="2" charset="2"/>
              <a:buNone/>
            </a:pPr>
            <a:r>
              <a:rPr lang="en-US" dirty="0"/>
              <a:t>	</a:t>
            </a:r>
            <a:endParaRPr lang="en-US" sz="2400" dirty="0"/>
          </a:p>
          <a:p>
            <a:pPr lvl="1">
              <a:lnSpc>
                <a:spcPct val="80000"/>
              </a:lnSpc>
              <a:buFont typeface="Wingdings" pitchFamily="2" charset="2"/>
              <a:buNone/>
            </a:pPr>
            <a:endParaRPr lang="en-US" sz="2400" dirty="0" smtClean="0"/>
          </a:p>
          <a:p>
            <a:pPr lvl="1">
              <a:lnSpc>
                <a:spcPct val="80000"/>
              </a:lnSpc>
              <a:buFont typeface="Wingdings" pitchFamily="2" charset="2"/>
              <a:buNone/>
            </a:pPr>
            <a:endParaRPr lang="en-US" sz="2400" dirty="0"/>
          </a:p>
          <a:p>
            <a:pPr lvl="1">
              <a:lnSpc>
                <a:spcPct val="80000"/>
              </a:lnSpc>
              <a:buFont typeface="Wingdings" pitchFamily="2" charset="2"/>
              <a:buNone/>
            </a:pPr>
            <a:r>
              <a:rPr lang="en-US" sz="2400" dirty="0"/>
              <a:t>where</a:t>
            </a:r>
          </a:p>
          <a:p>
            <a:pPr lvl="1">
              <a:lnSpc>
                <a:spcPct val="80000"/>
              </a:lnSpc>
              <a:buFont typeface="Wingdings" pitchFamily="2" charset="2"/>
              <a:buNone/>
            </a:pPr>
            <a:r>
              <a:rPr lang="en-US" sz="2400" dirty="0"/>
              <a:t>		 </a:t>
            </a:r>
            <a:r>
              <a:rPr lang="en-US" sz="2400" i="1" dirty="0" err="1" smtClean="0"/>
              <a:t>d</a:t>
            </a:r>
            <a:r>
              <a:rPr lang="en-US" sz="2400" i="1" baseline="-25000" dirty="0" err="1" smtClean="0"/>
              <a:t>data</a:t>
            </a:r>
            <a:r>
              <a:rPr lang="en-US" sz="2400" i="1" baseline="-25000" dirty="0" smtClean="0"/>
              <a:t>		</a:t>
            </a:r>
            <a:r>
              <a:rPr lang="en-US" sz="2400" dirty="0" smtClean="0"/>
              <a:t>transmission </a:t>
            </a:r>
            <a:r>
              <a:rPr lang="en-US" sz="2400" dirty="0"/>
              <a:t>time of the packet </a:t>
            </a:r>
          </a:p>
          <a:p>
            <a:pPr lvl="1">
              <a:lnSpc>
                <a:spcPct val="80000"/>
              </a:lnSpc>
              <a:buFont typeface="Wingdings" pitchFamily="2" charset="2"/>
              <a:buNone/>
            </a:pPr>
            <a:r>
              <a:rPr lang="en-US" sz="2400" i="1" dirty="0"/>
              <a:t>		 </a:t>
            </a:r>
            <a:r>
              <a:rPr lang="en-US" sz="2400" i="1" dirty="0" err="1" smtClean="0"/>
              <a:t>d</a:t>
            </a:r>
            <a:r>
              <a:rPr lang="en-US" sz="2400" i="1" baseline="-25000" dirty="0" err="1" smtClean="0"/>
              <a:t>head</a:t>
            </a:r>
            <a:r>
              <a:rPr lang="en-US" sz="2400" i="1" dirty="0"/>
              <a:t> </a:t>
            </a:r>
            <a:r>
              <a:rPr lang="en-US" sz="2400" i="1" dirty="0" smtClean="0"/>
              <a:t>     </a:t>
            </a:r>
            <a:r>
              <a:rPr lang="en-US" sz="2400" i="1" dirty="0" smtClean="0"/>
              <a:t>	</a:t>
            </a:r>
            <a:r>
              <a:rPr lang="en-US" sz="2400" dirty="0" smtClean="0"/>
              <a:t>transmission </a:t>
            </a:r>
            <a:r>
              <a:rPr lang="en-US" sz="2400" dirty="0"/>
              <a:t>time of the header </a:t>
            </a:r>
          </a:p>
          <a:p>
            <a:pPr lvl="1">
              <a:lnSpc>
                <a:spcPct val="80000"/>
              </a:lnSpc>
              <a:buFont typeface="Wingdings" pitchFamily="2" charset="2"/>
              <a:buNone/>
            </a:pPr>
            <a:r>
              <a:rPr lang="en-US" sz="2400" i="1" dirty="0"/>
              <a:t>   	 </a:t>
            </a:r>
            <a:r>
              <a:rPr lang="en-US" sz="2400" i="1" dirty="0" err="1"/>
              <a:t>d</a:t>
            </a:r>
            <a:r>
              <a:rPr lang="en-US" sz="2400" i="1" baseline="-25000" dirty="0" err="1" smtClean="0"/>
              <a:t>prop</a:t>
            </a:r>
            <a:r>
              <a:rPr lang="en-US" sz="2400" i="1" dirty="0" smtClean="0"/>
              <a:t>      </a:t>
            </a:r>
            <a:r>
              <a:rPr lang="en-US" sz="2400" i="1" dirty="0" smtClean="0"/>
              <a:t>	</a:t>
            </a:r>
            <a:r>
              <a:rPr lang="en-US" sz="2400" dirty="0" smtClean="0"/>
              <a:t>propagation </a:t>
            </a:r>
            <a:r>
              <a:rPr lang="en-US" sz="2400" dirty="0"/>
              <a:t>time per transmission</a:t>
            </a:r>
          </a:p>
          <a:p>
            <a:pPr lvl="1">
              <a:lnSpc>
                <a:spcPct val="80000"/>
              </a:lnSpc>
              <a:buFont typeface="Wingdings" pitchFamily="2" charset="2"/>
              <a:buNone/>
            </a:pPr>
            <a:r>
              <a:rPr lang="en-US" sz="2400" dirty="0"/>
              <a:t>		 </a:t>
            </a:r>
            <a:r>
              <a:rPr lang="en-US" sz="2400" i="1" dirty="0" err="1"/>
              <a:t>N</a:t>
            </a:r>
            <a:r>
              <a:rPr lang="en-US" sz="2400" i="1" baseline="-25000" dirty="0" err="1"/>
              <a:t>trans</a:t>
            </a:r>
            <a:r>
              <a:rPr lang="en-US" sz="2400" i="1" baseline="-25000" dirty="0"/>
              <a:t>        </a:t>
            </a:r>
            <a:r>
              <a:rPr lang="en-US" sz="2400" i="1" baseline="-25000" dirty="0" smtClean="0"/>
              <a:t>	</a:t>
            </a:r>
            <a:r>
              <a:rPr lang="en-US" sz="2400" dirty="0" smtClean="0"/>
              <a:t># </a:t>
            </a:r>
            <a:r>
              <a:rPr lang="en-US" sz="2400" dirty="0"/>
              <a:t>of time the signal is </a:t>
            </a:r>
            <a:r>
              <a:rPr lang="en-US" sz="2400" dirty="0" smtClean="0"/>
              <a:t>transmitted </a:t>
            </a:r>
            <a:endParaRPr lang="en-US" sz="2400" dirty="0" smtClean="0"/>
          </a:p>
          <a:p>
            <a:pPr lvl="1">
              <a:lnSpc>
                <a:spcPct val="80000"/>
              </a:lnSpc>
              <a:buFont typeface="Wingdings" pitchFamily="2" charset="2"/>
              <a:buNone/>
            </a:pPr>
            <a:r>
              <a:rPr lang="en-US" sz="2400" dirty="0"/>
              <a:t>	</a:t>
            </a:r>
            <a:r>
              <a:rPr lang="en-US" sz="2400" dirty="0" smtClean="0"/>
              <a:t>	 </a:t>
            </a:r>
            <a:r>
              <a:rPr lang="en-US" sz="2400" dirty="0" err="1" smtClean="0"/>
              <a:t>N</a:t>
            </a:r>
            <a:r>
              <a:rPr lang="en-US" sz="2400" baseline="-25000" dirty="0" err="1" smtClean="0"/>
              <a:t>pack</a:t>
            </a:r>
            <a:r>
              <a:rPr lang="en-US" sz="2400" baseline="-25000" dirty="0" smtClean="0"/>
              <a:t>		</a:t>
            </a:r>
            <a:r>
              <a:rPr lang="en-US" sz="2400" dirty="0" smtClean="0"/>
              <a:t># of packets    </a:t>
            </a:r>
            <a:endParaRPr lang="en-US" baseline="-25000" dirty="0"/>
          </a:p>
          <a:p>
            <a:pPr>
              <a:lnSpc>
                <a:spcPct val="80000"/>
              </a:lnSpc>
              <a:buFont typeface="Wingdings" pitchFamily="2" charset="2"/>
              <a:buNone/>
            </a:pPr>
            <a:r>
              <a:rPr lang="en-US" sz="1400" dirty="0"/>
              <a:t>			</a:t>
            </a:r>
          </a:p>
        </p:txBody>
      </p:sp>
      <p:sp>
        <p:nvSpPr>
          <p:cNvPr id="5" name="Date Placeholder 5"/>
          <p:cNvSpPr>
            <a:spLocks noGrp="1"/>
          </p:cNvSpPr>
          <p:nvPr>
            <p:ph type="dt" sz="half" idx="10"/>
          </p:nvPr>
        </p:nvSpPr>
        <p:spPr>
          <a:xfrm>
            <a:off x="457200" y="6369050"/>
            <a:ext cx="4389438" cy="457200"/>
          </a:xfrm>
        </p:spPr>
        <p:txBody>
          <a:bodyPr/>
          <a:lstStyle/>
          <a:p>
            <a:r>
              <a:rPr lang="en-US" dirty="0" smtClean="0"/>
              <a:t>Janice Regan © Sept. 2007-2016</a:t>
            </a:r>
            <a:endParaRPr lang="en-US" dirty="0"/>
          </a:p>
        </p:txBody>
      </p:sp>
      <p:sp>
        <p:nvSpPr>
          <p:cNvPr id="6" name="Slide Number Placeholder 7"/>
          <p:cNvSpPr>
            <a:spLocks noGrp="1"/>
          </p:cNvSpPr>
          <p:nvPr>
            <p:ph type="sldNum" sz="quarter" idx="11"/>
          </p:nvPr>
        </p:nvSpPr>
        <p:spPr>
          <a:xfrm>
            <a:off x="6553200" y="6477000"/>
            <a:ext cx="2133600" cy="228600"/>
          </a:xfrm>
          <a:prstGeom prst="rect">
            <a:avLst/>
          </a:prstGeom>
        </p:spPr>
        <p:txBody>
          <a:bodyPr/>
          <a:lstStyle/>
          <a:p>
            <a:fld id="{C1D471EB-871F-45F5-AE4C-2C94CE5BB702}" type="slidenum">
              <a:rPr lang="en-US"/>
              <a:pPr/>
              <a:t>22</a:t>
            </a:fld>
            <a:endParaRPr lang="en-US"/>
          </a:p>
        </p:txBody>
      </p:sp>
      <mc:AlternateContent xmlns:mc="http://schemas.openxmlformats.org/markup-compatibility/2006">
        <mc:Choice xmlns:a14="http://schemas.microsoft.com/office/drawing/2010/main" Requires="a14">
          <p:sp>
            <p:nvSpPr>
              <p:cNvPr id="8" name="TextBox 7"/>
              <p:cNvSpPr txBox="1"/>
              <p:nvPr/>
            </p:nvSpPr>
            <p:spPr>
              <a:xfrm>
                <a:off x="527421" y="3478727"/>
                <a:ext cx="8089158" cy="3527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𝑒𝑛𝑑𝑡𝑜𝑒𝑛𝑑</m:t>
                          </m:r>
                        </m:sub>
                      </m:sSub>
                      <m:r>
                        <a:rPr lang="en-CA" sz="2000" b="0" i="1" smtClean="0">
                          <a:latin typeface="Cambria Math" panose="02040503050406030204" pitchFamily="18" charset="0"/>
                        </a:rPr>
                        <m:t>  =</m:t>
                      </m:r>
                      <m:d>
                        <m:dPr>
                          <m:begChr m:val="{"/>
                          <m:endChr m:val="}"/>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𝑝𝑟𝑜𝑐</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𝑝𝑟𝑜𝑝</m:t>
                              </m:r>
                            </m:sub>
                          </m:sSub>
                          <m:r>
                            <a:rPr lang="en-CA" sz="2000" i="1">
                              <a:latin typeface="Cambria Math" panose="02040503050406030204" pitchFamily="18" charset="0"/>
                            </a:rPr>
                            <m:t>+</m:t>
                          </m:r>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𝑑𝑎𝑡𝑎</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h𝑒𝑎𝑑</m:t>
                                  </m:r>
                                </m:sub>
                              </m:sSub>
                            </m:e>
                          </m:d>
                        </m:e>
                      </m:d>
                      <m:r>
                        <a:rPr lang="en-CA" sz="2000" b="0" i="1" smtClean="0">
                          <a:latin typeface="Cambria Math" panose="02040503050406030204" pitchFamily="18" charset="0"/>
                          <a:ea typeface="Cambria Math" panose="02040503050406030204" pitchFamily="18" charset="0"/>
                        </a:rPr>
                        <m:t>×</m:t>
                      </m:r>
                      <m:d>
                        <m:dPr>
                          <m:begChr m:val="{"/>
                          <m:endChr m:val="}"/>
                          <m:ctrlPr>
                            <a:rPr lang="en-CA" sz="2000" b="0" i="1" smtClean="0">
                              <a:latin typeface="Cambria Math" panose="02040503050406030204" pitchFamily="18" charset="0"/>
                              <a:ea typeface="Cambria Math" panose="02040503050406030204" pitchFamily="18" charset="0"/>
                            </a:rPr>
                          </m:ctrlPr>
                        </m:dPr>
                        <m:e>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𝑁</m:t>
                              </m:r>
                            </m:e>
                            <m:sub>
                              <m:r>
                                <a:rPr lang="en-CA" sz="2000" b="0" i="1" smtClean="0">
                                  <a:latin typeface="Cambria Math" panose="02040503050406030204" pitchFamily="18" charset="0"/>
                                  <a:ea typeface="Cambria Math" panose="02040503050406030204" pitchFamily="18" charset="0"/>
                                </a:rPr>
                                <m:t>𝑝𝑎𝑐𝑘</m:t>
                              </m:r>
                            </m:sub>
                          </m:sSub>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𝑁</m:t>
                              </m:r>
                            </m:e>
                            <m:sub>
                              <m:r>
                                <a:rPr lang="en-CA" sz="2000" b="0" i="1" smtClean="0">
                                  <a:latin typeface="Cambria Math" panose="02040503050406030204" pitchFamily="18" charset="0"/>
                                  <a:ea typeface="Cambria Math" panose="02040503050406030204" pitchFamily="18" charset="0"/>
                                </a:rPr>
                                <m:t>𝑡𝑟𝑎𝑛𝑠</m:t>
                              </m:r>
                            </m:sub>
                          </m:sSub>
                          <m:r>
                            <a:rPr lang="en-CA" sz="2000" b="0" i="1" smtClean="0">
                              <a:latin typeface="Cambria Math" panose="02040503050406030204" pitchFamily="18" charset="0"/>
                              <a:ea typeface="Cambria Math" panose="02040503050406030204" pitchFamily="18" charset="0"/>
                            </a:rPr>
                            <m:t>−1)</m:t>
                          </m:r>
                        </m:e>
                      </m:d>
                    </m:oMath>
                  </m:oMathPara>
                </a14:m>
                <a:endParaRPr lang="en-CA" sz="2000" dirty="0"/>
              </a:p>
            </p:txBody>
          </p:sp>
        </mc:Choice>
        <mc:Fallback>
          <p:sp>
            <p:nvSpPr>
              <p:cNvPr id="8" name="TextBox 7"/>
              <p:cNvSpPr txBox="1">
                <a:spLocks noRot="1" noChangeAspect="1" noMove="1" noResize="1" noEditPoints="1" noAdjustHandles="1" noChangeArrowheads="1" noChangeShapeType="1" noTextEdit="1"/>
              </p:cNvSpPr>
              <p:nvPr/>
            </p:nvSpPr>
            <p:spPr>
              <a:xfrm>
                <a:off x="527421" y="3478727"/>
                <a:ext cx="8089158" cy="352789"/>
              </a:xfrm>
              <a:prstGeom prst="rect">
                <a:avLst/>
              </a:prstGeom>
              <a:blipFill>
                <a:blip r:embed="rId2"/>
                <a:stretch>
                  <a:fillRect l="-226" b="-2413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07679" y="2810208"/>
                <a:ext cx="8149082" cy="3527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𝑒𝑛𝑑𝑡𝑜𝑒𝑛𝑑</m:t>
                          </m:r>
                        </m:sub>
                      </m:sSub>
                      <m:r>
                        <a:rPr lang="en-CA" sz="2000" b="0" i="1" smtClean="0">
                          <a:latin typeface="Cambria Math" panose="02040503050406030204" pitchFamily="18" charset="0"/>
                        </a:rPr>
                        <m:t>=</m:t>
                      </m:r>
                      <m:d>
                        <m:dPr>
                          <m:begChr m:val="{"/>
                          <m:endChr m:val="}"/>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𝑝𝑟𝑜𝑐</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𝑝𝑟𝑜𝑝</m:t>
                              </m:r>
                            </m:sub>
                          </m:sSub>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𝑑𝑎𝑡𝑎</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h𝑒𝑎𝑑</m:t>
                                  </m:r>
                                </m:sub>
                              </m:sSub>
                            </m:e>
                          </m:d>
                        </m:e>
                      </m:d>
                      <m:r>
                        <a:rPr lang="en-CA" sz="2000" b="0" i="1" smtClean="0">
                          <a:latin typeface="Cambria Math" panose="02040503050406030204" pitchFamily="18" charset="0"/>
                          <a:ea typeface="Cambria Math" panose="02040503050406030204" pitchFamily="18" charset="0"/>
                        </a:rPr>
                        <m:t>×3</m:t>
                      </m:r>
                    </m:oMath>
                  </m:oMathPara>
                </a14:m>
                <a:endParaRPr lang="en-CA" sz="2400" dirty="0"/>
              </a:p>
            </p:txBody>
          </p:sp>
        </mc:Choice>
        <mc:Fallback>
          <p:sp>
            <p:nvSpPr>
              <p:cNvPr id="9" name="TextBox 8"/>
              <p:cNvSpPr txBox="1">
                <a:spLocks noRot="1" noChangeAspect="1" noMove="1" noResize="1" noEditPoints="1" noAdjustHandles="1" noChangeArrowheads="1" noChangeShapeType="1" noTextEdit="1"/>
              </p:cNvSpPr>
              <p:nvPr/>
            </p:nvSpPr>
            <p:spPr>
              <a:xfrm>
                <a:off x="107679" y="2810208"/>
                <a:ext cx="8149082" cy="352789"/>
              </a:xfrm>
              <a:prstGeom prst="rect">
                <a:avLst/>
              </a:prstGeom>
              <a:blipFill>
                <a:blip r:embed="rId3"/>
                <a:stretch>
                  <a:fillRect b="-18966"/>
                </a:stretch>
              </a:blipFill>
            </p:spPr>
            <p:txBody>
              <a:bodyPr/>
              <a:lstStyle/>
              <a:p>
                <a:r>
                  <a:rPr lang="en-CA">
                    <a:noFill/>
                  </a:rPr>
                  <a:t> </a:t>
                </a:r>
              </a:p>
            </p:txBody>
          </p:sp>
        </mc:Fallback>
      </mc:AlternateContent>
    </p:spTree>
    <p:extLst>
      <p:ext uri="{BB962C8B-B14F-4D97-AF65-F5344CB8AC3E}">
        <p14:creationId xmlns:p14="http://schemas.microsoft.com/office/powerpoint/2010/main" val="2130890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p:cNvSpPr txBox="1"/>
          <p:nvPr/>
        </p:nvSpPr>
        <p:spPr>
          <a:xfrm>
            <a:off x="323850" y="1581150"/>
            <a:ext cx="8763000" cy="369332"/>
          </a:xfrm>
          <a:prstGeom prst="rect">
            <a:avLst/>
          </a:prstGeom>
        </p:spPr>
        <p:txBody>
          <a:bodyPr wrap="square" rtlCol="0">
            <a:spAutoFit/>
          </a:bodyPr>
          <a:lstStyle/>
          <a:p>
            <a:endParaRPr lang="en-US" dirty="0"/>
          </a:p>
        </p:txBody>
      </p:sp>
      <p:sp>
        <p:nvSpPr>
          <p:cNvPr id="371715" name="Rectangle 3"/>
          <p:cNvSpPr>
            <a:spLocks noGrp="1" noChangeArrowheads="1"/>
          </p:cNvSpPr>
          <p:nvPr>
            <p:ph type="title"/>
          </p:nvPr>
        </p:nvSpPr>
        <p:spPr>
          <a:xfrm>
            <a:off x="457200" y="357188"/>
            <a:ext cx="8229600" cy="869950"/>
          </a:xfrm>
        </p:spPr>
        <p:txBody>
          <a:bodyPr/>
          <a:lstStyle/>
          <a:p>
            <a:r>
              <a:rPr lang="en-US"/>
              <a:t>Effect of packet size</a:t>
            </a:r>
          </a:p>
        </p:txBody>
      </p:sp>
      <p:sp>
        <p:nvSpPr>
          <p:cNvPr id="5" name="Date Placeholder 3"/>
          <p:cNvSpPr>
            <a:spLocks noGrp="1"/>
          </p:cNvSpPr>
          <p:nvPr>
            <p:ph type="dt" sz="half" idx="10"/>
          </p:nvPr>
        </p:nvSpPr>
        <p:spPr/>
        <p:txBody>
          <a:bodyPr/>
          <a:lstStyle/>
          <a:p>
            <a:r>
              <a:rPr lang="en-US" smtClean="0"/>
              <a:t>Janice Regan © Sept. 2007-2016</a:t>
            </a:r>
            <a:endParaRPr lang="en-US"/>
          </a:p>
        </p:txBody>
      </p:sp>
      <p:sp>
        <p:nvSpPr>
          <p:cNvPr id="6" name="Slide Number Placeholder 5"/>
          <p:cNvSpPr>
            <a:spLocks noGrp="1"/>
          </p:cNvSpPr>
          <p:nvPr>
            <p:ph type="sldNum" sz="quarter" idx="11"/>
          </p:nvPr>
        </p:nvSpPr>
        <p:spPr>
          <a:xfrm>
            <a:off x="6553200" y="6477000"/>
            <a:ext cx="2133600" cy="228600"/>
          </a:xfrm>
          <a:prstGeom prst="rect">
            <a:avLst/>
          </a:prstGeom>
        </p:spPr>
        <p:txBody>
          <a:bodyPr/>
          <a:lstStyle/>
          <a:p>
            <a:fld id="{815E6F85-6A36-410D-8B88-A094104E04F2}" type="slidenum">
              <a:rPr lang="en-US"/>
              <a:pPr/>
              <a:t>23</a:t>
            </a:fld>
            <a:endParaRPr lang="en-US"/>
          </a:p>
        </p:txBody>
      </p:sp>
      <p:pic>
        <p:nvPicPr>
          <p:cNvPr id="371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65250"/>
            <a:ext cx="5967413" cy="489426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71716" name="Text Box 4"/>
          <p:cNvSpPr txBox="1">
            <a:spLocks noChangeArrowheads="1"/>
          </p:cNvSpPr>
          <p:nvPr/>
        </p:nvSpPr>
        <p:spPr bwMode="auto">
          <a:xfrm>
            <a:off x="276225" y="6329363"/>
            <a:ext cx="3468688" cy="3667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dirty="0">
                <a:latin typeface="Arial" charset="0"/>
              </a:rPr>
              <a:t>Stallings 2003: Figure 10.14</a:t>
            </a:r>
          </a:p>
        </p:txBody>
      </p:sp>
    </p:spTree>
    <p:extLst>
      <p:ext uri="{BB962C8B-B14F-4D97-AF65-F5344CB8AC3E}">
        <p14:creationId xmlns:p14="http://schemas.microsoft.com/office/powerpoint/2010/main" val="1508014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delay: 2 </a:t>
            </a:r>
            <a:r>
              <a:rPr lang="en-US" dirty="0" smtClean="0"/>
              <a:t>packets</a:t>
            </a:r>
            <a:endParaRPr lang="en-US" dirty="0"/>
          </a:p>
        </p:txBody>
      </p:sp>
      <p:sp>
        <p:nvSpPr>
          <p:cNvPr id="4" name="Content Placeholder 3"/>
          <p:cNvSpPr>
            <a:spLocks noGrp="1"/>
          </p:cNvSpPr>
          <p:nvPr>
            <p:ph sz="quarter" idx="2"/>
          </p:nvPr>
        </p:nvSpPr>
        <p:spPr>
          <a:xfrm>
            <a:off x="332509" y="1917700"/>
            <a:ext cx="8430491" cy="4264891"/>
          </a:xfrm>
        </p:spPr>
        <p:txBody>
          <a:bodyPr/>
          <a:lstStyle/>
          <a:p>
            <a:r>
              <a:rPr lang="en-US" sz="2800" dirty="0" smtClean="0"/>
              <a:t>When there are 2 packets, </a:t>
            </a:r>
          </a:p>
          <a:p>
            <a:pPr lvl="1"/>
            <a:r>
              <a:rPr lang="en-US" sz="2400" dirty="0" smtClean="0"/>
              <a:t>the first packet travels from the 2</a:t>
            </a:r>
            <a:r>
              <a:rPr lang="en-US" sz="2400" baseline="30000" dirty="0" smtClean="0"/>
              <a:t>nd</a:t>
            </a:r>
            <a:r>
              <a:rPr lang="en-US" sz="2400" dirty="0" smtClean="0"/>
              <a:t> node to the 3</a:t>
            </a:r>
            <a:r>
              <a:rPr lang="en-US" sz="2400" baseline="30000" dirty="0" smtClean="0"/>
              <a:t>rd</a:t>
            </a:r>
            <a:r>
              <a:rPr lang="en-US" sz="2400" dirty="0" smtClean="0"/>
              <a:t> node </a:t>
            </a:r>
          </a:p>
          <a:p>
            <a:pPr lvl="1"/>
            <a:r>
              <a:rPr lang="en-US" sz="2400" dirty="0" smtClean="0"/>
              <a:t>at the same time the 2</a:t>
            </a:r>
            <a:r>
              <a:rPr lang="en-US" sz="2400" baseline="30000" dirty="0" smtClean="0"/>
              <a:t>nd</a:t>
            </a:r>
            <a:r>
              <a:rPr lang="en-US" sz="2400" dirty="0" smtClean="0"/>
              <a:t> packet travels from the 1</a:t>
            </a:r>
            <a:r>
              <a:rPr lang="en-US" sz="2400" baseline="30000" dirty="0" smtClean="0"/>
              <a:t>st</a:t>
            </a:r>
            <a:r>
              <a:rPr lang="en-US" sz="2400" dirty="0" smtClean="0"/>
              <a:t> node the 2</a:t>
            </a:r>
            <a:r>
              <a:rPr lang="en-US" sz="2400" baseline="30000" dirty="0" smtClean="0"/>
              <a:t>nd</a:t>
            </a:r>
            <a:r>
              <a:rPr lang="en-US" sz="2400" dirty="0" smtClean="0"/>
              <a:t> </a:t>
            </a:r>
            <a:r>
              <a:rPr lang="en-US" sz="2400" dirty="0" smtClean="0"/>
              <a:t>node`</a:t>
            </a:r>
            <a:endParaRPr lang="en-US" sz="2400" dirty="0" smtClean="0"/>
          </a:p>
          <a:p>
            <a:r>
              <a:rPr lang="en-US" sz="2800" dirty="0" smtClean="0"/>
              <a:t>The </a:t>
            </a:r>
            <a:r>
              <a:rPr lang="en-US" sz="2800" dirty="0" smtClean="0"/>
              <a:t>delay becomes</a:t>
            </a:r>
            <a:endParaRPr lang="en-US" sz="2800" dirty="0"/>
          </a:p>
        </p:txBody>
      </p:sp>
      <p:sp>
        <p:nvSpPr>
          <p:cNvPr id="6" name="Date Placeholder 5"/>
          <p:cNvSpPr>
            <a:spLocks noGrp="1"/>
          </p:cNvSpPr>
          <p:nvPr>
            <p:ph type="dt" sz="half" idx="10"/>
          </p:nvPr>
        </p:nvSpPr>
        <p:spPr/>
        <p:txBody>
          <a:bodyPr/>
          <a:lstStyle/>
          <a:p>
            <a:pPr>
              <a:defRPr/>
            </a:pPr>
            <a:r>
              <a:rPr lang="en-US" dirty="0" smtClean="0"/>
              <a:t>Janice Regan © Sept. 2007-2016</a:t>
            </a:r>
            <a:endParaRPr lang="en-US" dirty="0"/>
          </a:p>
        </p:txBody>
      </p:sp>
      <p:sp>
        <p:nvSpPr>
          <p:cNvPr id="7" name="Slide Number Placeholder 6"/>
          <p:cNvSpPr>
            <a:spLocks noGrp="1"/>
          </p:cNvSpPr>
          <p:nvPr>
            <p:ph type="sldNum" sz="quarter" idx="11"/>
          </p:nvPr>
        </p:nvSpPr>
        <p:spPr/>
        <p:txBody>
          <a:bodyPr/>
          <a:lstStyle/>
          <a:p>
            <a:pPr>
              <a:defRPr/>
            </a:pPr>
            <a:fld id="{2E716714-896C-4C03-BD7F-8F0A28D56B8B}" type="slidenum">
              <a:rPr lang="en-US" smtClean="0"/>
              <a:pPr>
                <a:defRPr/>
              </a:pPr>
              <a:t>24</a:t>
            </a:fld>
            <a:endParaRPr lang="en-US"/>
          </a:p>
        </p:txBody>
      </p:sp>
      <mc:AlternateContent xmlns:mc="http://schemas.openxmlformats.org/markup-compatibility/2006">
        <mc:Choice xmlns:a14="http://schemas.microsoft.com/office/drawing/2010/main" Requires="a14">
          <p:sp>
            <p:nvSpPr>
              <p:cNvPr id="8" name="TextBox 7"/>
              <p:cNvSpPr txBox="1"/>
              <p:nvPr/>
            </p:nvSpPr>
            <p:spPr>
              <a:xfrm>
                <a:off x="251611" y="4573442"/>
                <a:ext cx="8149082" cy="3527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𝑒𝑛𝑑𝑡𝑜𝑒𝑛𝑑</m:t>
                          </m:r>
                        </m:sub>
                      </m:sSub>
                      <m:r>
                        <a:rPr lang="en-CA" sz="2000" b="0" i="1" smtClean="0">
                          <a:latin typeface="Cambria Math" panose="02040503050406030204" pitchFamily="18" charset="0"/>
                        </a:rPr>
                        <m:t>=</m:t>
                      </m:r>
                      <m:d>
                        <m:dPr>
                          <m:begChr m:val="{"/>
                          <m:endChr m:val="}"/>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𝑝𝑟𝑜𝑐</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𝑝𝑟𝑜𝑝</m:t>
                              </m:r>
                            </m:sub>
                          </m:sSub>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𝑑𝑎𝑡𝑎</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h𝑒𝑎𝑑</m:t>
                                  </m:r>
                                </m:sub>
                              </m:sSub>
                            </m:e>
                          </m:d>
                        </m:e>
                      </m:d>
                      <m:r>
                        <a:rPr lang="en-CA" sz="2000" b="0" i="1" smtClean="0">
                          <a:latin typeface="Cambria Math" panose="02040503050406030204" pitchFamily="18" charset="0"/>
                          <a:ea typeface="Cambria Math" panose="02040503050406030204" pitchFamily="18" charset="0"/>
                        </a:rPr>
                        <m:t>×</m:t>
                      </m:r>
                      <m:d>
                        <m:dPr>
                          <m:begChr m:val="{"/>
                          <m:endChr m:val="}"/>
                          <m:ctrlPr>
                            <a:rPr lang="en-CA" sz="2000" b="0" i="1" smtClean="0">
                              <a:latin typeface="Cambria Math" panose="02040503050406030204" pitchFamily="18" charset="0"/>
                              <a:ea typeface="Cambria Math" panose="02040503050406030204" pitchFamily="18" charset="0"/>
                            </a:rPr>
                          </m:ctrlPr>
                        </m:dPr>
                        <m:e>
                          <m:r>
                            <a:rPr lang="en-CA" sz="2000" b="0" i="1" smtClean="0">
                              <a:latin typeface="Cambria Math" panose="02040503050406030204" pitchFamily="18" charset="0"/>
                              <a:ea typeface="Cambria Math" panose="02040503050406030204" pitchFamily="18" charset="0"/>
                            </a:rPr>
                            <m:t>4</m:t>
                          </m:r>
                        </m:e>
                      </m:d>
                    </m:oMath>
                  </m:oMathPara>
                </a14:m>
                <a:endParaRPr lang="en-CA" sz="2000" dirty="0"/>
              </a:p>
            </p:txBody>
          </p:sp>
        </mc:Choice>
        <mc:Fallback>
          <p:sp>
            <p:nvSpPr>
              <p:cNvPr id="8" name="TextBox 7"/>
              <p:cNvSpPr txBox="1">
                <a:spLocks noRot="1" noChangeAspect="1" noMove="1" noResize="1" noEditPoints="1" noAdjustHandles="1" noChangeArrowheads="1" noChangeShapeType="1" noTextEdit="1"/>
              </p:cNvSpPr>
              <p:nvPr/>
            </p:nvSpPr>
            <p:spPr>
              <a:xfrm>
                <a:off x="251611" y="4573442"/>
                <a:ext cx="8149082" cy="352789"/>
              </a:xfrm>
              <a:prstGeom prst="rect">
                <a:avLst/>
              </a:prstGeom>
              <a:blipFill>
                <a:blip r:embed="rId2"/>
                <a:stretch>
                  <a:fillRect b="-1896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97642" y="5290594"/>
                <a:ext cx="8089158" cy="3527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𝑒𝑛𝑑𝑡𝑜𝑒𝑛𝑑</m:t>
                          </m:r>
                        </m:sub>
                      </m:sSub>
                      <m:r>
                        <a:rPr lang="en-CA" sz="2000" b="0" i="1" smtClean="0">
                          <a:latin typeface="Cambria Math" panose="02040503050406030204" pitchFamily="18" charset="0"/>
                        </a:rPr>
                        <m:t>  =</m:t>
                      </m:r>
                      <m:d>
                        <m:dPr>
                          <m:begChr m:val="{"/>
                          <m:endChr m:val="}"/>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𝑝𝑟𝑜𝑐</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𝑝𝑟𝑜𝑝</m:t>
                              </m:r>
                            </m:sub>
                          </m:sSub>
                          <m:r>
                            <a:rPr lang="en-CA" sz="2000" i="1">
                              <a:latin typeface="Cambria Math" panose="02040503050406030204" pitchFamily="18" charset="0"/>
                            </a:rPr>
                            <m:t>+</m:t>
                          </m:r>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𝑑𝑎𝑡𝑎</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h𝑒𝑎𝑑</m:t>
                                  </m:r>
                                </m:sub>
                              </m:sSub>
                            </m:e>
                          </m:d>
                        </m:e>
                      </m:d>
                      <m:r>
                        <a:rPr lang="en-CA" sz="2000" b="0" i="1" smtClean="0">
                          <a:latin typeface="Cambria Math" panose="02040503050406030204" pitchFamily="18" charset="0"/>
                          <a:ea typeface="Cambria Math" panose="02040503050406030204" pitchFamily="18" charset="0"/>
                        </a:rPr>
                        <m:t>×</m:t>
                      </m:r>
                      <m:d>
                        <m:dPr>
                          <m:begChr m:val="{"/>
                          <m:endChr m:val="}"/>
                          <m:ctrlPr>
                            <a:rPr lang="en-CA" sz="2000" b="0" i="1" smtClean="0">
                              <a:latin typeface="Cambria Math" panose="02040503050406030204" pitchFamily="18" charset="0"/>
                              <a:ea typeface="Cambria Math" panose="02040503050406030204" pitchFamily="18" charset="0"/>
                            </a:rPr>
                          </m:ctrlPr>
                        </m:dPr>
                        <m:e>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𝑁</m:t>
                              </m:r>
                            </m:e>
                            <m:sub>
                              <m:r>
                                <a:rPr lang="en-CA" sz="2000" b="0" i="1" smtClean="0">
                                  <a:latin typeface="Cambria Math" panose="02040503050406030204" pitchFamily="18" charset="0"/>
                                  <a:ea typeface="Cambria Math" panose="02040503050406030204" pitchFamily="18" charset="0"/>
                                </a:rPr>
                                <m:t>𝑝𝑎𝑐𝑘</m:t>
                              </m:r>
                            </m:sub>
                          </m:sSub>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𝑁</m:t>
                              </m:r>
                            </m:e>
                            <m:sub>
                              <m:r>
                                <a:rPr lang="en-CA" sz="2000" b="0" i="1" smtClean="0">
                                  <a:latin typeface="Cambria Math" panose="02040503050406030204" pitchFamily="18" charset="0"/>
                                  <a:ea typeface="Cambria Math" panose="02040503050406030204" pitchFamily="18" charset="0"/>
                                </a:rPr>
                                <m:t>𝑡𝑟𝑎𝑛𝑠</m:t>
                              </m:r>
                            </m:sub>
                          </m:sSub>
                          <m:r>
                            <a:rPr lang="en-CA" sz="2000" b="0" i="1" smtClean="0">
                              <a:latin typeface="Cambria Math" panose="02040503050406030204" pitchFamily="18" charset="0"/>
                              <a:ea typeface="Cambria Math" panose="02040503050406030204" pitchFamily="18" charset="0"/>
                            </a:rPr>
                            <m:t>−1)</m:t>
                          </m:r>
                        </m:e>
                      </m:d>
                    </m:oMath>
                  </m:oMathPara>
                </a14:m>
                <a:endParaRPr lang="en-CA" sz="2000" dirty="0"/>
              </a:p>
            </p:txBody>
          </p:sp>
        </mc:Choice>
        <mc:Fallback>
          <p:sp>
            <p:nvSpPr>
              <p:cNvPr id="12" name="TextBox 11"/>
              <p:cNvSpPr txBox="1">
                <a:spLocks noRot="1" noChangeAspect="1" noMove="1" noResize="1" noEditPoints="1" noAdjustHandles="1" noChangeArrowheads="1" noChangeShapeType="1" noTextEdit="1"/>
              </p:cNvSpPr>
              <p:nvPr/>
            </p:nvSpPr>
            <p:spPr>
              <a:xfrm>
                <a:off x="597642" y="5290594"/>
                <a:ext cx="8089158" cy="352789"/>
              </a:xfrm>
              <a:prstGeom prst="rect">
                <a:avLst/>
              </a:prstGeom>
              <a:blipFill>
                <a:blip r:embed="rId3"/>
                <a:stretch>
                  <a:fillRect l="-226" b="-24138"/>
                </a:stretch>
              </a:blipFill>
            </p:spPr>
            <p:txBody>
              <a:bodyPr/>
              <a:lstStyle/>
              <a:p>
                <a:r>
                  <a:rPr lang="en-CA">
                    <a:noFill/>
                  </a:rPr>
                  <a:t> </a:t>
                </a:r>
              </a:p>
            </p:txBody>
          </p:sp>
        </mc:Fallback>
      </mc:AlternateContent>
    </p:spTree>
    <p:extLst>
      <p:ext uri="{BB962C8B-B14F-4D97-AF65-F5344CB8AC3E}">
        <p14:creationId xmlns:p14="http://schemas.microsoft.com/office/powerpoint/2010/main" val="878674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p:cNvSpPr txBox="1"/>
          <p:nvPr/>
        </p:nvSpPr>
        <p:spPr>
          <a:xfrm>
            <a:off x="323850" y="1581150"/>
            <a:ext cx="8763000" cy="369332"/>
          </a:xfrm>
          <a:prstGeom prst="rect">
            <a:avLst/>
          </a:prstGeom>
        </p:spPr>
        <p:txBody>
          <a:bodyPr wrap="square" rtlCol="0">
            <a:spAutoFit/>
          </a:bodyPr>
          <a:lstStyle/>
          <a:p>
            <a:endParaRPr lang="en-US" dirty="0"/>
          </a:p>
        </p:txBody>
      </p:sp>
      <p:sp>
        <p:nvSpPr>
          <p:cNvPr id="371715" name="Rectangle 3"/>
          <p:cNvSpPr>
            <a:spLocks noGrp="1" noChangeArrowheads="1"/>
          </p:cNvSpPr>
          <p:nvPr>
            <p:ph type="title"/>
          </p:nvPr>
        </p:nvSpPr>
        <p:spPr>
          <a:xfrm>
            <a:off x="457200" y="357188"/>
            <a:ext cx="8229600" cy="869950"/>
          </a:xfrm>
        </p:spPr>
        <p:txBody>
          <a:bodyPr/>
          <a:lstStyle/>
          <a:p>
            <a:r>
              <a:rPr lang="en-US"/>
              <a:t>Effect of packet size</a:t>
            </a:r>
          </a:p>
        </p:txBody>
      </p:sp>
      <p:sp>
        <p:nvSpPr>
          <p:cNvPr id="5" name="Date Placeholder 3"/>
          <p:cNvSpPr>
            <a:spLocks noGrp="1"/>
          </p:cNvSpPr>
          <p:nvPr>
            <p:ph type="dt" sz="half" idx="10"/>
          </p:nvPr>
        </p:nvSpPr>
        <p:spPr/>
        <p:txBody>
          <a:bodyPr/>
          <a:lstStyle/>
          <a:p>
            <a:r>
              <a:rPr lang="en-US" smtClean="0"/>
              <a:t>Janice Regan © Sept. 2007-2016</a:t>
            </a:r>
            <a:endParaRPr lang="en-US"/>
          </a:p>
        </p:txBody>
      </p:sp>
      <p:sp>
        <p:nvSpPr>
          <p:cNvPr id="6" name="Slide Number Placeholder 5"/>
          <p:cNvSpPr>
            <a:spLocks noGrp="1"/>
          </p:cNvSpPr>
          <p:nvPr>
            <p:ph type="sldNum" sz="quarter" idx="11"/>
          </p:nvPr>
        </p:nvSpPr>
        <p:spPr>
          <a:xfrm>
            <a:off x="6553200" y="6477000"/>
            <a:ext cx="2133600" cy="228600"/>
          </a:xfrm>
          <a:prstGeom prst="rect">
            <a:avLst/>
          </a:prstGeom>
        </p:spPr>
        <p:txBody>
          <a:bodyPr/>
          <a:lstStyle/>
          <a:p>
            <a:fld id="{815E6F85-6A36-410D-8B88-A094104E04F2}" type="slidenum">
              <a:rPr lang="en-US"/>
              <a:pPr/>
              <a:t>25</a:t>
            </a:fld>
            <a:endParaRPr lang="en-US"/>
          </a:p>
        </p:txBody>
      </p:sp>
      <p:pic>
        <p:nvPicPr>
          <p:cNvPr id="371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411" y="1394618"/>
            <a:ext cx="5967413" cy="489426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71716" name="Text Box 4"/>
          <p:cNvSpPr txBox="1">
            <a:spLocks noChangeArrowheads="1"/>
          </p:cNvSpPr>
          <p:nvPr/>
        </p:nvSpPr>
        <p:spPr bwMode="auto">
          <a:xfrm>
            <a:off x="276225" y="6329363"/>
            <a:ext cx="3468688" cy="3667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dirty="0">
                <a:latin typeface="Arial" charset="0"/>
              </a:rPr>
              <a:t>Stallings 2003: Figure 10.14</a:t>
            </a:r>
          </a:p>
        </p:txBody>
      </p:sp>
    </p:spTree>
    <p:extLst>
      <p:ext uri="{BB962C8B-B14F-4D97-AF65-F5344CB8AC3E}">
        <p14:creationId xmlns:p14="http://schemas.microsoft.com/office/powerpoint/2010/main" val="625366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sz="half" idx="1"/>
          </p:nvPr>
        </p:nvSpPr>
        <p:spPr>
          <a:xfrm>
            <a:off x="457200" y="1733550"/>
            <a:ext cx="8362950" cy="4719638"/>
          </a:xfrm>
        </p:spPr>
        <p:txBody>
          <a:bodyPr/>
          <a:lstStyle/>
          <a:p>
            <a:endParaRPr lang="en-US" sz="2800" dirty="0"/>
          </a:p>
          <a:p>
            <a:r>
              <a:rPr lang="en-US" sz="2800" dirty="0" smtClean="0"/>
              <a:t>For </a:t>
            </a:r>
            <a:r>
              <a:rPr lang="en-US" sz="2800" dirty="0"/>
              <a:t>the five packet </a:t>
            </a:r>
            <a:r>
              <a:rPr lang="en-US" sz="2800" dirty="0" smtClean="0"/>
              <a:t>case</a:t>
            </a:r>
          </a:p>
          <a:p>
            <a:endParaRPr lang="en-US" sz="2800" dirty="0"/>
          </a:p>
          <a:p>
            <a:endParaRPr lang="en-US" sz="2800" dirty="0"/>
          </a:p>
          <a:p>
            <a:r>
              <a:rPr lang="en-US" sz="2800" dirty="0"/>
              <a:t>Therefore we can generalize the relation </a:t>
            </a:r>
            <a:r>
              <a:rPr lang="en-US" sz="2800" dirty="0" smtClean="0"/>
              <a:t>to</a:t>
            </a:r>
            <a:endParaRPr lang="en-US" sz="2800" dirty="0"/>
          </a:p>
          <a:p>
            <a:endParaRPr lang="en-US" sz="2800" dirty="0"/>
          </a:p>
          <a:p>
            <a:endParaRPr lang="en-US" sz="2800" dirty="0"/>
          </a:p>
        </p:txBody>
      </p:sp>
      <p:sp>
        <p:nvSpPr>
          <p:cNvPr id="373762" name="Rectangle 2"/>
          <p:cNvSpPr>
            <a:spLocks noGrp="1" noChangeArrowheads="1"/>
          </p:cNvSpPr>
          <p:nvPr>
            <p:ph type="title"/>
          </p:nvPr>
        </p:nvSpPr>
        <p:spPr>
          <a:xfrm>
            <a:off x="446088" y="820738"/>
            <a:ext cx="8229600" cy="642937"/>
          </a:xfrm>
        </p:spPr>
        <p:txBody>
          <a:bodyPr/>
          <a:lstStyle/>
          <a:p>
            <a:r>
              <a:rPr lang="en-US" sz="4000" dirty="0" smtClean="0"/>
              <a:t>End to End Delay:  more packets</a:t>
            </a:r>
            <a:endParaRPr lang="en-US" sz="4000" dirty="0"/>
          </a:p>
        </p:txBody>
      </p:sp>
      <p:sp>
        <p:nvSpPr>
          <p:cNvPr id="7" name="Date Placeholder 5"/>
          <p:cNvSpPr>
            <a:spLocks noGrp="1"/>
          </p:cNvSpPr>
          <p:nvPr>
            <p:ph type="dt" sz="half" idx="10"/>
          </p:nvPr>
        </p:nvSpPr>
        <p:spPr/>
        <p:txBody>
          <a:bodyPr/>
          <a:lstStyle/>
          <a:p>
            <a:r>
              <a:rPr lang="en-US" smtClean="0"/>
              <a:t>Janice Regan © Sept. 2007-2016</a:t>
            </a:r>
            <a:endParaRPr lang="en-US"/>
          </a:p>
        </p:txBody>
      </p:sp>
      <p:sp>
        <p:nvSpPr>
          <p:cNvPr id="8" name="Slide Number Placeholder 7"/>
          <p:cNvSpPr>
            <a:spLocks noGrp="1"/>
          </p:cNvSpPr>
          <p:nvPr>
            <p:ph type="sldNum" sz="quarter" idx="11"/>
          </p:nvPr>
        </p:nvSpPr>
        <p:spPr>
          <a:xfrm>
            <a:off x="6553200" y="6477000"/>
            <a:ext cx="2133600" cy="228600"/>
          </a:xfrm>
          <a:prstGeom prst="rect">
            <a:avLst/>
          </a:prstGeom>
        </p:spPr>
        <p:txBody>
          <a:bodyPr/>
          <a:lstStyle/>
          <a:p>
            <a:fld id="{5F6DB3C5-8973-4668-A488-29305D4F4949}" type="slidenum">
              <a:rPr lang="en-US"/>
              <a:pPr/>
              <a:t>26</a:t>
            </a:fld>
            <a:endParaRPr lang="en-US"/>
          </a:p>
        </p:txBody>
      </p:sp>
      <mc:AlternateContent xmlns:mc="http://schemas.openxmlformats.org/markup-compatibility/2006">
        <mc:Choice xmlns:a14="http://schemas.microsoft.com/office/drawing/2010/main" Requires="a14">
          <p:sp>
            <p:nvSpPr>
              <p:cNvPr id="9" name="TextBox 8"/>
              <p:cNvSpPr txBox="1"/>
              <p:nvPr/>
            </p:nvSpPr>
            <p:spPr>
              <a:xfrm>
                <a:off x="1006960" y="3051096"/>
                <a:ext cx="7107855" cy="423386"/>
              </a:xfrm>
              <a:prstGeom prst="rect">
                <a:avLst/>
              </a:prstGeom>
              <a:noFill/>
            </p:spPr>
            <p:txBody>
              <a:bodyPr wrap="square" lIns="0" tIns="0" rIns="0" bIns="0" rtlCol="0">
                <a:spAutoFit/>
              </a:bodyPr>
              <a:lstStyle/>
              <a:p>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𝑒𝑛𝑑𝑡𝑜𝑒𝑛𝑑</m:t>
                        </m:r>
                      </m:sub>
                    </m:sSub>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𝑝𝑟𝑜𝑐</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𝑝𝑟𝑜𝑝</m:t>
                            </m:r>
                          </m:sub>
                        </m:sSub>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𝑑𝑎𝑡𝑎</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h𝑒𝑎𝑑</m:t>
                                </m:r>
                              </m:sub>
                            </m:sSub>
                          </m:e>
                        </m:d>
                      </m:e>
                    </m:d>
                    <m:r>
                      <a:rPr lang="en-CA" sz="2400" b="0" i="1" smtClean="0">
                        <a:latin typeface="Cambria Math" panose="02040503050406030204" pitchFamily="18" charset="0"/>
                        <a:ea typeface="Cambria Math" panose="02040503050406030204" pitchFamily="18" charset="0"/>
                      </a:rPr>
                      <m:t>× </m:t>
                    </m:r>
                  </m:oMath>
                </a14:m>
                <a:r>
                  <a:rPr lang="en-CA" sz="2400" dirty="0" smtClean="0"/>
                  <a:t>7</a:t>
                </a:r>
                <a:endParaRPr lang="en-CA" sz="2400" dirty="0"/>
              </a:p>
            </p:txBody>
          </p:sp>
        </mc:Choice>
        <mc:Fallback>
          <p:sp>
            <p:nvSpPr>
              <p:cNvPr id="9" name="TextBox 8"/>
              <p:cNvSpPr txBox="1">
                <a:spLocks noRot="1" noChangeAspect="1" noMove="1" noResize="1" noEditPoints="1" noAdjustHandles="1" noChangeArrowheads="1" noChangeShapeType="1" noTextEdit="1"/>
              </p:cNvSpPr>
              <p:nvPr/>
            </p:nvSpPr>
            <p:spPr>
              <a:xfrm>
                <a:off x="1006960" y="3051096"/>
                <a:ext cx="7107855" cy="423386"/>
              </a:xfrm>
              <a:prstGeom prst="rect">
                <a:avLst/>
              </a:prstGeom>
              <a:blipFill>
                <a:blip r:embed="rId2"/>
                <a:stretch>
                  <a:fillRect t="-17391" b="-3623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16308" y="4858794"/>
                <a:ext cx="8089158" cy="3527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𝑒𝑛𝑑𝑡𝑜𝑒𝑛𝑑</m:t>
                          </m:r>
                        </m:sub>
                      </m:sSub>
                      <m:r>
                        <a:rPr lang="en-CA" sz="2000" b="0" i="1" smtClean="0">
                          <a:latin typeface="Cambria Math" panose="02040503050406030204" pitchFamily="18" charset="0"/>
                        </a:rPr>
                        <m:t>  =</m:t>
                      </m:r>
                      <m:d>
                        <m:dPr>
                          <m:begChr m:val="{"/>
                          <m:endChr m:val="}"/>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𝑝𝑟𝑜𝑐</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𝑝𝑟𝑜𝑝</m:t>
                              </m:r>
                            </m:sub>
                          </m:sSub>
                          <m:r>
                            <a:rPr lang="en-CA" sz="2000" i="1">
                              <a:latin typeface="Cambria Math" panose="02040503050406030204" pitchFamily="18" charset="0"/>
                            </a:rPr>
                            <m:t>+</m:t>
                          </m:r>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𝑑𝑎𝑡𝑎</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𝑑</m:t>
                                  </m:r>
                                </m:e>
                                <m:sub>
                                  <m:r>
                                    <a:rPr lang="en-CA" sz="2000" i="1">
                                      <a:latin typeface="Cambria Math" panose="02040503050406030204" pitchFamily="18" charset="0"/>
                                    </a:rPr>
                                    <m:t>h𝑒𝑎𝑑</m:t>
                                  </m:r>
                                </m:sub>
                              </m:sSub>
                            </m:e>
                          </m:d>
                        </m:e>
                      </m:d>
                      <m:r>
                        <a:rPr lang="en-CA" sz="2000" b="0" i="1" smtClean="0">
                          <a:latin typeface="Cambria Math" panose="02040503050406030204" pitchFamily="18" charset="0"/>
                          <a:ea typeface="Cambria Math" panose="02040503050406030204" pitchFamily="18" charset="0"/>
                        </a:rPr>
                        <m:t>×</m:t>
                      </m:r>
                      <m:d>
                        <m:dPr>
                          <m:begChr m:val="{"/>
                          <m:endChr m:val="}"/>
                          <m:ctrlPr>
                            <a:rPr lang="en-CA" sz="2000" b="0" i="1" smtClean="0">
                              <a:latin typeface="Cambria Math" panose="02040503050406030204" pitchFamily="18" charset="0"/>
                              <a:ea typeface="Cambria Math" panose="02040503050406030204" pitchFamily="18" charset="0"/>
                            </a:rPr>
                          </m:ctrlPr>
                        </m:dPr>
                        <m:e>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𝑁</m:t>
                              </m:r>
                            </m:e>
                            <m:sub>
                              <m:r>
                                <a:rPr lang="en-CA" sz="2000" b="0" i="1" smtClean="0">
                                  <a:latin typeface="Cambria Math" panose="02040503050406030204" pitchFamily="18" charset="0"/>
                                  <a:ea typeface="Cambria Math" panose="02040503050406030204" pitchFamily="18" charset="0"/>
                                </a:rPr>
                                <m:t>𝑝𝑎𝑐𝑘</m:t>
                              </m:r>
                            </m:sub>
                          </m:sSub>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𝑁</m:t>
                              </m:r>
                            </m:e>
                            <m:sub>
                              <m:r>
                                <a:rPr lang="en-CA" sz="2000" b="0" i="1" smtClean="0">
                                  <a:latin typeface="Cambria Math" panose="02040503050406030204" pitchFamily="18" charset="0"/>
                                  <a:ea typeface="Cambria Math" panose="02040503050406030204" pitchFamily="18" charset="0"/>
                                </a:rPr>
                                <m:t>𝑡𝑟𝑎𝑛𝑠</m:t>
                              </m:r>
                            </m:sub>
                          </m:sSub>
                          <m:r>
                            <a:rPr lang="en-CA" sz="2000" b="0" i="1" smtClean="0">
                              <a:latin typeface="Cambria Math" panose="02040503050406030204" pitchFamily="18" charset="0"/>
                              <a:ea typeface="Cambria Math" panose="02040503050406030204" pitchFamily="18" charset="0"/>
                            </a:rPr>
                            <m:t>−1)</m:t>
                          </m:r>
                        </m:e>
                      </m:d>
                    </m:oMath>
                  </m:oMathPara>
                </a14:m>
                <a:endParaRPr lang="en-CA" sz="2000" dirty="0"/>
              </a:p>
            </p:txBody>
          </p:sp>
        </mc:Choice>
        <mc:Fallback>
          <p:sp>
            <p:nvSpPr>
              <p:cNvPr id="11" name="TextBox 10"/>
              <p:cNvSpPr txBox="1">
                <a:spLocks noRot="1" noChangeAspect="1" noMove="1" noResize="1" noEditPoints="1" noAdjustHandles="1" noChangeArrowheads="1" noChangeShapeType="1" noTextEdit="1"/>
              </p:cNvSpPr>
              <p:nvPr/>
            </p:nvSpPr>
            <p:spPr>
              <a:xfrm>
                <a:off x="516308" y="4858794"/>
                <a:ext cx="8089158" cy="352789"/>
              </a:xfrm>
              <a:prstGeom prst="rect">
                <a:avLst/>
              </a:prstGeom>
              <a:blipFill>
                <a:blip r:embed="rId3"/>
                <a:stretch>
                  <a:fillRect l="-226" b="-24138"/>
                </a:stretch>
              </a:blipFill>
            </p:spPr>
            <p:txBody>
              <a:bodyPr/>
              <a:lstStyle/>
              <a:p>
                <a:r>
                  <a:rPr lang="en-CA">
                    <a:noFill/>
                  </a:rPr>
                  <a:t> </a:t>
                </a:r>
              </a:p>
            </p:txBody>
          </p:sp>
        </mc:Fallback>
      </mc:AlternateContent>
    </p:spTree>
    <p:extLst>
      <p:ext uri="{BB962C8B-B14F-4D97-AF65-F5344CB8AC3E}">
        <p14:creationId xmlns:p14="http://schemas.microsoft.com/office/powerpoint/2010/main" val="1997591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p:cNvSpPr txBox="1"/>
          <p:nvPr/>
        </p:nvSpPr>
        <p:spPr>
          <a:xfrm>
            <a:off x="323850" y="1581150"/>
            <a:ext cx="8763000" cy="369332"/>
          </a:xfrm>
          <a:prstGeom prst="rect">
            <a:avLst/>
          </a:prstGeom>
        </p:spPr>
        <p:txBody>
          <a:bodyPr wrap="square" rtlCol="0">
            <a:spAutoFit/>
          </a:bodyPr>
          <a:lstStyle/>
          <a:p>
            <a:endParaRPr lang="en-US" dirty="0"/>
          </a:p>
        </p:txBody>
      </p:sp>
      <p:sp>
        <p:nvSpPr>
          <p:cNvPr id="371715" name="Rectangle 3"/>
          <p:cNvSpPr>
            <a:spLocks noGrp="1" noChangeArrowheads="1"/>
          </p:cNvSpPr>
          <p:nvPr>
            <p:ph type="title"/>
          </p:nvPr>
        </p:nvSpPr>
        <p:spPr>
          <a:xfrm>
            <a:off x="457200" y="357188"/>
            <a:ext cx="8229600" cy="869950"/>
          </a:xfrm>
        </p:spPr>
        <p:txBody>
          <a:bodyPr/>
          <a:lstStyle/>
          <a:p>
            <a:r>
              <a:rPr lang="en-US"/>
              <a:t>Effect of packet size</a:t>
            </a:r>
          </a:p>
        </p:txBody>
      </p:sp>
      <p:sp>
        <p:nvSpPr>
          <p:cNvPr id="5" name="Date Placeholder 3"/>
          <p:cNvSpPr>
            <a:spLocks noGrp="1"/>
          </p:cNvSpPr>
          <p:nvPr>
            <p:ph type="dt" sz="half" idx="10"/>
          </p:nvPr>
        </p:nvSpPr>
        <p:spPr/>
        <p:txBody>
          <a:bodyPr/>
          <a:lstStyle/>
          <a:p>
            <a:r>
              <a:rPr lang="en-US" smtClean="0"/>
              <a:t>Janice Regan © Sept. 2007-2016</a:t>
            </a:r>
            <a:endParaRPr lang="en-US"/>
          </a:p>
        </p:txBody>
      </p:sp>
      <p:sp>
        <p:nvSpPr>
          <p:cNvPr id="6" name="Slide Number Placeholder 5"/>
          <p:cNvSpPr>
            <a:spLocks noGrp="1"/>
          </p:cNvSpPr>
          <p:nvPr>
            <p:ph type="sldNum" sz="quarter" idx="11"/>
          </p:nvPr>
        </p:nvSpPr>
        <p:spPr>
          <a:xfrm>
            <a:off x="6553200" y="6477000"/>
            <a:ext cx="2133600" cy="228600"/>
          </a:xfrm>
          <a:prstGeom prst="rect">
            <a:avLst/>
          </a:prstGeom>
        </p:spPr>
        <p:txBody>
          <a:bodyPr/>
          <a:lstStyle/>
          <a:p>
            <a:fld id="{815E6F85-6A36-410D-8B88-A094104E04F2}" type="slidenum">
              <a:rPr lang="en-US"/>
              <a:pPr/>
              <a:t>27</a:t>
            </a:fld>
            <a:endParaRPr lang="en-US"/>
          </a:p>
        </p:txBody>
      </p:sp>
      <p:pic>
        <p:nvPicPr>
          <p:cNvPr id="371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65250"/>
            <a:ext cx="5967413" cy="489426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71716" name="Text Box 4"/>
          <p:cNvSpPr txBox="1">
            <a:spLocks noChangeArrowheads="1"/>
          </p:cNvSpPr>
          <p:nvPr/>
        </p:nvSpPr>
        <p:spPr bwMode="auto">
          <a:xfrm>
            <a:off x="276225" y="6329363"/>
            <a:ext cx="3468688" cy="3667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dirty="0">
                <a:latin typeface="Arial" charset="0"/>
              </a:rPr>
              <a:t>Stallings 2003: Figure 10.14</a:t>
            </a:r>
          </a:p>
        </p:txBody>
      </p:sp>
    </p:spTree>
    <p:extLst>
      <p:ext uri="{BB962C8B-B14F-4D97-AF65-F5344CB8AC3E}">
        <p14:creationId xmlns:p14="http://schemas.microsoft.com/office/powerpoint/2010/main" val="9682432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dirty="0"/>
              <a:t>Packet  </a:t>
            </a:r>
            <a:r>
              <a:rPr lang="en-US" dirty="0" smtClean="0"/>
              <a:t>size considerations</a:t>
            </a:r>
            <a:endParaRPr lang="en-US" dirty="0"/>
          </a:p>
        </p:txBody>
      </p:sp>
      <p:sp>
        <p:nvSpPr>
          <p:cNvPr id="252931" name="Rectangle 3"/>
          <p:cNvSpPr>
            <a:spLocks noGrp="1" noChangeArrowheads="1"/>
          </p:cNvSpPr>
          <p:nvPr>
            <p:ph idx="1"/>
          </p:nvPr>
        </p:nvSpPr>
        <p:spPr>
          <a:xfrm>
            <a:off x="303213" y="1895475"/>
            <a:ext cx="8680450" cy="5345113"/>
          </a:xfrm>
        </p:spPr>
        <p:txBody>
          <a:bodyPr/>
          <a:lstStyle/>
          <a:p>
            <a:pPr>
              <a:lnSpc>
                <a:spcPct val="80000"/>
              </a:lnSpc>
            </a:pPr>
            <a:r>
              <a:rPr lang="en-US" sz="2400" dirty="0" smtClean="0"/>
              <a:t>Delay is introduced by requiring packet, or section of message,  to arrive at an intermediate station before the message is forwarded is smaller than for message switching</a:t>
            </a:r>
          </a:p>
          <a:p>
            <a:pPr>
              <a:lnSpc>
                <a:spcPct val="80000"/>
              </a:lnSpc>
            </a:pPr>
            <a:r>
              <a:rPr lang="en-US" sz="2400" dirty="0" smtClean="0"/>
              <a:t>Packet headers add additional overhead that increases as the size of the packet decreases</a:t>
            </a:r>
          </a:p>
          <a:p>
            <a:pPr>
              <a:lnSpc>
                <a:spcPct val="80000"/>
              </a:lnSpc>
            </a:pPr>
            <a:r>
              <a:rPr lang="en-US" sz="2400" dirty="0" smtClean="0"/>
              <a:t>Waits </a:t>
            </a:r>
            <a:r>
              <a:rPr lang="en-US" sz="2400" dirty="0"/>
              <a:t>for next link will be minimized if  smaller packets of data are being transmitted as single units</a:t>
            </a:r>
          </a:p>
          <a:p>
            <a:pPr>
              <a:lnSpc>
                <a:spcPct val="80000"/>
              </a:lnSpc>
            </a:pPr>
            <a:r>
              <a:rPr lang="en-US" sz="2400"/>
              <a:t>Shorter packets are less likely to contain errors and require retransmission than long messages</a:t>
            </a:r>
          </a:p>
          <a:p>
            <a:pPr>
              <a:lnSpc>
                <a:spcPct val="80000"/>
              </a:lnSpc>
            </a:pPr>
            <a:r>
              <a:rPr lang="en-US" sz="2400" smtClean="0"/>
              <a:t>Required retransmissions are shorter, and add less additional load to the system</a:t>
            </a:r>
            <a:endParaRPr lang="en-US" sz="24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222A2A5B-E46F-48E2-8BC4-F0DC1E082152}" type="slidenum">
              <a:rPr lang="en-US"/>
              <a:pPr/>
              <a:t>28</a:t>
            </a:fld>
            <a:endParaRPr lang="en-US"/>
          </a:p>
        </p:txBody>
      </p:sp>
    </p:spTree>
    <p:extLst>
      <p:ext uri="{BB962C8B-B14F-4D97-AF65-F5344CB8AC3E}">
        <p14:creationId xmlns:p14="http://schemas.microsoft.com/office/powerpoint/2010/main" val="180746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Packet travel times</a:t>
            </a:r>
          </a:p>
        </p:txBody>
      </p:sp>
      <p:sp>
        <p:nvSpPr>
          <p:cNvPr id="260099" name="Rectangle 3"/>
          <p:cNvSpPr>
            <a:spLocks noGrp="1" noChangeArrowheads="1"/>
          </p:cNvSpPr>
          <p:nvPr>
            <p:ph idx="1"/>
          </p:nvPr>
        </p:nvSpPr>
        <p:spPr/>
        <p:txBody>
          <a:bodyPr/>
          <a:lstStyle/>
          <a:p>
            <a:r>
              <a:rPr lang="en-US" sz="2400" dirty="0"/>
              <a:t>Packets can travel along different paths from one station to another</a:t>
            </a:r>
          </a:p>
          <a:p>
            <a:r>
              <a:rPr lang="en-US" sz="2400" dirty="0"/>
              <a:t>Different paths have different travel times</a:t>
            </a:r>
          </a:p>
          <a:p>
            <a:r>
              <a:rPr lang="en-US" sz="2400" dirty="0"/>
              <a:t>Packets that leave in order A-B-C may arrive in any order, because they travel along different paths with different travel times</a:t>
            </a:r>
          </a:p>
          <a:p>
            <a:endParaRPr lang="en-US" sz="3200" dirty="0"/>
          </a:p>
        </p:txBody>
      </p:sp>
      <p:sp>
        <p:nvSpPr>
          <p:cNvPr id="40" name="Date Placeholder 3"/>
          <p:cNvSpPr>
            <a:spLocks noGrp="1"/>
          </p:cNvSpPr>
          <p:nvPr>
            <p:ph type="dt" sz="half" idx="10"/>
          </p:nvPr>
        </p:nvSpPr>
        <p:spPr>
          <a:xfrm>
            <a:off x="457200" y="6134100"/>
            <a:ext cx="4389438" cy="457200"/>
          </a:xfrm>
        </p:spPr>
        <p:txBody>
          <a:bodyPr/>
          <a:lstStyle/>
          <a:p>
            <a:r>
              <a:rPr lang="en-US" dirty="0" smtClean="0"/>
              <a:t>Janice Regan © Sept. 2007-2016</a:t>
            </a:r>
            <a:endParaRPr lang="en-US" dirty="0"/>
          </a:p>
        </p:txBody>
      </p:sp>
      <p:sp>
        <p:nvSpPr>
          <p:cNvPr id="41" name="Slide Number Placeholder 5"/>
          <p:cNvSpPr>
            <a:spLocks noGrp="1"/>
          </p:cNvSpPr>
          <p:nvPr>
            <p:ph type="sldNum" sz="quarter" idx="11"/>
          </p:nvPr>
        </p:nvSpPr>
        <p:spPr>
          <a:xfrm>
            <a:off x="6553200" y="6362700"/>
            <a:ext cx="2133600" cy="228600"/>
          </a:xfrm>
          <a:prstGeom prst="rect">
            <a:avLst/>
          </a:prstGeom>
        </p:spPr>
        <p:txBody>
          <a:bodyPr/>
          <a:lstStyle/>
          <a:p>
            <a:fld id="{4A952850-F7D3-436A-BE73-1DCEA3D5294F}" type="slidenum">
              <a:rPr lang="en-US"/>
              <a:pPr/>
              <a:t>2</a:t>
            </a:fld>
            <a:endParaRPr lang="en-US" dirty="0"/>
          </a:p>
        </p:txBody>
      </p:sp>
    </p:spTree>
    <p:extLst>
      <p:ext uri="{BB962C8B-B14F-4D97-AF65-F5344CB8AC3E}">
        <p14:creationId xmlns:p14="http://schemas.microsoft.com/office/powerpoint/2010/main" val="1982255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61950" y="692150"/>
            <a:ext cx="8534400" cy="865188"/>
          </a:xfrm>
        </p:spPr>
        <p:txBody>
          <a:bodyPr/>
          <a:lstStyle/>
          <a:p>
            <a:r>
              <a:rPr lang="en-US" dirty="0"/>
              <a:t>Packet Switching: </a:t>
            </a:r>
            <a:endParaRPr lang="en-US" dirty="0" smtClean="0"/>
          </a:p>
        </p:txBody>
      </p:sp>
      <p:sp>
        <p:nvSpPr>
          <p:cNvPr id="368643" name="Rectangle 3"/>
          <p:cNvSpPr>
            <a:spLocks noGrp="1" noChangeArrowheads="1"/>
          </p:cNvSpPr>
          <p:nvPr>
            <p:ph idx="1"/>
          </p:nvPr>
        </p:nvSpPr>
        <p:spPr>
          <a:xfrm>
            <a:off x="457200" y="1752599"/>
            <a:ext cx="8229600" cy="4392613"/>
          </a:xfrm>
        </p:spPr>
        <p:txBody>
          <a:bodyPr/>
          <a:lstStyle/>
          <a:p>
            <a:pPr>
              <a:lnSpc>
                <a:spcPct val="80000"/>
              </a:lnSpc>
            </a:pPr>
            <a:r>
              <a:rPr lang="en-US" sz="2800" dirty="0"/>
              <a:t>No call setup or call termination required. </a:t>
            </a:r>
          </a:p>
          <a:p>
            <a:pPr>
              <a:lnSpc>
                <a:spcPct val="80000"/>
              </a:lnSpc>
            </a:pPr>
            <a:r>
              <a:rPr lang="en-US" sz="2800" dirty="0"/>
              <a:t>Each packet, referred to as a datagram, is sent individually, and is routed through the network individually</a:t>
            </a:r>
          </a:p>
          <a:p>
            <a:pPr>
              <a:lnSpc>
                <a:spcPct val="80000"/>
              </a:lnSpc>
            </a:pPr>
            <a:r>
              <a:rPr lang="en-US" sz="2800" dirty="0"/>
              <a:t>Packets with the same source and destination may take different paths through the network and thus may arrive at the receiver out of order</a:t>
            </a:r>
          </a:p>
          <a:p>
            <a:pPr>
              <a:lnSpc>
                <a:spcPct val="80000"/>
              </a:lnSpc>
            </a:pPr>
            <a:r>
              <a:rPr lang="en-US" sz="2800" dirty="0"/>
              <a:t>Flexible reaction to congestion and failure</a:t>
            </a:r>
          </a:p>
          <a:p>
            <a:pPr>
              <a:lnSpc>
                <a:spcPct val="80000"/>
              </a:lnSpc>
            </a:pPr>
            <a:r>
              <a:rPr lang="en-US" sz="2800" dirty="0"/>
              <a:t>Robust delivery of packets, less loss of information in lost packet than in broken virtual connection when a node fails</a:t>
            </a:r>
          </a:p>
          <a:p>
            <a:pPr>
              <a:lnSpc>
                <a:spcPct val="80000"/>
              </a:lnSpc>
            </a:pPr>
            <a:endParaRPr lang="en-US" sz="24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FC5B8969-84B5-4E19-88B9-FD2F3C63B5EA}" type="slidenum">
              <a:rPr lang="en-US"/>
              <a:pPr/>
              <a:t>29</a:t>
            </a:fld>
            <a:endParaRPr lang="en-US"/>
          </a:p>
        </p:txBody>
      </p:sp>
    </p:spTree>
    <p:extLst>
      <p:ext uri="{BB962C8B-B14F-4D97-AF65-F5344CB8AC3E}">
        <p14:creationId xmlns:p14="http://schemas.microsoft.com/office/powerpoint/2010/main" val="1934461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ircuit switching </a:t>
            </a:r>
            <a:endParaRPr lang="en-US" dirty="0"/>
          </a:p>
        </p:txBody>
      </p:sp>
      <p:sp>
        <p:nvSpPr>
          <p:cNvPr id="3" name="Content Placeholder 2"/>
          <p:cNvSpPr>
            <a:spLocks noGrp="1"/>
          </p:cNvSpPr>
          <p:nvPr>
            <p:ph idx="1"/>
          </p:nvPr>
        </p:nvSpPr>
        <p:spPr>
          <a:xfrm>
            <a:off x="5373434" y="1869129"/>
            <a:ext cx="3698873" cy="4302125"/>
          </a:xfrm>
        </p:spPr>
        <p:txBody>
          <a:bodyPr/>
          <a:lstStyle/>
          <a:p>
            <a:pPr marL="0" indent="0">
              <a:buNone/>
            </a:pPr>
            <a:endParaRPr lang="en-US" sz="1200" dirty="0" smtClean="0"/>
          </a:p>
          <a:p>
            <a:r>
              <a:rPr lang="en-US" sz="2800" dirty="0" smtClean="0"/>
              <a:t>Message is in 1 block</a:t>
            </a:r>
            <a:endParaRPr lang="en-US" sz="1200" dirty="0" smtClean="0"/>
          </a:p>
          <a:p>
            <a:endParaRPr lang="en-US" sz="1200" dirty="0" smtClean="0"/>
          </a:p>
          <a:p>
            <a:r>
              <a:rPr lang="en-US" sz="2800" dirty="0" smtClean="0"/>
              <a:t>No headers</a:t>
            </a:r>
          </a:p>
          <a:p>
            <a:endParaRPr lang="en-US" sz="2800" dirty="0" smtClean="0"/>
          </a:p>
          <a:p>
            <a:r>
              <a:rPr lang="en-US" sz="2800" dirty="0" smtClean="0"/>
              <a:t>Overhead includes establishing and breaking connection</a:t>
            </a:r>
          </a:p>
          <a:p>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30</a:t>
            </a:fld>
            <a:endParaRPr lang="en-US"/>
          </a:p>
        </p:txBody>
      </p:sp>
      <p:cxnSp>
        <p:nvCxnSpPr>
          <p:cNvPr id="39" name="Straight Arrow Connector 38"/>
          <p:cNvCxnSpPr/>
          <p:nvPr/>
        </p:nvCxnSpPr>
        <p:spPr bwMode="auto">
          <a:xfrm>
            <a:off x="777448" y="2088047"/>
            <a:ext cx="0" cy="3782817"/>
          </a:xfrm>
          <a:prstGeom prst="straightConnector1">
            <a:avLst/>
          </a:prstGeom>
          <a:solidFill>
            <a:schemeClr val="bg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372199" y="1924840"/>
            <a:ext cx="259772" cy="2290690"/>
          </a:xfrm>
          <a:prstGeom prst="rect">
            <a:avLst/>
          </a:prstGeom>
          <a:noFill/>
        </p:spPr>
        <p:txBody>
          <a:bodyPr wrap="square" rtlCol="0">
            <a:spAutoFit/>
          </a:bodyPr>
          <a:lstStyle/>
          <a:p>
            <a:r>
              <a:rPr lang="en-US" dirty="0" smtClean="0"/>
              <a:t>Time  increases</a:t>
            </a:r>
            <a:endParaRPr lang="en-US" dirty="0"/>
          </a:p>
        </p:txBody>
      </p:sp>
      <p:sp>
        <p:nvSpPr>
          <p:cNvPr id="46" name="TextBox 45"/>
          <p:cNvSpPr txBox="1"/>
          <p:nvPr/>
        </p:nvSpPr>
        <p:spPr>
          <a:xfrm>
            <a:off x="4671381" y="2992987"/>
            <a:ext cx="665018" cy="290134"/>
          </a:xfrm>
          <a:prstGeom prst="rect">
            <a:avLst/>
          </a:prstGeom>
          <a:noFill/>
        </p:spPr>
        <p:txBody>
          <a:bodyPr wrap="square" rtlCol="0">
            <a:spAutoFit/>
          </a:bodyPr>
          <a:lstStyle/>
          <a:p>
            <a:r>
              <a:rPr lang="en-US" dirty="0" err="1" smtClean="0"/>
              <a:t>d</a:t>
            </a:r>
            <a:r>
              <a:rPr lang="en-US" baseline="-25000" dirty="0" err="1" smtClean="0"/>
              <a:t>proc</a:t>
            </a:r>
            <a:endParaRPr lang="en-US" baseline="-25000" dirty="0"/>
          </a:p>
        </p:txBody>
      </p:sp>
      <p:sp>
        <p:nvSpPr>
          <p:cNvPr id="59" name="TextBox 58"/>
          <p:cNvSpPr txBox="1"/>
          <p:nvPr/>
        </p:nvSpPr>
        <p:spPr>
          <a:xfrm>
            <a:off x="3289155" y="2508535"/>
            <a:ext cx="665018" cy="167394"/>
          </a:xfrm>
          <a:prstGeom prst="rect">
            <a:avLst/>
          </a:prstGeom>
          <a:noFill/>
        </p:spPr>
        <p:txBody>
          <a:bodyPr wrap="square" rtlCol="0">
            <a:spAutoFit/>
          </a:bodyPr>
          <a:lstStyle/>
          <a:p>
            <a:r>
              <a:rPr lang="en-US" dirty="0" err="1" smtClean="0"/>
              <a:t>d</a:t>
            </a:r>
            <a:r>
              <a:rPr lang="en-US" baseline="-25000" dirty="0" err="1" smtClean="0"/>
              <a:t>proc</a:t>
            </a:r>
            <a:endParaRPr lang="en-US" baseline="-25000" dirty="0"/>
          </a:p>
        </p:txBody>
      </p:sp>
      <p:cxnSp>
        <p:nvCxnSpPr>
          <p:cNvPr id="9" name="Straight Connector 8"/>
          <p:cNvCxnSpPr/>
          <p:nvPr/>
        </p:nvCxnSpPr>
        <p:spPr bwMode="auto">
          <a:xfrm>
            <a:off x="1644215" y="2088047"/>
            <a:ext cx="23978" cy="3822377"/>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3104143" y="2088047"/>
            <a:ext cx="38967" cy="3789726"/>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4593721" y="2088047"/>
            <a:ext cx="42217" cy="3855028"/>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688975" y="3685105"/>
            <a:ext cx="1487633" cy="244895"/>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616510" y="4365632"/>
            <a:ext cx="1487633" cy="244895"/>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2117871" y="4097395"/>
            <a:ext cx="529937" cy="167394"/>
          </a:xfrm>
          <a:prstGeom prst="rect">
            <a:avLst/>
          </a:prstGeom>
          <a:noFill/>
        </p:spPr>
        <p:txBody>
          <a:bodyPr wrap="square" rtlCol="0">
            <a:spAutoFit/>
          </a:bodyPr>
          <a:lstStyle/>
          <a:p>
            <a:r>
              <a:rPr lang="en-US" dirty="0" smtClean="0"/>
              <a:t>M1</a:t>
            </a:r>
            <a:endParaRPr lang="en-US" dirty="0"/>
          </a:p>
        </p:txBody>
      </p:sp>
      <p:cxnSp>
        <p:nvCxnSpPr>
          <p:cNvPr id="33" name="Straight Connector 32"/>
          <p:cNvCxnSpPr/>
          <p:nvPr/>
        </p:nvCxnSpPr>
        <p:spPr bwMode="auto">
          <a:xfrm>
            <a:off x="1664997" y="3930000"/>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a:xfrm>
            <a:off x="1379927" y="3541562"/>
            <a:ext cx="589976" cy="461665"/>
          </a:xfrm>
          <a:prstGeom prst="rect">
            <a:avLst/>
          </a:prstGeom>
          <a:noFill/>
          <a:ln>
            <a:noFill/>
          </a:ln>
        </p:spPr>
        <p:txBody>
          <a:bodyPr wrap="square" rtlCol="0">
            <a:spAutoFit/>
          </a:bodyPr>
          <a:lstStyle/>
          <a:p>
            <a:r>
              <a:rPr lang="en-US" sz="2400" dirty="0" smtClean="0">
                <a:solidFill>
                  <a:srgbClr val="FF0000"/>
                </a:solidFill>
              </a:rPr>
              <a:t>{</a:t>
            </a:r>
            <a:endParaRPr lang="en-US" sz="2400" dirty="0">
              <a:solidFill>
                <a:srgbClr val="FF0000"/>
              </a:solidFill>
            </a:endParaRPr>
          </a:p>
        </p:txBody>
      </p:sp>
      <p:sp>
        <p:nvSpPr>
          <p:cNvPr id="35" name="TextBox 34"/>
          <p:cNvSpPr txBox="1"/>
          <p:nvPr/>
        </p:nvSpPr>
        <p:spPr>
          <a:xfrm>
            <a:off x="1009897" y="3605481"/>
            <a:ext cx="665018" cy="167394"/>
          </a:xfrm>
          <a:prstGeom prst="rect">
            <a:avLst/>
          </a:prstGeom>
          <a:noFill/>
        </p:spPr>
        <p:txBody>
          <a:bodyPr wrap="square" rtlCol="0">
            <a:spAutoFit/>
          </a:bodyPr>
          <a:lstStyle/>
          <a:p>
            <a:r>
              <a:rPr lang="en-US" dirty="0" err="1" smtClean="0"/>
              <a:t>d</a:t>
            </a:r>
            <a:r>
              <a:rPr lang="en-US" baseline="-25000" dirty="0" err="1" smtClean="0"/>
              <a:t>prop</a:t>
            </a:r>
            <a:endParaRPr lang="en-US" baseline="-25000" dirty="0"/>
          </a:p>
        </p:txBody>
      </p:sp>
      <p:sp>
        <p:nvSpPr>
          <p:cNvPr id="36" name="TextBox 35"/>
          <p:cNvSpPr txBox="1"/>
          <p:nvPr/>
        </p:nvSpPr>
        <p:spPr>
          <a:xfrm>
            <a:off x="4836537" y="4151631"/>
            <a:ext cx="665018" cy="167394"/>
          </a:xfrm>
          <a:prstGeom prst="rect">
            <a:avLst/>
          </a:prstGeom>
          <a:noFill/>
        </p:spPr>
        <p:txBody>
          <a:bodyPr wrap="square" rtlCol="0">
            <a:spAutoFit/>
          </a:bodyPr>
          <a:lstStyle/>
          <a:p>
            <a:r>
              <a:rPr lang="en-US" dirty="0" err="1" smtClean="0"/>
              <a:t>d</a:t>
            </a:r>
            <a:r>
              <a:rPr lang="en-US" baseline="-25000" dirty="0" err="1" smtClean="0"/>
              <a:t>trans</a:t>
            </a:r>
            <a:endParaRPr lang="en-US" baseline="-25000" dirty="0"/>
          </a:p>
        </p:txBody>
      </p:sp>
      <p:sp>
        <p:nvSpPr>
          <p:cNvPr id="45" name="TextBox 44"/>
          <p:cNvSpPr txBox="1"/>
          <p:nvPr/>
        </p:nvSpPr>
        <p:spPr>
          <a:xfrm>
            <a:off x="4541549" y="2984610"/>
            <a:ext cx="589976" cy="153444"/>
          </a:xfrm>
          <a:prstGeom prst="rect">
            <a:avLst/>
          </a:prstGeom>
          <a:noFill/>
          <a:ln>
            <a:noFill/>
          </a:ln>
        </p:spPr>
        <p:txBody>
          <a:bodyPr wrap="square" rtlCol="0">
            <a:spAutoFit/>
          </a:bodyPr>
          <a:lstStyle/>
          <a:p>
            <a:r>
              <a:rPr lang="en-US" sz="1600" dirty="0">
                <a:solidFill>
                  <a:srgbClr val="FF0000"/>
                </a:solidFill>
              </a:rPr>
              <a:t>}</a:t>
            </a:r>
          </a:p>
        </p:txBody>
      </p:sp>
      <p:pic>
        <p:nvPicPr>
          <p:cNvPr id="74754" name="Picture 2" descr="C:\Users\Janice\Desktop\Picture1.png"/>
          <p:cNvPicPr>
            <a:picLocks noChangeAspect="1" noChangeArrowheads="1"/>
          </p:cNvPicPr>
          <p:nvPr/>
        </p:nvPicPr>
        <p:blipFill rotWithShape="1">
          <a:blip r:embed="rId2">
            <a:extLst>
              <a:ext uri="{28A0092B-C50C-407E-A947-70E740481C1C}">
                <a14:useLocalDpi xmlns:a14="http://schemas.microsoft.com/office/drawing/2010/main" val="0"/>
              </a:ext>
            </a:extLst>
          </a:blip>
          <a:srcRect t="8240" r="22177" b="64270"/>
          <a:stretch/>
        </p:blipFill>
        <p:spPr bwMode="auto">
          <a:xfrm>
            <a:off x="4374588" y="4020192"/>
            <a:ext cx="531239" cy="94532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bwMode="auto">
          <a:xfrm>
            <a:off x="1688975" y="3689878"/>
            <a:ext cx="1487633" cy="244895"/>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a:off x="1616510" y="4370405"/>
            <a:ext cx="1487633" cy="244895"/>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2117871" y="4102169"/>
            <a:ext cx="529937" cy="167394"/>
          </a:xfrm>
          <a:prstGeom prst="rect">
            <a:avLst/>
          </a:prstGeom>
          <a:noFill/>
        </p:spPr>
        <p:txBody>
          <a:bodyPr wrap="square" rtlCol="0">
            <a:spAutoFit/>
          </a:bodyPr>
          <a:lstStyle/>
          <a:p>
            <a:r>
              <a:rPr lang="en-US" dirty="0" smtClean="0"/>
              <a:t>M1</a:t>
            </a:r>
            <a:endParaRPr lang="en-US" dirty="0"/>
          </a:p>
        </p:txBody>
      </p:sp>
      <p:cxnSp>
        <p:nvCxnSpPr>
          <p:cNvPr id="47" name="Straight Connector 46"/>
          <p:cNvCxnSpPr/>
          <p:nvPr/>
        </p:nvCxnSpPr>
        <p:spPr bwMode="auto">
          <a:xfrm>
            <a:off x="1664997" y="3934773"/>
            <a:ext cx="1498024"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a:off x="3127196" y="3940971"/>
            <a:ext cx="1487633" cy="244895"/>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a:off x="3116263" y="4641146"/>
            <a:ext cx="1533565" cy="215141"/>
          </a:xfrm>
          <a:prstGeom prst="line">
            <a:avLst/>
          </a:prstGeom>
          <a:solidFill>
            <a:schemeClr val="bg1"/>
          </a:solidFill>
          <a:ln w="317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3689204" y="4286708"/>
            <a:ext cx="529937" cy="167394"/>
          </a:xfrm>
          <a:prstGeom prst="rect">
            <a:avLst/>
          </a:prstGeom>
          <a:noFill/>
        </p:spPr>
        <p:txBody>
          <a:bodyPr wrap="square" rtlCol="0">
            <a:spAutoFit/>
          </a:bodyPr>
          <a:lstStyle/>
          <a:p>
            <a:r>
              <a:rPr lang="en-US" dirty="0" smtClean="0"/>
              <a:t>M1</a:t>
            </a:r>
            <a:endParaRPr lang="en-US" dirty="0"/>
          </a:p>
        </p:txBody>
      </p:sp>
      <p:sp>
        <p:nvSpPr>
          <p:cNvPr id="58" name="TextBox 57"/>
          <p:cNvSpPr txBox="1"/>
          <p:nvPr/>
        </p:nvSpPr>
        <p:spPr>
          <a:xfrm>
            <a:off x="3031688" y="2539203"/>
            <a:ext cx="589976" cy="338554"/>
          </a:xfrm>
          <a:prstGeom prst="rect">
            <a:avLst/>
          </a:prstGeom>
          <a:noFill/>
          <a:ln>
            <a:noFill/>
          </a:ln>
        </p:spPr>
        <p:txBody>
          <a:bodyPr wrap="square" rtlCol="0">
            <a:spAutoFit/>
          </a:bodyPr>
          <a:lstStyle/>
          <a:p>
            <a:r>
              <a:rPr lang="en-US" sz="1600" dirty="0">
                <a:solidFill>
                  <a:srgbClr val="FF0000"/>
                </a:solidFill>
              </a:rPr>
              <a:t>}</a:t>
            </a:r>
          </a:p>
        </p:txBody>
      </p:sp>
      <p:cxnSp>
        <p:nvCxnSpPr>
          <p:cNvPr id="30" name="Straight Arrow Connector 29"/>
          <p:cNvCxnSpPr/>
          <p:nvPr/>
        </p:nvCxnSpPr>
        <p:spPr bwMode="auto">
          <a:xfrm>
            <a:off x="1674915" y="2389360"/>
            <a:ext cx="1439146" cy="245595"/>
          </a:xfrm>
          <a:prstGeom prst="straightConnector1">
            <a:avLst/>
          </a:prstGeom>
          <a:solidFill>
            <a:schemeClr val="bg1"/>
          </a:solidFill>
          <a:ln w="50800" cap="flat" cmpd="dbl"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3115669" y="2842479"/>
            <a:ext cx="1534159" cy="237969"/>
          </a:xfrm>
          <a:prstGeom prst="straightConnector1">
            <a:avLst/>
          </a:prstGeom>
          <a:solidFill>
            <a:schemeClr val="bg1"/>
          </a:solidFill>
          <a:ln w="50800" cap="flat" cmpd="dbl"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flipV="1">
            <a:off x="1674915" y="3231573"/>
            <a:ext cx="2904977" cy="305664"/>
          </a:xfrm>
          <a:prstGeom prst="straightConnector1">
            <a:avLst/>
          </a:prstGeom>
          <a:solidFill>
            <a:schemeClr val="bg1"/>
          </a:solidFill>
          <a:ln w="50800" cap="flat" cmpd="dbl" algn="ctr">
            <a:solidFill>
              <a:schemeClr val="tx1"/>
            </a:solidFill>
            <a:prstDash val="solid"/>
            <a:round/>
            <a:headEnd type="none" w="med" len="med"/>
            <a:tailEnd type="none"/>
          </a:ln>
          <a:effectLst/>
          <a:scene3d>
            <a:camera prst="perspectiveFront">
              <a:rot lat="0" lon="0" rev="1080000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H="1">
            <a:off x="1616510" y="5060966"/>
            <a:ext cx="2998319" cy="309126"/>
          </a:xfrm>
          <a:prstGeom prst="line">
            <a:avLst/>
          </a:prstGeom>
          <a:solidFill>
            <a:schemeClr val="bg1"/>
          </a:solidFill>
          <a:ln w="50800" cap="flat" cmpd="dbl"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4708416" y="4789606"/>
            <a:ext cx="665018" cy="290134"/>
          </a:xfrm>
          <a:prstGeom prst="rect">
            <a:avLst/>
          </a:prstGeom>
          <a:noFill/>
        </p:spPr>
        <p:txBody>
          <a:bodyPr wrap="square" rtlCol="0">
            <a:spAutoFit/>
          </a:bodyPr>
          <a:lstStyle/>
          <a:p>
            <a:r>
              <a:rPr lang="en-US" dirty="0" err="1" smtClean="0"/>
              <a:t>d</a:t>
            </a:r>
            <a:r>
              <a:rPr lang="en-US" baseline="-25000" dirty="0" err="1" smtClean="0"/>
              <a:t>proc</a:t>
            </a:r>
            <a:endParaRPr lang="en-US" baseline="-25000" dirty="0"/>
          </a:p>
        </p:txBody>
      </p:sp>
      <p:sp>
        <p:nvSpPr>
          <p:cNvPr id="64" name="TextBox 63"/>
          <p:cNvSpPr txBox="1"/>
          <p:nvPr/>
        </p:nvSpPr>
        <p:spPr>
          <a:xfrm>
            <a:off x="4577049" y="4789831"/>
            <a:ext cx="589976" cy="153444"/>
          </a:xfrm>
          <a:prstGeom prst="rect">
            <a:avLst/>
          </a:prstGeom>
          <a:noFill/>
          <a:ln>
            <a:noFill/>
          </a:ln>
        </p:spPr>
        <p:txBody>
          <a:bodyPr wrap="square" rtlCol="0">
            <a:spAutoFit/>
          </a:bodyPr>
          <a:lstStyle/>
          <a:p>
            <a:r>
              <a:rPr lang="en-US" sz="1600" dirty="0">
                <a:solidFill>
                  <a:srgbClr val="FF0000"/>
                </a:solidFill>
              </a:rPr>
              <a:t>}</a:t>
            </a:r>
          </a:p>
        </p:txBody>
      </p:sp>
      <p:sp>
        <p:nvSpPr>
          <p:cNvPr id="69" name="TextBox 68"/>
          <p:cNvSpPr txBox="1"/>
          <p:nvPr/>
        </p:nvSpPr>
        <p:spPr>
          <a:xfrm>
            <a:off x="1787237" y="1927464"/>
            <a:ext cx="1153390" cy="523220"/>
          </a:xfrm>
          <a:prstGeom prst="rect">
            <a:avLst/>
          </a:prstGeom>
          <a:noFill/>
        </p:spPr>
        <p:txBody>
          <a:bodyPr wrap="square" rtlCol="0">
            <a:spAutoFit/>
          </a:bodyPr>
          <a:lstStyle/>
          <a:p>
            <a:r>
              <a:rPr lang="en-US" sz="1400" dirty="0" smtClean="0"/>
              <a:t>Call request signal</a:t>
            </a:r>
            <a:endParaRPr lang="en-US" sz="1400" dirty="0"/>
          </a:p>
        </p:txBody>
      </p:sp>
      <p:sp>
        <p:nvSpPr>
          <p:cNvPr id="70" name="TextBox 69"/>
          <p:cNvSpPr txBox="1"/>
          <p:nvPr/>
        </p:nvSpPr>
        <p:spPr>
          <a:xfrm>
            <a:off x="2152506" y="5297355"/>
            <a:ext cx="671362" cy="369332"/>
          </a:xfrm>
          <a:prstGeom prst="rect">
            <a:avLst/>
          </a:prstGeom>
          <a:noFill/>
        </p:spPr>
        <p:txBody>
          <a:bodyPr wrap="square" rtlCol="0">
            <a:spAutoFit/>
          </a:bodyPr>
          <a:lstStyle/>
          <a:p>
            <a:r>
              <a:rPr lang="en-US" dirty="0" err="1" smtClean="0"/>
              <a:t>ack</a:t>
            </a:r>
            <a:endParaRPr lang="en-US" dirty="0"/>
          </a:p>
        </p:txBody>
      </p:sp>
      <p:sp>
        <p:nvSpPr>
          <p:cNvPr id="72" name="TextBox 71"/>
          <p:cNvSpPr txBox="1"/>
          <p:nvPr/>
        </p:nvSpPr>
        <p:spPr>
          <a:xfrm>
            <a:off x="1843949" y="2977562"/>
            <a:ext cx="1011092" cy="523220"/>
          </a:xfrm>
          <a:prstGeom prst="rect">
            <a:avLst/>
          </a:prstGeom>
          <a:noFill/>
        </p:spPr>
        <p:txBody>
          <a:bodyPr wrap="square" rtlCol="0">
            <a:spAutoFit/>
          </a:bodyPr>
          <a:lstStyle/>
          <a:p>
            <a:r>
              <a:rPr lang="en-US" sz="1400" dirty="0" smtClean="0"/>
              <a:t>Call accept signal</a:t>
            </a:r>
            <a:endParaRPr lang="en-US" sz="1400" dirty="0"/>
          </a:p>
        </p:txBody>
      </p:sp>
    </p:spTree>
    <p:extLst>
      <p:ext uri="{BB962C8B-B14F-4D97-AF65-F5344CB8AC3E}">
        <p14:creationId xmlns:p14="http://schemas.microsoft.com/office/powerpoint/2010/main" val="3185751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Throughput</a:t>
            </a:r>
            <a:endParaRPr lang="en-US" dirty="0"/>
          </a:p>
        </p:txBody>
      </p:sp>
      <p:sp>
        <p:nvSpPr>
          <p:cNvPr id="3" name="Content Placeholder 2"/>
          <p:cNvSpPr>
            <a:spLocks noGrp="1"/>
          </p:cNvSpPr>
          <p:nvPr>
            <p:ph idx="1"/>
          </p:nvPr>
        </p:nvSpPr>
        <p:spPr/>
        <p:txBody>
          <a:bodyPr/>
          <a:lstStyle/>
          <a:p>
            <a:r>
              <a:rPr lang="en-US" dirty="0" smtClean="0"/>
              <a:t>The amount of data that can pass through from one edge system to another</a:t>
            </a:r>
          </a:p>
          <a:p>
            <a:pPr lvl="1"/>
            <a:r>
              <a:rPr lang="en-US" dirty="0" smtClean="0"/>
              <a:t>Instantaneous end to end throughput:  rate data is passing between the end systems at a particular instant</a:t>
            </a:r>
          </a:p>
          <a:p>
            <a:pPr lvl="1"/>
            <a:r>
              <a:rPr lang="en-US" dirty="0" smtClean="0"/>
              <a:t>Average end to end throughput: rate data is passing between the end systems averaged over a specified length of time</a:t>
            </a:r>
          </a:p>
          <a:p>
            <a:pPr lvl="1"/>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31</a:t>
            </a:fld>
            <a:endParaRPr lang="en-US"/>
          </a:p>
        </p:txBody>
      </p:sp>
    </p:spTree>
    <p:extLst>
      <p:ext uri="{BB962C8B-B14F-4D97-AF65-F5344CB8AC3E}">
        <p14:creationId xmlns:p14="http://schemas.microsoft.com/office/powerpoint/2010/main" val="3189360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8874"/>
            <a:ext cx="8229600" cy="1143000"/>
          </a:xfrm>
        </p:spPr>
        <p:txBody>
          <a:bodyPr/>
          <a:lstStyle/>
          <a:p>
            <a:r>
              <a:rPr lang="en-US" dirty="0" smtClean="0"/>
              <a:t>End to end throughput considerations</a:t>
            </a:r>
            <a:endParaRPr lang="en-US" dirty="0"/>
          </a:p>
        </p:txBody>
      </p:sp>
      <p:sp>
        <p:nvSpPr>
          <p:cNvPr id="3" name="Content Placeholder 2"/>
          <p:cNvSpPr>
            <a:spLocks noGrp="1"/>
          </p:cNvSpPr>
          <p:nvPr>
            <p:ph idx="1"/>
          </p:nvPr>
        </p:nvSpPr>
        <p:spPr/>
        <p:txBody>
          <a:bodyPr/>
          <a:lstStyle/>
          <a:p>
            <a:r>
              <a:rPr lang="en-US" dirty="0" smtClean="0"/>
              <a:t>For some processes like video, efficient operation requires a minimum level of instantaneous throughput over time and a minimum </a:t>
            </a:r>
            <a:r>
              <a:rPr lang="en-US" dirty="0" smtClean="0"/>
              <a:t>level </a:t>
            </a:r>
            <a:r>
              <a:rPr lang="en-US" dirty="0" smtClean="0"/>
              <a:t>of average end to end throughput</a:t>
            </a:r>
          </a:p>
          <a:p>
            <a:r>
              <a:rPr lang="en-US" dirty="0" smtClean="0"/>
              <a:t>For some processes like mail, efficient operation requires only a minimum average end to end throughput level</a:t>
            </a:r>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32</a:t>
            </a:fld>
            <a:endParaRPr lang="en-US"/>
          </a:p>
        </p:txBody>
      </p:sp>
    </p:spTree>
    <p:extLst>
      <p:ext uri="{BB962C8B-B14F-4D97-AF65-F5344CB8AC3E}">
        <p14:creationId xmlns:p14="http://schemas.microsoft.com/office/powerpoint/2010/main" val="2132034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Link:  throughput</a:t>
            </a:r>
            <a:endParaRPr lang="en-US"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33</a:t>
            </a:fld>
            <a:endParaRPr lang="en-US"/>
          </a:p>
        </p:txBody>
      </p:sp>
      <p:pic>
        <p:nvPicPr>
          <p:cNvPr id="808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48" y="2036616"/>
            <a:ext cx="1096404" cy="170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40894" y="4001404"/>
            <a:ext cx="103748" cy="16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2078" y="4641760"/>
            <a:ext cx="1096404" cy="170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descr="C:\Users\Janice\AppData\Local\Microsoft\Windows\Temporary Internet Files\Content.IE5\OIB5RPHN\1280px-Rout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9762" y="4727096"/>
            <a:ext cx="769116" cy="5209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Janice\AppData\Local\Microsoft\Windows\Temporary Internet Files\Content.IE5\OIB5RPHN\1280px-Rout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605" y="5132705"/>
            <a:ext cx="769116" cy="5209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Janice\AppData\Local\Microsoft\Windows\Temporary Internet Files\Content.IE5\OIB5RPHN\1280px-Rout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721" y="2890402"/>
            <a:ext cx="769116" cy="5209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endCxn id="11" idx="1"/>
          </p:cNvCxnSpPr>
          <p:nvPr/>
        </p:nvCxnSpPr>
        <p:spPr bwMode="auto">
          <a:xfrm>
            <a:off x="1312433" y="2890402"/>
            <a:ext cx="157329" cy="2097172"/>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11" idx="3"/>
            <a:endCxn id="14" idx="1"/>
          </p:cNvCxnSpPr>
          <p:nvPr/>
        </p:nvCxnSpPr>
        <p:spPr bwMode="auto">
          <a:xfrm flipV="1">
            <a:off x="2238878" y="3150880"/>
            <a:ext cx="3209843" cy="1836694"/>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14" idx="2"/>
            <a:endCxn id="13" idx="0"/>
          </p:cNvCxnSpPr>
          <p:nvPr/>
        </p:nvCxnSpPr>
        <p:spPr bwMode="auto">
          <a:xfrm flipH="1">
            <a:off x="5064163" y="3411358"/>
            <a:ext cx="769116" cy="1721347"/>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a:stCxn id="13" idx="3"/>
          </p:cNvCxnSpPr>
          <p:nvPr/>
        </p:nvCxnSpPr>
        <p:spPr bwMode="auto">
          <a:xfrm>
            <a:off x="5448721" y="5393183"/>
            <a:ext cx="1672841" cy="102363"/>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462669" y="1851950"/>
            <a:ext cx="957343" cy="369332"/>
          </a:xfrm>
          <a:prstGeom prst="rect">
            <a:avLst/>
          </a:prstGeom>
          <a:noFill/>
        </p:spPr>
        <p:txBody>
          <a:bodyPr wrap="square" rtlCol="0">
            <a:spAutoFit/>
          </a:bodyPr>
          <a:lstStyle/>
          <a:p>
            <a:r>
              <a:rPr lang="en-US" dirty="0" smtClean="0"/>
              <a:t>server</a:t>
            </a:r>
            <a:endParaRPr lang="en-US" dirty="0"/>
          </a:p>
        </p:txBody>
      </p:sp>
      <p:sp>
        <p:nvSpPr>
          <p:cNvPr id="27" name="TextBox 26"/>
          <p:cNvSpPr txBox="1"/>
          <p:nvPr/>
        </p:nvSpPr>
        <p:spPr>
          <a:xfrm flipH="1">
            <a:off x="7132315" y="4357764"/>
            <a:ext cx="1054250" cy="369332"/>
          </a:xfrm>
          <a:prstGeom prst="rect">
            <a:avLst/>
          </a:prstGeom>
          <a:noFill/>
        </p:spPr>
        <p:txBody>
          <a:bodyPr wrap="square" rtlCol="0">
            <a:spAutoFit/>
          </a:bodyPr>
          <a:lstStyle/>
          <a:p>
            <a:r>
              <a:rPr lang="en-US" dirty="0" smtClean="0"/>
              <a:t>client</a:t>
            </a:r>
            <a:endParaRPr lang="en-US" dirty="0"/>
          </a:p>
        </p:txBody>
      </p:sp>
      <p:sp>
        <p:nvSpPr>
          <p:cNvPr id="32" name="TextBox 31"/>
          <p:cNvSpPr txBox="1"/>
          <p:nvPr/>
        </p:nvSpPr>
        <p:spPr>
          <a:xfrm>
            <a:off x="1312433" y="3423981"/>
            <a:ext cx="1379611" cy="369332"/>
          </a:xfrm>
          <a:prstGeom prst="rect">
            <a:avLst/>
          </a:prstGeom>
          <a:noFill/>
        </p:spPr>
        <p:txBody>
          <a:bodyPr wrap="square" rtlCol="0">
            <a:spAutoFit/>
          </a:bodyPr>
          <a:lstStyle/>
          <a:p>
            <a:r>
              <a:rPr lang="en-US" dirty="0" smtClean="0"/>
              <a:t>Link  A bps</a:t>
            </a:r>
            <a:endParaRPr lang="en-US" dirty="0"/>
          </a:p>
        </p:txBody>
      </p:sp>
      <p:sp>
        <p:nvSpPr>
          <p:cNvPr id="33" name="TextBox 32"/>
          <p:cNvSpPr txBox="1"/>
          <p:nvPr/>
        </p:nvSpPr>
        <p:spPr>
          <a:xfrm>
            <a:off x="5560305" y="3727954"/>
            <a:ext cx="1379611" cy="369332"/>
          </a:xfrm>
          <a:prstGeom prst="rect">
            <a:avLst/>
          </a:prstGeom>
          <a:noFill/>
        </p:spPr>
        <p:txBody>
          <a:bodyPr wrap="square" rtlCol="0">
            <a:spAutoFit/>
          </a:bodyPr>
          <a:lstStyle/>
          <a:p>
            <a:r>
              <a:rPr lang="en-US" dirty="0" smtClean="0"/>
              <a:t>Link  B bps</a:t>
            </a:r>
            <a:endParaRPr lang="en-US" dirty="0"/>
          </a:p>
        </p:txBody>
      </p:sp>
      <p:sp>
        <p:nvSpPr>
          <p:cNvPr id="34" name="TextBox 33"/>
          <p:cNvSpPr txBox="1"/>
          <p:nvPr/>
        </p:nvSpPr>
        <p:spPr>
          <a:xfrm>
            <a:off x="3706505" y="3148492"/>
            <a:ext cx="1379611" cy="369332"/>
          </a:xfrm>
          <a:prstGeom prst="rect">
            <a:avLst/>
          </a:prstGeom>
          <a:noFill/>
        </p:spPr>
        <p:txBody>
          <a:bodyPr wrap="square" rtlCol="0">
            <a:spAutoFit/>
          </a:bodyPr>
          <a:lstStyle/>
          <a:p>
            <a:r>
              <a:rPr lang="en-US" dirty="0" smtClean="0"/>
              <a:t>Link  C bps</a:t>
            </a:r>
            <a:endParaRPr lang="en-US" dirty="0"/>
          </a:p>
        </p:txBody>
      </p:sp>
      <p:sp>
        <p:nvSpPr>
          <p:cNvPr id="36" name="TextBox 35"/>
          <p:cNvSpPr txBox="1"/>
          <p:nvPr/>
        </p:nvSpPr>
        <p:spPr>
          <a:xfrm>
            <a:off x="5582467" y="5089448"/>
            <a:ext cx="1379611" cy="369332"/>
          </a:xfrm>
          <a:prstGeom prst="rect">
            <a:avLst/>
          </a:prstGeom>
          <a:noFill/>
        </p:spPr>
        <p:txBody>
          <a:bodyPr wrap="square" rtlCol="0">
            <a:spAutoFit/>
          </a:bodyPr>
          <a:lstStyle/>
          <a:p>
            <a:r>
              <a:rPr lang="en-US" dirty="0" smtClean="0"/>
              <a:t>Link  A bps</a:t>
            </a:r>
            <a:endParaRPr lang="en-US" dirty="0"/>
          </a:p>
        </p:txBody>
      </p:sp>
      <p:sp>
        <p:nvSpPr>
          <p:cNvPr id="38" name="TextBox 37"/>
          <p:cNvSpPr txBox="1"/>
          <p:nvPr/>
        </p:nvSpPr>
        <p:spPr>
          <a:xfrm>
            <a:off x="2787309" y="4486374"/>
            <a:ext cx="2112980" cy="646331"/>
          </a:xfrm>
          <a:prstGeom prst="rect">
            <a:avLst/>
          </a:prstGeom>
          <a:noFill/>
        </p:spPr>
        <p:txBody>
          <a:bodyPr wrap="square" rtlCol="0">
            <a:spAutoFit/>
          </a:bodyPr>
          <a:lstStyle/>
          <a:p>
            <a:r>
              <a:rPr lang="en-US" dirty="0" smtClean="0"/>
              <a:t>BOTTLENECK</a:t>
            </a:r>
          </a:p>
          <a:p>
            <a:r>
              <a:rPr lang="en-US" dirty="0" smtClean="0"/>
              <a:t>A &gt; B &gt;&gt; C</a:t>
            </a:r>
            <a:endParaRPr lang="en-US" dirty="0"/>
          </a:p>
        </p:txBody>
      </p:sp>
    </p:spTree>
    <p:extLst>
      <p:ext uri="{BB962C8B-B14F-4D97-AF65-F5344CB8AC3E}">
        <p14:creationId xmlns:p14="http://schemas.microsoft.com/office/powerpoint/2010/main" val="3198453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Networks</a:t>
            </a:r>
            <a:endParaRPr lang="en-US" dirty="0"/>
          </a:p>
        </p:txBody>
      </p:sp>
      <p:sp>
        <p:nvSpPr>
          <p:cNvPr id="3" name="Content Placeholder 2"/>
          <p:cNvSpPr>
            <a:spLocks noGrp="1"/>
          </p:cNvSpPr>
          <p:nvPr>
            <p:ph idx="1"/>
          </p:nvPr>
        </p:nvSpPr>
        <p:spPr/>
        <p:txBody>
          <a:bodyPr/>
          <a:lstStyle/>
          <a:p>
            <a:r>
              <a:rPr lang="en-US" dirty="0" smtClean="0"/>
              <a:t>Mobile Networks</a:t>
            </a:r>
          </a:p>
          <a:p>
            <a:r>
              <a:rPr lang="en-US" dirty="0" smtClean="0"/>
              <a:t>National ISP (Internet Service Provider)</a:t>
            </a:r>
          </a:p>
          <a:p>
            <a:r>
              <a:rPr lang="en-US" dirty="0" smtClean="0"/>
              <a:t>Local ISP </a:t>
            </a:r>
          </a:p>
          <a:p>
            <a:r>
              <a:rPr lang="en-US" dirty="0" smtClean="0"/>
              <a:t>Enterprise (business) network</a:t>
            </a:r>
          </a:p>
          <a:p>
            <a:r>
              <a:rPr lang="en-US" dirty="0" smtClean="0"/>
              <a:t>Home network</a:t>
            </a:r>
          </a:p>
          <a:p>
            <a:endParaRPr lang="en-US" dirty="0"/>
          </a:p>
          <a:p>
            <a:r>
              <a:rPr lang="en-US" dirty="0" smtClean="0"/>
              <a:t>ISPs use ADSL, Cable, wireless, </a:t>
            </a:r>
            <a:r>
              <a:rPr lang="en-US" dirty="0" err="1" smtClean="0"/>
              <a:t>fibre</a:t>
            </a:r>
            <a:endParaRPr lang="en-US" dirty="0" smtClean="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34</a:t>
            </a:fld>
            <a:endParaRPr lang="en-US"/>
          </a:p>
        </p:txBody>
      </p:sp>
    </p:spTree>
    <p:extLst>
      <p:ext uri="{BB962C8B-B14F-4D97-AF65-F5344CB8AC3E}">
        <p14:creationId xmlns:p14="http://schemas.microsoft.com/office/powerpoint/2010/main" val="1015399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Multiplexing</a:t>
            </a:r>
          </a:p>
        </p:txBody>
      </p:sp>
      <p:sp>
        <p:nvSpPr>
          <p:cNvPr id="323587" name="Rectangle 3"/>
          <p:cNvSpPr>
            <a:spLocks noGrp="1" noChangeArrowheads="1"/>
          </p:cNvSpPr>
          <p:nvPr>
            <p:ph idx="1"/>
          </p:nvPr>
        </p:nvSpPr>
        <p:spPr/>
        <p:txBody>
          <a:bodyPr/>
          <a:lstStyle/>
          <a:p>
            <a:pPr>
              <a:lnSpc>
                <a:spcPct val="80000"/>
              </a:lnSpc>
            </a:pPr>
            <a:r>
              <a:rPr lang="en-US" sz="2800" dirty="0"/>
              <a:t>When multiple signals are carried through a single transmission medium at the same time, the signals are </a:t>
            </a:r>
            <a:r>
              <a:rPr lang="en-US" sz="2800" i="1" dirty="0"/>
              <a:t>multiplexed</a:t>
            </a:r>
          </a:p>
          <a:p>
            <a:pPr>
              <a:lnSpc>
                <a:spcPct val="80000"/>
              </a:lnSpc>
            </a:pPr>
            <a:r>
              <a:rPr lang="en-US" sz="2800" i="1" dirty="0"/>
              <a:t>Multiplexing </a:t>
            </a:r>
            <a:r>
              <a:rPr lang="en-US" sz="2800" dirty="0"/>
              <a:t>allows the efficient use of wider band transmission media. Such media can carry multiple narrower band signals.</a:t>
            </a:r>
          </a:p>
          <a:p>
            <a:pPr lvl="1">
              <a:lnSpc>
                <a:spcPct val="80000"/>
              </a:lnSpc>
            </a:pPr>
            <a:r>
              <a:rPr lang="en-US" sz="2400" dirty="0"/>
              <a:t>Long haul links are frequently examples of high capacity channels</a:t>
            </a:r>
          </a:p>
          <a:p>
            <a:pPr>
              <a:lnSpc>
                <a:spcPct val="80000"/>
              </a:lnSpc>
            </a:pPr>
            <a:r>
              <a:rPr lang="en-US" sz="2800" dirty="0"/>
              <a:t>The multiple signals must be combined or </a:t>
            </a:r>
            <a:r>
              <a:rPr lang="en-US" sz="2800" i="1" dirty="0"/>
              <a:t>multiplexed</a:t>
            </a:r>
            <a:r>
              <a:rPr lang="en-US" sz="2800" dirty="0"/>
              <a:t> in such a way that the individual signals can be easily extracted from the composite signal (</a:t>
            </a:r>
            <a:r>
              <a:rPr lang="en-US" sz="2800" i="1" dirty="0" err="1"/>
              <a:t>demultiplexed</a:t>
            </a:r>
            <a:r>
              <a:rPr lang="en-US" sz="2800" i="1" dirty="0"/>
              <a:t>)</a:t>
            </a:r>
            <a:r>
              <a:rPr lang="en-US" sz="2800" dirty="0"/>
              <a:t> on reception</a:t>
            </a:r>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173D4A5D-5919-4309-86C8-F0B80E10F02C}" type="slidenum">
              <a:rPr lang="en-US"/>
              <a:pPr/>
              <a:t>35</a:t>
            </a:fld>
            <a:endParaRPr lang="en-US"/>
          </a:p>
        </p:txBody>
      </p:sp>
    </p:spTree>
    <p:extLst>
      <p:ext uri="{BB962C8B-B14F-4D97-AF65-F5344CB8AC3E}">
        <p14:creationId xmlns:p14="http://schemas.microsoft.com/office/powerpoint/2010/main" val="2054663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38138" y="735013"/>
            <a:ext cx="8229600" cy="865187"/>
          </a:xfrm>
        </p:spPr>
        <p:txBody>
          <a:bodyPr/>
          <a:lstStyle/>
          <a:p>
            <a:r>
              <a:rPr lang="en-US" dirty="0"/>
              <a:t>Methods of Multiplexing</a:t>
            </a:r>
          </a:p>
        </p:txBody>
      </p:sp>
      <p:sp>
        <p:nvSpPr>
          <p:cNvPr id="324611" name="Rectangle 3"/>
          <p:cNvSpPr>
            <a:spLocks noGrp="1" noChangeArrowheads="1"/>
          </p:cNvSpPr>
          <p:nvPr>
            <p:ph type="body" sz="half" idx="1"/>
          </p:nvPr>
        </p:nvSpPr>
        <p:spPr>
          <a:xfrm>
            <a:off x="457200" y="1714500"/>
            <a:ext cx="8291513" cy="4594225"/>
          </a:xfrm>
        </p:spPr>
        <p:txBody>
          <a:bodyPr/>
          <a:lstStyle/>
          <a:p>
            <a:r>
              <a:rPr lang="en-US" sz="2800" dirty="0"/>
              <a:t>Frequency Division Multiplexing</a:t>
            </a:r>
          </a:p>
          <a:p>
            <a:r>
              <a:rPr lang="en-US" sz="2800" dirty="0"/>
              <a:t>Time Division Multiplexing</a:t>
            </a:r>
          </a:p>
          <a:p>
            <a:pPr lvl="1"/>
            <a:r>
              <a:rPr lang="en-US" sz="2400" dirty="0"/>
              <a:t>Synchronous</a:t>
            </a:r>
          </a:p>
          <a:p>
            <a:pPr lvl="1"/>
            <a:r>
              <a:rPr lang="en-US" sz="2400" dirty="0"/>
              <a:t>Statistical</a:t>
            </a:r>
          </a:p>
          <a:p>
            <a:r>
              <a:rPr lang="en-US" sz="2800" dirty="0"/>
              <a:t>Code Division Multiplexing (spread spectrum)</a:t>
            </a:r>
          </a:p>
        </p:txBody>
      </p:sp>
      <p:graphicFrame>
        <p:nvGraphicFramePr>
          <p:cNvPr id="324612" name="Object 4"/>
          <p:cNvGraphicFramePr>
            <a:graphicFrameLocks noGrp="1" noChangeAspect="1"/>
          </p:cNvGraphicFramePr>
          <p:nvPr>
            <p:ph sz="half" idx="2"/>
          </p:nvPr>
        </p:nvGraphicFramePr>
        <p:xfrm>
          <a:off x="1331913" y="4149725"/>
          <a:ext cx="6769100" cy="2127250"/>
        </p:xfrm>
        <a:graphic>
          <a:graphicData uri="http://schemas.openxmlformats.org/presentationml/2006/ole">
            <mc:AlternateContent xmlns:mc="http://schemas.openxmlformats.org/markup-compatibility/2006">
              <mc:Choice xmlns:v="urn:schemas-microsoft-com:vml" Requires="v">
                <p:oleObj spid="_x0000_s62503" name="Photo Editor Photo" r:id="rId3" imgW="6485714" imgH="2038095" progId="MSPhotoEd.3">
                  <p:embed/>
                </p:oleObj>
              </mc:Choice>
              <mc:Fallback>
                <p:oleObj name="Photo Editor Photo" r:id="rId3" imgW="6485714" imgH="2038095"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149725"/>
                        <a:ext cx="67691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Date Placeholder 4"/>
          <p:cNvSpPr>
            <a:spLocks noGrp="1"/>
          </p:cNvSpPr>
          <p:nvPr>
            <p:ph type="dt" sz="half" idx="10"/>
          </p:nvPr>
        </p:nvSpPr>
        <p:spPr>
          <a:xfrm>
            <a:off x="457200" y="6400800"/>
            <a:ext cx="3467100" cy="153194"/>
          </a:xfrm>
        </p:spPr>
        <p:txBody>
          <a:bodyPr/>
          <a:lstStyle/>
          <a:p>
            <a:r>
              <a:rPr lang="en-US" smtClean="0"/>
              <a:t>Janice Regan © Sept. 2007-2016</a:t>
            </a:r>
            <a:endParaRPr lang="en-US" dirty="0"/>
          </a:p>
        </p:txBody>
      </p:sp>
      <p:sp>
        <p:nvSpPr>
          <p:cNvPr id="7" name="Slide Number Placeholder 6"/>
          <p:cNvSpPr>
            <a:spLocks noGrp="1"/>
          </p:cNvSpPr>
          <p:nvPr>
            <p:ph type="sldNum" sz="quarter" idx="12"/>
          </p:nvPr>
        </p:nvSpPr>
        <p:spPr/>
        <p:txBody>
          <a:bodyPr/>
          <a:lstStyle/>
          <a:p>
            <a:fld id="{4D138229-25B5-4AF0-A581-55C7587D9E39}" type="slidenum">
              <a:rPr lang="en-US"/>
              <a:pPr/>
              <a:t>36</a:t>
            </a:fld>
            <a:endParaRPr lang="en-US"/>
          </a:p>
        </p:txBody>
      </p:sp>
      <p:sp useBgFill="1">
        <p:nvSpPr>
          <p:cNvPr id="324613" name="Text Box 5"/>
          <p:cNvSpPr txBox="1">
            <a:spLocks noChangeArrowheads="1"/>
          </p:cNvSpPr>
          <p:nvPr/>
        </p:nvSpPr>
        <p:spPr bwMode="auto">
          <a:xfrm>
            <a:off x="338138" y="6416675"/>
            <a:ext cx="2652712" cy="27699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dirty="0" smtClean="0">
                <a:latin typeface="Arial" charset="0"/>
              </a:rPr>
              <a:t>Diagram Stallings </a:t>
            </a:r>
            <a:r>
              <a:rPr lang="en-US" sz="1200" dirty="0">
                <a:latin typeface="Arial" charset="0"/>
              </a:rPr>
              <a:t>2003:Figure 8.1</a:t>
            </a:r>
          </a:p>
        </p:txBody>
      </p:sp>
    </p:spTree>
    <p:extLst>
      <p:ext uri="{BB962C8B-B14F-4D97-AF65-F5344CB8AC3E}">
        <p14:creationId xmlns:p14="http://schemas.microsoft.com/office/powerpoint/2010/main" val="30943440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t>FDM and TDM</a:t>
            </a:r>
          </a:p>
        </p:txBody>
      </p:sp>
      <p:graphicFrame>
        <p:nvGraphicFramePr>
          <p:cNvPr id="325635" name="Object 3"/>
          <p:cNvGraphicFramePr>
            <a:graphicFrameLocks noGrp="1" noChangeAspect="1"/>
          </p:cNvGraphicFramePr>
          <p:nvPr>
            <p:ph sz="half" idx="1"/>
            <p:extLst>
              <p:ext uri="{D42A27DB-BD31-4B8C-83A1-F6EECF244321}">
                <p14:modId xmlns:p14="http://schemas.microsoft.com/office/powerpoint/2010/main" val="3145320091"/>
              </p:ext>
            </p:extLst>
          </p:nvPr>
        </p:nvGraphicFramePr>
        <p:xfrm>
          <a:off x="444500" y="2114550"/>
          <a:ext cx="4038600" cy="3732213"/>
        </p:xfrm>
        <a:graphic>
          <a:graphicData uri="http://schemas.openxmlformats.org/presentationml/2006/ole">
            <mc:AlternateContent xmlns:mc="http://schemas.openxmlformats.org/markup-compatibility/2006">
              <mc:Choice xmlns:v="urn:schemas-microsoft-com:vml" Requires="v">
                <p:oleObj spid="_x0000_s63564" name="Photo Editor Photo" r:id="rId3" imgW="4885714" imgH="4514286" progId="MSPhotoEd.3">
                  <p:embed/>
                </p:oleObj>
              </mc:Choice>
              <mc:Fallback>
                <p:oleObj name="Photo Editor Photo" r:id="rId3" imgW="4885714" imgH="451428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2114550"/>
                        <a:ext cx="4038600" cy="373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5636" name="Object 4"/>
          <p:cNvGraphicFramePr>
            <a:graphicFrameLocks noGrp="1" noChangeAspect="1"/>
          </p:cNvGraphicFramePr>
          <p:nvPr>
            <p:ph sz="half" idx="2"/>
          </p:nvPr>
        </p:nvGraphicFramePr>
        <p:xfrm>
          <a:off x="4067175" y="2139950"/>
          <a:ext cx="4643438" cy="3584575"/>
        </p:xfrm>
        <a:graphic>
          <a:graphicData uri="http://schemas.openxmlformats.org/presentationml/2006/ole">
            <mc:AlternateContent xmlns:mc="http://schemas.openxmlformats.org/markup-compatibility/2006">
              <mc:Choice xmlns:v="urn:schemas-microsoft-com:vml" Requires="v">
                <p:oleObj spid="_x0000_s63565" name="Photo Editor Photo" r:id="rId5" imgW="6180952" imgH="4772691" progId="MSPhotoEd.3">
                  <p:embed/>
                </p:oleObj>
              </mc:Choice>
              <mc:Fallback>
                <p:oleObj name="Photo Editor Photo" r:id="rId5" imgW="6180952" imgH="4772691"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2139950"/>
                        <a:ext cx="4643438"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Date Placeholder 4"/>
          <p:cNvSpPr>
            <a:spLocks noGrp="1"/>
          </p:cNvSpPr>
          <p:nvPr>
            <p:ph type="dt" sz="half" idx="10"/>
          </p:nvPr>
        </p:nvSpPr>
        <p:spPr>
          <a:xfrm>
            <a:off x="330200" y="6326188"/>
            <a:ext cx="4389438" cy="457200"/>
          </a:xfrm>
        </p:spPr>
        <p:txBody>
          <a:bodyPr/>
          <a:lstStyle/>
          <a:p>
            <a:r>
              <a:rPr lang="en-US" smtClean="0"/>
              <a:t>Janice Regan © Sept. 2007-2016</a:t>
            </a:r>
            <a:endParaRPr lang="en-US"/>
          </a:p>
        </p:txBody>
      </p:sp>
      <p:sp>
        <p:nvSpPr>
          <p:cNvPr id="7" name="Slide Number Placeholder 6"/>
          <p:cNvSpPr>
            <a:spLocks noGrp="1"/>
          </p:cNvSpPr>
          <p:nvPr>
            <p:ph type="sldNum" sz="quarter" idx="11"/>
          </p:nvPr>
        </p:nvSpPr>
        <p:spPr>
          <a:xfrm>
            <a:off x="6553200" y="6477000"/>
            <a:ext cx="2133600" cy="228600"/>
          </a:xfrm>
          <a:prstGeom prst="rect">
            <a:avLst/>
          </a:prstGeom>
        </p:spPr>
        <p:txBody>
          <a:bodyPr/>
          <a:lstStyle/>
          <a:p>
            <a:fld id="{82693AE3-107D-4D9A-82CC-9BF2E1B66621}" type="slidenum">
              <a:rPr lang="en-US"/>
              <a:pPr/>
              <a:t>37</a:t>
            </a:fld>
            <a:endParaRPr lang="en-US"/>
          </a:p>
        </p:txBody>
      </p:sp>
      <p:sp useBgFill="1">
        <p:nvSpPr>
          <p:cNvPr id="325637" name="Text Box 5"/>
          <p:cNvSpPr txBox="1">
            <a:spLocks noChangeArrowheads="1"/>
          </p:cNvSpPr>
          <p:nvPr/>
        </p:nvSpPr>
        <p:spPr bwMode="auto">
          <a:xfrm>
            <a:off x="330200" y="6337300"/>
            <a:ext cx="3403600" cy="27463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dirty="0">
                <a:latin typeface="Arial" charset="0"/>
              </a:rPr>
              <a:t>Stallings 2003:Figure 8.2</a:t>
            </a:r>
          </a:p>
        </p:txBody>
      </p:sp>
    </p:spTree>
    <p:extLst>
      <p:ext uri="{BB962C8B-B14F-4D97-AF65-F5344CB8AC3E}">
        <p14:creationId xmlns:p14="http://schemas.microsoft.com/office/powerpoint/2010/main" val="2426621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28650" y="800100"/>
            <a:ext cx="8229600" cy="863600"/>
          </a:xfrm>
        </p:spPr>
        <p:txBody>
          <a:bodyPr/>
          <a:lstStyle/>
          <a:p>
            <a:r>
              <a:rPr lang="en-US" sz="3800" dirty="0"/>
              <a:t>Frequency Division Multiplexing</a:t>
            </a:r>
          </a:p>
        </p:txBody>
      </p:sp>
      <p:sp>
        <p:nvSpPr>
          <p:cNvPr id="326659" name="Rectangle 3"/>
          <p:cNvSpPr>
            <a:spLocks noGrp="1" noChangeArrowheads="1"/>
          </p:cNvSpPr>
          <p:nvPr>
            <p:ph idx="1"/>
          </p:nvPr>
        </p:nvSpPr>
        <p:spPr>
          <a:xfrm>
            <a:off x="457200" y="1841500"/>
            <a:ext cx="8305800" cy="4302125"/>
          </a:xfrm>
        </p:spPr>
        <p:txBody>
          <a:bodyPr/>
          <a:lstStyle/>
          <a:p>
            <a:pPr>
              <a:lnSpc>
                <a:spcPct val="80000"/>
              </a:lnSpc>
            </a:pPr>
            <a:r>
              <a:rPr lang="en-US" sz="2800" dirty="0"/>
              <a:t>When the transmission media has a bandwidth many times larger than the bandwidth of the signal to be transmitted, it makes sense to transmit more than one signal at a time through the medium.</a:t>
            </a:r>
          </a:p>
          <a:p>
            <a:pPr>
              <a:lnSpc>
                <a:spcPct val="80000"/>
              </a:lnSpc>
            </a:pPr>
            <a:r>
              <a:rPr lang="en-US" sz="2800" dirty="0"/>
              <a:t>Each of the signals to be transmitted are modulated to a different carrier frequency. </a:t>
            </a:r>
          </a:p>
          <a:p>
            <a:pPr>
              <a:lnSpc>
                <a:spcPct val="80000"/>
              </a:lnSpc>
            </a:pPr>
            <a:r>
              <a:rPr lang="en-US" sz="2800" dirty="0"/>
              <a:t>The different carrier frequencies are separated by at least the bandwidth of the individual signals to be transmitted</a:t>
            </a:r>
          </a:p>
          <a:p>
            <a:pPr>
              <a:lnSpc>
                <a:spcPct val="80000"/>
              </a:lnSpc>
            </a:pPr>
            <a:r>
              <a:rPr lang="en-US" sz="2800" dirty="0"/>
              <a:t>The frequency bandwidth is shared by the signals being simultaneously transmitted</a:t>
            </a:r>
          </a:p>
          <a:p>
            <a:pPr>
              <a:lnSpc>
                <a:spcPct val="80000"/>
              </a:lnSpc>
            </a:pPr>
            <a:endParaRPr lang="en-US"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97C5485C-5639-4E6D-A66C-52EEB8E87AC5}" type="slidenum">
              <a:rPr lang="en-US"/>
              <a:pPr/>
              <a:t>38</a:t>
            </a:fld>
            <a:endParaRPr lang="en-US"/>
          </a:p>
        </p:txBody>
      </p:sp>
    </p:spTree>
    <p:extLst>
      <p:ext uri="{BB962C8B-B14F-4D97-AF65-F5344CB8AC3E}">
        <p14:creationId xmlns:p14="http://schemas.microsoft.com/office/powerpoint/2010/main" val="38683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dirty="0"/>
              <a:t>Store and Forward </a:t>
            </a:r>
            <a:r>
              <a:rPr lang="en-US" dirty="0" smtClean="0"/>
              <a:t>node</a:t>
            </a:r>
            <a:endParaRPr lang="en-US" dirty="0"/>
          </a:p>
        </p:txBody>
      </p:sp>
      <p:sp>
        <p:nvSpPr>
          <p:cNvPr id="245763" name="Rectangle 3"/>
          <p:cNvSpPr>
            <a:spLocks noGrp="1" noChangeArrowheads="1"/>
          </p:cNvSpPr>
          <p:nvPr>
            <p:ph idx="1"/>
          </p:nvPr>
        </p:nvSpPr>
        <p:spPr>
          <a:xfrm>
            <a:off x="457200" y="1841500"/>
            <a:ext cx="8305800" cy="4302125"/>
          </a:xfrm>
        </p:spPr>
        <p:txBody>
          <a:bodyPr/>
          <a:lstStyle/>
          <a:p>
            <a:pPr>
              <a:lnSpc>
                <a:spcPct val="90000"/>
              </a:lnSpc>
            </a:pPr>
            <a:r>
              <a:rPr lang="en-US" sz="3200" dirty="0"/>
              <a:t>A network node that </a:t>
            </a:r>
          </a:p>
          <a:p>
            <a:pPr lvl="1">
              <a:lnSpc>
                <a:spcPct val="90000"/>
              </a:lnSpc>
            </a:pPr>
            <a:r>
              <a:rPr lang="en-US" dirty="0"/>
              <a:t>receives and stores incoming packets</a:t>
            </a:r>
          </a:p>
          <a:p>
            <a:pPr lvl="1">
              <a:lnSpc>
                <a:spcPct val="90000"/>
              </a:lnSpc>
            </a:pPr>
            <a:r>
              <a:rPr lang="en-US" dirty="0"/>
              <a:t>checks incoming packets for </a:t>
            </a:r>
            <a:r>
              <a:rPr lang="en-US" dirty="0" smtClean="0"/>
              <a:t>bit level errors</a:t>
            </a:r>
          </a:p>
          <a:p>
            <a:pPr lvl="1">
              <a:lnSpc>
                <a:spcPct val="90000"/>
              </a:lnSpc>
            </a:pPr>
            <a:r>
              <a:rPr lang="en-US" dirty="0" smtClean="0"/>
              <a:t>Forwards </a:t>
            </a:r>
            <a:r>
              <a:rPr lang="en-US" dirty="0"/>
              <a:t>the correct </a:t>
            </a:r>
            <a:r>
              <a:rPr lang="en-US" dirty="0" smtClean="0"/>
              <a:t>packets to the </a:t>
            </a:r>
            <a:r>
              <a:rPr lang="en-US" dirty="0"/>
              <a:t>next store and forward node </a:t>
            </a:r>
            <a:r>
              <a:rPr lang="en-US" dirty="0" smtClean="0"/>
              <a:t>or to the destination end system</a:t>
            </a:r>
            <a:endParaRPr lang="en-US" dirty="0"/>
          </a:p>
          <a:p>
            <a:pPr lvl="1">
              <a:lnSpc>
                <a:spcPct val="90000"/>
              </a:lnSpc>
            </a:pPr>
            <a:r>
              <a:rPr lang="en-US" dirty="0"/>
              <a:t>Important: Think of each hop as a separate </a:t>
            </a:r>
            <a:r>
              <a:rPr lang="en-US" dirty="0" smtClean="0"/>
              <a:t>communication</a:t>
            </a:r>
            <a:endParaRPr lang="en-US" dirty="0"/>
          </a:p>
        </p:txBody>
      </p:sp>
      <p:sp>
        <p:nvSpPr>
          <p:cNvPr id="4" name="Date Placeholder 3"/>
          <p:cNvSpPr>
            <a:spLocks noGrp="1"/>
          </p:cNvSpPr>
          <p:nvPr>
            <p:ph type="dt" sz="half" idx="10"/>
          </p:nvPr>
        </p:nvSpPr>
        <p:spPr/>
        <p:txBody>
          <a:bodyPr/>
          <a:lstStyle/>
          <a:p>
            <a:r>
              <a:rPr lang="en-US" dirty="0" smtClean="0"/>
              <a:t>Janice Regan © Sept. 2007-2016</a:t>
            </a:r>
            <a:endParaRPr lang="en-US" dirty="0"/>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F18F70FC-B964-4F7A-9087-77EB08AF6949}" type="slidenum">
              <a:rPr lang="en-US"/>
              <a:pPr/>
              <a:t>3</a:t>
            </a:fld>
            <a:endParaRPr lang="en-US" dirty="0"/>
          </a:p>
        </p:txBody>
      </p:sp>
    </p:spTree>
    <p:extLst>
      <p:ext uri="{BB962C8B-B14F-4D97-AF65-F5344CB8AC3E}">
        <p14:creationId xmlns:p14="http://schemas.microsoft.com/office/powerpoint/2010/main" val="24803462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title"/>
          </p:nvPr>
        </p:nvSpPr>
        <p:spPr>
          <a:xfrm>
            <a:off x="457200" y="455613"/>
            <a:ext cx="8229600" cy="1143000"/>
          </a:xfrm>
        </p:spPr>
        <p:txBody>
          <a:bodyPr/>
          <a:lstStyle/>
          <a:p>
            <a:r>
              <a:rPr lang="en-US" sz="3600" dirty="0"/>
              <a:t>Frequency division multiplexing</a:t>
            </a:r>
          </a:p>
        </p:txBody>
      </p:sp>
      <p:sp>
        <p:nvSpPr>
          <p:cNvPr id="40" name="Date Placeholder 3"/>
          <p:cNvSpPr>
            <a:spLocks noGrp="1"/>
          </p:cNvSpPr>
          <p:nvPr>
            <p:ph type="dt" sz="half" idx="10"/>
          </p:nvPr>
        </p:nvSpPr>
        <p:spPr>
          <a:xfrm>
            <a:off x="457200" y="6334125"/>
            <a:ext cx="4389438" cy="457200"/>
          </a:xfrm>
        </p:spPr>
        <p:txBody>
          <a:bodyPr/>
          <a:lstStyle/>
          <a:p>
            <a:r>
              <a:rPr lang="en-US" smtClean="0"/>
              <a:t>Janice Regan © Sept. 2007-2016</a:t>
            </a:r>
            <a:endParaRPr lang="en-US" dirty="0"/>
          </a:p>
        </p:txBody>
      </p:sp>
      <p:sp>
        <p:nvSpPr>
          <p:cNvPr id="41" name="Slide Number Placeholder 5"/>
          <p:cNvSpPr>
            <a:spLocks noGrp="1"/>
          </p:cNvSpPr>
          <p:nvPr>
            <p:ph type="sldNum" sz="quarter" idx="11"/>
          </p:nvPr>
        </p:nvSpPr>
        <p:spPr>
          <a:xfrm>
            <a:off x="6553200" y="6477000"/>
            <a:ext cx="2133600" cy="228600"/>
          </a:xfrm>
          <a:prstGeom prst="rect">
            <a:avLst/>
          </a:prstGeom>
        </p:spPr>
        <p:txBody>
          <a:bodyPr/>
          <a:lstStyle/>
          <a:p>
            <a:fld id="{58FD12A5-185D-4625-876A-39C50ECA1B9B}" type="slidenum">
              <a:rPr lang="en-US"/>
              <a:pPr/>
              <a:t>39</a:t>
            </a:fld>
            <a:endParaRPr lang="en-US"/>
          </a:p>
        </p:txBody>
      </p:sp>
      <p:sp>
        <p:nvSpPr>
          <p:cNvPr id="357405" name="Line 29"/>
          <p:cNvSpPr>
            <a:spLocks noChangeShapeType="1"/>
          </p:cNvSpPr>
          <p:nvPr/>
        </p:nvSpPr>
        <p:spPr bwMode="auto">
          <a:xfrm flipV="1">
            <a:off x="2484438" y="5727700"/>
            <a:ext cx="922337" cy="630238"/>
          </a:xfrm>
          <a:prstGeom prst="line">
            <a:avLst/>
          </a:prstGeom>
          <a:noFill/>
          <a:ln w="25400"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6" name="Line 30"/>
          <p:cNvSpPr>
            <a:spLocks noChangeShapeType="1"/>
          </p:cNvSpPr>
          <p:nvPr/>
        </p:nvSpPr>
        <p:spPr bwMode="auto">
          <a:xfrm flipH="1" flipV="1">
            <a:off x="2045493" y="5992812"/>
            <a:ext cx="457994" cy="365125"/>
          </a:xfrm>
          <a:prstGeom prst="line">
            <a:avLst/>
          </a:prstGeom>
          <a:noFill/>
          <a:ln w="25400"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78" name="AutoShape 2"/>
          <p:cNvSpPr>
            <a:spLocks noChangeArrowheads="1"/>
          </p:cNvSpPr>
          <p:nvPr/>
        </p:nvSpPr>
        <p:spPr bwMode="auto">
          <a:xfrm rot="16200000">
            <a:off x="-608501" y="3361998"/>
            <a:ext cx="3476015" cy="915987"/>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0" name="Line 4"/>
          <p:cNvSpPr>
            <a:spLocks noChangeShapeType="1"/>
          </p:cNvSpPr>
          <p:nvPr/>
        </p:nvSpPr>
        <p:spPr bwMode="auto">
          <a:xfrm>
            <a:off x="681038" y="5556448"/>
            <a:ext cx="7400925" cy="294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1" name="Text Box 5"/>
          <p:cNvSpPr txBox="1">
            <a:spLocks noChangeArrowheads="1"/>
          </p:cNvSpPr>
          <p:nvPr/>
        </p:nvSpPr>
        <p:spPr bwMode="auto">
          <a:xfrm>
            <a:off x="457200" y="5585944"/>
            <a:ext cx="508000"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min</a:t>
            </a:r>
          </a:p>
        </p:txBody>
      </p:sp>
      <p:sp>
        <p:nvSpPr>
          <p:cNvPr id="357382" name="Line 6"/>
          <p:cNvSpPr>
            <a:spLocks noChangeShapeType="1"/>
          </p:cNvSpPr>
          <p:nvPr/>
        </p:nvSpPr>
        <p:spPr bwMode="auto">
          <a:xfrm>
            <a:off x="681038" y="5348414"/>
            <a:ext cx="0" cy="2080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3" name="Text Box 7"/>
          <p:cNvSpPr txBox="1">
            <a:spLocks noChangeArrowheads="1"/>
          </p:cNvSpPr>
          <p:nvPr/>
        </p:nvSpPr>
        <p:spPr bwMode="auto">
          <a:xfrm>
            <a:off x="2035175" y="1693863"/>
            <a:ext cx="4581525" cy="388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Bandwidth of Medium is f</a:t>
            </a:r>
            <a:r>
              <a:rPr lang="en-US" sz="2000" baseline="-25000"/>
              <a:t>max</a:t>
            </a:r>
            <a:r>
              <a:rPr lang="en-US" sz="2000"/>
              <a:t>-f</a:t>
            </a:r>
            <a:r>
              <a:rPr lang="en-US" sz="2000" baseline="-25000"/>
              <a:t>min</a:t>
            </a:r>
          </a:p>
        </p:txBody>
      </p:sp>
      <p:sp>
        <p:nvSpPr>
          <p:cNvPr id="357384" name="Line 8"/>
          <p:cNvSpPr>
            <a:spLocks noChangeShapeType="1"/>
          </p:cNvSpPr>
          <p:nvPr/>
        </p:nvSpPr>
        <p:spPr bwMode="auto">
          <a:xfrm>
            <a:off x="1119188" y="5367044"/>
            <a:ext cx="0" cy="2095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5" name="AutoShape 9"/>
          <p:cNvSpPr>
            <a:spLocks noChangeArrowheads="1"/>
          </p:cNvSpPr>
          <p:nvPr/>
        </p:nvSpPr>
        <p:spPr bwMode="auto">
          <a:xfrm rot="16200000">
            <a:off x="3063387" y="3389943"/>
            <a:ext cx="3476015" cy="915987"/>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6" name="AutoShape 10"/>
          <p:cNvSpPr>
            <a:spLocks noChangeArrowheads="1"/>
          </p:cNvSpPr>
          <p:nvPr/>
        </p:nvSpPr>
        <p:spPr bwMode="auto">
          <a:xfrm rot="16200000">
            <a:off x="3979374" y="3389943"/>
            <a:ext cx="3476015" cy="915987"/>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7" name="AutoShape 11"/>
          <p:cNvSpPr>
            <a:spLocks noChangeArrowheads="1"/>
          </p:cNvSpPr>
          <p:nvPr/>
        </p:nvSpPr>
        <p:spPr bwMode="auto">
          <a:xfrm rot="16200000">
            <a:off x="4895361" y="3389943"/>
            <a:ext cx="3476015" cy="915988"/>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8" name="AutoShape 12"/>
          <p:cNvSpPr>
            <a:spLocks noChangeArrowheads="1"/>
          </p:cNvSpPr>
          <p:nvPr/>
        </p:nvSpPr>
        <p:spPr bwMode="auto">
          <a:xfrm rot="16200000">
            <a:off x="5819286" y="3399258"/>
            <a:ext cx="3476015" cy="915988"/>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9" name="AutoShape 13"/>
          <p:cNvSpPr>
            <a:spLocks noChangeArrowheads="1"/>
          </p:cNvSpPr>
          <p:nvPr/>
        </p:nvSpPr>
        <p:spPr bwMode="auto">
          <a:xfrm rot="16200000">
            <a:off x="307486" y="3371313"/>
            <a:ext cx="3476015" cy="915988"/>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0" name="AutoShape 14"/>
          <p:cNvSpPr>
            <a:spLocks noChangeArrowheads="1"/>
          </p:cNvSpPr>
          <p:nvPr/>
        </p:nvSpPr>
        <p:spPr bwMode="auto">
          <a:xfrm rot="16200000">
            <a:off x="1204423" y="3375971"/>
            <a:ext cx="3476016" cy="915987"/>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1" name="AutoShape 15"/>
          <p:cNvSpPr>
            <a:spLocks noChangeArrowheads="1"/>
          </p:cNvSpPr>
          <p:nvPr/>
        </p:nvSpPr>
        <p:spPr bwMode="auto">
          <a:xfrm rot="16200000">
            <a:off x="2126761" y="3380628"/>
            <a:ext cx="3476015" cy="915988"/>
          </a:xfrm>
          <a:prstGeom prst="flowChartDelay">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2" name="Text Box 16"/>
          <p:cNvSpPr txBox="1">
            <a:spLocks noChangeArrowheads="1"/>
          </p:cNvSpPr>
          <p:nvPr/>
        </p:nvSpPr>
        <p:spPr bwMode="auto">
          <a:xfrm>
            <a:off x="7747000" y="5576629"/>
            <a:ext cx="639763"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max</a:t>
            </a:r>
          </a:p>
        </p:txBody>
      </p:sp>
      <p:sp>
        <p:nvSpPr>
          <p:cNvPr id="357393" name="Line 17"/>
          <p:cNvSpPr>
            <a:spLocks noChangeShapeType="1"/>
          </p:cNvSpPr>
          <p:nvPr/>
        </p:nvSpPr>
        <p:spPr bwMode="auto">
          <a:xfrm>
            <a:off x="7539038" y="5367044"/>
            <a:ext cx="0" cy="2375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4" name="Line 18"/>
          <p:cNvSpPr>
            <a:spLocks noChangeShapeType="1"/>
          </p:cNvSpPr>
          <p:nvPr/>
        </p:nvSpPr>
        <p:spPr bwMode="auto">
          <a:xfrm>
            <a:off x="2024063" y="5339100"/>
            <a:ext cx="0" cy="2095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5" name="Line 19"/>
          <p:cNvSpPr>
            <a:spLocks noChangeShapeType="1"/>
          </p:cNvSpPr>
          <p:nvPr/>
        </p:nvSpPr>
        <p:spPr bwMode="auto">
          <a:xfrm>
            <a:off x="2924175" y="5357729"/>
            <a:ext cx="0" cy="2095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6" name="Line 20"/>
          <p:cNvSpPr>
            <a:spLocks noChangeShapeType="1"/>
          </p:cNvSpPr>
          <p:nvPr/>
        </p:nvSpPr>
        <p:spPr bwMode="auto">
          <a:xfrm>
            <a:off x="3865563" y="5376359"/>
            <a:ext cx="0" cy="2095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7" name="Line 21"/>
          <p:cNvSpPr>
            <a:spLocks noChangeShapeType="1"/>
          </p:cNvSpPr>
          <p:nvPr/>
        </p:nvSpPr>
        <p:spPr bwMode="auto">
          <a:xfrm>
            <a:off x="4784725" y="5356176"/>
            <a:ext cx="0" cy="20958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8" name="Line 22"/>
          <p:cNvSpPr>
            <a:spLocks noChangeShapeType="1"/>
          </p:cNvSpPr>
          <p:nvPr/>
        </p:nvSpPr>
        <p:spPr bwMode="auto">
          <a:xfrm>
            <a:off x="5727700" y="5346861"/>
            <a:ext cx="0" cy="20958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9" name="Line 23"/>
          <p:cNvSpPr>
            <a:spLocks noChangeShapeType="1"/>
          </p:cNvSpPr>
          <p:nvPr/>
        </p:nvSpPr>
        <p:spPr bwMode="auto">
          <a:xfrm>
            <a:off x="6651625" y="5367044"/>
            <a:ext cx="0" cy="2095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0" name="Line 24"/>
          <p:cNvSpPr>
            <a:spLocks noChangeShapeType="1"/>
          </p:cNvSpPr>
          <p:nvPr/>
        </p:nvSpPr>
        <p:spPr bwMode="auto">
          <a:xfrm flipH="1">
            <a:off x="1587500" y="5585944"/>
            <a:ext cx="0" cy="467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1" name="Line 25"/>
          <p:cNvSpPr>
            <a:spLocks noChangeShapeType="1"/>
          </p:cNvSpPr>
          <p:nvPr/>
        </p:nvSpPr>
        <p:spPr bwMode="auto">
          <a:xfrm>
            <a:off x="2484438" y="5556448"/>
            <a:ext cx="0" cy="49679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2" name="Line 26"/>
          <p:cNvSpPr>
            <a:spLocks noChangeShapeType="1"/>
          </p:cNvSpPr>
          <p:nvPr/>
        </p:nvSpPr>
        <p:spPr bwMode="auto">
          <a:xfrm>
            <a:off x="1587500" y="6053243"/>
            <a:ext cx="89693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3" name="Text Box 27"/>
          <p:cNvSpPr txBox="1">
            <a:spLocks noChangeArrowheads="1"/>
          </p:cNvSpPr>
          <p:nvPr/>
        </p:nvSpPr>
        <p:spPr bwMode="auto">
          <a:xfrm>
            <a:off x="1169988" y="5958086"/>
            <a:ext cx="3900487" cy="388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Bandwidth of each signal</a:t>
            </a:r>
            <a:endParaRPr lang="en-US" sz="2000" baseline="-25000" dirty="0"/>
          </a:p>
        </p:txBody>
      </p:sp>
      <p:sp>
        <p:nvSpPr>
          <p:cNvPr id="357404" name="Line 28"/>
          <p:cNvSpPr>
            <a:spLocks noChangeShapeType="1"/>
          </p:cNvSpPr>
          <p:nvPr/>
        </p:nvSpPr>
        <p:spPr bwMode="auto">
          <a:xfrm>
            <a:off x="2952750" y="5675988"/>
            <a:ext cx="89693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7" name="Text Box 31"/>
          <p:cNvSpPr txBox="1">
            <a:spLocks noChangeArrowheads="1"/>
          </p:cNvSpPr>
          <p:nvPr/>
        </p:nvSpPr>
        <p:spPr bwMode="auto">
          <a:xfrm>
            <a:off x="849313" y="5017734"/>
            <a:ext cx="639762"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1</a:t>
            </a:r>
          </a:p>
        </p:txBody>
      </p:sp>
      <p:sp>
        <p:nvSpPr>
          <p:cNvPr id="357408" name="Text Box 32"/>
          <p:cNvSpPr txBox="1">
            <a:spLocks noChangeArrowheads="1"/>
          </p:cNvSpPr>
          <p:nvPr/>
        </p:nvSpPr>
        <p:spPr bwMode="auto">
          <a:xfrm>
            <a:off x="1714500" y="5017734"/>
            <a:ext cx="639763"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2</a:t>
            </a:r>
          </a:p>
        </p:txBody>
      </p:sp>
      <p:sp>
        <p:nvSpPr>
          <p:cNvPr id="357409" name="Text Box 33"/>
          <p:cNvSpPr txBox="1">
            <a:spLocks noChangeArrowheads="1"/>
          </p:cNvSpPr>
          <p:nvPr/>
        </p:nvSpPr>
        <p:spPr bwMode="auto">
          <a:xfrm>
            <a:off x="2632075" y="5017734"/>
            <a:ext cx="639763"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3</a:t>
            </a:r>
          </a:p>
        </p:txBody>
      </p:sp>
      <p:sp>
        <p:nvSpPr>
          <p:cNvPr id="357410" name="Text Box 34"/>
          <p:cNvSpPr txBox="1">
            <a:spLocks noChangeArrowheads="1"/>
          </p:cNvSpPr>
          <p:nvPr/>
        </p:nvSpPr>
        <p:spPr bwMode="auto">
          <a:xfrm>
            <a:off x="3544888" y="5017734"/>
            <a:ext cx="639762"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4</a:t>
            </a:r>
          </a:p>
        </p:txBody>
      </p:sp>
      <p:sp>
        <p:nvSpPr>
          <p:cNvPr id="357411" name="Text Box 35"/>
          <p:cNvSpPr txBox="1">
            <a:spLocks noChangeArrowheads="1"/>
          </p:cNvSpPr>
          <p:nvPr/>
        </p:nvSpPr>
        <p:spPr bwMode="auto">
          <a:xfrm>
            <a:off x="4464050" y="5017734"/>
            <a:ext cx="639763"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5</a:t>
            </a:r>
          </a:p>
        </p:txBody>
      </p:sp>
      <p:sp>
        <p:nvSpPr>
          <p:cNvPr id="357412" name="Text Box 36"/>
          <p:cNvSpPr txBox="1">
            <a:spLocks noChangeArrowheads="1"/>
          </p:cNvSpPr>
          <p:nvPr/>
        </p:nvSpPr>
        <p:spPr bwMode="auto">
          <a:xfrm>
            <a:off x="5407025" y="5017734"/>
            <a:ext cx="639763"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6</a:t>
            </a:r>
          </a:p>
        </p:txBody>
      </p:sp>
      <p:sp>
        <p:nvSpPr>
          <p:cNvPr id="357413" name="Text Box 37"/>
          <p:cNvSpPr txBox="1">
            <a:spLocks noChangeArrowheads="1"/>
          </p:cNvSpPr>
          <p:nvPr/>
        </p:nvSpPr>
        <p:spPr bwMode="auto">
          <a:xfrm>
            <a:off x="6318250" y="5008420"/>
            <a:ext cx="639763"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7</a:t>
            </a:r>
          </a:p>
        </p:txBody>
      </p:sp>
      <p:sp>
        <p:nvSpPr>
          <p:cNvPr id="357414" name="Text Box 38"/>
          <p:cNvSpPr txBox="1">
            <a:spLocks noChangeArrowheads="1"/>
          </p:cNvSpPr>
          <p:nvPr/>
        </p:nvSpPr>
        <p:spPr bwMode="auto">
          <a:xfrm>
            <a:off x="7196138" y="5017734"/>
            <a:ext cx="639762" cy="35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8</a:t>
            </a:r>
          </a:p>
        </p:txBody>
      </p:sp>
      <p:sp>
        <p:nvSpPr>
          <p:cNvPr id="357415" name="Text Box 39"/>
          <p:cNvSpPr txBox="1">
            <a:spLocks noChangeArrowheads="1"/>
          </p:cNvSpPr>
          <p:nvPr/>
        </p:nvSpPr>
        <p:spPr bwMode="auto">
          <a:xfrm>
            <a:off x="4784725" y="5809502"/>
            <a:ext cx="3524250" cy="35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f</a:t>
            </a:r>
            <a:r>
              <a:rPr lang="en-US" sz="1800" baseline="-25000"/>
              <a:t>(i+1}</a:t>
            </a:r>
            <a:r>
              <a:rPr lang="en-US" sz="1800"/>
              <a:t>=f</a:t>
            </a:r>
            <a:r>
              <a:rPr lang="en-US" sz="1800" baseline="-25000"/>
              <a:t>i </a:t>
            </a:r>
            <a:r>
              <a:rPr lang="en-US" sz="1800"/>
              <a:t>+ bandwidth of signal</a:t>
            </a:r>
          </a:p>
        </p:txBody>
      </p:sp>
    </p:spTree>
    <p:extLst>
      <p:ext uri="{BB962C8B-B14F-4D97-AF65-F5344CB8AC3E}">
        <p14:creationId xmlns:p14="http://schemas.microsoft.com/office/powerpoint/2010/main" val="41085418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FDM</a:t>
            </a:r>
          </a:p>
        </p:txBody>
      </p:sp>
      <p:sp>
        <p:nvSpPr>
          <p:cNvPr id="330755" name="Rectangle 3"/>
          <p:cNvSpPr>
            <a:spLocks noGrp="1" noChangeArrowheads="1"/>
          </p:cNvSpPr>
          <p:nvPr>
            <p:ph idx="1"/>
          </p:nvPr>
        </p:nvSpPr>
        <p:spPr/>
        <p:txBody>
          <a:bodyPr/>
          <a:lstStyle/>
          <a:p>
            <a:r>
              <a:rPr lang="en-US" sz="2800" dirty="0"/>
              <a:t>Examples of FDM include multiplexing of voice signals over telephone lines, and multiplexing of cable channels into the allocated cable frequency band</a:t>
            </a:r>
          </a:p>
          <a:p>
            <a:r>
              <a:rPr lang="en-US" sz="2800" dirty="0"/>
              <a:t>FDM can be done in stages. M signals can be multiplexed into a particular frequency band.  Groups of M signal can then be combined and multiplexed into a larger frequency band</a:t>
            </a:r>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13829A26-ABF7-429E-AC06-0F13E71E23F3}" type="slidenum">
              <a:rPr lang="en-US"/>
              <a:pPr/>
              <a:t>40</a:t>
            </a:fld>
            <a:endParaRPr lang="en-US"/>
          </a:p>
        </p:txBody>
      </p:sp>
    </p:spTree>
    <p:extLst>
      <p:ext uri="{BB962C8B-B14F-4D97-AF65-F5344CB8AC3E}">
        <p14:creationId xmlns:p14="http://schemas.microsoft.com/office/powerpoint/2010/main" val="598513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330200" y="601663"/>
            <a:ext cx="8229600" cy="865187"/>
          </a:xfrm>
        </p:spPr>
        <p:txBody>
          <a:bodyPr/>
          <a:lstStyle/>
          <a:p>
            <a:r>
              <a:rPr lang="en-US" dirty="0"/>
              <a:t>FDM  multiplexing system</a:t>
            </a:r>
          </a:p>
        </p:txBody>
      </p:sp>
      <p:graphicFrame>
        <p:nvGraphicFramePr>
          <p:cNvPr id="328707" name="Object 3"/>
          <p:cNvGraphicFramePr>
            <a:graphicFrameLocks noGrp="1" noChangeAspect="1"/>
          </p:cNvGraphicFramePr>
          <p:nvPr>
            <p:ph sz="half" idx="2"/>
            <p:extLst>
              <p:ext uri="{D42A27DB-BD31-4B8C-83A1-F6EECF244321}">
                <p14:modId xmlns:p14="http://schemas.microsoft.com/office/powerpoint/2010/main" val="4245988592"/>
              </p:ext>
            </p:extLst>
          </p:nvPr>
        </p:nvGraphicFramePr>
        <p:xfrm>
          <a:off x="755650" y="2257425"/>
          <a:ext cx="7704138" cy="3556000"/>
        </p:xfrm>
        <a:graphic>
          <a:graphicData uri="http://schemas.openxmlformats.org/presentationml/2006/ole">
            <mc:AlternateContent xmlns:mc="http://schemas.openxmlformats.org/markup-compatibility/2006">
              <mc:Choice xmlns:v="urn:schemas-microsoft-com:vml" Requires="v">
                <p:oleObj spid="_x0000_s64552" name="Photo Editor Photo" r:id="rId3" imgW="7552381" imgH="3486637" progId="MSPhotoEd.3">
                  <p:embed/>
                </p:oleObj>
              </mc:Choice>
              <mc:Fallback>
                <p:oleObj name="Photo Editor Photo" r:id="rId3" imgW="7552381" imgH="348663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57425"/>
                        <a:ext cx="7704138"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Date Placeholder 4"/>
          <p:cNvSpPr>
            <a:spLocks noGrp="1"/>
          </p:cNvSpPr>
          <p:nvPr>
            <p:ph type="dt" sz="half" idx="10"/>
          </p:nvPr>
        </p:nvSpPr>
        <p:spPr>
          <a:xfrm>
            <a:off x="457200" y="6400800"/>
            <a:ext cx="3409950" cy="266700"/>
          </a:xfrm>
        </p:spPr>
        <p:txBody>
          <a:bodyPr/>
          <a:lstStyle/>
          <a:p>
            <a:r>
              <a:rPr lang="en-US" smtClean="0"/>
              <a:t>Janice Regan © Sept. 2007-2016</a:t>
            </a:r>
            <a:endParaRPr lang="en-US" dirty="0"/>
          </a:p>
        </p:txBody>
      </p:sp>
      <p:sp>
        <p:nvSpPr>
          <p:cNvPr id="6" name="Slide Number Placeholder 6"/>
          <p:cNvSpPr>
            <a:spLocks noGrp="1"/>
          </p:cNvSpPr>
          <p:nvPr>
            <p:ph type="sldNum" sz="quarter" idx="12"/>
          </p:nvPr>
        </p:nvSpPr>
        <p:spPr/>
        <p:txBody>
          <a:bodyPr/>
          <a:lstStyle/>
          <a:p>
            <a:fld id="{E5F78367-6180-45A5-B939-31031B812D38}" type="slidenum">
              <a:rPr lang="en-US"/>
              <a:pPr/>
              <a:t>41</a:t>
            </a:fld>
            <a:endParaRPr lang="en-US"/>
          </a:p>
        </p:txBody>
      </p:sp>
      <p:sp useBgFill="1">
        <p:nvSpPr>
          <p:cNvPr id="328708" name="Text Box 4"/>
          <p:cNvSpPr txBox="1">
            <a:spLocks noChangeArrowheads="1"/>
          </p:cNvSpPr>
          <p:nvPr/>
        </p:nvSpPr>
        <p:spPr bwMode="auto">
          <a:xfrm>
            <a:off x="361950" y="6421438"/>
            <a:ext cx="3289300" cy="27463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dirty="0">
                <a:latin typeface="Arial" charset="0"/>
              </a:rPr>
              <a:t>Stallings 2003:Figure 8.3</a:t>
            </a:r>
          </a:p>
        </p:txBody>
      </p:sp>
    </p:spTree>
    <p:extLst>
      <p:ext uri="{BB962C8B-B14F-4D97-AF65-F5344CB8AC3E}">
        <p14:creationId xmlns:p14="http://schemas.microsoft.com/office/powerpoint/2010/main" val="3884617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sz="3600"/>
              <a:t> </a:t>
            </a:r>
            <a:r>
              <a:rPr lang="en-US"/>
              <a:t>FDM and voice signals: 1</a:t>
            </a:r>
          </a:p>
        </p:txBody>
      </p:sp>
      <p:sp>
        <p:nvSpPr>
          <p:cNvPr id="331779" name="Rectangle 3"/>
          <p:cNvSpPr>
            <a:spLocks noGrp="1" noChangeArrowheads="1"/>
          </p:cNvSpPr>
          <p:nvPr>
            <p:ph idx="1"/>
          </p:nvPr>
        </p:nvSpPr>
        <p:spPr>
          <a:xfrm>
            <a:off x="457200" y="1847850"/>
            <a:ext cx="8382000" cy="4556125"/>
          </a:xfrm>
        </p:spPr>
        <p:txBody>
          <a:bodyPr/>
          <a:lstStyle/>
          <a:p>
            <a:pPr>
              <a:lnSpc>
                <a:spcPct val="90000"/>
              </a:lnSpc>
            </a:pPr>
            <a:r>
              <a:rPr lang="en-US" sz="2800" dirty="0"/>
              <a:t>A typical voice signal has an effective spectrum of 300 to 3400 Hz, When multiplexing signals the signals must be adequately separated, so allow 4KHz  bandwidth for each voice signal</a:t>
            </a:r>
          </a:p>
          <a:p>
            <a:pPr>
              <a:lnSpc>
                <a:spcPct val="90000"/>
              </a:lnSpc>
            </a:pPr>
            <a:endParaRPr lang="en-US" sz="800" dirty="0"/>
          </a:p>
          <a:p>
            <a:pPr>
              <a:lnSpc>
                <a:spcPct val="90000"/>
              </a:lnSpc>
            </a:pPr>
            <a:r>
              <a:rPr lang="en-US" sz="2800" dirty="0"/>
              <a:t>A voice signal can be modulated so that the spectrum of the modulated signal has a center frequency at the frequency of the modulation carrier f</a:t>
            </a:r>
            <a:r>
              <a:rPr lang="en-US" sz="2800" baseline="-25000" dirty="0"/>
              <a:t>c,</a:t>
            </a:r>
            <a:r>
              <a:rPr lang="en-US" sz="2800" dirty="0"/>
              <a:t> </a:t>
            </a:r>
            <a:endParaRPr lang="en-US" sz="1400" dirty="0"/>
          </a:p>
          <a:p>
            <a:pPr>
              <a:lnSpc>
                <a:spcPct val="90000"/>
              </a:lnSpc>
            </a:pPr>
            <a:r>
              <a:rPr lang="en-US" sz="2800" dirty="0"/>
              <a:t>If the carrier has a bandwidth between f</a:t>
            </a:r>
            <a:r>
              <a:rPr lang="en-US" sz="2800" baseline="-25000" dirty="0"/>
              <a:t>1</a:t>
            </a:r>
            <a:r>
              <a:rPr lang="en-US" sz="2800" dirty="0"/>
              <a:t> Hz and f</a:t>
            </a:r>
            <a:r>
              <a:rPr lang="en-US" sz="2800" baseline="-25000" dirty="0"/>
              <a:t>2</a:t>
            </a:r>
            <a:r>
              <a:rPr lang="en-US" sz="2800" dirty="0"/>
              <a:t> Hz then f</a:t>
            </a:r>
            <a:r>
              <a:rPr lang="en-US" sz="2800" baseline="-25000" dirty="0"/>
              <a:t>c</a:t>
            </a:r>
            <a:r>
              <a:rPr lang="en-US" sz="2800" dirty="0"/>
              <a:t> would be chosen to be f</a:t>
            </a:r>
            <a:r>
              <a:rPr lang="en-US" sz="2800" baseline="-25000" dirty="0"/>
              <a:t>1</a:t>
            </a:r>
            <a:r>
              <a:rPr lang="en-US" sz="2800" dirty="0"/>
              <a:t>+4KHz</a:t>
            </a:r>
          </a:p>
          <a:p>
            <a:pPr>
              <a:lnSpc>
                <a:spcPct val="90000"/>
              </a:lnSpc>
              <a:buFont typeface="Wingdings" pitchFamily="2" charset="2"/>
              <a:buNone/>
            </a:pPr>
            <a:endParaRPr lang="en-US" sz="24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E41187F9-BDF2-4ADB-BCC5-F7E7053A2FC3}" type="slidenum">
              <a:rPr lang="en-US"/>
              <a:pPr/>
              <a:t>42</a:t>
            </a:fld>
            <a:endParaRPr lang="en-US"/>
          </a:p>
        </p:txBody>
      </p:sp>
    </p:spTree>
    <p:extLst>
      <p:ext uri="{BB962C8B-B14F-4D97-AF65-F5344CB8AC3E}">
        <p14:creationId xmlns:p14="http://schemas.microsoft.com/office/powerpoint/2010/main" val="18602783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Cable and ADSL</a:t>
            </a:r>
          </a:p>
        </p:txBody>
      </p:sp>
      <p:sp>
        <p:nvSpPr>
          <p:cNvPr id="336899" name="Rectangle 3"/>
          <p:cNvSpPr>
            <a:spLocks noGrp="1" noChangeArrowheads="1"/>
          </p:cNvSpPr>
          <p:nvPr>
            <p:ph idx="1"/>
          </p:nvPr>
        </p:nvSpPr>
        <p:spPr/>
        <p:txBody>
          <a:bodyPr/>
          <a:lstStyle/>
          <a:p>
            <a:r>
              <a:rPr lang="en-US" sz="2400" dirty="0"/>
              <a:t>ADSL uses the fixed telephone system. </a:t>
            </a:r>
          </a:p>
          <a:p>
            <a:pPr lvl="1"/>
            <a:r>
              <a:rPr lang="en-US" sz="2000" dirty="0"/>
              <a:t>Each user has a dedicated connection to the end office</a:t>
            </a:r>
          </a:p>
          <a:p>
            <a:pPr lvl="1"/>
            <a:r>
              <a:rPr lang="en-US" sz="2000" dirty="0"/>
              <a:t>User must be close enough to the end office</a:t>
            </a:r>
          </a:p>
          <a:p>
            <a:pPr lvl="1"/>
            <a:r>
              <a:rPr lang="en-US" sz="2000" dirty="0"/>
              <a:t>Each of these connections use twisted pair</a:t>
            </a:r>
          </a:p>
          <a:p>
            <a:pPr lvl="1"/>
            <a:r>
              <a:rPr lang="en-US" sz="2000" dirty="0"/>
              <a:t>Capacity of twisted pair less than capacity of </a:t>
            </a:r>
            <a:r>
              <a:rPr lang="en-US" sz="2000" dirty="0" smtClean="0"/>
              <a:t>cable</a:t>
            </a:r>
          </a:p>
          <a:p>
            <a:pPr lvl="1"/>
            <a:r>
              <a:rPr lang="en-US" sz="2000" dirty="0" smtClean="0"/>
              <a:t>Uses FDM</a:t>
            </a:r>
            <a:endParaRPr lang="en-US" sz="2000" dirty="0"/>
          </a:p>
          <a:p>
            <a:r>
              <a:rPr lang="en-US" sz="2400" dirty="0"/>
              <a:t>Cable shares a higher capacity coaxial cable between multiple users.</a:t>
            </a:r>
          </a:p>
          <a:p>
            <a:pPr lvl="1"/>
            <a:r>
              <a:rPr lang="en-US" sz="2000" dirty="0"/>
              <a:t>Available capacity may be higher or lower than ADSL</a:t>
            </a:r>
          </a:p>
          <a:p>
            <a:pPr lvl="1"/>
            <a:r>
              <a:rPr lang="en-US" sz="2000" dirty="0"/>
              <a:t>Can intercept packets of other users on the same cable </a:t>
            </a:r>
            <a:r>
              <a:rPr lang="en-US" sz="2000" dirty="0" smtClean="0"/>
              <a:t>link</a:t>
            </a:r>
          </a:p>
          <a:p>
            <a:pPr lvl="1"/>
            <a:r>
              <a:rPr lang="en-US" sz="2000" dirty="0" smtClean="0"/>
              <a:t>Uses TDM</a:t>
            </a:r>
            <a:endParaRPr lang="en-US" sz="2000" dirty="0"/>
          </a:p>
          <a:p>
            <a:pPr lvl="1">
              <a:buFont typeface="Wingdings" pitchFamily="2" charset="2"/>
              <a:buNone/>
            </a:pPr>
            <a:endParaRPr lang="en-US" sz="2000" dirty="0"/>
          </a:p>
          <a:p>
            <a:pPr lvl="1"/>
            <a:endParaRPr lang="en-US" sz="2000" dirty="0"/>
          </a:p>
          <a:p>
            <a:pPr lvl="1">
              <a:buFont typeface="Wingdings" pitchFamily="2" charset="2"/>
              <a:buNone/>
            </a:pPr>
            <a:endParaRPr lang="en-US" sz="20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A4C5126B-FB8B-4C9A-843D-F998AC561319}" type="slidenum">
              <a:rPr lang="en-US"/>
              <a:pPr/>
              <a:t>43</a:t>
            </a:fld>
            <a:endParaRPr lang="en-US"/>
          </a:p>
        </p:txBody>
      </p:sp>
    </p:spTree>
    <p:extLst>
      <p:ext uri="{BB962C8B-B14F-4D97-AF65-F5344CB8AC3E}">
        <p14:creationId xmlns:p14="http://schemas.microsoft.com/office/powerpoint/2010/main" val="724284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sz="quarter"/>
          </p:nvPr>
        </p:nvSpPr>
        <p:spPr/>
        <p:txBody>
          <a:bodyPr/>
          <a:lstStyle/>
          <a:p>
            <a:r>
              <a:rPr lang="en-US" sz="3600"/>
              <a:t>Cable access to Internet</a:t>
            </a:r>
          </a:p>
        </p:txBody>
      </p:sp>
      <p:pic>
        <p:nvPicPr>
          <p:cNvPr id="338947" name="Picture 3" descr="j0185604"/>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669925" y="1231900"/>
            <a:ext cx="942975" cy="938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948" name="Picture 4" descr="j0185604"/>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669925" y="2573338"/>
            <a:ext cx="942975" cy="938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949" name="Picture 5" descr="j0185604"/>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644525" y="3776663"/>
            <a:ext cx="942975" cy="938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950" name="Picture 6" descr="j0185604"/>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a:xfrm>
            <a:off x="644525" y="4938713"/>
            <a:ext cx="942975" cy="938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 name="Date Placeholder 6"/>
          <p:cNvSpPr>
            <a:spLocks noGrp="1"/>
          </p:cNvSpPr>
          <p:nvPr>
            <p:ph type="dt" sz="half" idx="10"/>
          </p:nvPr>
        </p:nvSpPr>
        <p:spPr/>
        <p:txBody>
          <a:bodyPr/>
          <a:lstStyle/>
          <a:p>
            <a:r>
              <a:rPr lang="en-US" smtClean="0"/>
              <a:t>Janice Regan © Sept. 2007-2016</a:t>
            </a:r>
            <a:endParaRPr lang="en-US"/>
          </a:p>
        </p:txBody>
      </p:sp>
      <p:sp>
        <p:nvSpPr>
          <p:cNvPr id="26" name="Slide Number Placeholder 8"/>
          <p:cNvSpPr>
            <a:spLocks noGrp="1"/>
          </p:cNvSpPr>
          <p:nvPr>
            <p:ph type="sldNum" sz="quarter" idx="12"/>
          </p:nvPr>
        </p:nvSpPr>
        <p:spPr/>
        <p:txBody>
          <a:bodyPr/>
          <a:lstStyle/>
          <a:p>
            <a:fld id="{B32B0EEB-2DFF-4724-8AA6-0DC78738B93A}" type="slidenum">
              <a:rPr lang="en-US"/>
              <a:pPr/>
              <a:t>44</a:t>
            </a:fld>
            <a:endParaRPr lang="en-US"/>
          </a:p>
        </p:txBody>
      </p:sp>
      <p:sp>
        <p:nvSpPr>
          <p:cNvPr id="338951" name="AutoShape 7"/>
          <p:cNvSpPr>
            <a:spLocks noChangeArrowheads="1"/>
          </p:cNvSpPr>
          <p:nvPr/>
        </p:nvSpPr>
        <p:spPr bwMode="auto">
          <a:xfrm>
            <a:off x="6191250" y="2808288"/>
            <a:ext cx="998538" cy="493712"/>
          </a:xfrm>
          <a:prstGeom prst="rightArrow">
            <a:avLst>
              <a:gd name="adj1" fmla="val 50000"/>
              <a:gd name="adj2" fmla="val 50563"/>
            </a:avLst>
          </a:prstGeom>
          <a:solidFill>
            <a:schemeClr val="tx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2" name="Text Box 8"/>
          <p:cNvSpPr txBox="1">
            <a:spLocks noChangeArrowheads="1"/>
          </p:cNvSpPr>
          <p:nvPr/>
        </p:nvSpPr>
        <p:spPr bwMode="auto">
          <a:xfrm>
            <a:off x="7189788" y="2441575"/>
            <a:ext cx="1793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Cable Providers Internet Access</a:t>
            </a:r>
          </a:p>
        </p:txBody>
      </p:sp>
      <p:sp>
        <p:nvSpPr>
          <p:cNvPr id="338953" name="Rectangle 9"/>
          <p:cNvSpPr>
            <a:spLocks noChangeArrowheads="1"/>
          </p:cNvSpPr>
          <p:nvPr/>
        </p:nvSpPr>
        <p:spPr bwMode="auto">
          <a:xfrm>
            <a:off x="4745038" y="2174875"/>
            <a:ext cx="1408112" cy="26416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8954" name="Picture 10" descr="j01856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1600" y="1724025"/>
            <a:ext cx="94297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5" name="Picture 11" descr="j01856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1600" y="3065463"/>
            <a:ext cx="94297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6" name="Picture 12" descr="j01856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6200" y="4268788"/>
            <a:ext cx="94297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7" name="Picture 13" descr="j01856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6200" y="5430838"/>
            <a:ext cx="94297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958" name="Line 14"/>
          <p:cNvSpPr>
            <a:spLocks noChangeShapeType="1"/>
          </p:cNvSpPr>
          <p:nvPr/>
        </p:nvSpPr>
        <p:spPr bwMode="auto">
          <a:xfrm flipV="1">
            <a:off x="1587500" y="5359400"/>
            <a:ext cx="3683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9" name="Line 15"/>
          <p:cNvSpPr>
            <a:spLocks noChangeShapeType="1"/>
          </p:cNvSpPr>
          <p:nvPr/>
        </p:nvSpPr>
        <p:spPr bwMode="auto">
          <a:xfrm flipV="1">
            <a:off x="1587500" y="4291013"/>
            <a:ext cx="3683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0" name="Line 16"/>
          <p:cNvSpPr>
            <a:spLocks noChangeShapeType="1"/>
          </p:cNvSpPr>
          <p:nvPr/>
        </p:nvSpPr>
        <p:spPr bwMode="auto">
          <a:xfrm flipV="1">
            <a:off x="1587500" y="3217863"/>
            <a:ext cx="3683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1" name="Line 17"/>
          <p:cNvSpPr>
            <a:spLocks noChangeShapeType="1"/>
          </p:cNvSpPr>
          <p:nvPr/>
        </p:nvSpPr>
        <p:spPr bwMode="auto">
          <a:xfrm flipV="1">
            <a:off x="1612900" y="1876425"/>
            <a:ext cx="3429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2" name="Freeform 18"/>
          <p:cNvSpPr>
            <a:spLocks/>
          </p:cNvSpPr>
          <p:nvPr/>
        </p:nvSpPr>
        <p:spPr bwMode="auto">
          <a:xfrm>
            <a:off x="1955800" y="1346200"/>
            <a:ext cx="3543300" cy="787400"/>
          </a:xfrm>
          <a:custGeom>
            <a:avLst/>
            <a:gdLst>
              <a:gd name="T0" fmla="*/ 0 w 2232"/>
              <a:gd name="T1" fmla="*/ 0 h 496"/>
              <a:gd name="T2" fmla="*/ 2232 w 2232"/>
              <a:gd name="T3" fmla="*/ 0 h 496"/>
              <a:gd name="T4" fmla="*/ 2232 w 2232"/>
              <a:gd name="T5" fmla="*/ 496 h 496"/>
            </a:gdLst>
            <a:ahLst/>
            <a:cxnLst>
              <a:cxn ang="0">
                <a:pos x="T0" y="T1"/>
              </a:cxn>
              <a:cxn ang="0">
                <a:pos x="T2" y="T3"/>
              </a:cxn>
              <a:cxn ang="0">
                <a:pos x="T4" y="T5"/>
              </a:cxn>
            </a:cxnLst>
            <a:rect l="0" t="0" r="r" b="b"/>
            <a:pathLst>
              <a:path w="2232" h="496">
                <a:moveTo>
                  <a:pt x="0" y="0"/>
                </a:moveTo>
                <a:lnTo>
                  <a:pt x="2232" y="0"/>
                </a:lnTo>
                <a:lnTo>
                  <a:pt x="2232" y="496"/>
                </a:lnTo>
              </a:path>
            </a:pathLst>
          </a:custGeom>
          <a:noFill/>
          <a:ln w="76200" cap="flat" cmpd="tri">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3" name="Freeform 19"/>
          <p:cNvSpPr>
            <a:spLocks/>
          </p:cNvSpPr>
          <p:nvPr/>
        </p:nvSpPr>
        <p:spPr bwMode="auto">
          <a:xfrm>
            <a:off x="3933825" y="1736725"/>
            <a:ext cx="866775" cy="4775200"/>
          </a:xfrm>
          <a:custGeom>
            <a:avLst/>
            <a:gdLst>
              <a:gd name="T0" fmla="*/ 546 w 546"/>
              <a:gd name="T1" fmla="*/ 274 h 3008"/>
              <a:gd name="T2" fmla="*/ 546 w 546"/>
              <a:gd name="T3" fmla="*/ 2 h 3008"/>
              <a:gd name="T4" fmla="*/ 2 w 546"/>
              <a:gd name="T5" fmla="*/ 0 h 3008"/>
              <a:gd name="T6" fmla="*/ 0 w 546"/>
              <a:gd name="T7" fmla="*/ 3008 h 3008"/>
            </a:gdLst>
            <a:ahLst/>
            <a:cxnLst>
              <a:cxn ang="0">
                <a:pos x="T0" y="T1"/>
              </a:cxn>
              <a:cxn ang="0">
                <a:pos x="T2" y="T3"/>
              </a:cxn>
              <a:cxn ang="0">
                <a:pos x="T4" y="T5"/>
              </a:cxn>
              <a:cxn ang="0">
                <a:pos x="T6" y="T7"/>
              </a:cxn>
            </a:cxnLst>
            <a:rect l="0" t="0" r="r" b="b"/>
            <a:pathLst>
              <a:path w="546" h="3008">
                <a:moveTo>
                  <a:pt x="546" y="274"/>
                </a:moveTo>
                <a:lnTo>
                  <a:pt x="546" y="2"/>
                </a:lnTo>
                <a:lnTo>
                  <a:pt x="2" y="0"/>
                </a:lnTo>
                <a:lnTo>
                  <a:pt x="0" y="3008"/>
                </a:lnTo>
              </a:path>
            </a:pathLst>
          </a:custGeom>
          <a:noFill/>
          <a:ln w="76200" cap="flat" cmpd="tri">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4" name="Line 20"/>
          <p:cNvSpPr>
            <a:spLocks noChangeShapeType="1"/>
          </p:cNvSpPr>
          <p:nvPr/>
        </p:nvSpPr>
        <p:spPr bwMode="auto">
          <a:xfrm>
            <a:off x="1968500" y="1346200"/>
            <a:ext cx="0" cy="4911725"/>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5" name="Line 21"/>
          <p:cNvSpPr>
            <a:spLocks noChangeShapeType="1"/>
          </p:cNvSpPr>
          <p:nvPr/>
        </p:nvSpPr>
        <p:spPr bwMode="auto">
          <a:xfrm>
            <a:off x="3559175" y="5876925"/>
            <a:ext cx="373063"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6" name="Line 22"/>
          <p:cNvSpPr>
            <a:spLocks noChangeShapeType="1"/>
          </p:cNvSpPr>
          <p:nvPr/>
        </p:nvSpPr>
        <p:spPr bwMode="auto">
          <a:xfrm>
            <a:off x="3559175" y="4714875"/>
            <a:ext cx="373063"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7" name="Line 23"/>
          <p:cNvSpPr>
            <a:spLocks noChangeShapeType="1"/>
          </p:cNvSpPr>
          <p:nvPr/>
        </p:nvSpPr>
        <p:spPr bwMode="auto">
          <a:xfrm flipV="1">
            <a:off x="3584575" y="3511550"/>
            <a:ext cx="347663" cy="635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8" name="Line 24"/>
          <p:cNvSpPr>
            <a:spLocks noChangeShapeType="1"/>
          </p:cNvSpPr>
          <p:nvPr/>
        </p:nvSpPr>
        <p:spPr bwMode="auto">
          <a:xfrm>
            <a:off x="3559175" y="2133600"/>
            <a:ext cx="373063"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57618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395288" y="703263"/>
            <a:ext cx="8229600" cy="792162"/>
          </a:xfrm>
        </p:spPr>
        <p:txBody>
          <a:bodyPr/>
          <a:lstStyle/>
          <a:p>
            <a:r>
              <a:rPr lang="en-US" dirty="0"/>
              <a:t>ADSL</a:t>
            </a:r>
          </a:p>
        </p:txBody>
      </p:sp>
      <p:sp>
        <p:nvSpPr>
          <p:cNvPr id="339971" name="Rectangle 3"/>
          <p:cNvSpPr>
            <a:spLocks noGrp="1" noChangeArrowheads="1"/>
          </p:cNvSpPr>
          <p:nvPr>
            <p:ph idx="1"/>
          </p:nvPr>
        </p:nvSpPr>
        <p:spPr>
          <a:xfrm>
            <a:off x="457200" y="1866900"/>
            <a:ext cx="8229600" cy="4433888"/>
          </a:xfrm>
        </p:spPr>
        <p:txBody>
          <a:bodyPr/>
          <a:lstStyle/>
          <a:p>
            <a:pPr>
              <a:lnSpc>
                <a:spcPct val="80000"/>
              </a:lnSpc>
            </a:pPr>
            <a:r>
              <a:rPr lang="en-US" sz="2400" dirty="0"/>
              <a:t>Asymmetric Digital Subscriber Line, to </a:t>
            </a:r>
            <a:r>
              <a:rPr lang="en-US" sz="2400" dirty="0" smtClean="0"/>
              <a:t>20Mbps </a:t>
            </a:r>
            <a:r>
              <a:rPr lang="en-US" sz="2400" dirty="0"/>
              <a:t>downstream and </a:t>
            </a:r>
            <a:r>
              <a:rPr lang="en-US" sz="2400" dirty="0" smtClean="0"/>
              <a:t>100Mbps </a:t>
            </a:r>
            <a:r>
              <a:rPr lang="en-US" sz="2400" dirty="0"/>
              <a:t>upstream. (Typically 512 kbps and 64 kbps)</a:t>
            </a:r>
          </a:p>
          <a:p>
            <a:pPr>
              <a:lnSpc>
                <a:spcPct val="80000"/>
              </a:lnSpc>
            </a:pPr>
            <a:r>
              <a:rPr lang="en-US" sz="2400" dirty="0"/>
              <a:t>Provides high speed access over twisted pair telephone wires.  Up to 256 4MHz channels available </a:t>
            </a:r>
          </a:p>
          <a:p>
            <a:pPr lvl="1">
              <a:lnSpc>
                <a:spcPct val="80000"/>
              </a:lnSpc>
            </a:pPr>
            <a:r>
              <a:rPr lang="en-US" sz="2000" dirty="0"/>
              <a:t>Normal telephone connection filtered to 4KHz bandwidth at end office (switching station)</a:t>
            </a:r>
          </a:p>
          <a:p>
            <a:pPr lvl="1">
              <a:lnSpc>
                <a:spcPct val="80000"/>
              </a:lnSpc>
            </a:pPr>
            <a:r>
              <a:rPr lang="en-US" sz="2000" dirty="0"/>
              <a:t>For ADSL filter is removed making entire capacity of the twisted pair (category 3)  available to the user. The capacity and attainable speed depend on the distance from the end office (length of connection).</a:t>
            </a:r>
          </a:p>
          <a:p>
            <a:pPr>
              <a:lnSpc>
                <a:spcPct val="80000"/>
              </a:lnSpc>
            </a:pPr>
            <a:r>
              <a:rPr lang="en-US" sz="2400" dirty="0"/>
              <a:t>Typical user needs more downstream capacity than upstream capacity for internet applications</a:t>
            </a:r>
          </a:p>
          <a:p>
            <a:pPr>
              <a:lnSpc>
                <a:spcPct val="80000"/>
              </a:lnSpc>
            </a:pPr>
            <a:r>
              <a:rPr lang="en-US" sz="2400" dirty="0"/>
              <a:t>Uses FDM and/or discrete </a:t>
            </a:r>
            <a:r>
              <a:rPr lang="en-US" sz="2400" dirty="0" err="1"/>
              <a:t>multitone</a:t>
            </a:r>
            <a:r>
              <a:rPr lang="en-US" sz="2400" dirty="0"/>
              <a:t> (DMT)</a:t>
            </a:r>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1858E794-013B-423B-8376-C5792C29D054}" type="slidenum">
              <a:rPr lang="en-US"/>
              <a:pPr/>
              <a:t>45</a:t>
            </a:fld>
            <a:endParaRPr lang="en-US"/>
          </a:p>
        </p:txBody>
      </p:sp>
    </p:spTree>
    <p:extLst>
      <p:ext uri="{BB962C8B-B14F-4D97-AF65-F5344CB8AC3E}">
        <p14:creationId xmlns:p14="http://schemas.microsoft.com/office/powerpoint/2010/main" val="311122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ADSL channel configurations</a:t>
            </a:r>
          </a:p>
        </p:txBody>
      </p:sp>
      <p:graphicFrame>
        <p:nvGraphicFramePr>
          <p:cNvPr id="340995" name="Object 3"/>
          <p:cNvGraphicFramePr>
            <a:graphicFrameLocks noGrp="1" noChangeAspect="1"/>
          </p:cNvGraphicFramePr>
          <p:nvPr>
            <p:ph idx="1"/>
          </p:nvPr>
        </p:nvGraphicFramePr>
        <p:xfrm>
          <a:off x="2662238" y="1600200"/>
          <a:ext cx="4176712" cy="4924425"/>
        </p:xfrm>
        <a:graphic>
          <a:graphicData uri="http://schemas.openxmlformats.org/presentationml/2006/ole">
            <mc:AlternateContent xmlns:mc="http://schemas.openxmlformats.org/markup-compatibility/2006">
              <mc:Choice xmlns:v="urn:schemas-microsoft-com:vml" Requires="v">
                <p:oleObj spid="_x0000_s66598" name="Photo Editor Photo" r:id="rId3" imgW="5495238" imgH="6477904" progId="MSPhotoEd.3">
                  <p:embed/>
                </p:oleObj>
              </mc:Choice>
              <mc:Fallback>
                <p:oleObj name="Photo Editor Photo" r:id="rId3" imgW="5495238" imgH="647790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38" y="1600200"/>
                        <a:ext cx="4176712" cy="492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EB89FF4A-DF72-497D-A4F6-08491EDDDD81}" type="slidenum">
              <a:rPr lang="en-US"/>
              <a:pPr/>
              <a:t>46</a:t>
            </a:fld>
            <a:endParaRPr lang="en-US"/>
          </a:p>
        </p:txBody>
      </p:sp>
    </p:spTree>
    <p:extLst>
      <p:ext uri="{BB962C8B-B14F-4D97-AF65-F5344CB8AC3E}">
        <p14:creationId xmlns:p14="http://schemas.microsoft.com/office/powerpoint/2010/main" val="2647317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258763" y="742950"/>
            <a:ext cx="8885237" cy="863600"/>
          </a:xfrm>
        </p:spPr>
        <p:txBody>
          <a:bodyPr/>
          <a:lstStyle/>
          <a:p>
            <a:r>
              <a:rPr lang="en-US" sz="3600" dirty="0"/>
              <a:t>Wavelength Division Multiplexing</a:t>
            </a:r>
          </a:p>
        </p:txBody>
      </p:sp>
      <p:sp>
        <p:nvSpPr>
          <p:cNvPr id="344067" name="Rectangle 3"/>
          <p:cNvSpPr>
            <a:spLocks noGrp="1" noChangeArrowheads="1"/>
          </p:cNvSpPr>
          <p:nvPr>
            <p:ph idx="1"/>
          </p:nvPr>
        </p:nvSpPr>
        <p:spPr/>
        <p:txBody>
          <a:bodyPr/>
          <a:lstStyle/>
          <a:p>
            <a:r>
              <a:rPr lang="en-US" sz="2800" dirty="0"/>
              <a:t>Used with optical </a:t>
            </a:r>
            <a:r>
              <a:rPr lang="en-US" sz="2800" dirty="0" err="1"/>
              <a:t>fibre</a:t>
            </a:r>
            <a:endParaRPr lang="en-US" sz="2800" dirty="0"/>
          </a:p>
          <a:p>
            <a:r>
              <a:rPr lang="en-US" sz="2800" dirty="0"/>
              <a:t>Light passing through the fiber consists of many </a:t>
            </a:r>
            <a:r>
              <a:rPr lang="en-US" sz="2800" dirty="0" err="1"/>
              <a:t>colours</a:t>
            </a:r>
            <a:r>
              <a:rPr lang="en-US" sz="2800" dirty="0"/>
              <a:t> or wavelengths (frequencies)</a:t>
            </a:r>
          </a:p>
          <a:p>
            <a:r>
              <a:rPr lang="en-US" sz="2800" dirty="0"/>
              <a:t>Each wavelength carries a signal</a:t>
            </a:r>
          </a:p>
          <a:p>
            <a:r>
              <a:rPr lang="en-US" sz="2800" dirty="0"/>
              <a:t>The </a:t>
            </a:r>
            <a:r>
              <a:rPr lang="en-US" sz="2800" dirty="0" err="1"/>
              <a:t>fibre</a:t>
            </a:r>
            <a:r>
              <a:rPr lang="en-US" sz="2800" dirty="0"/>
              <a:t> can carry many signals at the same time, as signals with different wavelengths</a:t>
            </a:r>
          </a:p>
          <a:p>
            <a:r>
              <a:rPr lang="en-US" sz="2800" dirty="0"/>
              <a:t>As many as 160 channels at 10 </a:t>
            </a:r>
            <a:r>
              <a:rPr lang="en-US" sz="2800" dirty="0" err="1" smtClean="0"/>
              <a:t>Gbps</a:t>
            </a:r>
            <a:endParaRPr lang="en-US" sz="2800" dirty="0" smtClean="0"/>
          </a:p>
          <a:p>
            <a:r>
              <a:rPr lang="en-US" sz="2800" dirty="0" smtClean="0"/>
              <a:t>Used for cable (between central offices)</a:t>
            </a:r>
            <a:endParaRPr lang="en-US"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4879E6D5-E0F0-4E99-9EAD-AD086F3A3A99}" type="slidenum">
              <a:rPr lang="en-US"/>
              <a:pPr/>
              <a:t>47</a:t>
            </a:fld>
            <a:endParaRPr lang="en-US"/>
          </a:p>
        </p:txBody>
      </p:sp>
    </p:spTree>
    <p:extLst>
      <p:ext uri="{BB962C8B-B14F-4D97-AF65-F5344CB8AC3E}">
        <p14:creationId xmlns:p14="http://schemas.microsoft.com/office/powerpoint/2010/main" val="2365003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a:t>TDM (Time Division)</a:t>
            </a:r>
          </a:p>
        </p:txBody>
      </p:sp>
      <p:sp>
        <p:nvSpPr>
          <p:cNvPr id="345091" name="Rectangle 3"/>
          <p:cNvSpPr>
            <a:spLocks noGrp="1" noChangeArrowheads="1"/>
          </p:cNvSpPr>
          <p:nvPr>
            <p:ph idx="1"/>
          </p:nvPr>
        </p:nvSpPr>
        <p:spPr>
          <a:xfrm>
            <a:off x="400050" y="1847850"/>
            <a:ext cx="8229600" cy="4676775"/>
          </a:xfrm>
        </p:spPr>
        <p:txBody>
          <a:bodyPr/>
          <a:lstStyle/>
          <a:p>
            <a:pPr>
              <a:lnSpc>
                <a:spcPct val="80000"/>
              </a:lnSpc>
            </a:pPr>
            <a:r>
              <a:rPr lang="en-US" sz="2400" dirty="0"/>
              <a:t>The data are organized in </a:t>
            </a:r>
            <a:r>
              <a:rPr lang="en-US" sz="2400" i="1" dirty="0"/>
              <a:t>frames</a:t>
            </a:r>
          </a:p>
          <a:p>
            <a:pPr>
              <a:lnSpc>
                <a:spcPct val="80000"/>
              </a:lnSpc>
            </a:pPr>
            <a:r>
              <a:rPr lang="en-US" sz="2400" dirty="0"/>
              <a:t>Each frame contains a </a:t>
            </a:r>
            <a:r>
              <a:rPr lang="en-US" sz="2400" i="1" dirty="0"/>
              <a:t>cycle</a:t>
            </a:r>
            <a:r>
              <a:rPr lang="en-US" sz="2400" dirty="0"/>
              <a:t> of time slots </a:t>
            </a:r>
          </a:p>
          <a:p>
            <a:pPr>
              <a:lnSpc>
                <a:spcPct val="80000"/>
              </a:lnSpc>
            </a:pPr>
            <a:r>
              <a:rPr lang="en-US" sz="2400" dirty="0"/>
              <a:t>A sequence of slots dedicated to one source is a </a:t>
            </a:r>
            <a:r>
              <a:rPr lang="en-US" sz="2400" i="1" dirty="0"/>
              <a:t>channel</a:t>
            </a:r>
          </a:p>
          <a:p>
            <a:pPr>
              <a:lnSpc>
                <a:spcPct val="80000"/>
              </a:lnSpc>
            </a:pPr>
            <a:r>
              <a:rPr lang="en-US" sz="2400" dirty="0"/>
              <a:t>Data from different sources is inserted into slots or channels in some sequence</a:t>
            </a:r>
          </a:p>
          <a:p>
            <a:pPr lvl="1">
              <a:lnSpc>
                <a:spcPct val="80000"/>
              </a:lnSpc>
            </a:pPr>
            <a:r>
              <a:rPr lang="en-US" sz="2000" i="1" dirty="0"/>
              <a:t>Synchronous TDM</a:t>
            </a:r>
            <a:r>
              <a:rPr lang="en-US" sz="2000" dirty="0"/>
              <a:t> slots are filled from a predetermined sequence of sources. If there is no data to transmit an ‘idle’ signal is </a:t>
            </a:r>
            <a:r>
              <a:rPr lang="en-US" sz="2000" dirty="0" smtClean="0"/>
              <a:t>sent (circuit switching)</a:t>
            </a:r>
            <a:endParaRPr lang="en-US" sz="2000" dirty="0"/>
          </a:p>
          <a:p>
            <a:pPr lvl="1">
              <a:lnSpc>
                <a:spcPct val="80000"/>
              </a:lnSpc>
            </a:pPr>
            <a:r>
              <a:rPr lang="en-US" sz="2000" i="1" dirty="0"/>
              <a:t>Statistical TDM</a:t>
            </a:r>
            <a:r>
              <a:rPr lang="en-US" sz="2000" dirty="0"/>
              <a:t> fills slots as data is available. There is not preset sequence. Therefore, data must be associated with the source by address. No empty or ‘idle’ slots are sent if any source has data ready to transmit. Idle is sent only if all channels have no data to </a:t>
            </a:r>
            <a:r>
              <a:rPr lang="en-US" sz="2000" dirty="0" smtClean="0"/>
              <a:t>transmit (packet switching)</a:t>
            </a:r>
            <a:endParaRPr lang="en-US" sz="2000"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17EA4A68-845A-412E-A9DB-D0F5102305F0}" type="slidenum">
              <a:rPr lang="en-US"/>
              <a:pPr/>
              <a:t>48</a:t>
            </a:fld>
            <a:endParaRPr lang="en-US"/>
          </a:p>
        </p:txBody>
      </p:sp>
    </p:spTree>
    <p:extLst>
      <p:ext uri="{BB962C8B-B14F-4D97-AF65-F5344CB8AC3E}">
        <p14:creationId xmlns:p14="http://schemas.microsoft.com/office/powerpoint/2010/main" val="2883142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dirty="0" smtClean="0"/>
              <a:t>What is a hop</a:t>
            </a:r>
            <a:endParaRPr lang="en-US" dirty="0"/>
          </a:p>
        </p:txBody>
      </p:sp>
      <p:sp>
        <p:nvSpPr>
          <p:cNvPr id="13" name="Date Placeholder 3"/>
          <p:cNvSpPr>
            <a:spLocks noGrp="1"/>
          </p:cNvSpPr>
          <p:nvPr>
            <p:ph type="dt" sz="half" idx="10"/>
          </p:nvPr>
        </p:nvSpPr>
        <p:spPr/>
        <p:txBody>
          <a:bodyPr/>
          <a:lstStyle/>
          <a:p>
            <a:r>
              <a:rPr lang="en-US" dirty="0" smtClean="0"/>
              <a:t>Janice Regan © Sept. 2007-2016</a:t>
            </a:r>
            <a:endParaRPr lang="en-US" dirty="0"/>
          </a:p>
        </p:txBody>
      </p:sp>
      <p:sp>
        <p:nvSpPr>
          <p:cNvPr id="14" name="Slide Number Placeholder 5"/>
          <p:cNvSpPr>
            <a:spLocks noGrp="1"/>
          </p:cNvSpPr>
          <p:nvPr>
            <p:ph type="sldNum" sz="quarter" idx="11"/>
          </p:nvPr>
        </p:nvSpPr>
        <p:spPr>
          <a:xfrm>
            <a:off x="6553200" y="6477000"/>
            <a:ext cx="2133600" cy="228600"/>
          </a:xfrm>
          <a:prstGeom prst="rect">
            <a:avLst/>
          </a:prstGeom>
        </p:spPr>
        <p:txBody>
          <a:bodyPr/>
          <a:lstStyle/>
          <a:p>
            <a:fld id="{EEA8DAD5-61C9-46BC-B780-64826EB5E181}" type="slidenum">
              <a:rPr lang="en-US"/>
              <a:pPr/>
              <a:t>4</a:t>
            </a:fld>
            <a:endParaRPr lang="en-US" dirty="0"/>
          </a:p>
        </p:txBody>
      </p:sp>
      <p:sp>
        <p:nvSpPr>
          <p:cNvPr id="248836" name="Rectangle 4"/>
          <p:cNvSpPr>
            <a:spLocks noChangeArrowheads="1"/>
          </p:cNvSpPr>
          <p:nvPr/>
        </p:nvSpPr>
        <p:spPr bwMode="auto">
          <a:xfrm>
            <a:off x="1387475" y="2227263"/>
            <a:ext cx="730250" cy="3460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DBD3D4">
                    <a:alpha val="3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t>Host 1</a:t>
            </a:r>
          </a:p>
        </p:txBody>
      </p:sp>
      <p:sp>
        <p:nvSpPr>
          <p:cNvPr id="248838" name="Rectangle 6"/>
          <p:cNvSpPr>
            <a:spLocks noChangeArrowheads="1"/>
          </p:cNvSpPr>
          <p:nvPr/>
        </p:nvSpPr>
        <p:spPr bwMode="auto">
          <a:xfrm>
            <a:off x="1371600" y="3657600"/>
            <a:ext cx="730250" cy="3460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DBD3D4">
                    <a:alpha val="3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t>Host 2</a:t>
            </a:r>
          </a:p>
        </p:txBody>
      </p:sp>
      <p:sp>
        <p:nvSpPr>
          <p:cNvPr id="248839" name="Rectangle 7"/>
          <p:cNvSpPr>
            <a:spLocks noChangeArrowheads="1"/>
          </p:cNvSpPr>
          <p:nvPr/>
        </p:nvSpPr>
        <p:spPr bwMode="auto">
          <a:xfrm>
            <a:off x="1295400" y="5105400"/>
            <a:ext cx="730250" cy="3460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DBD3D4">
                    <a:alpha val="3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t>Host 3</a:t>
            </a:r>
          </a:p>
        </p:txBody>
      </p:sp>
      <p:sp>
        <p:nvSpPr>
          <p:cNvPr id="248840" name="Line 8"/>
          <p:cNvSpPr>
            <a:spLocks noChangeShapeType="1"/>
          </p:cNvSpPr>
          <p:nvPr/>
        </p:nvSpPr>
        <p:spPr bwMode="auto">
          <a:xfrm>
            <a:off x="1752600" y="25908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248841" name="Text Box 9"/>
          <p:cNvSpPr txBox="1">
            <a:spLocks noChangeArrowheads="1"/>
          </p:cNvSpPr>
          <p:nvPr/>
        </p:nvSpPr>
        <p:spPr bwMode="auto">
          <a:xfrm>
            <a:off x="1752600" y="2587625"/>
            <a:ext cx="2362200" cy="1069975"/>
          </a:xfrm>
          <a:prstGeom prst="rect">
            <a:avLst/>
          </a:prstGeom>
          <a:noFill/>
          <a:ln>
            <a:noFill/>
          </a:ln>
          <a:effectLst/>
          <a:extLst>
            <a:ext uri="{909E8E84-426E-40DD-AFC4-6F175D3DCCD1}">
              <a14:hiddenFill xmlns:a14="http://schemas.microsoft.com/office/drawing/2010/main">
                <a:solidFill>
                  <a:srgbClr val="DBD3D4">
                    <a:alpha val="39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t>First hop</a:t>
            </a:r>
          </a:p>
          <a:p>
            <a:pPr algn="l"/>
            <a:r>
              <a:rPr lang="en-US" dirty="0"/>
              <a:t>Host 1 is source</a:t>
            </a:r>
          </a:p>
          <a:p>
            <a:pPr algn="l"/>
            <a:r>
              <a:rPr lang="en-US" dirty="0"/>
              <a:t>Host 2 is receiver</a:t>
            </a:r>
          </a:p>
        </p:txBody>
      </p:sp>
      <p:sp>
        <p:nvSpPr>
          <p:cNvPr id="248842" name="Rectangle 10"/>
          <p:cNvSpPr>
            <a:spLocks noChangeArrowheads="1"/>
          </p:cNvSpPr>
          <p:nvPr/>
        </p:nvSpPr>
        <p:spPr bwMode="auto">
          <a:xfrm>
            <a:off x="5426075" y="2286000"/>
            <a:ext cx="730250" cy="3460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DBD3D4">
                    <a:alpha val="3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t>Host 1</a:t>
            </a:r>
          </a:p>
        </p:txBody>
      </p:sp>
      <p:sp>
        <p:nvSpPr>
          <p:cNvPr id="248843" name="Rectangle 11"/>
          <p:cNvSpPr>
            <a:spLocks noChangeArrowheads="1"/>
          </p:cNvSpPr>
          <p:nvPr/>
        </p:nvSpPr>
        <p:spPr bwMode="auto">
          <a:xfrm>
            <a:off x="5410200" y="3716338"/>
            <a:ext cx="730250" cy="3460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DBD3D4">
                    <a:alpha val="3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t>Host 2</a:t>
            </a:r>
          </a:p>
        </p:txBody>
      </p:sp>
      <p:sp>
        <p:nvSpPr>
          <p:cNvPr id="248844" name="Rectangle 12"/>
          <p:cNvSpPr>
            <a:spLocks noChangeArrowheads="1"/>
          </p:cNvSpPr>
          <p:nvPr/>
        </p:nvSpPr>
        <p:spPr bwMode="auto">
          <a:xfrm>
            <a:off x="5334000" y="5164138"/>
            <a:ext cx="730250" cy="3460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DBD3D4">
                    <a:alpha val="3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t>Host 3</a:t>
            </a:r>
          </a:p>
        </p:txBody>
      </p:sp>
      <p:sp>
        <p:nvSpPr>
          <p:cNvPr id="248845" name="Line 13"/>
          <p:cNvSpPr>
            <a:spLocks noChangeShapeType="1"/>
          </p:cNvSpPr>
          <p:nvPr/>
        </p:nvSpPr>
        <p:spPr bwMode="auto">
          <a:xfrm>
            <a:off x="5791200" y="4038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248847" name="Text Box 15"/>
          <p:cNvSpPr txBox="1">
            <a:spLocks noChangeArrowheads="1"/>
          </p:cNvSpPr>
          <p:nvPr/>
        </p:nvSpPr>
        <p:spPr bwMode="auto">
          <a:xfrm>
            <a:off x="5943600" y="4035425"/>
            <a:ext cx="2362200" cy="1069975"/>
          </a:xfrm>
          <a:prstGeom prst="rect">
            <a:avLst/>
          </a:prstGeom>
          <a:noFill/>
          <a:ln>
            <a:noFill/>
          </a:ln>
          <a:effectLst/>
          <a:extLst>
            <a:ext uri="{909E8E84-426E-40DD-AFC4-6F175D3DCCD1}">
              <a14:hiddenFill xmlns:a14="http://schemas.microsoft.com/office/drawing/2010/main">
                <a:solidFill>
                  <a:srgbClr val="DBD3D4">
                    <a:alpha val="39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t>Second hop</a:t>
            </a:r>
          </a:p>
          <a:p>
            <a:pPr algn="l"/>
            <a:r>
              <a:rPr lang="en-US" dirty="0"/>
              <a:t>Host 2 is source</a:t>
            </a:r>
          </a:p>
          <a:p>
            <a:pPr algn="l"/>
            <a:r>
              <a:rPr lang="en-US" dirty="0"/>
              <a:t>Host 3 is receiver</a:t>
            </a:r>
          </a:p>
        </p:txBody>
      </p:sp>
      <p:sp>
        <p:nvSpPr>
          <p:cNvPr id="2" name="TextBox 1"/>
          <p:cNvSpPr txBox="1"/>
          <p:nvPr/>
        </p:nvSpPr>
        <p:spPr>
          <a:xfrm>
            <a:off x="644237" y="1799998"/>
            <a:ext cx="743238" cy="369332"/>
          </a:xfrm>
          <a:prstGeom prst="rect">
            <a:avLst/>
          </a:prstGeom>
          <a:noFill/>
        </p:spPr>
        <p:txBody>
          <a:bodyPr wrap="square" rtlCol="0">
            <a:spAutoFit/>
          </a:bodyPr>
          <a:lstStyle/>
          <a:p>
            <a:r>
              <a:rPr lang="en-US" dirty="0" smtClean="0"/>
              <a:t>T=1</a:t>
            </a:r>
            <a:endParaRPr lang="en-US" dirty="0"/>
          </a:p>
        </p:txBody>
      </p:sp>
      <p:sp>
        <p:nvSpPr>
          <p:cNvPr id="16" name="TextBox 15"/>
          <p:cNvSpPr txBox="1"/>
          <p:nvPr/>
        </p:nvSpPr>
        <p:spPr>
          <a:xfrm>
            <a:off x="4565073" y="1779216"/>
            <a:ext cx="743238" cy="369332"/>
          </a:xfrm>
          <a:prstGeom prst="rect">
            <a:avLst/>
          </a:prstGeom>
          <a:noFill/>
        </p:spPr>
        <p:txBody>
          <a:bodyPr wrap="square" rtlCol="0">
            <a:spAutoFit/>
          </a:bodyPr>
          <a:lstStyle/>
          <a:p>
            <a:r>
              <a:rPr lang="en-US" dirty="0" smtClean="0"/>
              <a:t>T=2</a:t>
            </a:r>
            <a:endParaRPr lang="en-US" dirty="0"/>
          </a:p>
        </p:txBody>
      </p:sp>
      <p:cxnSp>
        <p:nvCxnSpPr>
          <p:cNvPr id="4" name="Straight Connector 3"/>
          <p:cNvCxnSpPr/>
          <p:nvPr/>
        </p:nvCxnSpPr>
        <p:spPr bwMode="auto">
          <a:xfrm>
            <a:off x="4114800" y="1779216"/>
            <a:ext cx="0" cy="4164384"/>
          </a:xfrm>
          <a:prstGeom prst="line">
            <a:avLst/>
          </a:prstGeom>
          <a:solidFill>
            <a:schemeClr val="bg1"/>
          </a:solidFill>
          <a:ln w="222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30076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821531" y="620713"/>
            <a:ext cx="7812087" cy="865187"/>
          </a:xfrm>
        </p:spPr>
        <p:txBody>
          <a:bodyPr/>
          <a:lstStyle/>
          <a:p>
            <a:r>
              <a:rPr lang="en-US" dirty="0"/>
              <a:t>Synchronous TDM</a:t>
            </a:r>
          </a:p>
        </p:txBody>
      </p:sp>
      <p:graphicFrame>
        <p:nvGraphicFramePr>
          <p:cNvPr id="346115" name="Object 3"/>
          <p:cNvGraphicFramePr>
            <a:graphicFrameLocks noGrp="1" noChangeAspect="1"/>
          </p:cNvGraphicFramePr>
          <p:nvPr>
            <p:ph idx="1"/>
            <p:extLst>
              <p:ext uri="{D42A27DB-BD31-4B8C-83A1-F6EECF244321}">
                <p14:modId xmlns:p14="http://schemas.microsoft.com/office/powerpoint/2010/main" val="4007781830"/>
              </p:ext>
            </p:extLst>
          </p:nvPr>
        </p:nvGraphicFramePr>
        <p:xfrm>
          <a:off x="1037647" y="1620982"/>
          <a:ext cx="7129463" cy="4370243"/>
        </p:xfrm>
        <a:graphic>
          <a:graphicData uri="http://schemas.openxmlformats.org/presentationml/2006/ole">
            <mc:AlternateContent xmlns:mc="http://schemas.openxmlformats.org/markup-compatibility/2006">
              <mc:Choice xmlns:v="urn:schemas-microsoft-com:vml" Requires="v">
                <p:oleObj spid="_x0000_s68648" name="Photo Editor Photo" r:id="rId3" imgW="8523810" imgH="5409524" progId="MSPhotoEd.3">
                  <p:embed/>
                </p:oleObj>
              </mc:Choice>
              <mc:Fallback>
                <p:oleObj name="Photo Editor Photo" r:id="rId3" imgW="8523810" imgH="540952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647" y="1620982"/>
                        <a:ext cx="7129463" cy="4370243"/>
                      </a:xfrm>
                      <a:prstGeom prst="rect">
                        <a:avLst/>
                      </a:prstGeom>
                      <a:noFill/>
                      <a:ln>
                        <a:noFill/>
                      </a:ln>
                      <a:effectLst/>
                      <a:extLst/>
                    </p:spPr>
                  </p:pic>
                </p:oleObj>
              </mc:Fallback>
            </mc:AlternateContent>
          </a:graphicData>
        </a:graphic>
      </p:graphicFrame>
      <p:sp>
        <p:nvSpPr>
          <p:cNvPr id="9" name="Slide Number Placeholder 5"/>
          <p:cNvSpPr>
            <a:spLocks noGrp="1"/>
          </p:cNvSpPr>
          <p:nvPr>
            <p:ph type="sldNum" sz="quarter" idx="11"/>
          </p:nvPr>
        </p:nvSpPr>
        <p:spPr>
          <a:xfrm>
            <a:off x="6553200" y="6477000"/>
            <a:ext cx="2133600" cy="228600"/>
          </a:xfrm>
          <a:prstGeom prst="rect">
            <a:avLst/>
          </a:prstGeom>
        </p:spPr>
        <p:txBody>
          <a:bodyPr/>
          <a:lstStyle/>
          <a:p>
            <a:fld id="{3FCDBA9F-EDED-43AC-BF25-9CFD4E89A606}" type="slidenum">
              <a:rPr lang="en-US"/>
              <a:pPr/>
              <a:t>49</a:t>
            </a:fld>
            <a:endParaRPr lang="en-US"/>
          </a:p>
        </p:txBody>
      </p:sp>
      <p:sp useBgFill="1">
        <p:nvSpPr>
          <p:cNvPr id="346116" name="Text Box 4"/>
          <p:cNvSpPr txBox="1">
            <a:spLocks noChangeArrowheads="1"/>
          </p:cNvSpPr>
          <p:nvPr/>
        </p:nvSpPr>
        <p:spPr bwMode="auto">
          <a:xfrm>
            <a:off x="330200" y="6440488"/>
            <a:ext cx="4051300" cy="27463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dirty="0">
                <a:latin typeface="Arial" charset="0"/>
              </a:rPr>
              <a:t>Stallings 2003:Figure 8.6</a:t>
            </a:r>
          </a:p>
        </p:txBody>
      </p:sp>
      <p:sp>
        <p:nvSpPr>
          <p:cNvPr id="346117" name="Text Box 5"/>
          <p:cNvSpPr txBox="1">
            <a:spLocks noChangeArrowheads="1"/>
          </p:cNvSpPr>
          <p:nvPr/>
        </p:nvSpPr>
        <p:spPr bwMode="auto">
          <a:xfrm>
            <a:off x="1936894" y="5871440"/>
            <a:ext cx="26971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Channel (1 or more slots)</a:t>
            </a:r>
          </a:p>
        </p:txBody>
      </p:sp>
      <p:sp>
        <p:nvSpPr>
          <p:cNvPr id="346118" name="Line 6"/>
          <p:cNvSpPr>
            <a:spLocks noChangeShapeType="1"/>
          </p:cNvSpPr>
          <p:nvPr/>
        </p:nvSpPr>
        <p:spPr bwMode="auto">
          <a:xfrm>
            <a:off x="5110163" y="6015038"/>
            <a:ext cx="201136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9" name="Text Box 7"/>
          <p:cNvSpPr txBox="1">
            <a:spLocks noChangeArrowheads="1"/>
          </p:cNvSpPr>
          <p:nvPr/>
        </p:nvSpPr>
        <p:spPr bwMode="auto">
          <a:xfrm>
            <a:off x="5170488" y="5991225"/>
            <a:ext cx="19510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Cycle of time slots </a:t>
            </a:r>
          </a:p>
        </p:txBody>
      </p:sp>
      <p:sp>
        <p:nvSpPr>
          <p:cNvPr id="2" name="Date Placeholder 1"/>
          <p:cNvSpPr>
            <a:spLocks noGrp="1"/>
          </p:cNvSpPr>
          <p:nvPr>
            <p:ph type="dt" sz="half" idx="10"/>
          </p:nvPr>
        </p:nvSpPr>
        <p:spPr/>
        <p:txBody>
          <a:bodyPr/>
          <a:lstStyle/>
          <a:p>
            <a:pPr>
              <a:defRPr/>
            </a:pPr>
            <a:r>
              <a:rPr lang="en-US" dirty="0" smtClean="0"/>
              <a:t>Janice Regan © Sept. 2007-2016</a:t>
            </a:r>
            <a:endParaRPr lang="en-US" dirty="0"/>
          </a:p>
        </p:txBody>
      </p:sp>
    </p:spTree>
    <p:extLst>
      <p:ext uri="{BB962C8B-B14F-4D97-AF65-F5344CB8AC3E}">
        <p14:creationId xmlns:p14="http://schemas.microsoft.com/office/powerpoint/2010/main" val="3905538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sz="3600"/>
              <a:t>Statistical TDM</a:t>
            </a:r>
          </a:p>
        </p:txBody>
      </p:sp>
      <p:sp>
        <p:nvSpPr>
          <p:cNvPr id="366595" name="Rectangle 3"/>
          <p:cNvSpPr>
            <a:spLocks noGrp="1" noChangeArrowheads="1"/>
          </p:cNvSpPr>
          <p:nvPr>
            <p:ph idx="1"/>
          </p:nvPr>
        </p:nvSpPr>
        <p:spPr>
          <a:xfrm>
            <a:off x="342900" y="1885950"/>
            <a:ext cx="8420100" cy="4632325"/>
          </a:xfrm>
        </p:spPr>
        <p:txBody>
          <a:bodyPr/>
          <a:lstStyle/>
          <a:p>
            <a:pPr>
              <a:lnSpc>
                <a:spcPct val="90000"/>
              </a:lnSpc>
            </a:pPr>
            <a:r>
              <a:rPr lang="en-US" sz="2400" dirty="0"/>
              <a:t>Time slots are not </a:t>
            </a:r>
            <a:r>
              <a:rPr lang="en-US" sz="2400" dirty="0" smtClean="0"/>
              <a:t>pre-allocated </a:t>
            </a:r>
            <a:r>
              <a:rPr lang="en-US" sz="2400" dirty="0"/>
              <a:t>to particular sources, they are allocated on demand.</a:t>
            </a:r>
          </a:p>
          <a:p>
            <a:pPr>
              <a:lnSpc>
                <a:spcPct val="90000"/>
              </a:lnSpc>
            </a:pPr>
            <a:r>
              <a:rPr lang="en-US" sz="2400" dirty="0"/>
              <a:t>There are M sources, N available channels  .: M&gt;=N</a:t>
            </a:r>
          </a:p>
          <a:p>
            <a:pPr>
              <a:lnSpc>
                <a:spcPct val="90000"/>
              </a:lnSpc>
            </a:pPr>
            <a:r>
              <a:rPr lang="en-US" sz="2400" dirty="0"/>
              <a:t>Rather than transmitting an idle signal when no data is available from a source </a:t>
            </a:r>
            <a:r>
              <a:rPr lang="en-US" sz="2400" dirty="0" err="1"/>
              <a:t>i</a:t>
            </a:r>
            <a:r>
              <a:rPr lang="en-US" sz="2400" dirty="0"/>
              <a:t>, data from  source j can be transmitted.</a:t>
            </a:r>
          </a:p>
          <a:p>
            <a:pPr>
              <a:lnSpc>
                <a:spcPct val="90000"/>
              </a:lnSpc>
            </a:pPr>
            <a:r>
              <a:rPr lang="en-US" sz="2400" dirty="0"/>
              <a:t>The data rate of the transmission line can be smaller than the sum of the data rates for all sources being serviced</a:t>
            </a:r>
          </a:p>
          <a:p>
            <a:pPr>
              <a:lnSpc>
                <a:spcPct val="90000"/>
              </a:lnSpc>
            </a:pPr>
            <a:r>
              <a:rPr lang="en-US" sz="2400" dirty="0"/>
              <a:t>At peak times the data rate of received data from the sources may exceed the data rate of the transmission media. In these cases excess data must be buffered in the multiplexer for later transmission</a:t>
            </a:r>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E5FB8198-078C-445F-95B6-B9A98FE0D0B7}" type="slidenum">
              <a:rPr lang="en-US"/>
              <a:pPr/>
              <a:t>50</a:t>
            </a:fld>
            <a:endParaRPr lang="en-US"/>
          </a:p>
        </p:txBody>
      </p:sp>
    </p:spTree>
    <p:extLst>
      <p:ext uri="{BB962C8B-B14F-4D97-AF65-F5344CB8AC3E}">
        <p14:creationId xmlns:p14="http://schemas.microsoft.com/office/powerpoint/2010/main" val="1354582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Statistical TDM</a:t>
            </a:r>
          </a:p>
        </p:txBody>
      </p:sp>
      <p:sp>
        <p:nvSpPr>
          <p:cNvPr id="361475" name="Rectangle 3"/>
          <p:cNvSpPr>
            <a:spLocks noGrp="1" noChangeArrowheads="1"/>
          </p:cNvSpPr>
          <p:nvPr>
            <p:ph idx="1"/>
          </p:nvPr>
        </p:nvSpPr>
        <p:spPr>
          <a:xfrm>
            <a:off x="457200" y="1828800"/>
            <a:ext cx="8229600" cy="4686300"/>
          </a:xfrm>
        </p:spPr>
        <p:txBody>
          <a:bodyPr/>
          <a:lstStyle/>
          <a:p>
            <a:pPr>
              <a:lnSpc>
                <a:spcPct val="80000"/>
              </a:lnSpc>
            </a:pPr>
            <a:r>
              <a:rPr lang="en-US" sz="2800" dirty="0"/>
              <a:t>Statistical TDM is most useful is systems where sources do not broadcast continuously.</a:t>
            </a:r>
          </a:p>
          <a:p>
            <a:pPr>
              <a:lnSpc>
                <a:spcPct val="80000"/>
              </a:lnSpc>
            </a:pPr>
            <a:r>
              <a:rPr lang="en-US" sz="2800" dirty="0"/>
              <a:t>If each source broadcasts 80% of the time. Statistical TDM can handle 20% more channels than asynchronous TDM</a:t>
            </a:r>
          </a:p>
          <a:p>
            <a:pPr>
              <a:lnSpc>
                <a:spcPct val="80000"/>
              </a:lnSpc>
            </a:pPr>
            <a:r>
              <a:rPr lang="en-US" sz="2800" dirty="0"/>
              <a:t>There are overhead costs associated with this gain in efficiency.  </a:t>
            </a:r>
          </a:p>
          <a:p>
            <a:pPr>
              <a:lnSpc>
                <a:spcPct val="80000"/>
              </a:lnSpc>
            </a:pPr>
            <a:r>
              <a:rPr lang="en-US" sz="2800" dirty="0"/>
              <a:t>Sources are not transmitted in a predetermined order, so there is not a direct way to know which source is being transmitted in a given channel.  Thus, each channel must contain an address that indicates the source</a:t>
            </a:r>
          </a:p>
          <a:p>
            <a:pPr>
              <a:lnSpc>
                <a:spcPct val="80000"/>
              </a:lnSpc>
              <a:buFont typeface="Wingdings" pitchFamily="2" charset="2"/>
              <a:buNone/>
            </a:pPr>
            <a:endParaRPr lang="en-US" dirty="0"/>
          </a:p>
          <a:p>
            <a:pPr>
              <a:lnSpc>
                <a:spcPct val="80000"/>
              </a:lnSpc>
              <a:buFont typeface="Wingdings" pitchFamily="2" charset="2"/>
              <a:buNone/>
            </a:pPr>
            <a:endParaRPr lang="en-US" dirty="0"/>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330BDB3D-28C9-4ED0-B705-6B51C3B93A20}" type="slidenum">
              <a:rPr lang="en-US"/>
              <a:pPr/>
              <a:t>51</a:t>
            </a:fld>
            <a:endParaRPr lang="en-US"/>
          </a:p>
        </p:txBody>
      </p:sp>
    </p:spTree>
    <p:extLst>
      <p:ext uri="{BB962C8B-B14F-4D97-AF65-F5344CB8AC3E}">
        <p14:creationId xmlns:p14="http://schemas.microsoft.com/office/powerpoint/2010/main" val="3516715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t>Internet over Cable</a:t>
            </a:r>
          </a:p>
        </p:txBody>
      </p:sp>
      <p:sp>
        <p:nvSpPr>
          <p:cNvPr id="358403" name="Rectangle 3"/>
          <p:cNvSpPr>
            <a:spLocks noGrp="1" noChangeArrowheads="1"/>
          </p:cNvSpPr>
          <p:nvPr>
            <p:ph idx="1"/>
          </p:nvPr>
        </p:nvSpPr>
        <p:spPr/>
        <p:txBody>
          <a:bodyPr/>
          <a:lstStyle/>
          <a:p>
            <a:r>
              <a:rPr lang="en-US" dirty="0"/>
              <a:t>HFC (Hybrid Fiber and Coax systems)</a:t>
            </a:r>
          </a:p>
          <a:p>
            <a:pPr lvl="1"/>
            <a:r>
              <a:rPr lang="en-US" dirty="0"/>
              <a:t>Coaxial cables for users and local branches</a:t>
            </a:r>
          </a:p>
          <a:p>
            <a:pPr lvl="1"/>
            <a:r>
              <a:rPr lang="en-US" dirty="0"/>
              <a:t>Branches connecting to optical fiber trunks</a:t>
            </a:r>
          </a:p>
          <a:p>
            <a:r>
              <a:rPr lang="en-US" dirty="0"/>
              <a:t>Use a cable modem connected to your computer </a:t>
            </a:r>
          </a:p>
          <a:p>
            <a:r>
              <a:rPr lang="en-US" dirty="0"/>
              <a:t>Cable modems follow DOCSIS (Data Over Cable Service Interface Specification)</a:t>
            </a:r>
          </a:p>
          <a:p>
            <a:r>
              <a:rPr lang="en-US" dirty="0" err="1"/>
              <a:t>Assymetric</a:t>
            </a:r>
            <a:r>
              <a:rPr lang="en-US" dirty="0"/>
              <a:t> data flow</a:t>
            </a:r>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E62403DB-B815-495B-AB37-A5F535258AD4}" type="slidenum">
              <a:rPr lang="en-US"/>
              <a:pPr/>
              <a:t>52</a:t>
            </a:fld>
            <a:endParaRPr lang="en-US"/>
          </a:p>
        </p:txBody>
      </p:sp>
    </p:spTree>
    <p:extLst>
      <p:ext uri="{BB962C8B-B14F-4D97-AF65-F5344CB8AC3E}">
        <p14:creationId xmlns:p14="http://schemas.microsoft.com/office/powerpoint/2010/main" val="1626466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Spectrum allocation for cable</a:t>
            </a:r>
          </a:p>
        </p:txBody>
      </p:sp>
      <p:sp>
        <p:nvSpPr>
          <p:cNvPr id="16" name="Date Placeholder 3"/>
          <p:cNvSpPr>
            <a:spLocks noGrp="1"/>
          </p:cNvSpPr>
          <p:nvPr>
            <p:ph type="dt" sz="half" idx="10"/>
          </p:nvPr>
        </p:nvSpPr>
        <p:spPr/>
        <p:txBody>
          <a:bodyPr/>
          <a:lstStyle/>
          <a:p>
            <a:r>
              <a:rPr lang="en-US" smtClean="0"/>
              <a:t>Janice Regan © Sept. 2007-2016</a:t>
            </a:r>
            <a:endParaRPr lang="en-US"/>
          </a:p>
        </p:txBody>
      </p:sp>
      <p:sp>
        <p:nvSpPr>
          <p:cNvPr id="17" name="Slide Number Placeholder 5"/>
          <p:cNvSpPr>
            <a:spLocks noGrp="1"/>
          </p:cNvSpPr>
          <p:nvPr>
            <p:ph type="sldNum" sz="quarter" idx="11"/>
          </p:nvPr>
        </p:nvSpPr>
        <p:spPr>
          <a:xfrm>
            <a:off x="6553200" y="6477000"/>
            <a:ext cx="2133600" cy="228600"/>
          </a:xfrm>
          <a:prstGeom prst="rect">
            <a:avLst/>
          </a:prstGeom>
        </p:spPr>
        <p:txBody>
          <a:bodyPr/>
          <a:lstStyle/>
          <a:p>
            <a:fld id="{B676E26E-1481-4A33-A24C-012C3EDB8F4F}" type="slidenum">
              <a:rPr lang="en-US"/>
              <a:pPr/>
              <a:t>53</a:t>
            </a:fld>
            <a:endParaRPr lang="en-US"/>
          </a:p>
        </p:txBody>
      </p:sp>
      <p:sp>
        <p:nvSpPr>
          <p:cNvPr id="362499" name="Rectangle 3" descr="Dashed downward diagonal"/>
          <p:cNvSpPr>
            <a:spLocks noChangeArrowheads="1"/>
          </p:cNvSpPr>
          <p:nvPr/>
        </p:nvSpPr>
        <p:spPr bwMode="auto">
          <a:xfrm>
            <a:off x="6370638" y="2138363"/>
            <a:ext cx="2016125" cy="2089150"/>
          </a:xfrm>
          <a:prstGeom prst="rect">
            <a:avLst/>
          </a:prstGeom>
          <a:pattFill prst="dashDnDiag">
            <a:fgClr>
              <a:srgbClr val="FFFF00"/>
            </a:fgClr>
            <a:bgClr>
              <a:schemeClr val="bg1"/>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b="1">
                <a:solidFill>
                  <a:srgbClr val="000000"/>
                </a:solidFill>
                <a:latin typeface="Arial" charset="0"/>
              </a:rPr>
              <a:t>Downstream</a:t>
            </a:r>
          </a:p>
          <a:p>
            <a:pPr>
              <a:spcBef>
                <a:spcPct val="0"/>
              </a:spcBef>
            </a:pPr>
            <a:r>
              <a:rPr lang="en-US" sz="1800" b="1">
                <a:solidFill>
                  <a:srgbClr val="000000"/>
                </a:solidFill>
                <a:latin typeface="Arial" charset="0"/>
              </a:rPr>
              <a:t>data</a:t>
            </a:r>
          </a:p>
        </p:txBody>
      </p:sp>
      <p:sp>
        <p:nvSpPr>
          <p:cNvPr id="362500" name="Rectangle 4"/>
          <p:cNvSpPr>
            <a:spLocks noChangeArrowheads="1"/>
          </p:cNvSpPr>
          <p:nvPr/>
        </p:nvSpPr>
        <p:spPr bwMode="auto">
          <a:xfrm>
            <a:off x="1474788" y="2138363"/>
            <a:ext cx="4895850" cy="209232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a:solidFill>
                  <a:srgbClr val="000000"/>
                </a:solidFill>
                <a:latin typeface="Arial" charset="0"/>
              </a:rPr>
              <a:t>TV and FM radio</a:t>
            </a:r>
          </a:p>
        </p:txBody>
      </p:sp>
      <p:sp>
        <p:nvSpPr>
          <p:cNvPr id="362501" name="Rectangle 5" descr="Dashed downward diagonal"/>
          <p:cNvSpPr>
            <a:spLocks noChangeArrowheads="1"/>
          </p:cNvSpPr>
          <p:nvPr/>
        </p:nvSpPr>
        <p:spPr bwMode="auto">
          <a:xfrm>
            <a:off x="395288" y="2138363"/>
            <a:ext cx="863600" cy="2089150"/>
          </a:xfrm>
          <a:prstGeom prst="rect">
            <a:avLst/>
          </a:prstGeom>
          <a:pattFill prst="dashDnDiag">
            <a:fgClr>
              <a:srgbClr val="FFFF00"/>
            </a:fgClr>
            <a:bgClr>
              <a:schemeClr val="bg1"/>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1800" b="1">
                <a:solidFill>
                  <a:srgbClr val="000000"/>
                </a:solidFill>
                <a:latin typeface="Arial" charset="0"/>
              </a:rPr>
              <a:t>Upstream</a:t>
            </a:r>
          </a:p>
          <a:p>
            <a:pPr>
              <a:spcBef>
                <a:spcPct val="0"/>
              </a:spcBef>
            </a:pPr>
            <a:r>
              <a:rPr lang="en-US" sz="1800" b="1">
                <a:solidFill>
                  <a:srgbClr val="000000"/>
                </a:solidFill>
                <a:latin typeface="Arial" charset="0"/>
              </a:rPr>
              <a:t>data</a:t>
            </a:r>
          </a:p>
        </p:txBody>
      </p:sp>
      <p:sp>
        <p:nvSpPr>
          <p:cNvPr id="362502" name="Rectangle 6"/>
          <p:cNvSpPr>
            <a:spLocks noChangeArrowheads="1"/>
          </p:cNvSpPr>
          <p:nvPr/>
        </p:nvSpPr>
        <p:spPr bwMode="auto">
          <a:xfrm>
            <a:off x="250825" y="2138363"/>
            <a:ext cx="8135938" cy="208915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3" name="Line 7"/>
          <p:cNvSpPr>
            <a:spLocks noChangeShapeType="1"/>
          </p:cNvSpPr>
          <p:nvPr/>
        </p:nvSpPr>
        <p:spPr bwMode="auto">
          <a:xfrm>
            <a:off x="250825" y="6021388"/>
            <a:ext cx="1079500" cy="0"/>
          </a:xfrm>
          <a:prstGeom prst="line">
            <a:avLst/>
          </a:prstGeom>
          <a:noFill/>
          <a:ln w="9525">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04" name="Line 8"/>
          <p:cNvSpPr>
            <a:spLocks noChangeShapeType="1"/>
          </p:cNvSpPr>
          <p:nvPr/>
        </p:nvSpPr>
        <p:spPr bwMode="auto">
          <a:xfrm>
            <a:off x="1403350" y="5224463"/>
            <a:ext cx="6840538" cy="0"/>
          </a:xfrm>
          <a:prstGeom prst="line">
            <a:avLst/>
          </a:prstGeom>
          <a:noFill/>
          <a:ln w="9525">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505" name="Text Box 9"/>
          <p:cNvSpPr txBox="1">
            <a:spLocks noChangeArrowheads="1"/>
          </p:cNvSpPr>
          <p:nvPr/>
        </p:nvSpPr>
        <p:spPr bwMode="auto">
          <a:xfrm>
            <a:off x="5003800" y="4824413"/>
            <a:ext cx="237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000000"/>
                </a:solidFill>
                <a:latin typeface="Arial" charset="0"/>
              </a:rPr>
              <a:t>downstream</a:t>
            </a:r>
          </a:p>
        </p:txBody>
      </p:sp>
      <p:sp>
        <p:nvSpPr>
          <p:cNvPr id="362506" name="Text Box 10"/>
          <p:cNvSpPr txBox="1">
            <a:spLocks noChangeArrowheads="1"/>
          </p:cNvSpPr>
          <p:nvPr/>
        </p:nvSpPr>
        <p:spPr bwMode="auto">
          <a:xfrm>
            <a:off x="250825" y="173037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rgbClr val="000000"/>
                </a:solidFill>
                <a:latin typeface="Arial" charset="0"/>
              </a:rPr>
              <a:t>5</a:t>
            </a:r>
          </a:p>
        </p:txBody>
      </p:sp>
      <p:sp>
        <p:nvSpPr>
          <p:cNvPr id="362507" name="Text Box 11"/>
          <p:cNvSpPr txBox="1">
            <a:spLocks noChangeArrowheads="1"/>
          </p:cNvSpPr>
          <p:nvPr/>
        </p:nvSpPr>
        <p:spPr bwMode="auto">
          <a:xfrm>
            <a:off x="6083300" y="17303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000000"/>
                </a:solidFill>
                <a:latin typeface="Arial" charset="0"/>
              </a:rPr>
              <a:t>550</a:t>
            </a:r>
          </a:p>
        </p:txBody>
      </p:sp>
      <p:sp>
        <p:nvSpPr>
          <p:cNvPr id="362508" name="Text Box 12"/>
          <p:cNvSpPr txBox="1">
            <a:spLocks noChangeArrowheads="1"/>
          </p:cNvSpPr>
          <p:nvPr/>
        </p:nvSpPr>
        <p:spPr bwMode="auto">
          <a:xfrm>
            <a:off x="971550" y="173831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000000"/>
                </a:solidFill>
                <a:latin typeface="Arial" charset="0"/>
              </a:rPr>
              <a:t>42</a:t>
            </a:r>
          </a:p>
        </p:txBody>
      </p:sp>
      <p:sp>
        <p:nvSpPr>
          <p:cNvPr id="362509" name="Text Box 13"/>
          <p:cNvSpPr txBox="1">
            <a:spLocks noChangeArrowheads="1"/>
          </p:cNvSpPr>
          <p:nvPr/>
        </p:nvSpPr>
        <p:spPr bwMode="auto">
          <a:xfrm>
            <a:off x="1330325" y="1738313"/>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000000"/>
                </a:solidFill>
                <a:latin typeface="Arial" charset="0"/>
              </a:rPr>
              <a:t>54</a:t>
            </a:r>
          </a:p>
        </p:txBody>
      </p:sp>
      <p:sp>
        <p:nvSpPr>
          <p:cNvPr id="362510" name="Text Box 14"/>
          <p:cNvSpPr txBox="1">
            <a:spLocks noChangeArrowheads="1"/>
          </p:cNvSpPr>
          <p:nvPr/>
        </p:nvSpPr>
        <p:spPr bwMode="auto">
          <a:xfrm>
            <a:off x="8101013" y="1341438"/>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000000"/>
                </a:solidFill>
                <a:latin typeface="Arial" charset="0"/>
              </a:rPr>
              <a:t>MHz 750</a:t>
            </a:r>
          </a:p>
        </p:txBody>
      </p:sp>
      <p:sp>
        <p:nvSpPr>
          <p:cNvPr id="362511" name="Text Box 15"/>
          <p:cNvSpPr txBox="1">
            <a:spLocks noChangeArrowheads="1"/>
          </p:cNvSpPr>
          <p:nvPr/>
        </p:nvSpPr>
        <p:spPr bwMode="auto">
          <a:xfrm>
            <a:off x="322263" y="5522913"/>
            <a:ext cx="1763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000000"/>
                </a:solidFill>
                <a:latin typeface="Arial" charset="0"/>
              </a:rPr>
              <a:t>upstream</a:t>
            </a:r>
          </a:p>
        </p:txBody>
      </p:sp>
    </p:spTree>
    <p:extLst>
      <p:ext uri="{BB962C8B-B14F-4D97-AF65-F5344CB8AC3E}">
        <p14:creationId xmlns:p14="http://schemas.microsoft.com/office/powerpoint/2010/main" val="2454726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Data transfer using cable</a:t>
            </a:r>
          </a:p>
        </p:txBody>
      </p:sp>
      <p:sp>
        <p:nvSpPr>
          <p:cNvPr id="364547" name="Rectangle 3"/>
          <p:cNvSpPr>
            <a:spLocks noGrp="1" noChangeArrowheads="1"/>
          </p:cNvSpPr>
          <p:nvPr>
            <p:ph idx="1"/>
          </p:nvPr>
        </p:nvSpPr>
        <p:spPr/>
        <p:txBody>
          <a:bodyPr/>
          <a:lstStyle/>
          <a:p>
            <a:pPr>
              <a:lnSpc>
                <a:spcPct val="90000"/>
              </a:lnSpc>
            </a:pPr>
            <a:r>
              <a:rPr lang="en-US"/>
              <a:t>Upstream channel (from user) is divided into slots. Each modem is assigned a slot. More than one modem can be assigned to a particular slot causing possible contention</a:t>
            </a:r>
          </a:p>
          <a:p>
            <a:pPr>
              <a:lnSpc>
                <a:spcPct val="90000"/>
              </a:lnSpc>
            </a:pPr>
            <a:r>
              <a:rPr lang="en-US"/>
              <a:t>A user will request downstream capacity, be granted the capacity and then receive the information at the appointed time</a:t>
            </a:r>
          </a:p>
        </p:txBody>
      </p:sp>
      <p:sp>
        <p:nvSpPr>
          <p:cNvPr id="4" name="Date Placeholder 3"/>
          <p:cNvSpPr>
            <a:spLocks noGrp="1"/>
          </p:cNvSpPr>
          <p:nvPr>
            <p:ph type="dt" sz="half" idx="10"/>
          </p:nvPr>
        </p:nvSpPr>
        <p:spPr/>
        <p:txBody>
          <a:bodyPr/>
          <a:lstStyle/>
          <a:p>
            <a:r>
              <a:rPr lang="en-US" smtClean="0"/>
              <a:t>Janice Regan © Sept. 2007-2016</a:t>
            </a:r>
            <a:endParaRPr lang="en-US"/>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F395DA27-8E4D-4647-8A27-2B52FBB95F0F}" type="slidenum">
              <a:rPr lang="en-US"/>
              <a:pPr/>
              <a:t>54</a:t>
            </a:fld>
            <a:endParaRPr lang="en-US"/>
          </a:p>
        </p:txBody>
      </p:sp>
    </p:spTree>
    <p:extLst>
      <p:ext uri="{BB962C8B-B14F-4D97-AF65-F5344CB8AC3E}">
        <p14:creationId xmlns:p14="http://schemas.microsoft.com/office/powerpoint/2010/main" val="755129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Cable Modem TDM Scheme</a:t>
            </a:r>
          </a:p>
        </p:txBody>
      </p:sp>
      <p:graphicFrame>
        <p:nvGraphicFramePr>
          <p:cNvPr id="365571" name="Object 3"/>
          <p:cNvGraphicFramePr>
            <a:graphicFrameLocks noGrp="1" noChangeAspect="1"/>
          </p:cNvGraphicFramePr>
          <p:nvPr>
            <p:ph idx="1"/>
          </p:nvPr>
        </p:nvGraphicFramePr>
        <p:xfrm>
          <a:off x="179388" y="1403350"/>
          <a:ext cx="8605837" cy="4471988"/>
        </p:xfrm>
        <a:graphic>
          <a:graphicData uri="http://schemas.openxmlformats.org/presentationml/2006/ole">
            <mc:AlternateContent xmlns:mc="http://schemas.openxmlformats.org/markup-compatibility/2006">
              <mc:Choice xmlns:v="urn:schemas-microsoft-com:vml" Requires="v">
                <p:oleObj spid="_x0000_s69670" name="Photo Editor Photo" r:id="rId3" imgW="4105848" imgH="2133898" progId="MSPhotoEd.3">
                  <p:embed/>
                </p:oleObj>
              </mc:Choice>
              <mc:Fallback>
                <p:oleObj name="Photo Editor Photo" r:id="rId3" imgW="4105848" imgH="213389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403350"/>
                        <a:ext cx="8605837" cy="447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3"/>
          <p:cNvSpPr>
            <a:spLocks noGrp="1"/>
          </p:cNvSpPr>
          <p:nvPr>
            <p:ph type="dt" sz="half" idx="10"/>
          </p:nvPr>
        </p:nvSpPr>
        <p:spPr/>
        <p:txBody>
          <a:bodyPr/>
          <a:lstStyle/>
          <a:p>
            <a:r>
              <a:rPr lang="en-US" smtClean="0"/>
              <a:t>Janice Regan © Sept. 2007-2016</a:t>
            </a:r>
            <a:endParaRPr lang="en-US"/>
          </a:p>
        </p:txBody>
      </p:sp>
      <p:sp>
        <p:nvSpPr>
          <p:cNvPr id="6" name="Slide Number Placeholder 5"/>
          <p:cNvSpPr>
            <a:spLocks noGrp="1"/>
          </p:cNvSpPr>
          <p:nvPr>
            <p:ph type="sldNum" sz="quarter" idx="11"/>
          </p:nvPr>
        </p:nvSpPr>
        <p:spPr>
          <a:xfrm>
            <a:off x="6553200" y="6477000"/>
            <a:ext cx="2133600" cy="228600"/>
          </a:xfrm>
          <a:prstGeom prst="rect">
            <a:avLst/>
          </a:prstGeom>
        </p:spPr>
        <p:txBody>
          <a:bodyPr/>
          <a:lstStyle/>
          <a:p>
            <a:fld id="{F2BFA9CE-7F6F-4841-8B31-57938378BEC8}" type="slidenum">
              <a:rPr lang="en-US"/>
              <a:pPr/>
              <a:t>55</a:t>
            </a:fld>
            <a:endParaRPr lang="en-US"/>
          </a:p>
        </p:txBody>
      </p:sp>
      <p:sp>
        <p:nvSpPr>
          <p:cNvPr id="365572" name="Text Box 4"/>
          <p:cNvSpPr txBox="1">
            <a:spLocks noChangeArrowheads="1"/>
          </p:cNvSpPr>
          <p:nvPr/>
        </p:nvSpPr>
        <p:spPr bwMode="auto">
          <a:xfrm>
            <a:off x="3563938" y="3336925"/>
            <a:ext cx="23749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sz="1800" b="1">
                <a:solidFill>
                  <a:srgbClr val="000000"/>
                </a:solidFill>
                <a:latin typeface="Arial" charset="0"/>
              </a:rPr>
              <a:t>Downstream</a:t>
            </a:r>
          </a:p>
          <a:p>
            <a:pPr algn="l">
              <a:spcBef>
                <a:spcPct val="10000"/>
              </a:spcBef>
            </a:pPr>
            <a:r>
              <a:rPr lang="en-US" sz="1800" b="1">
                <a:solidFill>
                  <a:srgbClr val="000000"/>
                </a:solidFill>
                <a:latin typeface="Arial" charset="0"/>
              </a:rPr>
              <a:t>No contention</a:t>
            </a:r>
          </a:p>
        </p:txBody>
      </p:sp>
    </p:spTree>
    <p:extLst>
      <p:ext uri="{BB962C8B-B14F-4D97-AF65-F5344CB8AC3E}">
        <p14:creationId xmlns:p14="http://schemas.microsoft.com/office/powerpoint/2010/main" val="312229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dirty="0"/>
              <a:t>Store and Forward </a:t>
            </a:r>
            <a:r>
              <a:rPr lang="en-US" dirty="0" smtClean="0"/>
              <a:t>node</a:t>
            </a:r>
            <a:endParaRPr lang="en-US" dirty="0"/>
          </a:p>
        </p:txBody>
      </p:sp>
      <p:sp>
        <p:nvSpPr>
          <p:cNvPr id="245763" name="Rectangle 3"/>
          <p:cNvSpPr>
            <a:spLocks noGrp="1" noChangeArrowheads="1"/>
          </p:cNvSpPr>
          <p:nvPr>
            <p:ph idx="1"/>
          </p:nvPr>
        </p:nvSpPr>
        <p:spPr/>
        <p:txBody>
          <a:bodyPr/>
          <a:lstStyle/>
          <a:p>
            <a:pPr>
              <a:lnSpc>
                <a:spcPct val="90000"/>
              </a:lnSpc>
            </a:pPr>
            <a:r>
              <a:rPr lang="en-US" dirty="0" smtClean="0"/>
              <a:t>Important: Think </a:t>
            </a:r>
            <a:r>
              <a:rPr lang="en-US" dirty="0"/>
              <a:t>of each hop as a separate communication</a:t>
            </a:r>
          </a:p>
          <a:p>
            <a:pPr lvl="1">
              <a:lnSpc>
                <a:spcPct val="90000"/>
              </a:lnSpc>
            </a:pPr>
            <a:r>
              <a:rPr lang="en-US" dirty="0"/>
              <a:t>Source sends packet</a:t>
            </a:r>
          </a:p>
          <a:p>
            <a:pPr lvl="1">
              <a:lnSpc>
                <a:spcPct val="90000"/>
              </a:lnSpc>
            </a:pPr>
            <a:r>
              <a:rPr lang="en-US" dirty="0"/>
              <a:t>Receiver receives packet </a:t>
            </a:r>
            <a:r>
              <a:rPr lang="en-US" dirty="0" smtClean="0"/>
              <a:t>processes it and </a:t>
            </a:r>
            <a:r>
              <a:rPr lang="en-US" dirty="0" smtClean="0"/>
              <a:t>queues </a:t>
            </a:r>
            <a:r>
              <a:rPr lang="en-US" dirty="0" smtClean="0"/>
              <a:t>it </a:t>
            </a:r>
            <a:endParaRPr lang="en-US" dirty="0" smtClean="0"/>
          </a:p>
          <a:p>
            <a:pPr lvl="2">
              <a:lnSpc>
                <a:spcPct val="90000"/>
              </a:lnSpc>
            </a:pPr>
            <a:r>
              <a:rPr lang="en-US" dirty="0" smtClean="0"/>
              <a:t>If the queue is full the receiver drops the packet</a:t>
            </a:r>
          </a:p>
          <a:p>
            <a:pPr lvl="1">
              <a:lnSpc>
                <a:spcPct val="90000"/>
              </a:lnSpc>
            </a:pPr>
            <a:r>
              <a:rPr lang="en-US" dirty="0" smtClean="0"/>
              <a:t>Receiver checks the packet for </a:t>
            </a:r>
            <a:r>
              <a:rPr lang="en-US" dirty="0"/>
              <a:t>correctness.</a:t>
            </a:r>
          </a:p>
          <a:p>
            <a:pPr lvl="2">
              <a:lnSpc>
                <a:spcPct val="90000"/>
              </a:lnSpc>
            </a:pPr>
            <a:r>
              <a:rPr lang="en-US" dirty="0"/>
              <a:t> If a packet is not correct the receiver may d</a:t>
            </a:r>
            <a:r>
              <a:rPr lang="en-US" dirty="0" smtClean="0"/>
              <a:t>rop </a:t>
            </a:r>
            <a:r>
              <a:rPr lang="en-US" dirty="0"/>
              <a:t>the packet (best effort transmission</a:t>
            </a:r>
            <a:r>
              <a:rPr lang="en-US" dirty="0" smtClean="0"/>
              <a:t>)</a:t>
            </a:r>
            <a:endParaRPr lang="en-US" dirty="0"/>
          </a:p>
        </p:txBody>
      </p:sp>
      <p:sp>
        <p:nvSpPr>
          <p:cNvPr id="4" name="Date Placeholder 3"/>
          <p:cNvSpPr>
            <a:spLocks noGrp="1"/>
          </p:cNvSpPr>
          <p:nvPr>
            <p:ph type="dt" sz="half" idx="10"/>
          </p:nvPr>
        </p:nvSpPr>
        <p:spPr/>
        <p:txBody>
          <a:bodyPr/>
          <a:lstStyle/>
          <a:p>
            <a:r>
              <a:rPr lang="en-US" dirty="0" smtClean="0"/>
              <a:t>Janice Regan © Sept. 2007-2016</a:t>
            </a:r>
            <a:endParaRPr lang="en-US" dirty="0"/>
          </a:p>
        </p:txBody>
      </p:sp>
      <p:sp>
        <p:nvSpPr>
          <p:cNvPr id="5" name="Slide Number Placeholder 5"/>
          <p:cNvSpPr>
            <a:spLocks noGrp="1"/>
          </p:cNvSpPr>
          <p:nvPr>
            <p:ph type="sldNum" sz="quarter" idx="11"/>
          </p:nvPr>
        </p:nvSpPr>
        <p:spPr>
          <a:xfrm>
            <a:off x="6553200" y="6477000"/>
            <a:ext cx="2133600" cy="228600"/>
          </a:xfrm>
          <a:prstGeom prst="rect">
            <a:avLst/>
          </a:prstGeom>
        </p:spPr>
        <p:txBody>
          <a:bodyPr/>
          <a:lstStyle/>
          <a:p>
            <a:fld id="{F18F70FC-B964-4F7A-9087-77EB08AF6949}" type="slidenum">
              <a:rPr lang="en-US"/>
              <a:pPr/>
              <a:t>5</a:t>
            </a:fld>
            <a:endParaRPr lang="en-US" dirty="0"/>
          </a:p>
        </p:txBody>
      </p:sp>
    </p:spTree>
    <p:extLst>
      <p:ext uri="{BB962C8B-B14F-4D97-AF65-F5344CB8AC3E}">
        <p14:creationId xmlns:p14="http://schemas.microsoft.com/office/powerpoint/2010/main" val="523230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09" y="533400"/>
            <a:ext cx="8759536" cy="1143000"/>
          </a:xfrm>
        </p:spPr>
        <p:txBody>
          <a:bodyPr/>
          <a:lstStyle/>
          <a:p>
            <a:r>
              <a:rPr lang="en-US" dirty="0" smtClean="0"/>
              <a:t>At each store and forward node</a:t>
            </a:r>
            <a:endParaRPr lang="en-US" dirty="0"/>
          </a:p>
        </p:txBody>
      </p:sp>
      <p:sp>
        <p:nvSpPr>
          <p:cNvPr id="3" name="Content Placeholder 2"/>
          <p:cNvSpPr>
            <a:spLocks noGrp="1"/>
          </p:cNvSpPr>
          <p:nvPr>
            <p:ph idx="1"/>
          </p:nvPr>
        </p:nvSpPr>
        <p:spPr/>
        <p:txBody>
          <a:bodyPr/>
          <a:lstStyle/>
          <a:p>
            <a:r>
              <a:rPr lang="en-US" dirty="0"/>
              <a:t>Delay is introduced </a:t>
            </a:r>
            <a:endParaRPr lang="en-US" dirty="0" smtClean="0"/>
          </a:p>
          <a:p>
            <a:pPr lvl="1"/>
            <a:r>
              <a:rPr lang="en-US" dirty="0" smtClean="0"/>
              <a:t>Waiting for the whole packet to </a:t>
            </a:r>
            <a:r>
              <a:rPr lang="en-US" dirty="0" smtClean="0"/>
              <a:t>arrive</a:t>
            </a:r>
          </a:p>
          <a:p>
            <a:pPr lvl="1"/>
            <a:r>
              <a:rPr lang="en-US" dirty="0" smtClean="0"/>
              <a:t>Checking </a:t>
            </a:r>
            <a:r>
              <a:rPr lang="en-US" dirty="0" smtClean="0"/>
              <a:t>the </a:t>
            </a:r>
            <a:r>
              <a:rPr lang="en-US" dirty="0" smtClean="0"/>
              <a:t>packet for transmission </a:t>
            </a:r>
            <a:r>
              <a:rPr lang="en-US" dirty="0" smtClean="0"/>
              <a:t>errors</a:t>
            </a:r>
          </a:p>
          <a:p>
            <a:pPr lvl="1"/>
            <a:r>
              <a:rPr lang="en-US" dirty="0" smtClean="0"/>
              <a:t>Forwarding the packet </a:t>
            </a:r>
          </a:p>
          <a:p>
            <a:pPr lvl="1"/>
            <a:r>
              <a:rPr lang="en-US" dirty="0" smtClean="0"/>
              <a:t>Waiting in the transmission queue</a:t>
            </a:r>
          </a:p>
          <a:p>
            <a:pPr lvl="1"/>
            <a:r>
              <a:rPr lang="en-US" dirty="0" smtClean="0"/>
              <a:t>Sending the packet</a:t>
            </a:r>
          </a:p>
          <a:p>
            <a:pPr lvl="1"/>
            <a:r>
              <a:rPr lang="en-US" dirty="0" smtClean="0"/>
              <a:t>As the packet travels to the next node</a:t>
            </a:r>
          </a:p>
          <a:p>
            <a:pPr lvl="1"/>
            <a:endParaRPr lang="en-US" sz="3200" dirty="0" smtClean="0"/>
          </a:p>
          <a:p>
            <a:pPr lvl="1"/>
            <a:endParaRPr lang="en-US" sz="3200" dirty="0" smtClean="0"/>
          </a:p>
          <a:p>
            <a:pPr lvl="1"/>
            <a:endParaRPr lang="en-US" dirty="0"/>
          </a:p>
          <a:p>
            <a:endParaRPr lang="en-US" dirty="0"/>
          </a:p>
        </p:txBody>
      </p:sp>
      <p:sp>
        <p:nvSpPr>
          <p:cNvPr id="4" name="Date Placeholder 3"/>
          <p:cNvSpPr>
            <a:spLocks noGrp="1"/>
          </p:cNvSpPr>
          <p:nvPr>
            <p:ph type="dt" sz="half" idx="10"/>
          </p:nvPr>
        </p:nvSpPr>
        <p:spPr/>
        <p:txBody>
          <a:bodyPr/>
          <a:lstStyle/>
          <a:p>
            <a:pPr>
              <a:defRPr/>
            </a:pPr>
            <a:r>
              <a:rPr lang="en-US" dirty="0" smtClean="0"/>
              <a:t>Janice Regan © Sept. 2007-2016</a:t>
            </a:r>
            <a:endParaRPr lang="en-US" dirty="0"/>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6</a:t>
            </a:fld>
            <a:endParaRPr lang="en-US" dirty="0"/>
          </a:p>
        </p:txBody>
      </p:sp>
    </p:spTree>
    <p:extLst>
      <p:ext uri="{BB962C8B-B14F-4D97-AF65-F5344CB8AC3E}">
        <p14:creationId xmlns:p14="http://schemas.microsoft.com/office/powerpoint/2010/main" val="2887221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Delays in each node</a:t>
            </a:r>
            <a:endParaRPr lang="en-CA" dirty="0"/>
          </a:p>
        </p:txBody>
      </p:sp>
      <p:sp>
        <p:nvSpPr>
          <p:cNvPr id="4" name="Date Placeholder 3"/>
          <p:cNvSpPr>
            <a:spLocks noGrp="1"/>
          </p:cNvSpPr>
          <p:nvPr>
            <p:ph type="dt" sz="half" idx="10"/>
          </p:nvPr>
        </p:nvSpPr>
        <p:spPr>
          <a:xfrm>
            <a:off x="457200" y="6101752"/>
            <a:ext cx="4389438" cy="457200"/>
          </a:xfrm>
        </p:spPr>
        <p:txBody>
          <a:bodyPr/>
          <a:lstStyle/>
          <a:p>
            <a:pPr>
              <a:defRPr/>
            </a:pPr>
            <a:r>
              <a:rPr lang="en-US" dirty="0" smtClean="0"/>
              <a:t>Janice Regan © Sept. 2007-2016</a:t>
            </a:r>
            <a:endParaRPr lang="en-US" dirty="0"/>
          </a:p>
        </p:txBody>
      </p:sp>
      <p:sp>
        <p:nvSpPr>
          <p:cNvPr id="5" name="Slide Number Placeholder 4"/>
          <p:cNvSpPr>
            <a:spLocks noGrp="1"/>
          </p:cNvSpPr>
          <p:nvPr>
            <p:ph type="sldNum" sz="quarter" idx="11"/>
          </p:nvPr>
        </p:nvSpPr>
        <p:spPr>
          <a:xfrm>
            <a:off x="6781800" y="6101752"/>
            <a:ext cx="1905000" cy="457200"/>
          </a:xfrm>
        </p:spPr>
        <p:txBody>
          <a:bodyPr/>
          <a:lstStyle/>
          <a:p>
            <a:pPr>
              <a:defRPr/>
            </a:pPr>
            <a:fld id="{9102183D-E948-436A-BF7D-CBAA130EDA63}" type="slidenum">
              <a:rPr lang="en-US" smtClean="0"/>
              <a:pPr>
                <a:defRPr/>
              </a:pPr>
              <a:t>7</a:t>
            </a:fld>
            <a:endParaRPr lang="en-US" dirty="0"/>
          </a:p>
        </p:txBody>
      </p:sp>
      <p:sp>
        <p:nvSpPr>
          <p:cNvPr id="6" name="TextBox 5"/>
          <p:cNvSpPr txBox="1"/>
          <p:nvPr/>
        </p:nvSpPr>
        <p:spPr>
          <a:xfrm>
            <a:off x="2990205" y="3435145"/>
            <a:ext cx="4148920" cy="2060812"/>
          </a:xfrm>
          <a:prstGeom prst="rect">
            <a:avLst/>
          </a:prstGeom>
          <a:solidFill>
            <a:srgbClr val="B9EDFF"/>
          </a:solidFill>
        </p:spPr>
        <p:txBody>
          <a:bodyPr wrap="square" rtlCol="0">
            <a:spAutoFit/>
          </a:bodyPr>
          <a:lstStyle/>
          <a:p>
            <a:endParaRPr lang="en-CA" dirty="0"/>
          </a:p>
        </p:txBody>
      </p:sp>
      <p:cxnSp>
        <p:nvCxnSpPr>
          <p:cNvPr id="8" name="Straight Arrow Connector 7"/>
          <p:cNvCxnSpPr/>
          <p:nvPr/>
        </p:nvCxnSpPr>
        <p:spPr bwMode="auto">
          <a:xfrm flipV="1">
            <a:off x="1388850" y="4475231"/>
            <a:ext cx="3830128" cy="172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561379" y="4152066"/>
            <a:ext cx="1207698" cy="646331"/>
          </a:xfrm>
          <a:prstGeom prst="rect">
            <a:avLst/>
          </a:prstGeom>
          <a:noFill/>
        </p:spPr>
        <p:txBody>
          <a:bodyPr wrap="square" rtlCol="0">
            <a:spAutoFit/>
          </a:bodyPr>
          <a:lstStyle/>
          <a:p>
            <a:r>
              <a:rPr lang="en-CA" dirty="0" smtClean="0"/>
              <a:t>Arriving packet</a:t>
            </a:r>
            <a:endParaRPr lang="en-CA" dirty="0"/>
          </a:p>
        </p:txBody>
      </p:sp>
      <p:cxnSp>
        <p:nvCxnSpPr>
          <p:cNvPr id="11" name="Straight Arrow Connector 10"/>
          <p:cNvCxnSpPr/>
          <p:nvPr/>
        </p:nvCxnSpPr>
        <p:spPr bwMode="auto">
          <a:xfrm flipV="1">
            <a:off x="5157240" y="2602490"/>
            <a:ext cx="2989772" cy="1858454"/>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5169619" y="4475231"/>
            <a:ext cx="2794959" cy="2092352"/>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5218978" y="4506771"/>
            <a:ext cx="3786997" cy="0"/>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37"/>
          <p:cNvGrpSpPr/>
          <p:nvPr/>
        </p:nvGrpSpPr>
        <p:grpSpPr>
          <a:xfrm rot="20916079">
            <a:off x="6772552" y="2750070"/>
            <a:ext cx="1322663" cy="601117"/>
            <a:chOff x="6299107" y="2329237"/>
            <a:chExt cx="1322663" cy="601117"/>
          </a:xfrm>
        </p:grpSpPr>
        <p:sp>
          <p:nvSpPr>
            <p:cNvPr id="25" name="Rounded Rectangle 24"/>
            <p:cNvSpPr/>
            <p:nvPr/>
          </p:nvSpPr>
          <p:spPr bwMode="auto">
            <a:xfrm rot="20391318">
              <a:off x="7087016" y="2418034"/>
              <a:ext cx="284592" cy="222588"/>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sp>
          <p:nvSpPr>
            <p:cNvPr id="26" name="Rounded Rectangle 25"/>
            <p:cNvSpPr/>
            <p:nvPr/>
          </p:nvSpPr>
          <p:spPr bwMode="auto">
            <a:xfrm rot="20391318">
              <a:off x="7337178" y="2329237"/>
              <a:ext cx="284592" cy="222588"/>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sp>
          <p:nvSpPr>
            <p:cNvPr id="27" name="Rounded Rectangle 26"/>
            <p:cNvSpPr/>
            <p:nvPr/>
          </p:nvSpPr>
          <p:spPr bwMode="auto">
            <a:xfrm rot="20391318">
              <a:off x="6819723" y="2506574"/>
              <a:ext cx="284592" cy="222588"/>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sp>
          <p:nvSpPr>
            <p:cNvPr id="28" name="Rounded Rectangle 27"/>
            <p:cNvSpPr/>
            <p:nvPr/>
          </p:nvSpPr>
          <p:spPr bwMode="auto">
            <a:xfrm rot="20391318">
              <a:off x="6561056" y="2609798"/>
              <a:ext cx="284592" cy="222588"/>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sp>
          <p:nvSpPr>
            <p:cNvPr id="29" name="Rounded Rectangle 28"/>
            <p:cNvSpPr/>
            <p:nvPr/>
          </p:nvSpPr>
          <p:spPr bwMode="auto">
            <a:xfrm rot="20391318">
              <a:off x="6299107" y="2707766"/>
              <a:ext cx="284592" cy="222588"/>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grpSp>
      <p:sp>
        <p:nvSpPr>
          <p:cNvPr id="31" name="Rounded Rectangle 30"/>
          <p:cNvSpPr/>
          <p:nvPr/>
        </p:nvSpPr>
        <p:spPr bwMode="auto">
          <a:xfrm>
            <a:off x="8495559" y="4370535"/>
            <a:ext cx="360003" cy="226645"/>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sp>
        <p:nvSpPr>
          <p:cNvPr id="32" name="Rounded Rectangle 31"/>
          <p:cNvSpPr/>
          <p:nvPr/>
        </p:nvSpPr>
        <p:spPr bwMode="auto">
          <a:xfrm>
            <a:off x="8141572" y="4370534"/>
            <a:ext cx="360003" cy="226645"/>
          </a:xfrm>
          <a:prstGeom prst="roundRect">
            <a:avLst/>
          </a:prstGeom>
          <a:noFill/>
          <a:ln w="381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Times New Roman" pitchFamily="18" charset="0"/>
            </a:endParaRPr>
          </a:p>
        </p:txBody>
      </p:sp>
      <p:sp>
        <p:nvSpPr>
          <p:cNvPr id="41" name="TextBox 40"/>
          <p:cNvSpPr txBox="1"/>
          <p:nvPr/>
        </p:nvSpPr>
        <p:spPr>
          <a:xfrm>
            <a:off x="3621524" y="4185868"/>
            <a:ext cx="336430" cy="369332"/>
          </a:xfrm>
          <a:prstGeom prst="rect">
            <a:avLst/>
          </a:prstGeom>
          <a:noFill/>
          <a:ln w="12700">
            <a:solidFill>
              <a:schemeClr val="tx1"/>
            </a:solidFill>
          </a:ln>
        </p:spPr>
        <p:txBody>
          <a:bodyPr wrap="square" rtlCol="0">
            <a:spAutoFit/>
          </a:bodyPr>
          <a:lstStyle/>
          <a:p>
            <a:r>
              <a:rPr lang="en-CA" dirty="0"/>
              <a:t>☺</a:t>
            </a:r>
          </a:p>
        </p:txBody>
      </p:sp>
      <p:sp>
        <p:nvSpPr>
          <p:cNvPr id="42" name="TextBox 41"/>
          <p:cNvSpPr txBox="1"/>
          <p:nvPr/>
        </p:nvSpPr>
        <p:spPr>
          <a:xfrm>
            <a:off x="3621524" y="4558052"/>
            <a:ext cx="336430" cy="369332"/>
          </a:xfrm>
          <a:prstGeom prst="rect">
            <a:avLst/>
          </a:prstGeom>
          <a:noFill/>
          <a:ln w="12700">
            <a:solidFill>
              <a:schemeClr val="tx1"/>
            </a:solidFill>
          </a:ln>
        </p:spPr>
        <p:txBody>
          <a:bodyPr wrap="square" rtlCol="0">
            <a:spAutoFit/>
          </a:bodyPr>
          <a:lstStyle/>
          <a:p>
            <a:r>
              <a:rPr lang="en-CA" dirty="0" smtClean="0"/>
              <a:t>A</a:t>
            </a:r>
            <a:endParaRPr lang="en-CA" dirty="0"/>
          </a:p>
        </p:txBody>
      </p:sp>
      <p:sp>
        <p:nvSpPr>
          <p:cNvPr id="43" name="TextBox 42"/>
          <p:cNvSpPr txBox="1"/>
          <p:nvPr/>
        </p:nvSpPr>
        <p:spPr>
          <a:xfrm>
            <a:off x="162360" y="1780655"/>
            <a:ext cx="7857226" cy="1477328"/>
          </a:xfrm>
          <a:prstGeom prst="rect">
            <a:avLst/>
          </a:prstGeom>
          <a:noFill/>
        </p:spPr>
        <p:txBody>
          <a:bodyPr wrap="square" rtlCol="0">
            <a:spAutoFit/>
          </a:bodyPr>
          <a:lstStyle/>
          <a:p>
            <a:r>
              <a:rPr lang="en-CA" dirty="0" smtClean="0"/>
              <a:t>☺:  Transmission delay: Wait for the whole packet to arrive (or be sent)</a:t>
            </a:r>
          </a:p>
          <a:p>
            <a:r>
              <a:rPr lang="en-CA" dirty="0" smtClean="0"/>
              <a:t>A:  Processing delay:  check that packet has not been corrupted</a:t>
            </a:r>
          </a:p>
          <a:p>
            <a:r>
              <a:rPr lang="en-CA" dirty="0"/>
              <a:t>1</a:t>
            </a:r>
            <a:r>
              <a:rPr lang="en-CA" dirty="0" smtClean="0"/>
              <a:t>:  Processing delay:  forwarding, </a:t>
            </a:r>
            <a:r>
              <a:rPr lang="en-CA" dirty="0" err="1" smtClean="0"/>
              <a:t>calulate</a:t>
            </a:r>
            <a:r>
              <a:rPr lang="en-CA" dirty="0" smtClean="0"/>
              <a:t> which interface should the</a:t>
            </a:r>
          </a:p>
          <a:p>
            <a:r>
              <a:rPr lang="en-CA" dirty="0"/>
              <a:t>	</a:t>
            </a:r>
            <a:r>
              <a:rPr lang="en-CA" dirty="0" smtClean="0"/>
              <a:t>	   packet leave through</a:t>
            </a:r>
          </a:p>
          <a:p>
            <a:r>
              <a:rPr lang="en-CA" dirty="0" smtClean="0"/>
              <a:t>Queueing delay: time waited until packet begins to be transmitted</a:t>
            </a:r>
            <a:endParaRPr lang="en-CA" dirty="0"/>
          </a:p>
        </p:txBody>
      </p:sp>
      <p:sp>
        <p:nvSpPr>
          <p:cNvPr id="44" name="TextBox 43"/>
          <p:cNvSpPr txBox="1"/>
          <p:nvPr/>
        </p:nvSpPr>
        <p:spPr>
          <a:xfrm>
            <a:off x="3641501" y="3821510"/>
            <a:ext cx="316453" cy="369332"/>
          </a:xfrm>
          <a:prstGeom prst="rect">
            <a:avLst/>
          </a:prstGeom>
          <a:noFill/>
          <a:ln w="12700">
            <a:solidFill>
              <a:schemeClr val="tx1"/>
            </a:solidFill>
          </a:ln>
        </p:spPr>
        <p:txBody>
          <a:bodyPr wrap="square" rtlCol="0">
            <a:spAutoFit/>
          </a:bodyPr>
          <a:lstStyle/>
          <a:p>
            <a:r>
              <a:rPr lang="en-CA" dirty="0" smtClean="0"/>
              <a:t>1</a:t>
            </a:r>
            <a:endParaRPr lang="en-CA" dirty="0"/>
          </a:p>
        </p:txBody>
      </p:sp>
      <p:sp>
        <p:nvSpPr>
          <p:cNvPr id="45" name="TextBox 44"/>
          <p:cNvSpPr txBox="1"/>
          <p:nvPr/>
        </p:nvSpPr>
        <p:spPr>
          <a:xfrm>
            <a:off x="6813170" y="3667096"/>
            <a:ext cx="1682389" cy="369332"/>
          </a:xfrm>
          <a:prstGeom prst="rect">
            <a:avLst/>
          </a:prstGeom>
          <a:noFill/>
          <a:ln w="12700">
            <a:solidFill>
              <a:schemeClr val="tx1"/>
            </a:solidFill>
          </a:ln>
        </p:spPr>
        <p:txBody>
          <a:bodyPr wrap="square" rtlCol="0">
            <a:spAutoFit/>
          </a:bodyPr>
          <a:lstStyle/>
          <a:p>
            <a:r>
              <a:rPr lang="en-CA" dirty="0" smtClean="0"/>
              <a:t>Queueing delay</a:t>
            </a:r>
            <a:endParaRPr lang="en-CA" dirty="0"/>
          </a:p>
        </p:txBody>
      </p:sp>
    </p:spTree>
    <p:extLst>
      <p:ext uri="{BB962C8B-B14F-4D97-AF65-F5344CB8AC3E}">
        <p14:creationId xmlns:p14="http://schemas.microsoft.com/office/powerpoint/2010/main" val="30172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delay</a:t>
            </a:r>
            <a:endParaRPr lang="en-US" dirty="0"/>
          </a:p>
        </p:txBody>
      </p:sp>
      <p:sp>
        <p:nvSpPr>
          <p:cNvPr id="3" name="Content Placeholder 2"/>
          <p:cNvSpPr>
            <a:spLocks noGrp="1"/>
          </p:cNvSpPr>
          <p:nvPr>
            <p:ph idx="1"/>
          </p:nvPr>
        </p:nvSpPr>
        <p:spPr/>
        <p:txBody>
          <a:bodyPr/>
          <a:lstStyle/>
          <a:p>
            <a:r>
              <a:rPr lang="en-US" sz="2800" dirty="0" smtClean="0"/>
              <a:t>When a packet reaches a store and forward </a:t>
            </a:r>
            <a:r>
              <a:rPr lang="en-US" sz="2800" dirty="0" smtClean="0"/>
              <a:t>node</a:t>
            </a:r>
          </a:p>
          <a:p>
            <a:pPr marL="0" indent="0">
              <a:buNone/>
            </a:pPr>
            <a:endParaRPr lang="en-US" sz="1400" dirty="0" smtClean="0"/>
          </a:p>
          <a:p>
            <a:pPr lvl="1"/>
            <a:r>
              <a:rPr lang="en-US" sz="2400" dirty="0" smtClean="0"/>
              <a:t>Its header must be read and </a:t>
            </a:r>
            <a:r>
              <a:rPr lang="en-US" sz="2400" dirty="0" smtClean="0"/>
              <a:t>analyzed to determine which interface to send </a:t>
            </a:r>
            <a:r>
              <a:rPr lang="en-US" sz="2400" dirty="0" smtClean="0"/>
              <a:t>the packet </a:t>
            </a:r>
            <a:r>
              <a:rPr lang="en-US" sz="2400" dirty="0" smtClean="0"/>
              <a:t>out through</a:t>
            </a:r>
            <a:endParaRPr lang="en-US" sz="2400" dirty="0" smtClean="0"/>
          </a:p>
          <a:p>
            <a:pPr lvl="1"/>
            <a:r>
              <a:rPr lang="en-US" sz="2400" dirty="0" smtClean="0"/>
              <a:t>Its contents must be checked for bit level errors. </a:t>
            </a:r>
            <a:r>
              <a:rPr lang="en-US" sz="2400" dirty="0" smtClean="0"/>
              <a:t>Completing this check requires the whole packet.</a:t>
            </a:r>
          </a:p>
          <a:p>
            <a:pPr lvl="1"/>
            <a:endParaRPr lang="en-US" sz="1400" dirty="0"/>
          </a:p>
          <a:p>
            <a:r>
              <a:rPr lang="en-US" sz="2800" dirty="0" smtClean="0"/>
              <a:t>The time taken to do </a:t>
            </a:r>
            <a:r>
              <a:rPr lang="en-US" sz="2800" dirty="0" smtClean="0"/>
              <a:t>these calculations (and perhaps some others) is </a:t>
            </a:r>
            <a:r>
              <a:rPr lang="en-US" sz="2800" dirty="0" smtClean="0"/>
              <a:t>the processing delay.</a:t>
            </a:r>
            <a:endParaRPr lang="en-US" sz="2800" dirty="0"/>
          </a:p>
        </p:txBody>
      </p:sp>
      <p:sp>
        <p:nvSpPr>
          <p:cNvPr id="4" name="Date Placeholder 3"/>
          <p:cNvSpPr>
            <a:spLocks noGrp="1"/>
          </p:cNvSpPr>
          <p:nvPr>
            <p:ph type="dt" sz="half" idx="10"/>
          </p:nvPr>
        </p:nvSpPr>
        <p:spPr/>
        <p:txBody>
          <a:bodyPr/>
          <a:lstStyle/>
          <a:p>
            <a:pPr>
              <a:defRPr/>
            </a:pPr>
            <a:r>
              <a:rPr lang="en-US" smtClean="0"/>
              <a:t>Janice Regan © Sept. 2007-2016</a:t>
            </a:r>
            <a:endParaRPr lang="en-US"/>
          </a:p>
        </p:txBody>
      </p:sp>
      <p:sp>
        <p:nvSpPr>
          <p:cNvPr id="5" name="Slide Number Placeholder 4"/>
          <p:cNvSpPr>
            <a:spLocks noGrp="1"/>
          </p:cNvSpPr>
          <p:nvPr>
            <p:ph type="sldNum" sz="quarter" idx="11"/>
          </p:nvPr>
        </p:nvSpPr>
        <p:spPr/>
        <p:txBody>
          <a:bodyPr/>
          <a:lstStyle/>
          <a:p>
            <a:pPr>
              <a:defRPr/>
            </a:pPr>
            <a:fld id="{9102183D-E948-436A-BF7D-CBAA130EDA63}" type="slidenum">
              <a:rPr lang="en-US" smtClean="0"/>
              <a:pPr>
                <a:defRPr/>
              </a:pPr>
              <a:t>8</a:t>
            </a:fld>
            <a:endParaRPr lang="en-US"/>
          </a:p>
        </p:txBody>
      </p:sp>
    </p:spTree>
    <p:extLst>
      <p:ext uri="{BB962C8B-B14F-4D97-AF65-F5344CB8AC3E}">
        <p14:creationId xmlns:p14="http://schemas.microsoft.com/office/powerpoint/2010/main" val="3040126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Custom 1">
      <a:dk1>
        <a:sysClr val="windowText" lastClr="000000"/>
      </a:dk1>
      <a:lt1>
        <a:srgbClr val="000000"/>
      </a:lt1>
      <a:dk2>
        <a:srgbClr val="000000"/>
      </a:dk2>
      <a:lt2>
        <a:srgbClr val="000000"/>
      </a:lt2>
      <a:accent1>
        <a:srgbClr val="DDDDDD"/>
      </a:accent1>
      <a:accent2>
        <a:srgbClr val="B2B2B2"/>
      </a:accent2>
      <a:accent3>
        <a:srgbClr val="969696"/>
      </a:accent3>
      <a:accent4>
        <a:srgbClr val="808080"/>
      </a:accent4>
      <a:accent5>
        <a:srgbClr val="5F5F5F"/>
      </a:accent5>
      <a:accent6>
        <a:srgbClr val="4D4D4D"/>
      </a:accent6>
      <a:hlink>
        <a:srgbClr val="00B0F0"/>
      </a:hlink>
      <a:folHlink>
        <a:srgbClr val="00B0F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10413</TotalTime>
  <Words>3422</Words>
  <Application>Microsoft Office PowerPoint</Application>
  <PresentationFormat>On-screen Show (4:3)</PresentationFormat>
  <Paragraphs>503</Paragraphs>
  <Slides>56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5" baseType="lpstr">
      <vt:lpstr>Arial</vt:lpstr>
      <vt:lpstr>Arial Rounded MT Bold</vt:lpstr>
      <vt:lpstr>Cambria Math</vt:lpstr>
      <vt:lpstr>Helvetica</vt:lpstr>
      <vt:lpstr>Times New Roman</vt:lpstr>
      <vt:lpstr>Wingdings</vt:lpstr>
      <vt:lpstr>Quadrant</vt:lpstr>
      <vt:lpstr>Equation</vt:lpstr>
      <vt:lpstr>Photo Editor Photo</vt:lpstr>
      <vt:lpstr>CMPT 371</vt:lpstr>
      <vt:lpstr>Travel through a network</vt:lpstr>
      <vt:lpstr>Packet travel times</vt:lpstr>
      <vt:lpstr>Store and Forward node</vt:lpstr>
      <vt:lpstr>What is a hop</vt:lpstr>
      <vt:lpstr>Store and Forward node</vt:lpstr>
      <vt:lpstr>At each store and forward node</vt:lpstr>
      <vt:lpstr>Delays in each node</vt:lpstr>
      <vt:lpstr>Processing delay</vt:lpstr>
      <vt:lpstr>Queuing delay</vt:lpstr>
      <vt:lpstr>Queuing delay</vt:lpstr>
      <vt:lpstr>Transmission delay</vt:lpstr>
      <vt:lpstr>Propagation Delay</vt:lpstr>
      <vt:lpstr>Delay Types:   Summary</vt:lpstr>
      <vt:lpstr>Packet loss</vt:lpstr>
      <vt:lpstr>Delays + Optimal Packet size</vt:lpstr>
      <vt:lpstr> Message switching </vt:lpstr>
      <vt:lpstr>End to end delay</vt:lpstr>
      <vt:lpstr>Single message</vt:lpstr>
      <vt:lpstr> Packet switching </vt:lpstr>
      <vt:lpstr>Packets</vt:lpstr>
      <vt:lpstr>Effect of packet size</vt:lpstr>
      <vt:lpstr>End to end delay: 1 packet</vt:lpstr>
      <vt:lpstr>Effect of packet size</vt:lpstr>
      <vt:lpstr>End to end delay: 2 packets</vt:lpstr>
      <vt:lpstr>Effect of packet size</vt:lpstr>
      <vt:lpstr>End to End Delay:  more packets</vt:lpstr>
      <vt:lpstr>Effect of packet size</vt:lpstr>
      <vt:lpstr>Packet  size considerations</vt:lpstr>
      <vt:lpstr>Packet Switching: </vt:lpstr>
      <vt:lpstr>Circuit switching </vt:lpstr>
      <vt:lpstr>End to End Throughput</vt:lpstr>
      <vt:lpstr>End to end throughput considerations</vt:lpstr>
      <vt:lpstr>Bottleneck Link:  throughput</vt:lpstr>
      <vt:lpstr>Access Networks</vt:lpstr>
      <vt:lpstr>Multiplexing</vt:lpstr>
      <vt:lpstr>Methods of Multiplexing</vt:lpstr>
      <vt:lpstr>FDM and TDM</vt:lpstr>
      <vt:lpstr>Frequency Division Multiplexing</vt:lpstr>
      <vt:lpstr>Frequency division multiplexing</vt:lpstr>
      <vt:lpstr>FDM</vt:lpstr>
      <vt:lpstr>FDM  multiplexing system</vt:lpstr>
      <vt:lpstr> FDM and voice signals: 1</vt:lpstr>
      <vt:lpstr>Cable and ADSL</vt:lpstr>
      <vt:lpstr>Cable access to Internet</vt:lpstr>
      <vt:lpstr>ADSL</vt:lpstr>
      <vt:lpstr>ADSL channel configurations</vt:lpstr>
      <vt:lpstr>Wavelength Division Multiplexing</vt:lpstr>
      <vt:lpstr>TDM (Time Division)</vt:lpstr>
      <vt:lpstr>Synchronous TDM</vt:lpstr>
      <vt:lpstr>Statistical TDM</vt:lpstr>
      <vt:lpstr>Statistical TDM</vt:lpstr>
      <vt:lpstr>Internet over Cable</vt:lpstr>
      <vt:lpstr>Spectrum allocation for cable</vt:lpstr>
      <vt:lpstr>Data transfer using cable</vt:lpstr>
      <vt:lpstr>Cable Modem TDM Scheme</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 regan</dc:creator>
  <cp:lastModifiedBy>Janice</cp:lastModifiedBy>
  <cp:revision>204</cp:revision>
  <cp:lastPrinted>2018-05-09T17:11:01Z</cp:lastPrinted>
  <dcterms:created xsi:type="dcterms:W3CDTF">2006-05-03T14:35:23Z</dcterms:created>
  <dcterms:modified xsi:type="dcterms:W3CDTF">2020-05-17T23:59:47Z</dcterms:modified>
</cp:coreProperties>
</file>