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CC4 Demo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test1.cpp</a:t>
            </a:r>
          </a:p>
        </p:txBody>
      </p:sp>
      <p:sp>
        <p:nvSpPr>
          <p:cNvPr id="36" name="Shape 36"/>
          <p:cNvSpPr/>
          <p:nvPr/>
        </p:nvSpPr>
        <p:spPr>
          <a:xfrm>
            <a:off x="5222403" y="2717800"/>
            <a:ext cx="2255194" cy="35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solidFill>
                  <a:srgbClr val="78492A"/>
                </a:solidFill>
                <a:latin typeface="Menlo"/>
                <a:ea typeface="Menlo"/>
                <a:cs typeface="Menlo"/>
                <a:sym typeface="Menlo"/>
              </a:rPr>
              <a:t>#include </a:t>
            </a:r>
            <a:r>
              <a:rPr sz="14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rPr>
              <a:t>&lt;iostream&gt;</a:t>
            </a:r>
            <a:endParaRPr sz="1400">
              <a:solidFill>
                <a:srgbClr val="78492A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 main()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{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 a = </a:t>
            </a:r>
            <a:r>
              <a:rPr sz="1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;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if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 (a == </a:t>
            </a:r>
            <a:r>
              <a:rPr sz="1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) {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return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;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    }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if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 (a == </a:t>
            </a:r>
            <a:r>
              <a:rPr sz="1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2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) {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    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    }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if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 (a == </a:t>
            </a:r>
            <a:r>
              <a:rPr sz="1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) {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    }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return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;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}</a:t>
            </a:r>
            <a:endParaRPr sz="1400">
              <a:latin typeface="Menlo"/>
              <a:ea typeface="Menlo"/>
              <a:cs typeface="Menlo"/>
              <a:sym typeface="Menlo"/>
            </a:endParaRPr>
          </a:p>
        </p:txBody>
      </p:sp>
      <p:pic>
        <p:nvPicPr>
          <p:cNvPr id="37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8935" y="6502400"/>
            <a:ext cx="9726930" cy="722511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/>
          <p:nvPr/>
        </p:nvSpPr>
        <p:spPr>
          <a:xfrm>
            <a:off x="1765299" y="7804150"/>
            <a:ext cx="975645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2500"/>
            </a:lvl1pPr>
          </a:lstStyle>
          <a:p>
            <a:pPr lvl="0">
              <a:defRPr sz="1800"/>
            </a:pPr>
            <a:r>
              <a:rPr sz="2500"/>
              <a:t>“a==1” repeated condition is found, so CC4 is 3 rather than 3 (CC1)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test2.cpp</a:t>
            </a:r>
          </a:p>
        </p:txBody>
      </p:sp>
      <p:pic>
        <p:nvPicPr>
          <p:cNvPr id="41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4894" y="6300921"/>
            <a:ext cx="9775012" cy="94320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/>
          <p:nvPr/>
        </p:nvSpPr>
        <p:spPr>
          <a:xfrm>
            <a:off x="5162531" y="2412999"/>
            <a:ext cx="2362238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solidFill>
                  <a:srgbClr val="78492A"/>
                </a:solidFill>
                <a:latin typeface="Menlo"/>
                <a:ea typeface="Menlo"/>
                <a:cs typeface="Menlo"/>
                <a:sym typeface="Menlo"/>
              </a:rPr>
              <a:t>#include </a:t>
            </a:r>
            <a:r>
              <a:rPr sz="14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rPr>
              <a:t>&lt;iostream&gt;</a:t>
            </a:r>
            <a:endParaRPr sz="1400">
              <a:solidFill>
                <a:srgbClr val="78492A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solidFill>
                  <a:srgbClr val="78492A"/>
                </a:solidFill>
                <a:latin typeface="Menlo"/>
                <a:ea typeface="Menlo"/>
                <a:cs typeface="Menlo"/>
                <a:sym typeface="Menlo"/>
              </a:rPr>
              <a:t>#include </a:t>
            </a:r>
            <a:r>
              <a:rPr sz="14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rPr>
              <a:t>&lt;math&gt;</a:t>
            </a:r>
            <a:endParaRPr sz="1400">
              <a:solidFill>
                <a:srgbClr val="78492A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using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namespace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 std;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 f() 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{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if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 (a == </a:t>
            </a:r>
            <a:r>
              <a:rPr sz="1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) {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    }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if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 (b == </a:t>
            </a:r>
            <a:r>
              <a:rPr sz="1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2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) {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    }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}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 main() {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if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 (a == </a:t>
            </a:r>
            <a:r>
              <a:rPr sz="1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) {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    }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}</a:t>
            </a:r>
            <a:endParaRPr sz="1400">
              <a:latin typeface="Menlo"/>
              <a:ea typeface="Menlo"/>
              <a:cs typeface="Menlo"/>
              <a:sym typeface="Menlo"/>
            </a:endParaRPr>
          </a:p>
        </p:txBody>
      </p:sp>
      <p:pic>
        <p:nvPicPr>
          <p:cNvPr id="43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8025" y="7372846"/>
            <a:ext cx="9648750" cy="555632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/>
        </p:nvSpPr>
        <p:spPr>
          <a:xfrm>
            <a:off x="1372152" y="8413749"/>
            <a:ext cx="994299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 lvl="0">
              <a:defRPr sz="1800"/>
            </a:pPr>
            <a:r>
              <a:rPr sz="2100"/>
              <a:t>In each function, no repeated conditions are found, so CC1 and CC4 are the same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test3.cpp</a:t>
            </a:r>
          </a:p>
        </p:txBody>
      </p:sp>
      <p:sp>
        <p:nvSpPr>
          <p:cNvPr id="47" name="Shape 47"/>
          <p:cNvSpPr/>
          <p:nvPr/>
        </p:nvSpPr>
        <p:spPr>
          <a:xfrm>
            <a:off x="1693303" y="8362949"/>
            <a:ext cx="912289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 lvl="0">
              <a:defRPr sz="1800"/>
            </a:pPr>
            <a:r>
              <a:rPr sz="2100"/>
              <a:t>Repeated condition “a==1” is found, added with initial value 1, the CC4 is 2</a:t>
            </a:r>
          </a:p>
        </p:txBody>
      </p:sp>
      <p:sp>
        <p:nvSpPr>
          <p:cNvPr id="48" name="Shape 48"/>
          <p:cNvSpPr/>
          <p:nvPr/>
        </p:nvSpPr>
        <p:spPr>
          <a:xfrm>
            <a:off x="4650897" y="2184399"/>
            <a:ext cx="3004506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solidFill>
                  <a:srgbClr val="78492A"/>
                </a:solidFill>
                <a:latin typeface="Menlo"/>
                <a:ea typeface="Menlo"/>
                <a:cs typeface="Menlo"/>
                <a:sym typeface="Menlo"/>
              </a:rPr>
              <a:t>#include </a:t>
            </a:r>
            <a:r>
              <a:rPr sz="14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rPr>
              <a:t>"stdafx.h"</a:t>
            </a:r>
            <a:r>
              <a:rPr sz="1400">
                <a:solidFill>
                  <a:srgbClr val="78492A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solidFill>
                  <a:srgbClr val="78492A"/>
                </a:solidFill>
                <a:latin typeface="Menlo"/>
                <a:ea typeface="Menlo"/>
                <a:cs typeface="Menlo"/>
                <a:sym typeface="Menlo"/>
              </a:rPr>
              <a:t>#include </a:t>
            </a:r>
            <a:r>
              <a:rPr sz="14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rPr>
              <a:t>&lt;iostream&gt;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using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namespace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 std;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 main()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{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 a = </a:t>
            </a:r>
            <a:r>
              <a:rPr sz="1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;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if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(a == </a:t>
            </a:r>
            <a:r>
              <a:rPr sz="1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) {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        cout &lt;&lt; </a:t>
            </a:r>
            <a:r>
              <a:rPr sz="14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rPr>
              <a:t>"a="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 &lt;&lt; a;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    }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    a = </a:t>
            </a:r>
            <a:r>
              <a:rPr sz="1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;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if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(a == </a:t>
            </a:r>
            <a:r>
              <a:rPr sz="1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) {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        cout &lt;&lt; </a:t>
            </a:r>
            <a:r>
              <a:rPr sz="14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rPr>
              <a:t>"a="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 &lt;&lt; a;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    }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  <p:pic>
        <p:nvPicPr>
          <p:cNvPr id="49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8977" y="6298589"/>
            <a:ext cx="9451546" cy="10194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test4.cpp</a:t>
            </a:r>
          </a:p>
        </p:txBody>
      </p:sp>
      <p:sp>
        <p:nvSpPr>
          <p:cNvPr id="52" name="Shape 52"/>
          <p:cNvSpPr/>
          <p:nvPr/>
        </p:nvSpPr>
        <p:spPr>
          <a:xfrm>
            <a:off x="4482163" y="2159000"/>
            <a:ext cx="3646774" cy="396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solidFill>
                  <a:srgbClr val="78492A"/>
                </a:solidFill>
                <a:latin typeface="Menlo"/>
                <a:ea typeface="Menlo"/>
                <a:cs typeface="Menlo"/>
                <a:sym typeface="Menlo"/>
              </a:rPr>
              <a:t>#include </a:t>
            </a:r>
            <a:r>
              <a:rPr sz="14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rPr>
              <a:t>&lt;iostream&gt;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using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namespace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 std;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 main()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{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     </a:t>
            </a:r>
            <a:r>
              <a:rPr sz="1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bool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 flag = </a:t>
            </a:r>
            <a:r>
              <a:rPr sz="1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false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;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     </a:t>
            </a:r>
            <a:r>
              <a:rPr sz="1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if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(flag){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        cout&lt;&lt;</a:t>
            </a:r>
            <a:r>
              <a:rPr sz="14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rPr>
              <a:t>"flag = "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 &lt;&lt; flag;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     }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     </a:t>
            </a:r>
            <a:r>
              <a:rPr sz="1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if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(flag == </a:t>
            </a:r>
            <a:r>
              <a:rPr sz="1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true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){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        cout&lt;&lt;</a:t>
            </a:r>
            <a:r>
              <a:rPr sz="14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rPr>
              <a:t>"flag = "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 &lt;&lt; flag;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     }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     </a:t>
            </a:r>
            <a:r>
              <a:rPr sz="1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if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(flag == </a:t>
            </a:r>
            <a:r>
              <a:rPr sz="1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){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        cout&lt;&lt;</a:t>
            </a:r>
            <a:r>
              <a:rPr sz="14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rPr>
              <a:t>"flag = "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 &lt;&lt; flag;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     }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  <p:pic>
        <p:nvPicPr>
          <p:cNvPr id="53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0748" y="6352327"/>
            <a:ext cx="9581604" cy="1263274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/>
          <p:nvPr/>
        </p:nvSpPr>
        <p:spPr>
          <a:xfrm>
            <a:off x="1188516" y="8299449"/>
            <a:ext cx="10234068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All the conditions are regarded as different, so the CC4 value is 4. In future version, the case would be handled.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test5.cpp</a:t>
            </a:r>
          </a:p>
        </p:txBody>
      </p:sp>
      <p:sp>
        <p:nvSpPr>
          <p:cNvPr id="57" name="Shape 57"/>
          <p:cNvSpPr/>
          <p:nvPr/>
        </p:nvSpPr>
        <p:spPr>
          <a:xfrm>
            <a:off x="3822656" y="2197100"/>
            <a:ext cx="5359488" cy="457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solidFill>
                  <a:srgbClr val="78492A"/>
                </a:solidFill>
                <a:latin typeface="Menlo"/>
                <a:ea typeface="Menlo"/>
                <a:cs typeface="Menlo"/>
                <a:sym typeface="Menlo"/>
              </a:rPr>
              <a:t>#include </a:t>
            </a:r>
            <a:r>
              <a:rPr sz="14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rPr>
              <a:t>&lt;iostream&gt;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using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namespace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 std;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 main()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{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 x,y;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if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(x == </a:t>
            </a:r>
            <a:r>
              <a:rPr sz="1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 &amp;&amp; y == </a:t>
            </a:r>
            <a:r>
              <a:rPr sz="1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){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        cout &lt;&lt; </a:t>
            </a:r>
            <a:r>
              <a:rPr sz="14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rPr>
              <a:t>"x = "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 &lt;&lt; x &lt;&lt; </a:t>
            </a:r>
            <a:r>
              <a:rPr sz="14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rPr>
              <a:t>"y = "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 &lt;&lt; y;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    }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if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(x==</a:t>
            </a:r>
            <a:r>
              <a:rPr sz="1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){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if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(y==</a:t>
            </a:r>
            <a:r>
              <a:rPr sz="1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){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             cout &lt;&lt; </a:t>
            </a:r>
            <a:r>
              <a:rPr sz="14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rPr>
              <a:t>"x = "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 &lt;&lt; x &lt;&lt; </a:t>
            </a:r>
            <a:r>
              <a:rPr sz="14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rPr>
              <a:t>"y = "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 &lt;&lt; y;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        }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    }</a:t>
            </a:r>
            <a:endParaRPr sz="1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419100" algn="l"/>
              </a:tabLst>
              <a:defRPr sz="1800"/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  <p:pic>
        <p:nvPicPr>
          <p:cNvPr id="58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0208" y="6801573"/>
            <a:ext cx="9204384" cy="1446844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/>
        </p:nvSpPr>
        <p:spPr>
          <a:xfrm>
            <a:off x="1526336" y="8655049"/>
            <a:ext cx="9710828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All the ‘if’ conditions are regarded the same, CC4 = CC1 = 4, this case would be handled in future version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CCodeCounter.cpp</a:t>
            </a:r>
          </a:p>
        </p:txBody>
      </p:sp>
      <p:pic>
        <p:nvPicPr>
          <p:cNvPr id="62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8246" y="2300072"/>
            <a:ext cx="9987008" cy="5801652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/>
          <p:nvPr/>
        </p:nvSpPr>
        <p:spPr>
          <a:xfrm>
            <a:off x="4862245" y="8680450"/>
            <a:ext cx="2848510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check the file, ex. GetOutputStrem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