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5" r:id="rId3"/>
    <p:sldId id="280" r:id="rId4"/>
    <p:sldId id="278" r:id="rId5"/>
    <p:sldId id="276" r:id="rId6"/>
    <p:sldId id="277" r:id="rId7"/>
    <p:sldId id="281" r:id="rId8"/>
    <p:sldId id="257" r:id="rId9"/>
    <p:sldId id="258" r:id="rId10"/>
    <p:sldId id="262" r:id="rId11"/>
    <p:sldId id="263" r:id="rId12"/>
    <p:sldId id="265" r:id="rId13"/>
    <p:sldId id="266" r:id="rId14"/>
    <p:sldId id="267" r:id="rId15"/>
    <p:sldId id="259" r:id="rId16"/>
    <p:sldId id="268" r:id="rId17"/>
    <p:sldId id="269" r:id="rId18"/>
    <p:sldId id="270" r:id="rId19"/>
    <p:sldId id="271" r:id="rId20"/>
    <p:sldId id="260" r:id="rId21"/>
    <p:sldId id="261" r:id="rId22"/>
    <p:sldId id="272" r:id="rId23"/>
    <p:sldId id="274" r:id="rId24"/>
    <p:sldId id="273" r:id="rId25"/>
    <p:sldId id="279" r:id="rId26"/>
    <p:sldId id="282"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31" autoAdjust="0"/>
  </p:normalViewPr>
  <p:slideViewPr>
    <p:cSldViewPr>
      <p:cViewPr>
        <p:scale>
          <a:sx n="106" d="100"/>
          <a:sy n="106" d="100"/>
        </p:scale>
        <p:origin x="-336" y="7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1D79A-E727-489B-B74C-DEFBB05B5CF1}" type="datetimeFigureOut">
              <a:rPr lang="fr-FR" smtClean="0"/>
              <a:t>12/10/2023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F2EF6-FC0C-4CE2-B161-B5FD7C3D6040}" type="slidenum">
              <a:rPr lang="fr-FR" smtClean="0"/>
              <a:t>‹N°›</a:t>
            </a:fld>
            <a:endParaRPr lang="fr-FR"/>
          </a:p>
        </p:txBody>
      </p:sp>
    </p:spTree>
    <p:extLst>
      <p:ext uri="{BB962C8B-B14F-4D97-AF65-F5344CB8AC3E}">
        <p14:creationId xmlns:p14="http://schemas.microsoft.com/office/powerpoint/2010/main" val="3216854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19F2EF6-FC0C-4CE2-B161-B5FD7C3D6040}" type="slidenum">
              <a:rPr lang="fr-FR" smtClean="0"/>
              <a:t>2</a:t>
            </a:fld>
            <a:endParaRPr lang="fr-FR"/>
          </a:p>
        </p:txBody>
      </p:sp>
    </p:spTree>
    <p:extLst>
      <p:ext uri="{BB962C8B-B14F-4D97-AF65-F5344CB8AC3E}">
        <p14:creationId xmlns:p14="http://schemas.microsoft.com/office/powerpoint/2010/main" val="102358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D1AA39B-4710-49EB-8417-DCB97691FB5B}" type="datetimeFigureOut">
              <a:rPr lang="fr-FR" smtClean="0"/>
              <a:t>12/10/2023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395346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D1AA39B-4710-49EB-8417-DCB97691FB5B}" type="datetimeFigureOut">
              <a:rPr lang="fr-FR" smtClean="0"/>
              <a:t>12/10/2023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223362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D1AA39B-4710-49EB-8417-DCB97691FB5B}" type="datetimeFigureOut">
              <a:rPr lang="fr-FR" smtClean="0"/>
              <a:t>12/10/2023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2434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D1AA39B-4710-49EB-8417-DCB97691FB5B}" type="datetimeFigureOut">
              <a:rPr lang="fr-FR" smtClean="0"/>
              <a:t>12/10/2023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413695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D1AA39B-4710-49EB-8417-DCB97691FB5B}" type="datetimeFigureOut">
              <a:rPr lang="fr-FR" smtClean="0"/>
              <a:t>12/10/2023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204059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D1AA39B-4710-49EB-8417-DCB97691FB5B}" type="datetimeFigureOut">
              <a:rPr lang="fr-FR" smtClean="0"/>
              <a:t>12/10/2023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1248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D1AA39B-4710-49EB-8417-DCB97691FB5B}" type="datetimeFigureOut">
              <a:rPr lang="fr-FR" smtClean="0"/>
              <a:t>12/10/2023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1555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D1AA39B-4710-49EB-8417-DCB97691FB5B}" type="datetimeFigureOut">
              <a:rPr lang="fr-FR" smtClean="0"/>
              <a:t>12/10/2023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354324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D1AA39B-4710-49EB-8417-DCB97691FB5B}" type="datetimeFigureOut">
              <a:rPr lang="fr-FR" smtClean="0"/>
              <a:t>12/10/2023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209761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D1AA39B-4710-49EB-8417-DCB97691FB5B}" type="datetimeFigureOut">
              <a:rPr lang="fr-FR" smtClean="0"/>
              <a:t>12/10/2023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422461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D1AA39B-4710-49EB-8417-DCB97691FB5B}" type="datetimeFigureOut">
              <a:rPr lang="fr-FR" smtClean="0"/>
              <a:t>12/10/2023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86F2DE0-E631-4197-BF4C-CD55EE36DBA8}" type="slidenum">
              <a:rPr lang="fr-FR" smtClean="0"/>
              <a:t>‹N°›</a:t>
            </a:fld>
            <a:endParaRPr lang="fr-FR"/>
          </a:p>
        </p:txBody>
      </p:sp>
    </p:spTree>
    <p:extLst>
      <p:ext uri="{BB962C8B-B14F-4D97-AF65-F5344CB8AC3E}">
        <p14:creationId xmlns:p14="http://schemas.microsoft.com/office/powerpoint/2010/main" val="195215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AA39B-4710-49EB-8417-DCB97691FB5B}" type="datetimeFigureOut">
              <a:rPr lang="fr-FR" smtClean="0"/>
              <a:t>12/10/2023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F2DE0-E631-4197-BF4C-CD55EE36DBA8}" type="slidenum">
              <a:rPr lang="fr-FR" smtClean="0"/>
              <a:t>‹N°›</a:t>
            </a:fld>
            <a:endParaRPr lang="fr-FR"/>
          </a:p>
        </p:txBody>
      </p:sp>
    </p:spTree>
    <p:extLst>
      <p:ext uri="{BB962C8B-B14F-4D97-AF65-F5344CB8AC3E}">
        <p14:creationId xmlns:p14="http://schemas.microsoft.com/office/powerpoint/2010/main" val="252240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b="1" i="1" dirty="0" smtClean="0"/>
              <a:t>PROJET 5: SEGMENTATION DES CLIENTS D’UN SITE E-COMMERCE</a:t>
            </a:r>
            <a:endParaRPr lang="fr-FR" b="1" i="1" dirty="0"/>
          </a:p>
        </p:txBody>
      </p:sp>
      <p:sp>
        <p:nvSpPr>
          <p:cNvPr id="3" name="Sous-titre 2"/>
          <p:cNvSpPr>
            <a:spLocks noGrp="1"/>
          </p:cNvSpPr>
          <p:nvPr>
            <p:ph type="subTitle" idx="1"/>
          </p:nvPr>
        </p:nvSpPr>
        <p:spPr/>
        <p:txBody>
          <a:bodyPr>
            <a:normAutofit fontScale="85000" lnSpcReduction="20000"/>
          </a:bodyPr>
          <a:lstStyle/>
          <a:p>
            <a:r>
              <a:rPr lang="fr-FR" i="1" dirty="0" smtClean="0">
                <a:solidFill>
                  <a:schemeClr val="tx1"/>
                </a:solidFill>
              </a:rPr>
              <a:t>Notre mission </a:t>
            </a:r>
            <a:r>
              <a:rPr lang="fr-FR" i="1" dirty="0">
                <a:solidFill>
                  <a:schemeClr val="tx1"/>
                </a:solidFill>
              </a:rPr>
              <a:t>est d’aider les équipes d’</a:t>
            </a:r>
            <a:r>
              <a:rPr lang="fr-FR" i="1" dirty="0" err="1">
                <a:solidFill>
                  <a:schemeClr val="tx1"/>
                </a:solidFill>
              </a:rPr>
              <a:t>Olist</a:t>
            </a:r>
            <a:r>
              <a:rPr lang="fr-FR" i="1" dirty="0">
                <a:solidFill>
                  <a:schemeClr val="tx1"/>
                </a:solidFill>
              </a:rPr>
              <a:t> à comprendre les différents types d'utilisateurs. </a:t>
            </a:r>
            <a:r>
              <a:rPr lang="fr-FR" i="1" dirty="0" smtClean="0">
                <a:solidFill>
                  <a:schemeClr val="tx1"/>
                </a:solidFill>
              </a:rPr>
              <a:t>On utilisera </a:t>
            </a:r>
            <a:r>
              <a:rPr lang="fr-FR" i="1" dirty="0">
                <a:solidFill>
                  <a:schemeClr val="tx1"/>
                </a:solidFill>
              </a:rPr>
              <a:t>donc des méthodes non supervisées pour regrouper des clients de profils similaires. </a:t>
            </a:r>
          </a:p>
        </p:txBody>
      </p:sp>
    </p:spTree>
    <p:extLst>
      <p:ext uri="{BB962C8B-B14F-4D97-AF65-F5344CB8AC3E}">
        <p14:creationId xmlns:p14="http://schemas.microsoft.com/office/powerpoint/2010/main" val="3885057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1400" dirty="0" smtClean="0"/>
              <a:t>On créer un regroupement des données RFM des clients </a:t>
            </a:r>
            <a:endParaRPr lang="fr-FR" sz="14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064896" cy="4495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754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8229600" cy="2784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4" name="ZoneTexte 3"/>
              <p:cNvSpPr txBox="1"/>
              <p:nvPr/>
            </p:nvSpPr>
            <p:spPr>
              <a:xfrm>
                <a:off x="611560" y="3429000"/>
                <a:ext cx="7920880" cy="1600438"/>
              </a:xfrm>
              <a:prstGeom prst="rect">
                <a:avLst/>
              </a:prstGeom>
              <a:noFill/>
            </p:spPr>
            <p:txBody>
              <a:bodyPr wrap="square" rtlCol="0">
                <a:spAutoFit/>
              </a:bodyPr>
              <a:lstStyle/>
              <a:p>
                <a:r>
                  <a:rPr lang="fr-FR" sz="1400" dirty="0" smtClean="0"/>
                  <a:t>Le score RFM est calculé en fonction de la récence, de la fréquence et de la valeur monétaire normalisant les classements. Sur la base de ce score, nous divisons nos clients. Ici, nous les évaluons sur une échelle de 5. La formule utilisée pour calculer le score </a:t>
                </a:r>
                <a:r>
                  <a:rPr lang="fr-FR" sz="1400" dirty="0" err="1"/>
                  <a:t>rfm</a:t>
                </a:r>
                <a:r>
                  <a:rPr lang="fr-FR" sz="1400" dirty="0"/>
                  <a:t> est </a:t>
                </a:r>
                <a:r>
                  <a:rPr lang="fr-FR" sz="1400" dirty="0" smtClean="0"/>
                  <a:t>:</a:t>
                </a:r>
                <a:endParaRPr lang="fr-FR" sz="1400" dirty="0"/>
              </a:p>
              <a:p>
                <a:pPr/>
                <a14:m>
                  <m:oMathPara xmlns:m="http://schemas.openxmlformats.org/officeDocument/2006/math">
                    <m:oMathParaPr>
                      <m:jc m:val="centerGroup"/>
                    </m:oMathParaPr>
                    <m:oMath xmlns:m="http://schemas.openxmlformats.org/officeDocument/2006/math">
                      <m:r>
                        <a:rPr lang="fr-FR" sz="1400" i="1" dirty="0" smtClean="0">
                          <a:latin typeface="Cambria Math"/>
                        </a:rPr>
                        <m:t>0,15</m:t>
                      </m:r>
                      <m:r>
                        <a:rPr lang="fr-FR" sz="1400" b="0" i="1" dirty="0" smtClean="0">
                          <a:latin typeface="Cambria Math"/>
                        </a:rPr>
                        <m:t>∗</m:t>
                      </m:r>
                      <m:r>
                        <a:rPr lang="fr-FR" sz="1400" i="1" dirty="0" smtClean="0">
                          <a:latin typeface="Cambria Math"/>
                        </a:rPr>
                        <m:t>𝑆𝑐𝑜𝑟𝑒</m:t>
                      </m:r>
                      <m:r>
                        <a:rPr lang="fr-FR" sz="1400" i="1" dirty="0" smtClean="0">
                          <a:latin typeface="Cambria Math"/>
                        </a:rPr>
                        <m:t> </m:t>
                      </m:r>
                      <m:r>
                        <a:rPr lang="fr-FR" sz="1400" i="1" dirty="0" smtClean="0">
                          <a:latin typeface="Cambria Math"/>
                        </a:rPr>
                        <m:t>𝑑𝑒</m:t>
                      </m:r>
                      <m:r>
                        <a:rPr lang="fr-FR" sz="1400" i="1" dirty="0" smtClean="0">
                          <a:latin typeface="Cambria Math"/>
                        </a:rPr>
                        <m:t> </m:t>
                      </m:r>
                      <m:r>
                        <a:rPr lang="fr-FR" sz="1400" i="1" dirty="0" smtClean="0">
                          <a:latin typeface="Cambria Math"/>
                        </a:rPr>
                        <m:t>𝑟</m:t>
                      </m:r>
                      <m:r>
                        <a:rPr lang="fr-FR" sz="1400" i="1" dirty="0" smtClean="0">
                          <a:latin typeface="Cambria Math"/>
                        </a:rPr>
                        <m:t>é</m:t>
                      </m:r>
                      <m:r>
                        <a:rPr lang="fr-FR" sz="1400" i="1" dirty="0" smtClean="0">
                          <a:latin typeface="Cambria Math"/>
                        </a:rPr>
                        <m:t>𝑐𝑒𝑛𝑐𝑒</m:t>
                      </m:r>
                      <m:r>
                        <a:rPr lang="fr-FR" sz="1400" i="1" dirty="0" smtClean="0">
                          <a:latin typeface="Cambria Math"/>
                        </a:rPr>
                        <m:t> + 0,28∗</m:t>
                      </m:r>
                      <m:r>
                        <a:rPr lang="fr-FR" sz="1400" i="1" dirty="0">
                          <a:latin typeface="Cambria Math"/>
                        </a:rPr>
                        <m:t>𝑆𝑐𝑜𝑟𝑒</m:t>
                      </m:r>
                      <m:r>
                        <a:rPr lang="fr-FR" sz="1400" i="1" dirty="0">
                          <a:latin typeface="Cambria Math"/>
                        </a:rPr>
                        <m:t> </m:t>
                      </m:r>
                      <m:r>
                        <a:rPr lang="fr-FR" sz="1400" i="1" dirty="0">
                          <a:latin typeface="Cambria Math"/>
                        </a:rPr>
                        <m:t>𝑑𝑒</m:t>
                      </m:r>
                      <m:r>
                        <a:rPr lang="fr-FR" sz="1400" i="1" dirty="0">
                          <a:latin typeface="Cambria Math"/>
                        </a:rPr>
                        <m:t> </m:t>
                      </m:r>
                      <m:r>
                        <a:rPr lang="fr-FR" sz="1400" i="1" dirty="0">
                          <a:latin typeface="Cambria Math"/>
                        </a:rPr>
                        <m:t>𝑓𝑟</m:t>
                      </m:r>
                      <m:r>
                        <a:rPr lang="fr-FR" sz="1400" i="1" dirty="0">
                          <a:latin typeface="Cambria Math"/>
                        </a:rPr>
                        <m:t>é</m:t>
                      </m:r>
                      <m:r>
                        <a:rPr lang="fr-FR" sz="1400" i="1" dirty="0">
                          <a:latin typeface="Cambria Math"/>
                        </a:rPr>
                        <m:t>𝑞𝑢𝑒𝑛𝑐𝑒</m:t>
                      </m:r>
                      <m:r>
                        <a:rPr lang="fr-FR" sz="1400" i="1" dirty="0">
                          <a:latin typeface="Cambria Math"/>
                        </a:rPr>
                        <m:t> + 0,57 ∗</m:t>
                      </m:r>
                      <m:r>
                        <a:rPr lang="fr-FR" sz="1400" i="1" dirty="0">
                          <a:latin typeface="Cambria Math"/>
                        </a:rPr>
                        <m:t>𝑆𝑐𝑜𝑟𝑒</m:t>
                      </m:r>
                      <m:r>
                        <a:rPr lang="fr-FR" sz="1400" i="1" dirty="0">
                          <a:latin typeface="Cambria Math"/>
                        </a:rPr>
                        <m:t> </m:t>
                      </m:r>
                      <m:r>
                        <a:rPr lang="fr-FR" sz="1400" i="1" dirty="0">
                          <a:latin typeface="Cambria Math"/>
                        </a:rPr>
                        <m:t>𝑚𝑜𝑛</m:t>
                      </m:r>
                      <m:r>
                        <a:rPr lang="fr-FR" sz="1400" i="1" dirty="0">
                          <a:latin typeface="Cambria Math"/>
                        </a:rPr>
                        <m:t>é</m:t>
                      </m:r>
                      <m:r>
                        <a:rPr lang="fr-FR" sz="1400" i="1" dirty="0">
                          <a:latin typeface="Cambria Math"/>
                        </a:rPr>
                        <m:t>𝑡𝑎𝑖𝑟𝑒</m:t>
                      </m:r>
                    </m:oMath>
                  </m:oMathPara>
                </a14:m>
                <a:endParaRPr lang="fr-FR" sz="1400" dirty="0" smtClean="0"/>
              </a:p>
              <a:p>
                <a:r>
                  <a:rPr lang="fr-FR" sz="1400" dirty="0" smtClean="0"/>
                  <a:t>La </a:t>
                </a:r>
                <a:r>
                  <a:rPr lang="fr-FR" sz="1400" dirty="0"/>
                  <a:t>récence à 15% de valeur dans notre </a:t>
                </a:r>
                <a:r>
                  <a:rPr lang="fr-FR" sz="1400" dirty="0" err="1"/>
                  <a:t>scoring</a:t>
                </a:r>
                <a:endParaRPr lang="fr-FR" sz="1400" dirty="0"/>
              </a:p>
              <a:p>
                <a:r>
                  <a:rPr lang="fr-FR" sz="1400" dirty="0"/>
                  <a:t>La fréquence à 28% de valeur dans notre </a:t>
                </a:r>
                <a:r>
                  <a:rPr lang="fr-FR" sz="1400" dirty="0" err="1"/>
                  <a:t>scoring</a:t>
                </a:r>
                <a:endParaRPr lang="fr-FR" sz="1400" dirty="0"/>
              </a:p>
              <a:p>
                <a:r>
                  <a:rPr lang="fr-FR" sz="1400" dirty="0"/>
                  <a:t>Le montant dépensé à 57% de valeur dans notre </a:t>
                </a:r>
                <a:r>
                  <a:rPr lang="fr-FR" sz="1400" dirty="0" err="1" smtClean="0"/>
                  <a:t>scoring</a:t>
                </a:r>
                <a:endParaRPr lang="fr-FR" sz="1400" dirty="0"/>
              </a:p>
            </p:txBody>
          </p:sp>
        </mc:Choice>
        <mc:Fallback>
          <p:sp>
            <p:nvSpPr>
              <p:cNvPr id="4" name="ZoneTexte 3"/>
              <p:cNvSpPr txBox="1">
                <a:spLocks noRot="1" noChangeAspect="1" noMove="1" noResize="1" noEditPoints="1" noAdjustHandles="1" noChangeArrowheads="1" noChangeShapeType="1" noTextEdit="1"/>
              </p:cNvSpPr>
              <p:nvPr/>
            </p:nvSpPr>
            <p:spPr>
              <a:xfrm>
                <a:off x="611560" y="3429000"/>
                <a:ext cx="7920880" cy="1600438"/>
              </a:xfrm>
              <a:prstGeom prst="rect">
                <a:avLst/>
              </a:prstGeom>
              <a:blipFill rotWithShape="1">
                <a:blip r:embed="rId3"/>
                <a:stretch>
                  <a:fillRect l="-154" t="-763" b="-229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Espace réservé du contenu 2"/>
              <p:cNvSpPr txBox="1">
                <a:spLocks/>
              </p:cNvSpPr>
              <p:nvPr/>
            </p:nvSpPr>
            <p:spPr>
              <a:xfrm>
                <a:off x="611560" y="5096344"/>
                <a:ext cx="6535597" cy="16507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sz="1400" dirty="0" smtClean="0"/>
                  <a:t>Segmentation des clients basée sur le </a:t>
                </a:r>
                <a:r>
                  <a:rPr lang="fr-FR" sz="1400" dirty="0"/>
                  <a:t>RFM score</a:t>
                </a:r>
              </a:p>
              <a:p>
                <a:pPr lvl="1"/>
                <a14:m>
                  <m:oMath xmlns:m="http://schemas.openxmlformats.org/officeDocument/2006/math">
                    <m:r>
                      <a:rPr lang="fr-FR" sz="1400" i="1" dirty="0" smtClean="0">
                        <a:latin typeface="Cambria Math"/>
                      </a:rPr>
                      <m:t>𝑟𝑓𝑚</m:t>
                    </m:r>
                    <m:r>
                      <a:rPr lang="fr-FR" sz="1400" i="1" dirty="0">
                        <a:latin typeface="Cambria Math"/>
                      </a:rPr>
                      <m:t> </m:t>
                    </m:r>
                    <m:r>
                      <a:rPr lang="fr-FR" sz="1400" i="1" dirty="0">
                        <a:latin typeface="Cambria Math"/>
                      </a:rPr>
                      <m:t>𝑠𝑐𝑜𝑟𝑒</m:t>
                    </m:r>
                    <m:r>
                      <a:rPr lang="fr-FR" sz="1400" i="1" dirty="0">
                        <a:latin typeface="Cambria Math"/>
                      </a:rPr>
                      <m:t> &gt;4.5 : </m:t>
                    </m:r>
                    <m:r>
                      <a:rPr lang="fr-FR" sz="1400" i="1" dirty="0">
                        <a:latin typeface="Cambria Math"/>
                      </a:rPr>
                      <m:t>𝑇𝑜𝑝</m:t>
                    </m:r>
                    <m:r>
                      <a:rPr lang="fr-FR" sz="1400" i="1" dirty="0">
                        <a:latin typeface="Cambria Math"/>
                      </a:rPr>
                      <m:t> </m:t>
                    </m:r>
                    <m:r>
                      <a:rPr lang="fr-FR" sz="1400" i="1" dirty="0">
                        <a:latin typeface="Cambria Math"/>
                      </a:rPr>
                      <m:t>𝐶𝑢𝑠𝑡𝑜𝑚𝑒𝑟</m:t>
                    </m:r>
                  </m:oMath>
                </a14:m>
                <a:endParaRPr lang="fr-FR" sz="1400" dirty="0"/>
              </a:p>
              <a:p>
                <a:pPr lvl="1"/>
                <a14:m>
                  <m:oMath xmlns:m="http://schemas.openxmlformats.org/officeDocument/2006/math">
                    <m:r>
                      <a:rPr lang="fr-FR" sz="1400" i="1" dirty="0" smtClean="0">
                        <a:latin typeface="Cambria Math"/>
                      </a:rPr>
                      <m:t>4.5 &gt; </m:t>
                    </m:r>
                    <m:r>
                      <a:rPr lang="fr-FR" sz="1400" i="1" dirty="0" err="1">
                        <a:latin typeface="Cambria Math"/>
                      </a:rPr>
                      <m:t>𝑟𝑓𝑚</m:t>
                    </m:r>
                    <m:r>
                      <a:rPr lang="fr-FR" sz="1400" i="1" dirty="0">
                        <a:latin typeface="Cambria Math"/>
                      </a:rPr>
                      <m:t> </m:t>
                    </m:r>
                    <m:r>
                      <a:rPr lang="fr-FR" sz="1400" i="1" dirty="0">
                        <a:latin typeface="Cambria Math"/>
                      </a:rPr>
                      <m:t>𝑠𝑐𝑜𝑟𝑒</m:t>
                    </m:r>
                    <m:r>
                      <a:rPr lang="fr-FR" sz="1400" i="1" dirty="0">
                        <a:latin typeface="Cambria Math"/>
                      </a:rPr>
                      <m:t> &gt; 4 : </m:t>
                    </m:r>
                    <m:r>
                      <a:rPr lang="fr-FR" sz="1400" i="1" dirty="0">
                        <a:latin typeface="Cambria Math"/>
                      </a:rPr>
                      <m:t>𝐻𝑖𝑔h</m:t>
                    </m:r>
                    <m:r>
                      <a:rPr lang="fr-FR" sz="1400" i="1" dirty="0">
                        <a:latin typeface="Cambria Math"/>
                      </a:rPr>
                      <m:t> </m:t>
                    </m:r>
                    <m:r>
                      <a:rPr lang="fr-FR" sz="1400" i="1" dirty="0">
                        <a:latin typeface="Cambria Math"/>
                      </a:rPr>
                      <m:t>𝑉𝑎𝑙𝑢𝑒</m:t>
                    </m:r>
                    <m:r>
                      <a:rPr lang="fr-FR" sz="1400" i="1" dirty="0">
                        <a:latin typeface="Cambria Math"/>
                      </a:rPr>
                      <m:t> </m:t>
                    </m:r>
                    <m:r>
                      <a:rPr lang="fr-FR" sz="1400" i="1" dirty="0">
                        <a:latin typeface="Cambria Math"/>
                      </a:rPr>
                      <m:t>𝐶𝑢𝑠𝑡𝑜𝑚𝑒𝑟</m:t>
                    </m:r>
                  </m:oMath>
                </a14:m>
                <a:endParaRPr lang="fr-FR" sz="1400" dirty="0"/>
              </a:p>
              <a:p>
                <a:pPr lvl="1"/>
                <a14:m>
                  <m:oMath xmlns:m="http://schemas.openxmlformats.org/officeDocument/2006/math">
                    <m:r>
                      <a:rPr lang="fr-FR" sz="1400" i="1" dirty="0" smtClean="0">
                        <a:latin typeface="Cambria Math"/>
                      </a:rPr>
                      <m:t>4&gt;</m:t>
                    </m:r>
                    <m:r>
                      <a:rPr lang="fr-FR" sz="1400" i="1" dirty="0" err="1">
                        <a:latin typeface="Cambria Math"/>
                      </a:rPr>
                      <m:t>𝑟𝑓𝑚</m:t>
                    </m:r>
                    <m:r>
                      <a:rPr lang="fr-FR" sz="1400" i="1" dirty="0">
                        <a:latin typeface="Cambria Math"/>
                      </a:rPr>
                      <m:t> </m:t>
                    </m:r>
                    <m:r>
                      <a:rPr lang="fr-FR" sz="1400" i="1" dirty="0">
                        <a:latin typeface="Cambria Math"/>
                      </a:rPr>
                      <m:t>𝑠𝑐𝑜𝑟𝑒</m:t>
                    </m:r>
                    <m:r>
                      <a:rPr lang="fr-FR" sz="1400" i="1" dirty="0">
                        <a:latin typeface="Cambria Math"/>
                      </a:rPr>
                      <m:t> &gt;3 : </m:t>
                    </m:r>
                    <m:r>
                      <a:rPr lang="fr-FR" sz="1400" i="1" dirty="0">
                        <a:latin typeface="Cambria Math"/>
                      </a:rPr>
                      <m:t>𝑀𝑒𝑑𝑖𝑢𝑚</m:t>
                    </m:r>
                    <m:r>
                      <a:rPr lang="fr-FR" sz="1400" i="1" dirty="0">
                        <a:latin typeface="Cambria Math"/>
                      </a:rPr>
                      <m:t> </m:t>
                    </m:r>
                    <m:r>
                      <a:rPr lang="fr-FR" sz="1400" i="1" dirty="0">
                        <a:latin typeface="Cambria Math"/>
                      </a:rPr>
                      <m:t>𝑣𝑎𝑙𝑢𝑒</m:t>
                    </m:r>
                    <m:r>
                      <a:rPr lang="fr-FR" sz="1400" i="1" dirty="0">
                        <a:latin typeface="Cambria Math"/>
                      </a:rPr>
                      <m:t> </m:t>
                    </m:r>
                    <m:r>
                      <a:rPr lang="fr-FR" sz="1400" i="1" dirty="0" err="1">
                        <a:latin typeface="Cambria Math"/>
                      </a:rPr>
                      <m:t>𝑐𝑢𝑠𝑡𝑜𝑚𝑒𝑟</m:t>
                    </m:r>
                  </m:oMath>
                </a14:m>
                <a:endParaRPr lang="fr-FR" sz="1400" dirty="0"/>
              </a:p>
              <a:p>
                <a:pPr lvl="1"/>
                <a14:m>
                  <m:oMath xmlns:m="http://schemas.openxmlformats.org/officeDocument/2006/math">
                    <m:r>
                      <a:rPr lang="fr-FR" sz="1400" i="1" dirty="0" smtClean="0">
                        <a:latin typeface="Cambria Math"/>
                      </a:rPr>
                      <m:t>3&gt;</m:t>
                    </m:r>
                    <m:r>
                      <a:rPr lang="fr-FR" sz="1400" i="1" dirty="0" err="1">
                        <a:latin typeface="Cambria Math"/>
                      </a:rPr>
                      <m:t>𝑟𝑓𝑚</m:t>
                    </m:r>
                    <m:r>
                      <a:rPr lang="fr-FR" sz="1400" i="1" dirty="0">
                        <a:latin typeface="Cambria Math"/>
                      </a:rPr>
                      <m:t> </m:t>
                    </m:r>
                    <m:r>
                      <a:rPr lang="fr-FR" sz="1400" i="1" dirty="0">
                        <a:latin typeface="Cambria Math"/>
                      </a:rPr>
                      <m:t>𝑠𝑐𝑜𝑟𝑒</m:t>
                    </m:r>
                    <m:r>
                      <a:rPr lang="fr-FR" sz="1400" i="1" dirty="0">
                        <a:latin typeface="Cambria Math"/>
                      </a:rPr>
                      <m:t>&gt;1.6 : </m:t>
                    </m:r>
                    <m:r>
                      <a:rPr lang="fr-FR" sz="1400" i="1" dirty="0" err="1">
                        <a:latin typeface="Cambria Math"/>
                      </a:rPr>
                      <m:t>𝐿𝑜𝑤</m:t>
                    </m:r>
                    <m:r>
                      <a:rPr lang="fr-FR" sz="1400" i="1" dirty="0">
                        <a:latin typeface="Cambria Math"/>
                      </a:rPr>
                      <m:t>−</m:t>
                    </m:r>
                    <m:r>
                      <a:rPr lang="fr-FR" sz="1400" i="1" dirty="0">
                        <a:latin typeface="Cambria Math"/>
                      </a:rPr>
                      <m:t>𝑣𝑎𝑙𝑢𝑒</m:t>
                    </m:r>
                    <m:r>
                      <a:rPr lang="fr-FR" sz="1400" i="1" dirty="0">
                        <a:latin typeface="Cambria Math"/>
                      </a:rPr>
                      <m:t> </m:t>
                    </m:r>
                    <m:r>
                      <a:rPr lang="fr-FR" sz="1400" i="1" dirty="0" err="1">
                        <a:latin typeface="Cambria Math"/>
                      </a:rPr>
                      <m:t>𝑐𝑢𝑠𝑡𝑜𝑚𝑒𝑟</m:t>
                    </m:r>
                  </m:oMath>
                </a14:m>
                <a:endParaRPr lang="fr-FR" sz="1400" dirty="0"/>
              </a:p>
              <a:p>
                <a:pPr lvl="1"/>
                <a14:m>
                  <m:oMath xmlns:m="http://schemas.openxmlformats.org/officeDocument/2006/math">
                    <m:r>
                      <a:rPr lang="fr-FR" sz="1400" i="1" dirty="0" smtClean="0">
                        <a:latin typeface="Cambria Math"/>
                      </a:rPr>
                      <m:t>𝑟𝑓𝑚</m:t>
                    </m:r>
                    <m:r>
                      <a:rPr lang="fr-FR" sz="1400" i="1" dirty="0">
                        <a:latin typeface="Cambria Math"/>
                      </a:rPr>
                      <m:t> </m:t>
                    </m:r>
                    <m:r>
                      <a:rPr lang="fr-FR" sz="1400" i="1" dirty="0">
                        <a:latin typeface="Cambria Math"/>
                      </a:rPr>
                      <m:t>𝑠𝑐𝑜𝑟𝑒</m:t>
                    </m:r>
                    <m:r>
                      <a:rPr lang="fr-FR" sz="1400" i="1" dirty="0">
                        <a:latin typeface="Cambria Math"/>
                      </a:rPr>
                      <m:t>&lt; 1.6 :</m:t>
                    </m:r>
                    <m:r>
                      <a:rPr lang="fr-FR" sz="1400" i="1" dirty="0" err="1">
                        <a:latin typeface="Cambria Math"/>
                      </a:rPr>
                      <m:t>𝐿𝑜𝑠𝑡</m:t>
                    </m:r>
                    <m:r>
                      <a:rPr lang="fr-FR" sz="1400" i="1" dirty="0">
                        <a:latin typeface="Cambria Math"/>
                      </a:rPr>
                      <m:t> </m:t>
                    </m:r>
                    <m:r>
                      <a:rPr lang="fr-FR" sz="1400" i="1" dirty="0" smtClean="0">
                        <a:latin typeface="Cambria Math"/>
                      </a:rPr>
                      <m:t>𝐶𝑢𝑠𝑡𝑜𝑚𝑒𝑟</m:t>
                    </m:r>
                  </m:oMath>
                </a14:m>
                <a:endParaRPr lang="fr-FR" sz="1400" dirty="0"/>
              </a:p>
            </p:txBody>
          </p:sp>
        </mc:Choice>
        <mc:Fallback>
          <p:sp>
            <p:nvSpPr>
              <p:cNvPr id="5" name="Espace réservé du contenu 2"/>
              <p:cNvSpPr txBox="1">
                <a:spLocks noRot="1" noChangeAspect="1" noMove="1" noResize="1" noEditPoints="1" noAdjustHandles="1" noChangeArrowheads="1" noChangeShapeType="1" noTextEdit="1"/>
              </p:cNvSpPr>
              <p:nvPr/>
            </p:nvSpPr>
            <p:spPr>
              <a:xfrm>
                <a:off x="611560" y="5096344"/>
                <a:ext cx="6535597" cy="1650741"/>
              </a:xfrm>
              <a:prstGeom prst="rect">
                <a:avLst/>
              </a:prstGeom>
              <a:blipFill rotWithShape="1">
                <a:blip r:embed="rId4"/>
                <a:stretch>
                  <a:fillRect l="-93" t="-738"/>
                </a:stretch>
              </a:blipFill>
            </p:spPr>
            <p:txBody>
              <a:bodyPr/>
              <a:lstStyle/>
              <a:p>
                <a:r>
                  <a:rPr lang="fr-FR">
                    <a:noFill/>
                  </a:rPr>
                  <a:t> </a:t>
                </a:r>
              </a:p>
            </p:txBody>
          </p:sp>
        </mc:Fallback>
      </mc:AlternateContent>
    </p:spTree>
    <p:extLst>
      <p:ext uri="{BB962C8B-B14F-4D97-AF65-F5344CB8AC3E}">
        <p14:creationId xmlns:p14="http://schemas.microsoft.com/office/powerpoint/2010/main" val="2596647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60648"/>
            <a:ext cx="7867370" cy="478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6115" y="4869160"/>
            <a:ext cx="46805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Répartition des données dans les différents segments clients</a:t>
            </a:r>
            <a:endParaRPr lang="fr-FR" sz="1400" dirty="0"/>
          </a:p>
        </p:txBody>
      </p:sp>
    </p:spTree>
    <p:extLst>
      <p:ext uri="{BB962C8B-B14F-4D97-AF65-F5344CB8AC3E}">
        <p14:creationId xmlns:p14="http://schemas.microsoft.com/office/powerpoint/2010/main" val="3524608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RFM avec </a:t>
            </a:r>
            <a:r>
              <a:rPr lang="fr-FR" sz="4000" dirty="0" err="1" smtClean="0"/>
              <a:t>Review_score</a:t>
            </a:r>
            <a:endParaRPr lang="fr-FR" sz="4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8280920" cy="30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4424525"/>
            <a:ext cx="3329998" cy="240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644008" y="4509120"/>
            <a:ext cx="37084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On procède par la même méthode avec le </a:t>
            </a:r>
            <a:r>
              <a:rPr lang="fr-FR" sz="1400" dirty="0" err="1" smtClean="0"/>
              <a:t>review</a:t>
            </a:r>
            <a:r>
              <a:rPr lang="fr-FR" sz="1400" dirty="0" smtClean="0"/>
              <a:t> score pour obtenir une segmentation de la clientèle</a:t>
            </a:r>
            <a:endParaRPr lang="fr-FR" sz="1400" dirty="0"/>
          </a:p>
        </p:txBody>
      </p:sp>
      <mc:AlternateContent xmlns:mc="http://schemas.openxmlformats.org/markup-compatibility/2006">
        <mc:Choice xmlns:a14="http://schemas.microsoft.com/office/drawing/2010/main" Requires="a14">
          <p:sp>
            <p:nvSpPr>
              <p:cNvPr id="4" name="Rectangle 3"/>
              <p:cNvSpPr/>
              <p:nvPr/>
            </p:nvSpPr>
            <p:spPr>
              <a:xfrm>
                <a:off x="4212214" y="5627708"/>
                <a:ext cx="4572000" cy="728789"/>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r>
                        <a:rPr lang="fr-FR" sz="1400" i="1" dirty="0" smtClean="0">
                          <a:latin typeface="Cambria Math"/>
                        </a:rPr>
                        <m:t>0,15</m:t>
                      </m:r>
                      <m:r>
                        <a:rPr lang="fr-FR" sz="1400" i="1" dirty="0" smtClean="0">
                          <a:latin typeface="Cambria Math"/>
                        </a:rPr>
                        <m:t>𝑆𝑐𝑜𝑟𝑒</m:t>
                      </m:r>
                      <m:r>
                        <a:rPr lang="fr-FR" sz="1400" i="1" dirty="0" smtClean="0">
                          <a:latin typeface="Cambria Math"/>
                        </a:rPr>
                        <m:t> </m:t>
                      </m:r>
                      <m:r>
                        <a:rPr lang="fr-FR" sz="1400" i="1" dirty="0" smtClean="0">
                          <a:latin typeface="Cambria Math"/>
                        </a:rPr>
                        <m:t>𝑑𝑒</m:t>
                      </m:r>
                      <m:r>
                        <a:rPr lang="fr-FR" sz="1400" i="1" dirty="0" smtClean="0">
                          <a:latin typeface="Cambria Math"/>
                        </a:rPr>
                        <m:t> </m:t>
                      </m:r>
                      <m:r>
                        <a:rPr lang="fr-FR" sz="1400" i="1" dirty="0" smtClean="0">
                          <a:latin typeface="Cambria Math"/>
                        </a:rPr>
                        <m:t>𝑟</m:t>
                      </m:r>
                      <m:r>
                        <a:rPr lang="fr-FR" sz="1400" i="1" dirty="0" smtClean="0">
                          <a:latin typeface="Cambria Math"/>
                        </a:rPr>
                        <m:t>é</m:t>
                      </m:r>
                      <m:r>
                        <a:rPr lang="fr-FR" sz="1400" i="1" dirty="0" smtClean="0">
                          <a:latin typeface="Cambria Math"/>
                        </a:rPr>
                        <m:t>𝑐𝑒𝑛𝑐𝑒</m:t>
                      </m:r>
                      <m:r>
                        <a:rPr lang="fr-FR" sz="1400" i="1" dirty="0" smtClean="0">
                          <a:latin typeface="Cambria Math"/>
                        </a:rPr>
                        <m:t> + 0,25</m:t>
                      </m:r>
                      <m:r>
                        <a:rPr lang="fr-FR" sz="1400" i="1" dirty="0" smtClean="0">
                          <a:latin typeface="Cambria Math"/>
                        </a:rPr>
                        <m:t>𝑆𝑐𝑜𝑟𝑒</m:t>
                      </m:r>
                      <m:r>
                        <a:rPr lang="fr-FR" sz="1400" i="1" dirty="0" smtClean="0">
                          <a:latin typeface="Cambria Math"/>
                        </a:rPr>
                        <m:t> </m:t>
                      </m:r>
                      <m:r>
                        <a:rPr lang="fr-FR" sz="1400" i="1" dirty="0" smtClean="0">
                          <a:latin typeface="Cambria Math"/>
                        </a:rPr>
                        <m:t>𝑑𝑒</m:t>
                      </m:r>
                      <m:r>
                        <a:rPr lang="fr-FR" sz="1400" i="1" dirty="0" smtClean="0">
                          <a:latin typeface="Cambria Math"/>
                        </a:rPr>
                        <m:t> </m:t>
                      </m:r>
                      <m:r>
                        <a:rPr lang="fr-FR" sz="1400" i="1" dirty="0" smtClean="0">
                          <a:latin typeface="Cambria Math"/>
                        </a:rPr>
                        <m:t>𝑓𝑟</m:t>
                      </m:r>
                      <m:r>
                        <a:rPr lang="fr-FR" sz="1400" i="1" dirty="0" smtClean="0">
                          <a:latin typeface="Cambria Math"/>
                        </a:rPr>
                        <m:t>é</m:t>
                      </m:r>
                      <m:r>
                        <a:rPr lang="fr-FR" sz="1400" i="1" dirty="0" smtClean="0">
                          <a:latin typeface="Cambria Math"/>
                        </a:rPr>
                        <m:t>𝑞𝑢𝑒𝑛𝑐𝑒</m:t>
                      </m:r>
                      <m:r>
                        <a:rPr lang="fr-FR" sz="1400" i="1" dirty="0" smtClean="0">
                          <a:latin typeface="Cambria Math"/>
                        </a:rPr>
                        <m:t> + 0,50 ∗</m:t>
                      </m:r>
                      <m:r>
                        <a:rPr lang="fr-FR" sz="1400" i="1" dirty="0" smtClean="0">
                          <a:latin typeface="Cambria Math"/>
                        </a:rPr>
                        <m:t>𝑆𝑐𝑜𝑟𝑒</m:t>
                      </m:r>
                      <m:r>
                        <a:rPr lang="fr-FR" sz="1400" i="1" dirty="0" smtClean="0">
                          <a:latin typeface="Cambria Math"/>
                        </a:rPr>
                        <m:t> </m:t>
                      </m:r>
                      <m:r>
                        <a:rPr lang="fr-FR" sz="1400" i="1" dirty="0" smtClean="0">
                          <a:latin typeface="Cambria Math"/>
                        </a:rPr>
                        <m:t>𝑚𝑜𝑛</m:t>
                      </m:r>
                      <m:r>
                        <a:rPr lang="fr-FR" sz="1400" i="1" dirty="0" smtClean="0">
                          <a:latin typeface="Cambria Math"/>
                        </a:rPr>
                        <m:t>é</m:t>
                      </m:r>
                      <m:r>
                        <a:rPr lang="fr-FR" sz="1400" i="1" dirty="0" smtClean="0">
                          <a:latin typeface="Cambria Math"/>
                        </a:rPr>
                        <m:t>𝑡𝑎𝑖𝑟𝑒</m:t>
                      </m:r>
                      <m:r>
                        <a:rPr lang="fr-FR" sz="1400" i="1" dirty="0" smtClean="0">
                          <a:latin typeface="Cambria Math"/>
                        </a:rPr>
                        <m:t> + 0,10 ∗ </m:t>
                      </m:r>
                      <m:r>
                        <a:rPr lang="fr-FR" sz="1400" i="1" dirty="0" smtClean="0">
                          <a:latin typeface="Cambria Math"/>
                        </a:rPr>
                        <m:t>𝑆𝑐𝑜𝑟𝑒</m:t>
                      </m:r>
                      <m:r>
                        <a:rPr lang="fr-FR" sz="1400" i="1" dirty="0" smtClean="0">
                          <a:latin typeface="Cambria Math"/>
                        </a:rPr>
                        <m:t> </m:t>
                      </m:r>
                      <m:r>
                        <a:rPr lang="fr-FR" sz="1400" i="1" dirty="0" smtClean="0">
                          <a:latin typeface="Cambria Math"/>
                        </a:rPr>
                        <m:t>𝑛𝑜𝑡</m:t>
                      </m:r>
                      <m:r>
                        <a:rPr lang="fr-FR" sz="1400" i="1" dirty="0" smtClean="0">
                          <a:latin typeface="Cambria Math"/>
                        </a:rPr>
                        <m:t>é </m:t>
                      </m:r>
                      <m:r>
                        <a:rPr lang="fr-FR" sz="1400" i="1" dirty="0" smtClean="0">
                          <a:latin typeface="Cambria Math"/>
                        </a:rPr>
                        <m:t>𝑝𝑎𝑟</m:t>
                      </m:r>
                      <m:r>
                        <a:rPr lang="fr-FR" sz="1400" i="1" dirty="0" smtClean="0">
                          <a:latin typeface="Cambria Math"/>
                        </a:rPr>
                        <m:t> </m:t>
                      </m:r>
                      <m:r>
                        <a:rPr lang="fr-FR" sz="1400" i="1" dirty="0" smtClean="0">
                          <a:latin typeface="Cambria Math"/>
                        </a:rPr>
                        <m:t>𝑙𝑒</m:t>
                      </m:r>
                      <m:r>
                        <a:rPr lang="fr-FR" sz="1400" i="1" dirty="0" smtClean="0">
                          <a:latin typeface="Cambria Math"/>
                        </a:rPr>
                        <m:t> </m:t>
                      </m:r>
                      <m:r>
                        <a:rPr lang="fr-FR" sz="1400" i="1" dirty="0" smtClean="0">
                          <a:latin typeface="Cambria Math"/>
                        </a:rPr>
                        <m:t>𝑐𝑙𝑖𝑒𝑛𝑡</m:t>
                      </m:r>
                    </m:oMath>
                  </m:oMathPara>
                </a14:m>
                <a:endParaRPr lang="fr-FR" sz="1400" dirty="0"/>
              </a:p>
            </p:txBody>
          </p:sp>
        </mc:Choice>
        <mc:Fallback>
          <p:sp>
            <p:nvSpPr>
              <p:cNvPr id="4" name="Rectangle 3"/>
              <p:cNvSpPr>
                <a:spLocks noRot="1" noChangeAspect="1" noMove="1" noResize="1" noEditPoints="1" noAdjustHandles="1" noChangeArrowheads="1" noChangeShapeType="1" noTextEdit="1"/>
              </p:cNvSpPr>
              <p:nvPr/>
            </p:nvSpPr>
            <p:spPr>
              <a:xfrm>
                <a:off x="4212214" y="5627708"/>
                <a:ext cx="4572000" cy="728789"/>
              </a:xfrm>
              <a:prstGeom prst="rect">
                <a:avLst/>
              </a:prstGeom>
              <a:blipFill rotWithShape="1">
                <a:blip r:embed="rId4"/>
                <a:stretch>
                  <a:fillRect b="-833"/>
                </a:stretch>
              </a:blipFill>
            </p:spPr>
            <p:txBody>
              <a:bodyPr/>
              <a:lstStyle/>
              <a:p>
                <a:r>
                  <a:rPr lang="fr-FR">
                    <a:noFill/>
                  </a:rPr>
                  <a:t> </a:t>
                </a:r>
              </a:p>
            </p:txBody>
          </p:sp>
        </mc:Fallback>
      </mc:AlternateContent>
    </p:spTree>
    <p:extLst>
      <p:ext uri="{BB962C8B-B14F-4D97-AF65-F5344CB8AC3E}">
        <p14:creationId xmlns:p14="http://schemas.microsoft.com/office/powerpoint/2010/main" val="414825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7" y="44624"/>
            <a:ext cx="6284931"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6115" y="4869160"/>
            <a:ext cx="46805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Répartition des données dans les différents segments clients</a:t>
            </a:r>
            <a:endParaRPr lang="fr-FR" sz="1400" dirty="0"/>
          </a:p>
        </p:txBody>
      </p:sp>
    </p:spTree>
    <p:extLst>
      <p:ext uri="{BB962C8B-B14F-4D97-AF65-F5344CB8AC3E}">
        <p14:creationId xmlns:p14="http://schemas.microsoft.com/office/powerpoint/2010/main" val="2316622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err="1"/>
              <a:t>Clustering</a:t>
            </a:r>
            <a:r>
              <a:rPr lang="fr-FR" sz="4000" dirty="0"/>
              <a:t> </a:t>
            </a:r>
            <a:r>
              <a:rPr lang="fr-FR" sz="4000" dirty="0" smtClean="0"/>
              <a:t>K-</a:t>
            </a:r>
            <a:r>
              <a:rPr lang="fr-FR" sz="4000" dirty="0" err="1" smtClean="0"/>
              <a:t>means</a:t>
            </a:r>
            <a:endParaRPr lang="fr-FR" sz="4000" dirty="0"/>
          </a:p>
        </p:txBody>
      </p:sp>
      <p:sp>
        <p:nvSpPr>
          <p:cNvPr id="3" name="Espace réservé du contenu 2"/>
          <p:cNvSpPr>
            <a:spLocks noGrp="1"/>
          </p:cNvSpPr>
          <p:nvPr>
            <p:ph idx="1"/>
          </p:nvPr>
        </p:nvSpPr>
        <p:spPr/>
        <p:txBody>
          <a:bodyPr>
            <a:normAutofit/>
          </a:bodyPr>
          <a:lstStyle/>
          <a:p>
            <a:r>
              <a:rPr lang="fr-FR" sz="1400" dirty="0" smtClean="0"/>
              <a:t>On standardise notre les données afin de réaliser un graphe montrant les inerties, Cela permet avec la méthode du coude de déterminer le nombre de clusters idéale pour notre segmentation avec les données RFM</a:t>
            </a:r>
            <a:endParaRPr lang="fr-FR"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601" y="2596001"/>
            <a:ext cx="5203121" cy="371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llipse 3"/>
          <p:cNvSpPr/>
          <p:nvPr/>
        </p:nvSpPr>
        <p:spPr>
          <a:xfrm>
            <a:off x="4563616" y="4571149"/>
            <a:ext cx="432048"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5" name="Rectangle 4"/>
          <p:cNvSpPr/>
          <p:nvPr/>
        </p:nvSpPr>
        <p:spPr>
          <a:xfrm>
            <a:off x="899592" y="4454903"/>
            <a:ext cx="2160240" cy="10623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Avec la méthode du coude on détermine ainsi qu’on aura 04 clusters pour notre segmentation</a:t>
            </a:r>
            <a:endParaRPr lang="fr-FR" sz="1400" dirty="0"/>
          </a:p>
        </p:txBody>
      </p:sp>
      <p:cxnSp>
        <p:nvCxnSpPr>
          <p:cNvPr id="7" name="Connecteur droit avec flèche 6"/>
          <p:cNvCxnSpPr>
            <a:endCxn id="4" idx="2"/>
          </p:cNvCxnSpPr>
          <p:nvPr/>
        </p:nvCxnSpPr>
        <p:spPr>
          <a:xfrm flipV="1">
            <a:off x="3059832" y="4751169"/>
            <a:ext cx="1503784" cy="304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3923928" y="6282705"/>
            <a:ext cx="3907545" cy="307777"/>
          </a:xfrm>
          <a:prstGeom prst="rect">
            <a:avLst/>
          </a:prstGeom>
          <a:noFill/>
        </p:spPr>
        <p:txBody>
          <a:bodyPr wrap="none" rtlCol="0">
            <a:spAutoFit/>
          </a:bodyPr>
          <a:lstStyle/>
          <a:p>
            <a:r>
              <a:rPr lang="fr-FR" sz="1400" dirty="0"/>
              <a:t>Graphique des </a:t>
            </a:r>
            <a:r>
              <a:rPr lang="fr-FR" sz="1400" dirty="0" smtClean="0"/>
              <a:t>inerties </a:t>
            </a:r>
            <a:r>
              <a:rPr lang="fr-FR" sz="1400" dirty="0"/>
              <a:t>de notre modèle </a:t>
            </a:r>
            <a:r>
              <a:rPr lang="fr-FR" sz="1400" dirty="0" smtClean="0"/>
              <a:t>k-</a:t>
            </a:r>
            <a:r>
              <a:rPr lang="fr-FR" sz="1400" dirty="0" err="1" smtClean="0"/>
              <a:t>means</a:t>
            </a:r>
            <a:endParaRPr lang="fr-FR" sz="1400" dirty="0"/>
          </a:p>
        </p:txBody>
      </p:sp>
    </p:spTree>
    <p:extLst>
      <p:ext uri="{BB962C8B-B14F-4D97-AF65-F5344CB8AC3E}">
        <p14:creationId xmlns:p14="http://schemas.microsoft.com/office/powerpoint/2010/main" val="4112440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76672"/>
            <a:ext cx="6995120" cy="562074"/>
          </a:xfrm>
        </p:spPr>
        <p:txBody>
          <a:bodyPr>
            <a:normAutofit/>
          </a:bodyPr>
          <a:lstStyle/>
          <a:p>
            <a:r>
              <a:rPr lang="fr-FR" sz="1400" dirty="0" smtClean="0">
                <a:latin typeface="+mn-lt"/>
              </a:rPr>
              <a:t>On obtient après réalisation de notre modèle les 04 clusters  suivants</a:t>
            </a:r>
            <a:endParaRPr lang="fr-FR" sz="1400" dirty="0">
              <a:latin typeface="+mn-lt"/>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7488832"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7544" y="4005064"/>
            <a:ext cx="254819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t>CLUSTER </a:t>
            </a:r>
            <a:r>
              <a:rPr lang="fr-FR" sz="900" dirty="0"/>
              <a:t>I: Client ayant acheté un peu récemment et qui ont dépensés </a:t>
            </a:r>
            <a:r>
              <a:rPr lang="fr-FR" sz="900" dirty="0" smtClean="0"/>
              <a:t>très peu </a:t>
            </a:r>
            <a:r>
              <a:rPr lang="fr-FR" sz="900" dirty="0"/>
              <a:t>d'argent et qui est </a:t>
            </a:r>
            <a:r>
              <a:rPr lang="fr-FR" sz="900" dirty="0" smtClean="0"/>
              <a:t>très peu </a:t>
            </a:r>
            <a:r>
              <a:rPr lang="fr-FR" sz="900" dirty="0"/>
              <a:t>fréquent</a:t>
            </a:r>
          </a:p>
        </p:txBody>
      </p:sp>
      <p:sp>
        <p:nvSpPr>
          <p:cNvPr id="10" name="Rectangle 9"/>
          <p:cNvSpPr/>
          <p:nvPr/>
        </p:nvSpPr>
        <p:spPr>
          <a:xfrm>
            <a:off x="3250770" y="4005064"/>
            <a:ext cx="254819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t>CLUSTER II : </a:t>
            </a:r>
            <a:r>
              <a:rPr lang="fr-FR" sz="900" dirty="0" smtClean="0"/>
              <a:t>Client </a:t>
            </a:r>
            <a:r>
              <a:rPr lang="fr-FR" sz="900" dirty="0"/>
              <a:t>ayant acheter pas très récemment et avec une fréquence d'achat </a:t>
            </a:r>
            <a:r>
              <a:rPr lang="fr-FR" sz="900" dirty="0" smtClean="0"/>
              <a:t>faible </a:t>
            </a:r>
            <a:r>
              <a:rPr lang="fr-FR" sz="900" dirty="0"/>
              <a:t>et ayant dépensées </a:t>
            </a:r>
            <a:r>
              <a:rPr lang="fr-FR" sz="900" dirty="0" smtClean="0"/>
              <a:t>faiblement</a:t>
            </a:r>
            <a:endParaRPr lang="fr-FR" sz="900" dirty="0"/>
          </a:p>
        </p:txBody>
      </p:sp>
      <p:sp>
        <p:nvSpPr>
          <p:cNvPr id="11" name="Rectangle 10"/>
          <p:cNvSpPr/>
          <p:nvPr/>
        </p:nvSpPr>
        <p:spPr>
          <a:xfrm>
            <a:off x="6156176" y="4005064"/>
            <a:ext cx="2548199"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t>CLUSTER III : </a:t>
            </a:r>
            <a:r>
              <a:rPr lang="fr-FR" sz="900" dirty="0" smtClean="0"/>
              <a:t>Ces </a:t>
            </a:r>
            <a:r>
              <a:rPr lang="fr-FR" sz="900" dirty="0"/>
              <a:t>clients </a:t>
            </a:r>
            <a:r>
              <a:rPr lang="fr-FR" sz="900" dirty="0" smtClean="0"/>
              <a:t>sont très fréquents sur le site mais achète peu et ne sont pas récent</a:t>
            </a:r>
            <a:endParaRPr lang="fr-FR" sz="900" dirty="0"/>
          </a:p>
        </p:txBody>
      </p:sp>
      <p:sp>
        <p:nvSpPr>
          <p:cNvPr id="12" name="Rectangle 11"/>
          <p:cNvSpPr/>
          <p:nvPr/>
        </p:nvSpPr>
        <p:spPr>
          <a:xfrm>
            <a:off x="2945746" y="5805264"/>
            <a:ext cx="254819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t>CLUSTER IV: </a:t>
            </a:r>
            <a:r>
              <a:rPr lang="fr-FR" sz="900" dirty="0" smtClean="0"/>
              <a:t> Clients qui achète gros et dépenses de l’argent</a:t>
            </a:r>
            <a:endParaRPr lang="fr-FR" sz="900" dirty="0"/>
          </a:p>
        </p:txBody>
      </p:sp>
      <p:pic>
        <p:nvPicPr>
          <p:cNvPr id="1027" name="Picture 3" descr="C:\Users\Leonel HDL\Downloads\newplot.png"/>
          <p:cNvPicPr>
            <a:picLocks noChangeAspect="1" noChangeArrowheads="1"/>
          </p:cNvPicPr>
          <p:nvPr/>
        </p:nvPicPr>
        <p:blipFill rotWithShape="1">
          <a:blip r:embed="rId3">
            <a:extLst>
              <a:ext uri="{28A0092B-C50C-407E-A947-70E740481C1C}">
                <a14:useLocalDpi xmlns:a14="http://schemas.microsoft.com/office/drawing/2010/main" val="0"/>
              </a:ext>
            </a:extLst>
          </a:blip>
          <a:srcRect l="11127" t="20801" r="1872" b="15420"/>
          <a:stretch/>
        </p:blipFill>
        <p:spPr bwMode="auto">
          <a:xfrm>
            <a:off x="418586" y="1933576"/>
            <a:ext cx="2527160" cy="1971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eonel HDL\Downloads\newplot (1).png"/>
          <p:cNvPicPr>
            <a:picLocks noChangeAspect="1" noChangeArrowheads="1"/>
          </p:cNvPicPr>
          <p:nvPr/>
        </p:nvPicPr>
        <p:blipFill rotWithShape="1">
          <a:blip r:embed="rId4">
            <a:extLst>
              <a:ext uri="{28A0092B-C50C-407E-A947-70E740481C1C}">
                <a14:useLocalDpi xmlns:a14="http://schemas.microsoft.com/office/drawing/2010/main" val="0"/>
              </a:ext>
            </a:extLst>
          </a:blip>
          <a:srcRect l="10737" t="18120" r="2589" b="15358"/>
          <a:stretch/>
        </p:blipFill>
        <p:spPr bwMode="auto">
          <a:xfrm>
            <a:off x="3194718" y="1933576"/>
            <a:ext cx="2660301" cy="204177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Leonel HDL\Downloads\newplot (2).png"/>
          <p:cNvPicPr>
            <a:picLocks noChangeAspect="1" noChangeArrowheads="1"/>
          </p:cNvPicPr>
          <p:nvPr/>
        </p:nvPicPr>
        <p:blipFill rotWithShape="1">
          <a:blip r:embed="rId5">
            <a:extLst>
              <a:ext uri="{28A0092B-C50C-407E-A947-70E740481C1C}">
                <a14:useLocalDpi xmlns:a14="http://schemas.microsoft.com/office/drawing/2010/main" val="0"/>
              </a:ext>
            </a:extLst>
          </a:blip>
          <a:srcRect l="10801" t="20800" r="3000" b="16737"/>
          <a:stretch/>
        </p:blipFill>
        <p:spPr bwMode="auto">
          <a:xfrm>
            <a:off x="6171168" y="2102313"/>
            <a:ext cx="2584798" cy="18730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Leonel HDL\Downloads\newplot (3).png"/>
          <p:cNvPicPr>
            <a:picLocks noChangeAspect="1" noChangeArrowheads="1"/>
          </p:cNvPicPr>
          <p:nvPr/>
        </p:nvPicPr>
        <p:blipFill rotWithShape="1">
          <a:blip r:embed="rId6">
            <a:extLst>
              <a:ext uri="{28A0092B-C50C-407E-A947-70E740481C1C}">
                <a14:useLocalDpi xmlns:a14="http://schemas.microsoft.com/office/drawing/2010/main" val="0"/>
              </a:ext>
            </a:extLst>
          </a:blip>
          <a:srcRect l="11801" t="21909" r="3000" b="16736"/>
          <a:stretch/>
        </p:blipFill>
        <p:spPr bwMode="auto">
          <a:xfrm>
            <a:off x="154957" y="4653136"/>
            <a:ext cx="2790789"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429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692621"/>
            <a:ext cx="8229600" cy="4525963"/>
          </a:xfrm>
        </p:spPr>
        <p:txBody>
          <a:bodyPr>
            <a:normAutofit/>
          </a:bodyPr>
          <a:lstStyle/>
          <a:p>
            <a:r>
              <a:rPr lang="fr-FR" sz="1400" dirty="0" smtClean="0"/>
              <a:t>On réalise la même méthode avec une </a:t>
            </a:r>
            <a:r>
              <a:rPr lang="fr-FR" sz="1400" dirty="0" err="1" smtClean="0"/>
              <a:t>feature</a:t>
            </a:r>
            <a:r>
              <a:rPr lang="fr-FR" sz="1400" dirty="0" smtClean="0"/>
              <a:t> supplémentaire qui est </a:t>
            </a:r>
            <a:r>
              <a:rPr lang="fr-FR" sz="1400" dirty="0" err="1" smtClean="0"/>
              <a:t>review_score</a:t>
            </a:r>
            <a:r>
              <a:rPr lang="fr-FR" sz="1400" dirty="0" smtClean="0"/>
              <a:t>. Cela nous donne alors 05 clusters en utilisant la méthode du coude.</a:t>
            </a:r>
            <a:endParaRPr lang="fr-FR" sz="1400" dirty="0"/>
          </a:p>
        </p:txBody>
      </p:sp>
      <p:grpSp>
        <p:nvGrpSpPr>
          <p:cNvPr id="11" name="Groupe 10"/>
          <p:cNvGrpSpPr/>
          <p:nvPr/>
        </p:nvGrpSpPr>
        <p:grpSpPr>
          <a:xfrm>
            <a:off x="1739331" y="1484784"/>
            <a:ext cx="6529433" cy="3215635"/>
            <a:chOff x="1259632" y="2204864"/>
            <a:chExt cx="6529433" cy="3215635"/>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204864"/>
              <a:ext cx="4225177" cy="3019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llipse 4"/>
            <p:cNvSpPr/>
            <p:nvPr/>
          </p:nvSpPr>
          <p:spPr>
            <a:xfrm>
              <a:off x="4860032" y="3861048"/>
              <a:ext cx="288032" cy="3600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 name="Rectangle 5"/>
            <p:cNvSpPr/>
            <p:nvPr/>
          </p:nvSpPr>
          <p:spPr>
            <a:xfrm>
              <a:off x="1259632" y="4041068"/>
              <a:ext cx="2160240" cy="900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Avec la méthode du coude on détermine ainsi qu’on aura </a:t>
              </a:r>
              <a:r>
                <a:rPr lang="fr-FR" sz="1400" dirty="0" smtClean="0"/>
                <a:t>05 </a:t>
              </a:r>
              <a:r>
                <a:rPr lang="fr-FR" sz="1400" dirty="0"/>
                <a:t>clusters pour notre segmentation</a:t>
              </a:r>
            </a:p>
          </p:txBody>
        </p:sp>
        <p:cxnSp>
          <p:nvCxnSpPr>
            <p:cNvPr id="8" name="Connecteur droit avec flèche 7"/>
            <p:cNvCxnSpPr>
              <a:stCxn id="6" idx="3"/>
              <a:endCxn id="5" idx="2"/>
            </p:cNvCxnSpPr>
            <p:nvPr/>
          </p:nvCxnSpPr>
          <p:spPr>
            <a:xfrm flipV="1">
              <a:off x="3419872" y="4041068"/>
              <a:ext cx="1440160" cy="45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4001179" y="5112722"/>
              <a:ext cx="3758145" cy="307777"/>
            </a:xfrm>
            <a:prstGeom prst="rect">
              <a:avLst/>
            </a:prstGeom>
            <a:noFill/>
          </p:spPr>
          <p:txBody>
            <a:bodyPr wrap="none" rtlCol="0">
              <a:spAutoFit/>
            </a:bodyPr>
            <a:lstStyle/>
            <a:p>
              <a:r>
                <a:rPr lang="fr-FR" sz="1400" dirty="0" smtClean="0"/>
                <a:t>Graphique </a:t>
              </a:r>
              <a:r>
                <a:rPr lang="fr-FR" sz="1400" dirty="0"/>
                <a:t>des </a:t>
              </a:r>
              <a:r>
                <a:rPr lang="fr-FR" sz="1400" dirty="0" smtClean="0"/>
                <a:t>inerties </a:t>
              </a:r>
              <a:r>
                <a:rPr lang="fr-FR" sz="1400" dirty="0"/>
                <a:t>de notre modèle </a:t>
              </a:r>
              <a:r>
                <a:rPr lang="fr-FR" sz="1400" dirty="0" smtClean="0"/>
                <a:t>k-</a:t>
              </a:r>
              <a:r>
                <a:rPr lang="fr-FR" sz="1400" dirty="0" err="1" smtClean="0"/>
                <a:t>means</a:t>
              </a:r>
              <a:endParaRPr lang="fr-FR" sz="1400" dirty="0"/>
            </a:p>
          </p:txBody>
        </p:sp>
      </p:grpSp>
    </p:spTree>
    <p:extLst>
      <p:ext uri="{BB962C8B-B14F-4D97-AF65-F5344CB8AC3E}">
        <p14:creationId xmlns:p14="http://schemas.microsoft.com/office/powerpoint/2010/main" val="387690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onel HDL\Downloads\newplot.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63" t="15943" r="2758" b="11661"/>
          <a:stretch/>
        </p:blipFill>
        <p:spPr bwMode="auto">
          <a:xfrm>
            <a:off x="152346" y="347936"/>
            <a:ext cx="3982695" cy="253243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Leonel HDL\Downloads\newplot (1).png"/>
          <p:cNvPicPr>
            <a:picLocks noChangeAspect="1" noChangeArrowheads="1"/>
          </p:cNvPicPr>
          <p:nvPr/>
        </p:nvPicPr>
        <p:blipFill rotWithShape="1">
          <a:blip r:embed="rId3">
            <a:extLst>
              <a:ext uri="{28A0092B-C50C-407E-A947-70E740481C1C}">
                <a14:useLocalDpi xmlns:a14="http://schemas.microsoft.com/office/drawing/2010/main" val="0"/>
              </a:ext>
            </a:extLst>
          </a:blip>
          <a:srcRect l="3166" t="16800" r="2834" b="11800"/>
          <a:stretch/>
        </p:blipFill>
        <p:spPr bwMode="auto">
          <a:xfrm>
            <a:off x="4389512" y="196330"/>
            <a:ext cx="4000820" cy="25324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Leonel HDL\Downloads\newplot (2).png"/>
          <p:cNvPicPr>
            <a:picLocks noChangeAspect="1" noChangeArrowheads="1"/>
          </p:cNvPicPr>
          <p:nvPr/>
        </p:nvPicPr>
        <p:blipFill rotWithShape="1">
          <a:blip r:embed="rId4">
            <a:extLst>
              <a:ext uri="{28A0092B-C50C-407E-A947-70E740481C1C}">
                <a14:useLocalDpi xmlns:a14="http://schemas.microsoft.com/office/drawing/2010/main" val="0"/>
              </a:ext>
            </a:extLst>
          </a:blip>
          <a:srcRect l="3199" t="16560" r="2467" b="11441"/>
          <a:stretch/>
        </p:blipFill>
        <p:spPr bwMode="auto">
          <a:xfrm>
            <a:off x="226417" y="3734448"/>
            <a:ext cx="3935059" cy="25028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39752" y="1916832"/>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Cluster 1: Les clients qui n’achète pas souvent  voir pas du tout. Ils n’ont pas de valeur pour notre site</a:t>
            </a:r>
            <a:endParaRPr lang="fr-FR" sz="1200" dirty="0"/>
          </a:p>
        </p:txBody>
      </p:sp>
      <p:sp>
        <p:nvSpPr>
          <p:cNvPr id="8" name="Rectangle 7"/>
          <p:cNvSpPr/>
          <p:nvPr/>
        </p:nvSpPr>
        <p:spPr>
          <a:xfrm>
            <a:off x="6762432" y="1861989"/>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Cluster 2: Client qui ont acheter récemment et qui ont données leur avis par rapport aux produits</a:t>
            </a:r>
            <a:endParaRPr lang="fr-FR" sz="1200" dirty="0"/>
          </a:p>
        </p:txBody>
      </p:sp>
      <p:sp>
        <p:nvSpPr>
          <p:cNvPr id="9" name="Rectangle 8"/>
          <p:cNvSpPr/>
          <p:nvPr/>
        </p:nvSpPr>
        <p:spPr>
          <a:xfrm>
            <a:off x="2445296" y="5373216"/>
            <a:ext cx="212670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Cluster 3: Client ayant très peu d’interaction sur le site mais qui ont données donnés des avis sur les achats</a:t>
            </a:r>
            <a:endParaRPr lang="fr-FR" sz="1200" dirty="0"/>
          </a:p>
        </p:txBody>
      </p:sp>
      <p:pic>
        <p:nvPicPr>
          <p:cNvPr id="3077" name="Picture 5" descr="C:\Users\Leonel HDL\Downloads\newplot (3).png"/>
          <p:cNvPicPr>
            <a:picLocks noChangeAspect="1" noChangeArrowheads="1"/>
          </p:cNvPicPr>
          <p:nvPr/>
        </p:nvPicPr>
        <p:blipFill rotWithShape="1">
          <a:blip r:embed="rId5">
            <a:extLst>
              <a:ext uri="{28A0092B-C50C-407E-A947-70E740481C1C}">
                <a14:useLocalDpi xmlns:a14="http://schemas.microsoft.com/office/drawing/2010/main" val="0"/>
              </a:ext>
            </a:extLst>
          </a:blip>
          <a:srcRect l="2617" t="16401" r="2217" b="11800"/>
          <a:stretch/>
        </p:blipFill>
        <p:spPr bwMode="auto">
          <a:xfrm>
            <a:off x="4644008" y="3663611"/>
            <a:ext cx="4093547" cy="25737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7020272" y="5258212"/>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Cluster 4: Clients plutôt fréquent et qui donne beaucoup d’avis mais qui ont achetés il y a un moment</a:t>
            </a:r>
            <a:endParaRPr lang="fr-FR" sz="1100" dirty="0"/>
          </a:p>
        </p:txBody>
      </p:sp>
    </p:spTree>
    <p:extLst>
      <p:ext uri="{BB962C8B-B14F-4D97-AF65-F5344CB8AC3E}">
        <p14:creationId xmlns:p14="http://schemas.microsoft.com/office/powerpoint/2010/main" val="3733328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eonel HDL\Downloads\newplot (4).png"/>
          <p:cNvPicPr>
            <a:picLocks noChangeAspect="1" noChangeArrowheads="1"/>
          </p:cNvPicPr>
          <p:nvPr/>
        </p:nvPicPr>
        <p:blipFill rotWithShape="1">
          <a:blip r:embed="rId2">
            <a:extLst>
              <a:ext uri="{28A0092B-C50C-407E-A947-70E740481C1C}">
                <a14:useLocalDpi xmlns:a14="http://schemas.microsoft.com/office/drawing/2010/main" val="0"/>
              </a:ext>
            </a:extLst>
          </a:blip>
          <a:srcRect l="2667" t="16000" r="2500" b="12000"/>
          <a:stretch/>
        </p:blipFill>
        <p:spPr bwMode="auto">
          <a:xfrm>
            <a:off x="323528" y="332656"/>
            <a:ext cx="5419725"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91880" y="2636912"/>
            <a:ext cx="194421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Cluster 5: Clients qui dépensent beaucoup</a:t>
            </a:r>
            <a:endParaRPr lang="fr-FR" sz="1400" dirty="0"/>
          </a:p>
        </p:txBody>
      </p:sp>
    </p:spTree>
    <p:extLst>
      <p:ext uri="{BB962C8B-B14F-4D97-AF65-F5344CB8AC3E}">
        <p14:creationId xmlns:p14="http://schemas.microsoft.com/office/powerpoint/2010/main" val="68648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34082"/>
          </a:xfrm>
        </p:spPr>
        <p:txBody>
          <a:bodyPr>
            <a:normAutofit fontScale="90000"/>
          </a:bodyPr>
          <a:lstStyle/>
          <a:p>
            <a:r>
              <a:rPr lang="fr-FR" dirty="0" smtClean="0"/>
              <a:t>Exploration</a:t>
            </a:r>
            <a:endParaRPr lang="fr-FR" dirty="0"/>
          </a:p>
        </p:txBody>
      </p:sp>
      <p:sp>
        <p:nvSpPr>
          <p:cNvPr id="3" name="Espace réservé du contenu 2"/>
          <p:cNvSpPr>
            <a:spLocks noGrp="1"/>
          </p:cNvSpPr>
          <p:nvPr>
            <p:ph idx="1"/>
          </p:nvPr>
        </p:nvSpPr>
        <p:spPr>
          <a:xfrm>
            <a:off x="467544" y="838304"/>
            <a:ext cx="8229600" cy="1654592"/>
          </a:xfrm>
        </p:spPr>
        <p:txBody>
          <a:bodyPr>
            <a:normAutofit/>
          </a:bodyPr>
          <a:lstStyle/>
          <a:p>
            <a:r>
              <a:rPr lang="fr-FR" sz="1400" dirty="0" smtClean="0"/>
              <a:t>Notre jeu de données contient 96096 clients</a:t>
            </a:r>
          </a:p>
          <a:p>
            <a:r>
              <a:rPr lang="fr-FR" sz="1400" dirty="0" smtClean="0"/>
              <a:t>Avec 99441 commande réalisé</a:t>
            </a:r>
          </a:p>
          <a:p>
            <a:r>
              <a:rPr lang="fr-FR" sz="1400" dirty="0" smtClean="0"/>
              <a:t>Nous avons 4119 villes où sont présents nos clients dont Sao Paulo où il y a le plus de clients</a:t>
            </a:r>
          </a:p>
          <a:p>
            <a:r>
              <a:rPr lang="fr-FR" sz="1400" dirty="0" smtClean="0"/>
              <a:t>On peut voir sur le graphique les montants dépensée par les clients lors des achats</a:t>
            </a:r>
          </a:p>
          <a:p>
            <a:r>
              <a:rPr lang="fr-FR" sz="1400" dirty="0" smtClean="0"/>
              <a:t>On constate aussi que beaucoup de clients apprécie les produits acheté car il donnent de très bon score au achats réalisées</a:t>
            </a:r>
            <a:endParaRPr lang="fr-FR" sz="14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321" y="2492895"/>
            <a:ext cx="8368134" cy="40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484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DBSCAN</a:t>
            </a:r>
            <a:endParaRPr lang="fr-FR" dirty="0"/>
          </a:p>
        </p:txBody>
      </p:sp>
      <p:sp>
        <p:nvSpPr>
          <p:cNvPr id="3" name="Espace réservé du contenu 2"/>
          <p:cNvSpPr>
            <a:spLocks noGrp="1"/>
          </p:cNvSpPr>
          <p:nvPr>
            <p:ph idx="1"/>
          </p:nvPr>
        </p:nvSpPr>
        <p:spPr>
          <a:xfrm>
            <a:off x="457200" y="1600201"/>
            <a:ext cx="8075240" cy="676672"/>
          </a:xfrm>
        </p:spPr>
        <p:txBody>
          <a:bodyPr>
            <a:normAutofit lnSpcReduction="10000"/>
          </a:bodyPr>
          <a:lstStyle/>
          <a:p>
            <a:pPr marL="0" indent="0" algn="just">
              <a:buNone/>
            </a:pPr>
            <a:r>
              <a:rPr lang="fr-FR" sz="1400" dirty="0" smtClean="0"/>
              <a:t>On réalise le </a:t>
            </a:r>
            <a:r>
              <a:rPr lang="fr-FR" sz="1400" dirty="0" err="1" smtClean="0"/>
              <a:t>dbscan</a:t>
            </a:r>
            <a:r>
              <a:rPr lang="fr-FR" sz="1400" dirty="0" smtClean="0"/>
              <a:t> avec les </a:t>
            </a:r>
            <a:r>
              <a:rPr lang="fr-FR" sz="1400" dirty="0" err="1" smtClean="0"/>
              <a:t>features</a:t>
            </a:r>
            <a:r>
              <a:rPr lang="fr-FR" sz="1400" dirty="0" smtClean="0"/>
              <a:t> </a:t>
            </a:r>
            <a:r>
              <a:rPr lang="fr-FR" sz="1400" dirty="0" err="1" smtClean="0"/>
              <a:t>rfm</a:t>
            </a:r>
            <a:r>
              <a:rPr lang="fr-FR" sz="1400" dirty="0" smtClean="0"/>
              <a:t> et les </a:t>
            </a:r>
            <a:r>
              <a:rPr lang="fr-FR" sz="1400" dirty="0" err="1" smtClean="0"/>
              <a:t>features</a:t>
            </a:r>
            <a:r>
              <a:rPr lang="fr-FR" sz="1400" dirty="0" smtClean="0"/>
              <a:t> </a:t>
            </a:r>
            <a:r>
              <a:rPr lang="fr-FR" sz="1400" dirty="0" err="1" smtClean="0"/>
              <a:t>rfms</a:t>
            </a:r>
            <a:r>
              <a:rPr lang="fr-FR" sz="1400" dirty="0"/>
              <a:t>.</a:t>
            </a:r>
            <a:r>
              <a:rPr lang="fr-FR" sz="1400" dirty="0" smtClean="0"/>
              <a:t> Pour faire cela on prend un échantillon et on réalise le </a:t>
            </a:r>
            <a:r>
              <a:rPr lang="fr-FR" sz="1400" dirty="0" err="1" smtClean="0"/>
              <a:t>dbscan</a:t>
            </a:r>
            <a:r>
              <a:rPr lang="fr-FR" sz="1400" dirty="0"/>
              <a:t>.</a:t>
            </a:r>
            <a:r>
              <a:rPr lang="fr-FR" sz="1400" dirty="0" smtClean="0"/>
              <a:t> Après le </a:t>
            </a:r>
            <a:r>
              <a:rPr lang="fr-FR" sz="1400" dirty="0" err="1" smtClean="0"/>
              <a:t>dbscan</a:t>
            </a:r>
            <a:r>
              <a:rPr lang="fr-FR" sz="1400" dirty="0" smtClean="0"/>
              <a:t>  détermine les clusters du </a:t>
            </a:r>
            <a:r>
              <a:rPr lang="fr-FR" sz="1400" dirty="0" err="1" smtClean="0"/>
              <a:t>Dbscan</a:t>
            </a:r>
            <a:r>
              <a:rPr lang="fr-FR" sz="1400" dirty="0" smtClean="0"/>
              <a:t>. Ci-dessous un tableau récapitulatif:</a:t>
            </a:r>
            <a:endParaRPr lang="fr-FR" sz="1400" dirty="0"/>
          </a:p>
        </p:txBody>
      </p:sp>
      <p:graphicFrame>
        <p:nvGraphicFramePr>
          <p:cNvPr id="4" name="Tableau 3"/>
          <p:cNvGraphicFramePr>
            <a:graphicFrameLocks noGrp="1"/>
          </p:cNvGraphicFramePr>
          <p:nvPr>
            <p:extLst>
              <p:ext uri="{D42A27DB-BD31-4B8C-83A1-F6EECF244321}">
                <p14:modId xmlns:p14="http://schemas.microsoft.com/office/powerpoint/2010/main" val="3594008535"/>
              </p:ext>
            </p:extLst>
          </p:nvPr>
        </p:nvGraphicFramePr>
        <p:xfrm>
          <a:off x="791580" y="2492896"/>
          <a:ext cx="7272808" cy="2260600"/>
        </p:xfrm>
        <a:graphic>
          <a:graphicData uri="http://schemas.openxmlformats.org/drawingml/2006/table">
            <a:tbl>
              <a:tblPr firstRow="1" bandRow="1">
                <a:tableStyleId>{5C22544A-7EE6-4342-B048-85BDC9FD1C3A}</a:tableStyleId>
              </a:tblPr>
              <a:tblGrid>
                <a:gridCol w="1818202"/>
                <a:gridCol w="1818202"/>
                <a:gridCol w="1818202"/>
                <a:gridCol w="1818202"/>
              </a:tblGrid>
              <a:tr h="370840">
                <a:tc>
                  <a:txBody>
                    <a:bodyPr/>
                    <a:lstStyle/>
                    <a:p>
                      <a:endParaRPr lang="fr-FR" sz="1400" dirty="0"/>
                    </a:p>
                  </a:txBody>
                  <a:tcPr/>
                </a:tc>
                <a:tc>
                  <a:txBody>
                    <a:bodyPr/>
                    <a:lstStyle/>
                    <a:p>
                      <a:r>
                        <a:rPr lang="fr-FR" sz="1400" dirty="0" err="1" smtClean="0"/>
                        <a:t>Eps</a:t>
                      </a:r>
                      <a:r>
                        <a:rPr lang="fr-FR" sz="1400" dirty="0" smtClean="0"/>
                        <a:t>= 5</a:t>
                      </a:r>
                      <a:endParaRPr lang="fr-FR" sz="1400" dirty="0"/>
                    </a:p>
                  </a:txBody>
                  <a:tcPr/>
                </a:tc>
                <a:tc>
                  <a:txBody>
                    <a:bodyPr/>
                    <a:lstStyle/>
                    <a:p>
                      <a:r>
                        <a:rPr lang="fr-FR" sz="1400" dirty="0" err="1" smtClean="0"/>
                        <a:t>Eps</a:t>
                      </a:r>
                      <a:r>
                        <a:rPr lang="fr-FR" sz="1400" dirty="0" smtClean="0"/>
                        <a:t> = 10</a:t>
                      </a:r>
                      <a:endParaRPr lang="fr-FR" sz="1400" dirty="0"/>
                    </a:p>
                  </a:txBody>
                  <a:tcPr/>
                </a:tc>
                <a:tc>
                  <a:txBody>
                    <a:bodyPr/>
                    <a:lstStyle/>
                    <a:p>
                      <a:r>
                        <a:rPr lang="fr-FR" sz="1400" dirty="0" err="1" smtClean="0"/>
                        <a:t>Eps</a:t>
                      </a:r>
                      <a:r>
                        <a:rPr lang="fr-FR" sz="1400" dirty="0" smtClean="0"/>
                        <a:t>= 12,5</a:t>
                      </a:r>
                      <a:endParaRPr lang="fr-FR" sz="1400" dirty="0"/>
                    </a:p>
                  </a:txBody>
                  <a:tcPr/>
                </a:tc>
              </a:tr>
              <a:tr h="370840">
                <a:tc>
                  <a:txBody>
                    <a:bodyPr/>
                    <a:lstStyle/>
                    <a:p>
                      <a:r>
                        <a:rPr lang="fr-FR" sz="1400" dirty="0" err="1" smtClean="0"/>
                        <a:t>Dbscan</a:t>
                      </a:r>
                      <a:r>
                        <a:rPr lang="fr-FR" sz="1400" baseline="0" dirty="0" smtClean="0"/>
                        <a:t> sur </a:t>
                      </a:r>
                      <a:r>
                        <a:rPr lang="fr-FR" sz="1400" baseline="0" dirty="0" err="1" smtClean="0"/>
                        <a:t>rfm</a:t>
                      </a:r>
                      <a:endParaRPr lang="fr-FR" sz="1400" dirty="0"/>
                    </a:p>
                  </a:txBody>
                  <a:tcPr/>
                </a:tc>
                <a:tc>
                  <a:txBody>
                    <a:bodyPr/>
                    <a:lstStyle/>
                    <a:p>
                      <a:r>
                        <a:rPr lang="en-US" sz="1400" dirty="0" err="1" smtClean="0"/>
                        <a:t>Nombre</a:t>
                      </a:r>
                      <a:r>
                        <a:rPr lang="en-US" sz="1400" baseline="0" dirty="0" smtClean="0"/>
                        <a:t> de </a:t>
                      </a:r>
                      <a:r>
                        <a:rPr lang="en-US" sz="1400" dirty="0" smtClean="0"/>
                        <a:t>clusters: 1</a:t>
                      </a:r>
                    </a:p>
                    <a:p>
                      <a:r>
                        <a:rPr lang="en-US" sz="1400" dirty="0" smtClean="0"/>
                        <a:t>Bruits: 17 points</a:t>
                      </a:r>
                      <a:endParaRPr lang="fr-FR" sz="1400" dirty="0"/>
                    </a:p>
                  </a:txBody>
                  <a:tcPr/>
                </a:tc>
                <a:tc>
                  <a:txBody>
                    <a:bodyPr/>
                    <a:lstStyle/>
                    <a:p>
                      <a:r>
                        <a:rPr lang="en-US" sz="1400" dirty="0" err="1" smtClean="0"/>
                        <a:t>Nombre</a:t>
                      </a:r>
                      <a:r>
                        <a:rPr lang="en-US" sz="1400" baseline="0" dirty="0" smtClean="0"/>
                        <a:t> de </a:t>
                      </a:r>
                      <a:r>
                        <a:rPr lang="en-US" sz="1400" dirty="0" smtClean="0"/>
                        <a:t>clusters: 1</a:t>
                      </a:r>
                    </a:p>
                    <a:p>
                      <a:r>
                        <a:rPr lang="en-US" sz="1400" dirty="0" smtClean="0"/>
                        <a:t>Bruits: 6</a:t>
                      </a:r>
                      <a:r>
                        <a:rPr lang="en-US" sz="1400" baseline="0" dirty="0" smtClean="0"/>
                        <a:t> </a:t>
                      </a:r>
                      <a:r>
                        <a:rPr lang="en-US" sz="1400" dirty="0" smtClean="0"/>
                        <a:t>points</a:t>
                      </a:r>
                      <a:endParaRPr lang="fr-FR" sz="1400" dirty="0" smtClean="0"/>
                    </a:p>
                    <a:p>
                      <a:endParaRPr lang="fr-FR" sz="1400" dirty="0"/>
                    </a:p>
                  </a:txBody>
                  <a:tcPr/>
                </a:tc>
                <a:tc>
                  <a:txBody>
                    <a:bodyPr/>
                    <a:lstStyle/>
                    <a:p>
                      <a:r>
                        <a:rPr lang="en-US" sz="1400" dirty="0" err="1" smtClean="0"/>
                        <a:t>Nombre</a:t>
                      </a:r>
                      <a:r>
                        <a:rPr lang="en-US" sz="1400" baseline="0" dirty="0" smtClean="0"/>
                        <a:t> de </a:t>
                      </a:r>
                      <a:r>
                        <a:rPr lang="en-US" sz="1400" dirty="0" smtClean="0"/>
                        <a:t>clusters: 1</a:t>
                      </a:r>
                    </a:p>
                    <a:p>
                      <a:r>
                        <a:rPr lang="en-US" sz="1400" dirty="0" smtClean="0"/>
                        <a:t>Bruits: 5 points</a:t>
                      </a:r>
                      <a:endParaRPr lang="fr-FR" sz="1400" dirty="0" smtClean="0"/>
                    </a:p>
                    <a:p>
                      <a:endParaRPr lang="fr-FR" sz="1400" dirty="0"/>
                    </a:p>
                  </a:txBody>
                  <a:tcPr/>
                </a:tc>
              </a:tr>
              <a:tr h="370840">
                <a:tc>
                  <a:txBody>
                    <a:bodyPr/>
                    <a:lstStyle/>
                    <a:p>
                      <a:r>
                        <a:rPr lang="fr-FR" sz="1400" dirty="0" err="1" smtClean="0"/>
                        <a:t>Dbscan</a:t>
                      </a:r>
                      <a:r>
                        <a:rPr lang="fr-FR" sz="1400" dirty="0" smtClean="0"/>
                        <a:t> sur </a:t>
                      </a:r>
                      <a:r>
                        <a:rPr lang="fr-FR" sz="1400" dirty="0" err="1" smtClean="0"/>
                        <a:t>rfms</a:t>
                      </a:r>
                      <a:endParaRPr lang="fr-FR" sz="1400" dirty="0"/>
                    </a:p>
                  </a:txBody>
                  <a:tcPr/>
                </a:tc>
                <a:tc>
                  <a:txBody>
                    <a:bodyPr/>
                    <a:lstStyle/>
                    <a:p>
                      <a:r>
                        <a:rPr lang="en-US" sz="1400" dirty="0" err="1" smtClean="0"/>
                        <a:t>Nombre</a:t>
                      </a:r>
                      <a:r>
                        <a:rPr lang="en-US" sz="1400" baseline="0" dirty="0" smtClean="0"/>
                        <a:t> de </a:t>
                      </a:r>
                      <a:r>
                        <a:rPr lang="en-US" sz="1400" dirty="0" smtClean="0"/>
                        <a:t>clusters: 1</a:t>
                      </a:r>
                    </a:p>
                    <a:p>
                      <a:r>
                        <a:rPr lang="en-US" sz="1400" dirty="0" smtClean="0"/>
                        <a:t>Bruits: 22 points</a:t>
                      </a:r>
                      <a:endParaRPr lang="fr-FR" sz="1400" dirty="0" smtClean="0"/>
                    </a:p>
                    <a:p>
                      <a:endParaRPr lang="fr-FR" sz="1400" dirty="0"/>
                    </a:p>
                  </a:txBody>
                  <a:tcPr/>
                </a:tc>
                <a:tc>
                  <a:txBody>
                    <a:bodyPr/>
                    <a:lstStyle/>
                    <a:p>
                      <a:r>
                        <a:rPr lang="en-US" sz="1400" dirty="0" err="1" smtClean="0"/>
                        <a:t>Nombre</a:t>
                      </a:r>
                      <a:r>
                        <a:rPr lang="en-US" sz="1400" baseline="0" dirty="0" smtClean="0"/>
                        <a:t> de </a:t>
                      </a:r>
                      <a:r>
                        <a:rPr lang="en-US" sz="1400" dirty="0" smtClean="0"/>
                        <a:t>clusters: 1</a:t>
                      </a:r>
                    </a:p>
                    <a:p>
                      <a:r>
                        <a:rPr lang="en-US" sz="1400" dirty="0" smtClean="0"/>
                        <a:t>Bruits: 8 points</a:t>
                      </a:r>
                      <a:endParaRPr lang="fr-FR" sz="1400" dirty="0" smtClean="0"/>
                    </a:p>
                    <a:p>
                      <a:endParaRPr lang="fr-FR" sz="1400" dirty="0"/>
                    </a:p>
                  </a:txBody>
                  <a:tcPr/>
                </a:tc>
                <a:tc>
                  <a:txBody>
                    <a:bodyPr/>
                    <a:lstStyle/>
                    <a:p>
                      <a:r>
                        <a:rPr lang="en-US" sz="1400" dirty="0" err="1" smtClean="0"/>
                        <a:t>Nombre</a:t>
                      </a:r>
                      <a:r>
                        <a:rPr lang="en-US" sz="1400" baseline="0" dirty="0" smtClean="0"/>
                        <a:t> de </a:t>
                      </a:r>
                      <a:r>
                        <a:rPr lang="en-US" sz="1400" dirty="0" smtClean="0"/>
                        <a:t>clusters: 1</a:t>
                      </a:r>
                    </a:p>
                    <a:p>
                      <a:r>
                        <a:rPr lang="en-US" sz="1400" dirty="0" smtClean="0"/>
                        <a:t>Bruits: 5 points</a:t>
                      </a:r>
                      <a:endParaRPr lang="fr-FR" sz="1400" dirty="0" smtClean="0"/>
                    </a:p>
                    <a:p>
                      <a:endParaRPr lang="fr-FR" sz="1400" dirty="0"/>
                    </a:p>
                  </a:txBody>
                  <a:tcPr/>
                </a:tc>
              </a:tr>
            </a:tbl>
          </a:graphicData>
        </a:graphic>
      </p:graphicFrame>
      <p:sp>
        <p:nvSpPr>
          <p:cNvPr id="5" name="ZoneTexte 4"/>
          <p:cNvSpPr txBox="1"/>
          <p:nvPr/>
        </p:nvSpPr>
        <p:spPr>
          <a:xfrm>
            <a:off x="467544" y="4941168"/>
            <a:ext cx="7920880" cy="954107"/>
          </a:xfrm>
          <a:prstGeom prst="rect">
            <a:avLst/>
          </a:prstGeom>
          <a:noFill/>
        </p:spPr>
        <p:txBody>
          <a:bodyPr wrap="square" rtlCol="0">
            <a:spAutoFit/>
          </a:bodyPr>
          <a:lstStyle/>
          <a:p>
            <a:pPr algn="just"/>
            <a:r>
              <a:rPr lang="fr-FR" sz="1400" dirty="0"/>
              <a:t>En faisant varier les </a:t>
            </a:r>
            <a:r>
              <a:rPr lang="fr-FR" sz="1400" dirty="0" err="1"/>
              <a:t>hyperparamètres</a:t>
            </a:r>
            <a:r>
              <a:rPr lang="fr-FR" sz="1400" dirty="0"/>
              <a:t> ont ne trouve que un cluster. Ce qui montre que la méthode DBSCAN n'est pas approprié à notre jeu de données car elle fonctionnent par densité. Alors que dans notre data set le nombre de bon clients est très faibles (soit 3% du </a:t>
            </a:r>
            <a:r>
              <a:rPr lang="fr-FR" sz="1400" dirty="0" err="1"/>
              <a:t>dataset</a:t>
            </a:r>
            <a:r>
              <a:rPr lang="fr-FR" sz="1400" dirty="0"/>
              <a:t>)</a:t>
            </a:r>
          </a:p>
          <a:p>
            <a:pPr algn="just"/>
            <a:endParaRPr lang="fr-FR" sz="1400" dirty="0"/>
          </a:p>
        </p:txBody>
      </p:sp>
    </p:spTree>
    <p:extLst>
      <p:ext uri="{BB962C8B-B14F-4D97-AF65-F5344CB8AC3E}">
        <p14:creationId xmlns:p14="http://schemas.microsoft.com/office/powerpoint/2010/main" val="3469325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274638"/>
            <a:ext cx="8901477" cy="706090"/>
          </a:xfrm>
        </p:spPr>
        <p:txBody>
          <a:bodyPr>
            <a:noAutofit/>
          </a:bodyPr>
          <a:lstStyle/>
          <a:p>
            <a:r>
              <a:rPr lang="fr-FR" sz="4000" dirty="0" smtClean="0"/>
              <a:t>Classification </a:t>
            </a:r>
            <a:r>
              <a:rPr lang="fr-FR" sz="4000" dirty="0"/>
              <a:t>Ascendante </a:t>
            </a:r>
            <a:r>
              <a:rPr lang="fr-FR" sz="4000" dirty="0" smtClean="0"/>
              <a:t>Hiérarchique </a:t>
            </a:r>
            <a:endParaRPr lang="fr-FR" sz="4000" dirty="0"/>
          </a:p>
        </p:txBody>
      </p:sp>
      <p:sp>
        <p:nvSpPr>
          <p:cNvPr id="3" name="Espace réservé du contenu 2"/>
          <p:cNvSpPr>
            <a:spLocks noGrp="1"/>
          </p:cNvSpPr>
          <p:nvPr>
            <p:ph idx="1"/>
          </p:nvPr>
        </p:nvSpPr>
        <p:spPr>
          <a:xfrm>
            <a:off x="467544" y="980728"/>
            <a:ext cx="8229600" cy="1252735"/>
          </a:xfrm>
        </p:spPr>
        <p:txBody>
          <a:bodyPr>
            <a:normAutofit/>
          </a:bodyPr>
          <a:lstStyle/>
          <a:p>
            <a:r>
              <a:rPr lang="fr-FR" sz="1400" dirty="0" smtClean="0"/>
              <a:t>On réalise la classification ascendante avec les </a:t>
            </a:r>
            <a:r>
              <a:rPr lang="fr-FR" sz="1400" dirty="0" err="1" smtClean="0"/>
              <a:t>rfm</a:t>
            </a:r>
            <a:r>
              <a:rPr lang="fr-FR" sz="1400" dirty="0" smtClean="0"/>
              <a:t> et avec les </a:t>
            </a:r>
            <a:r>
              <a:rPr lang="fr-FR" sz="1400" dirty="0" err="1" smtClean="0"/>
              <a:t>rfms</a:t>
            </a:r>
            <a:r>
              <a:rPr lang="fr-FR" sz="1400" dirty="0" smtClean="0"/>
              <a:t>,</a:t>
            </a:r>
          </a:p>
          <a:p>
            <a:r>
              <a:rPr lang="fr-FR" sz="1400" dirty="0" smtClean="0"/>
              <a:t>Pour ce faire, on fait une analyse en composante principale pour déterminer le data set à partir de ces nouvelles composante. En suite on réalisera notre classification en faisant varier le nombre de clusters et ainsi calculer le Silhouette score pour déterminer le nombre de clusters avec lequel nous avons un bon résultat.</a:t>
            </a:r>
            <a:endParaRPr lang="fr-FR"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12" y="2333400"/>
            <a:ext cx="3923953" cy="1599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530" y="4077072"/>
            <a:ext cx="340191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4192990"/>
            <a:ext cx="3403544" cy="2612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9992" y="2104758"/>
            <a:ext cx="440148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953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1" y="1196752"/>
            <a:ext cx="4525078" cy="1531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614" y="2852936"/>
            <a:ext cx="4329712"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8616" y="908720"/>
            <a:ext cx="3890737" cy="241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3429000"/>
            <a:ext cx="3429262" cy="259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re 1"/>
          <p:cNvSpPr>
            <a:spLocks noGrp="1"/>
          </p:cNvSpPr>
          <p:nvPr>
            <p:ph type="title"/>
          </p:nvPr>
        </p:nvSpPr>
        <p:spPr>
          <a:xfrm>
            <a:off x="457200" y="274638"/>
            <a:ext cx="7571184" cy="706090"/>
          </a:xfrm>
        </p:spPr>
        <p:txBody>
          <a:bodyPr>
            <a:noAutofit/>
          </a:bodyPr>
          <a:lstStyle/>
          <a:p>
            <a:r>
              <a:rPr lang="fr-FR" sz="2000" dirty="0"/>
              <a:t>CAH (Classification Ascendante </a:t>
            </a:r>
            <a:r>
              <a:rPr lang="fr-FR" sz="2000" dirty="0" smtClean="0"/>
              <a:t>Hiérarchique</a:t>
            </a:r>
            <a:r>
              <a:rPr lang="fr-FR" sz="2000" dirty="0" smtClean="0"/>
              <a:t>) avec </a:t>
            </a:r>
            <a:r>
              <a:rPr lang="fr-FR" sz="2000" dirty="0" err="1" smtClean="0"/>
              <a:t>review</a:t>
            </a:r>
            <a:r>
              <a:rPr lang="fr-FR" sz="2000" dirty="0" smtClean="0"/>
              <a:t> score</a:t>
            </a:r>
            <a:endParaRPr lang="fr-FR" sz="2000" dirty="0"/>
          </a:p>
        </p:txBody>
      </p:sp>
      <p:sp>
        <p:nvSpPr>
          <p:cNvPr id="2" name="ZoneTexte 1"/>
          <p:cNvSpPr txBox="1"/>
          <p:nvPr/>
        </p:nvSpPr>
        <p:spPr>
          <a:xfrm>
            <a:off x="428942" y="6149715"/>
            <a:ext cx="5053563" cy="307777"/>
          </a:xfrm>
          <a:prstGeom prst="rect">
            <a:avLst/>
          </a:prstGeom>
          <a:noFill/>
        </p:spPr>
        <p:txBody>
          <a:bodyPr wrap="none" rtlCol="0">
            <a:spAutoFit/>
          </a:bodyPr>
          <a:lstStyle/>
          <a:p>
            <a:r>
              <a:rPr lang="fr-FR" sz="1400" dirty="0" smtClean="0"/>
              <a:t>Les performance du CAH ne sont pas très intéressant pour nous</a:t>
            </a:r>
            <a:endParaRPr lang="fr-FR" sz="1400" dirty="0"/>
          </a:p>
        </p:txBody>
      </p:sp>
    </p:spTree>
    <p:extLst>
      <p:ext uri="{BB962C8B-B14F-4D97-AF65-F5344CB8AC3E}">
        <p14:creationId xmlns:p14="http://schemas.microsoft.com/office/powerpoint/2010/main" val="1942134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11560" y="1628800"/>
            <a:ext cx="8229600" cy="4525963"/>
          </a:xfrm>
        </p:spPr>
        <p:txBody>
          <a:bodyPr>
            <a:normAutofit/>
          </a:bodyPr>
          <a:lstStyle/>
          <a:p>
            <a:pPr marL="0" indent="0" algn="just">
              <a:buNone/>
            </a:pPr>
            <a:r>
              <a:rPr lang="fr-FR" sz="1400" dirty="0"/>
              <a:t>De ces modélisations ont gardera donc la </a:t>
            </a:r>
            <a:r>
              <a:rPr lang="fr-FR" sz="1400" dirty="0" smtClean="0"/>
              <a:t>méthode </a:t>
            </a:r>
            <a:r>
              <a:rPr lang="fr-FR" sz="1400" dirty="0" smtClean="0"/>
              <a:t>de classification RFM </a:t>
            </a:r>
            <a:r>
              <a:rPr lang="fr-FR" sz="1400" dirty="0" smtClean="0"/>
              <a:t>ou </a:t>
            </a:r>
            <a:r>
              <a:rPr lang="fr-FR" sz="1400" b="1" dirty="0" err="1" smtClean="0"/>
              <a:t>kmeans</a:t>
            </a:r>
            <a:r>
              <a:rPr lang="fr-FR" sz="1400" dirty="0" smtClean="0"/>
              <a:t> </a:t>
            </a:r>
            <a:r>
              <a:rPr lang="fr-FR" sz="1400" dirty="0"/>
              <a:t>comme modèle de classification pour notre étude.</a:t>
            </a:r>
          </a:p>
          <a:p>
            <a:pPr marL="0" indent="0" algn="just">
              <a:buNone/>
            </a:pPr>
            <a:endParaRPr lang="fr-FR" sz="1400" dirty="0" smtClean="0"/>
          </a:p>
          <a:p>
            <a:pPr marL="0" indent="0" algn="just">
              <a:buNone/>
            </a:pPr>
            <a:r>
              <a:rPr lang="fr-FR" sz="1400" dirty="0" smtClean="0"/>
              <a:t>Car </a:t>
            </a:r>
            <a:r>
              <a:rPr lang="fr-FR" sz="1400" dirty="0"/>
              <a:t>elle permets de découper nos clients en des segments facile à </a:t>
            </a:r>
            <a:r>
              <a:rPr lang="fr-FR" sz="1400" dirty="0" smtClean="0"/>
              <a:t>comprendre, De plus il n’est pas forcément nécessaire d’avoir les score et avis clients mais cela apporte une certaine valeur au clients car les clients qui donnent leur avis sur les achat et produit peuvent être utilisés pour réalisés facilement des enquêtes et ainsi avoir une bonne chance de réussir dans certains projet</a:t>
            </a:r>
            <a:endParaRPr lang="fr-FR" sz="1400" dirty="0"/>
          </a:p>
          <a:p>
            <a:pPr marL="0" indent="0" algn="just">
              <a:buNone/>
            </a:pPr>
            <a:endParaRPr lang="fr-FR" sz="1400" dirty="0"/>
          </a:p>
        </p:txBody>
      </p:sp>
      <p:sp>
        <p:nvSpPr>
          <p:cNvPr id="4" name="Titre 1"/>
          <p:cNvSpPr>
            <a:spLocks noGrp="1"/>
          </p:cNvSpPr>
          <p:nvPr>
            <p:ph type="title"/>
          </p:nvPr>
        </p:nvSpPr>
        <p:spPr>
          <a:xfrm>
            <a:off x="457200" y="274638"/>
            <a:ext cx="8229600" cy="1143000"/>
          </a:xfrm>
        </p:spPr>
        <p:txBody>
          <a:bodyPr>
            <a:normAutofit/>
          </a:bodyPr>
          <a:lstStyle/>
          <a:p>
            <a:r>
              <a:rPr lang="fr-FR" sz="4000" dirty="0" smtClean="0"/>
              <a:t>Modèle final</a:t>
            </a:r>
            <a:endParaRPr lang="fr-FR" sz="4000" dirty="0"/>
          </a:p>
        </p:txBody>
      </p:sp>
    </p:spTree>
    <p:extLst>
      <p:ext uri="{BB962C8B-B14F-4D97-AF65-F5344CB8AC3E}">
        <p14:creationId xmlns:p14="http://schemas.microsoft.com/office/powerpoint/2010/main" val="3461586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Maintenance</a:t>
            </a:r>
            <a:endParaRPr lang="fr-FR" dirty="0"/>
          </a:p>
        </p:txBody>
      </p:sp>
      <p:sp>
        <p:nvSpPr>
          <p:cNvPr id="3" name="Espace réservé du contenu 2"/>
          <p:cNvSpPr>
            <a:spLocks noGrp="1"/>
          </p:cNvSpPr>
          <p:nvPr>
            <p:ph idx="1"/>
          </p:nvPr>
        </p:nvSpPr>
        <p:spPr>
          <a:xfrm>
            <a:off x="467544" y="1340768"/>
            <a:ext cx="8229600" cy="864095"/>
          </a:xfrm>
        </p:spPr>
        <p:txBody>
          <a:bodyPr>
            <a:noAutofit/>
          </a:bodyPr>
          <a:lstStyle/>
          <a:p>
            <a:r>
              <a:rPr lang="fr-FR" sz="1400" dirty="0" smtClean="0"/>
              <a:t>On </a:t>
            </a:r>
            <a:r>
              <a:rPr lang="fr-FR" sz="1400" dirty="0" smtClean="0"/>
              <a:t>réalise la simulations pour la maintenance du modèle </a:t>
            </a:r>
            <a:r>
              <a:rPr lang="fr-FR" sz="1400" dirty="0" err="1" smtClean="0"/>
              <a:t>kmeans</a:t>
            </a:r>
            <a:r>
              <a:rPr lang="fr-FR" sz="1400" dirty="0" smtClean="0"/>
              <a:t> . Pour ce faire nous avons pris un échantillon de la première année et avons réaliser une modification de variable pour avoir les </a:t>
            </a:r>
            <a:r>
              <a:rPr lang="fr-FR" sz="1400" dirty="0" err="1" smtClean="0"/>
              <a:t>features</a:t>
            </a:r>
            <a:r>
              <a:rPr lang="fr-FR" sz="1400" dirty="0" smtClean="0"/>
              <a:t> Récence- Fréquence et montant ensuite on entraine un modèle sur cette échantillon</a:t>
            </a:r>
            <a:r>
              <a:rPr lang="fr-FR" sz="1400" dirty="0" smtClean="0"/>
              <a:t>. Modèle que nous utilisons pour faire une prédiction sur les autre mois du jeu de données.</a:t>
            </a:r>
            <a:endParaRPr lang="fr-FR" sz="1400" dirty="0" smtClean="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92896"/>
            <a:ext cx="7248284" cy="382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a:off x="2555776" y="3789040"/>
            <a:ext cx="432048" cy="28803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36340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229600" cy="434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ZoneTexte 5"/>
          <p:cNvSpPr txBox="1"/>
          <p:nvPr/>
        </p:nvSpPr>
        <p:spPr>
          <a:xfrm>
            <a:off x="878682" y="5085184"/>
            <a:ext cx="7506805" cy="523220"/>
          </a:xfrm>
          <a:prstGeom prst="rect">
            <a:avLst/>
          </a:prstGeom>
          <a:noFill/>
        </p:spPr>
        <p:txBody>
          <a:bodyPr wrap="square" rtlCol="0">
            <a:spAutoFit/>
          </a:bodyPr>
          <a:lstStyle/>
          <a:p>
            <a:r>
              <a:rPr lang="fr-FR" sz="1400" dirty="0" smtClean="0"/>
              <a:t>Les performances du </a:t>
            </a:r>
            <a:r>
              <a:rPr lang="fr-FR" sz="1400" dirty="0" err="1" smtClean="0"/>
              <a:t>clustering</a:t>
            </a:r>
            <a:r>
              <a:rPr lang="fr-FR" sz="1400" dirty="0" smtClean="0"/>
              <a:t> sont moins bonne à partir du </a:t>
            </a:r>
            <a:r>
              <a:rPr lang="fr-FR" sz="1400" dirty="0" smtClean="0"/>
              <a:t>T15. </a:t>
            </a:r>
            <a:endParaRPr lang="fr-FR" sz="1400" dirty="0" smtClean="0"/>
          </a:p>
          <a:p>
            <a:r>
              <a:rPr lang="fr-FR" sz="1400" dirty="0" smtClean="0"/>
              <a:t>Donc Le délai de maintenance idéale  </a:t>
            </a:r>
            <a:r>
              <a:rPr lang="fr-FR" sz="1400" dirty="0" smtClean="0"/>
              <a:t>serais </a:t>
            </a:r>
            <a:r>
              <a:rPr lang="fr-FR" sz="1400" dirty="0" smtClean="0"/>
              <a:t>de </a:t>
            </a:r>
            <a:r>
              <a:rPr lang="fr-FR" sz="1400" dirty="0" smtClean="0"/>
              <a:t>3 mois.</a:t>
            </a:r>
            <a:endParaRPr lang="fr-FR" sz="1400" dirty="0"/>
          </a:p>
        </p:txBody>
      </p:sp>
      <p:sp>
        <p:nvSpPr>
          <p:cNvPr id="7" name="Ellipse 6"/>
          <p:cNvSpPr/>
          <p:nvPr/>
        </p:nvSpPr>
        <p:spPr>
          <a:xfrm>
            <a:off x="2123728" y="1772816"/>
            <a:ext cx="432048" cy="28803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083734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780928"/>
            <a:ext cx="8229600" cy="1143000"/>
          </a:xfrm>
        </p:spPr>
        <p:txBody>
          <a:bodyPr/>
          <a:lstStyle/>
          <a:p>
            <a:r>
              <a:rPr lang="fr-FR" b="1" i="1" dirty="0" smtClean="0">
                <a:latin typeface="+mn-lt"/>
              </a:rPr>
              <a:t>MERCI</a:t>
            </a:r>
            <a:endParaRPr lang="fr-FR" b="1" i="1" dirty="0">
              <a:latin typeface="+mn-lt"/>
            </a:endParaRPr>
          </a:p>
        </p:txBody>
      </p:sp>
    </p:spTree>
    <p:extLst>
      <p:ext uri="{BB962C8B-B14F-4D97-AF65-F5344CB8AC3E}">
        <p14:creationId xmlns:p14="http://schemas.microsoft.com/office/powerpoint/2010/main" val="443507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5046822"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r="65971"/>
          <a:stretch/>
        </p:blipFill>
        <p:spPr bwMode="auto">
          <a:xfrm>
            <a:off x="4561895" y="3789040"/>
            <a:ext cx="4391991" cy="2861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819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60648"/>
            <a:ext cx="7416824" cy="5679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97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57200" y="332656"/>
                <a:ext cx="8229600" cy="5793507"/>
              </a:xfrm>
            </p:spPr>
            <p:txBody>
              <a:bodyPr>
                <a:normAutofit/>
              </a:bodyPr>
              <a:lstStyle/>
              <a:p>
                <a:r>
                  <a:rPr lang="fr-FR" sz="1400" dirty="0" smtClean="0"/>
                  <a:t>On fusionne les données afin de réalisées notre étude:</a:t>
                </a:r>
              </a:p>
              <a:p>
                <a:pPr marL="0" indent="0">
                  <a:buNone/>
                </a:pPr>
                <a14:m>
                  <m:oMathPara xmlns:m="http://schemas.openxmlformats.org/officeDocument/2006/math">
                    <m:oMathParaPr>
                      <m:jc m:val="centerGroup"/>
                    </m:oMathParaPr>
                    <m:oMath xmlns:m="http://schemas.openxmlformats.org/officeDocument/2006/math">
                      <m:r>
                        <a:rPr lang="fr-FR" sz="1400" i="1" dirty="0" smtClean="0">
                          <a:latin typeface="Cambria Math"/>
                        </a:rPr>
                        <m:t>𝑑𝑎𝑡𝑎</m:t>
                      </m:r>
                      <m:r>
                        <a:rPr lang="fr-FR" sz="1400" i="1" dirty="0" smtClean="0">
                          <a:latin typeface="Cambria Math"/>
                        </a:rPr>
                        <m:t> = </m:t>
                      </m:r>
                      <m:r>
                        <a:rPr lang="fr-FR" sz="1400" i="1" dirty="0" err="1">
                          <a:latin typeface="Cambria Math"/>
                        </a:rPr>
                        <m:t>𝑑𝑓</m:t>
                      </m:r>
                      <m:r>
                        <a:rPr lang="fr-FR" sz="1400" i="1" dirty="0" err="1">
                          <a:latin typeface="Cambria Math"/>
                        </a:rPr>
                        <m:t>_</m:t>
                      </m:r>
                      <m:r>
                        <a:rPr lang="fr-FR" sz="1400" i="1" dirty="0" err="1">
                          <a:latin typeface="Cambria Math"/>
                        </a:rPr>
                        <m:t>𝑐𝑢𝑠𝑡𝑜𝑚𝑒𝑟𝑠</m:t>
                      </m:r>
                      <m:r>
                        <a:rPr lang="fr-FR" sz="1400" i="1" dirty="0" err="1">
                          <a:latin typeface="Cambria Math"/>
                        </a:rPr>
                        <m:t>.</m:t>
                      </m:r>
                      <m:r>
                        <a:rPr lang="fr-FR" sz="1400" i="1" dirty="0" err="1">
                          <a:latin typeface="Cambria Math"/>
                        </a:rPr>
                        <m:t>𝑚𝑒𝑟𝑔𝑒</m:t>
                      </m:r>
                      <m:r>
                        <a:rPr lang="fr-FR" sz="1400" i="1" dirty="0">
                          <a:latin typeface="Cambria Math"/>
                        </a:rPr>
                        <m:t>(</m:t>
                      </m:r>
                      <m:r>
                        <a:rPr lang="fr-FR" sz="1400" i="1" dirty="0" err="1">
                          <a:latin typeface="Cambria Math"/>
                        </a:rPr>
                        <m:t>𝑑𝑓</m:t>
                      </m:r>
                      <m:r>
                        <a:rPr lang="fr-FR" sz="1400" i="1" dirty="0" err="1">
                          <a:latin typeface="Cambria Math"/>
                        </a:rPr>
                        <m:t>_</m:t>
                      </m:r>
                      <m:r>
                        <a:rPr lang="fr-FR" sz="1400" i="1" dirty="0" err="1">
                          <a:latin typeface="Cambria Math"/>
                        </a:rPr>
                        <m:t>𝑜𝑟𝑑𝑒𝑟𝑠</m:t>
                      </m:r>
                      <m:r>
                        <a:rPr lang="fr-FR" sz="1400" i="1" dirty="0">
                          <a:latin typeface="Cambria Math"/>
                        </a:rPr>
                        <m:t>, </m:t>
                      </m:r>
                      <m:r>
                        <a:rPr lang="fr-FR" sz="1400" i="1" dirty="0">
                          <a:latin typeface="Cambria Math"/>
                        </a:rPr>
                        <m:t>𝑜𝑛</m:t>
                      </m:r>
                      <m:r>
                        <a:rPr lang="fr-FR" sz="1400" i="1" dirty="0">
                          <a:latin typeface="Cambria Math"/>
                        </a:rPr>
                        <m:t> = ′</m:t>
                      </m:r>
                      <m:r>
                        <a:rPr lang="fr-FR" sz="1400" i="1" dirty="0" err="1">
                          <a:latin typeface="Cambria Math"/>
                        </a:rPr>
                        <m:t>𝑐𝑢𝑠𝑡𝑜𝑚𝑒𝑟</m:t>
                      </m:r>
                      <m:r>
                        <a:rPr lang="fr-FR" sz="1400" i="1" dirty="0" err="1">
                          <a:latin typeface="Cambria Math"/>
                        </a:rPr>
                        <m:t>_</m:t>
                      </m:r>
                      <m:r>
                        <a:rPr lang="fr-FR" sz="1400" i="1" dirty="0" err="1">
                          <a:latin typeface="Cambria Math"/>
                        </a:rPr>
                        <m:t>𝑖𝑑</m:t>
                      </m:r>
                      <m:r>
                        <a:rPr lang="fr-FR" sz="1400" i="1" dirty="0">
                          <a:latin typeface="Cambria Math"/>
                        </a:rPr>
                        <m:t>′, </m:t>
                      </m:r>
                      <m:r>
                        <a:rPr lang="fr-FR" sz="1400" i="1" dirty="0">
                          <a:latin typeface="Cambria Math"/>
                        </a:rPr>
                        <m:t>h𝑜𝑤</m:t>
                      </m:r>
                      <m:r>
                        <a:rPr lang="fr-FR" sz="1400" i="1" dirty="0">
                          <a:latin typeface="Cambria Math"/>
                        </a:rPr>
                        <m:t> = ′</m:t>
                      </m:r>
                      <m:r>
                        <a:rPr lang="fr-FR" sz="1400" i="1" dirty="0" err="1">
                          <a:latin typeface="Cambria Math"/>
                        </a:rPr>
                        <m:t>𝑙𝑒𝑓𝑡</m:t>
                      </m:r>
                      <m:r>
                        <a:rPr lang="fr-FR" sz="1400" i="1" dirty="0">
                          <a:latin typeface="Cambria Math"/>
                        </a:rPr>
                        <m:t>′).</m:t>
                      </m:r>
                      <m:r>
                        <a:rPr lang="fr-FR" sz="1400" i="1" dirty="0" err="1">
                          <a:latin typeface="Cambria Math"/>
                        </a:rPr>
                        <m:t>𝑚𝑒𝑟𝑔𝑒</m:t>
                      </m:r>
                      <m:r>
                        <a:rPr lang="fr-FR" sz="1400" i="1" dirty="0">
                          <a:latin typeface="Cambria Math"/>
                        </a:rPr>
                        <m:t>(</m:t>
                      </m:r>
                      <m:r>
                        <a:rPr lang="fr-FR" sz="1400" i="1" dirty="0" err="1">
                          <a:latin typeface="Cambria Math"/>
                        </a:rPr>
                        <m:t>𝑑𝑓</m:t>
                      </m:r>
                      <m:r>
                        <a:rPr lang="fr-FR" sz="1400" i="1" dirty="0" err="1">
                          <a:latin typeface="Cambria Math"/>
                        </a:rPr>
                        <m:t>_</m:t>
                      </m:r>
                      <m:r>
                        <a:rPr lang="fr-FR" sz="1400" i="1" dirty="0" err="1">
                          <a:latin typeface="Cambria Math"/>
                        </a:rPr>
                        <m:t>𝑖𝑡𝑒𝑚𝑠</m:t>
                      </m:r>
                      <m:r>
                        <a:rPr lang="fr-FR" sz="1400" i="1" dirty="0">
                          <a:latin typeface="Cambria Math"/>
                        </a:rPr>
                        <m:t>, </m:t>
                      </m:r>
                      <m:r>
                        <a:rPr lang="fr-FR" sz="1400" i="1" dirty="0">
                          <a:latin typeface="Cambria Math"/>
                        </a:rPr>
                        <m:t>𝑜𝑛</m:t>
                      </m:r>
                      <m:r>
                        <a:rPr lang="fr-FR" sz="1400" i="1" dirty="0">
                          <a:latin typeface="Cambria Math"/>
                        </a:rPr>
                        <m:t> = ′</m:t>
                      </m:r>
                      <m:r>
                        <a:rPr lang="fr-FR" sz="1400" i="1" dirty="0" err="1">
                          <a:latin typeface="Cambria Math"/>
                        </a:rPr>
                        <m:t>𝑜𝑟𝑑𝑒𝑟</m:t>
                      </m:r>
                      <m:r>
                        <a:rPr lang="fr-FR" sz="1400" i="1" dirty="0" err="1">
                          <a:latin typeface="Cambria Math"/>
                        </a:rPr>
                        <m:t>_</m:t>
                      </m:r>
                      <m:r>
                        <a:rPr lang="fr-FR" sz="1400" i="1" dirty="0" err="1">
                          <a:latin typeface="Cambria Math"/>
                        </a:rPr>
                        <m:t>𝑖𝑑</m:t>
                      </m:r>
                      <m:r>
                        <a:rPr lang="fr-FR" sz="1400" i="1" dirty="0">
                          <a:latin typeface="Cambria Math"/>
                        </a:rPr>
                        <m:t>′, </m:t>
                      </m:r>
                      <m:r>
                        <a:rPr lang="fr-FR" sz="1400" i="1" dirty="0">
                          <a:latin typeface="Cambria Math"/>
                        </a:rPr>
                        <m:t>h𝑜𝑤</m:t>
                      </m:r>
                      <m:r>
                        <a:rPr lang="fr-FR" sz="1400" i="1" dirty="0">
                          <a:latin typeface="Cambria Math"/>
                        </a:rPr>
                        <m:t> = ′</m:t>
                      </m:r>
                      <m:r>
                        <a:rPr lang="fr-FR" sz="1400" i="1" dirty="0" err="1">
                          <a:latin typeface="Cambria Math"/>
                        </a:rPr>
                        <m:t>𝑙𝑒𝑓𝑡</m:t>
                      </m:r>
                      <m:r>
                        <a:rPr lang="fr-FR" sz="1400" i="1" dirty="0">
                          <a:latin typeface="Cambria Math"/>
                        </a:rPr>
                        <m:t>′).</m:t>
                      </m:r>
                      <m:r>
                        <a:rPr lang="fr-FR" sz="1400" i="1" dirty="0" err="1">
                          <a:latin typeface="Cambria Math"/>
                        </a:rPr>
                        <m:t>𝑚𝑒𝑟𝑔𝑒</m:t>
                      </m:r>
                      <m:r>
                        <a:rPr lang="fr-FR" sz="1400" i="1" dirty="0">
                          <a:latin typeface="Cambria Math"/>
                        </a:rPr>
                        <m:t>(</m:t>
                      </m:r>
                      <m:r>
                        <a:rPr lang="fr-FR" sz="1400" i="1" dirty="0" err="1">
                          <a:latin typeface="Cambria Math"/>
                        </a:rPr>
                        <m:t>𝑑𝑓</m:t>
                      </m:r>
                      <m:r>
                        <a:rPr lang="fr-FR" sz="1400" i="1" dirty="0" err="1">
                          <a:latin typeface="Cambria Math"/>
                        </a:rPr>
                        <m:t>_</m:t>
                      </m:r>
                      <m:r>
                        <a:rPr lang="fr-FR" sz="1400" i="1" dirty="0" err="1">
                          <a:latin typeface="Cambria Math"/>
                        </a:rPr>
                        <m:t>𝑝𝑎𝑦𝑚𝑒𝑛𝑡𝑠</m:t>
                      </m:r>
                      <m:r>
                        <a:rPr lang="fr-FR" sz="1400" i="1" dirty="0">
                          <a:latin typeface="Cambria Math"/>
                        </a:rPr>
                        <m:t>, </m:t>
                      </m:r>
                      <m:r>
                        <a:rPr lang="fr-FR" sz="1400" i="1" dirty="0">
                          <a:latin typeface="Cambria Math"/>
                        </a:rPr>
                        <m:t>𝑜𝑛</m:t>
                      </m:r>
                      <m:r>
                        <a:rPr lang="fr-FR" sz="1400" i="1" dirty="0">
                          <a:latin typeface="Cambria Math"/>
                        </a:rPr>
                        <m:t> = ′</m:t>
                      </m:r>
                      <m:r>
                        <a:rPr lang="fr-FR" sz="1400" i="1" dirty="0" err="1">
                          <a:latin typeface="Cambria Math"/>
                        </a:rPr>
                        <m:t>𝑜𝑟𝑑𝑒𝑟</m:t>
                      </m:r>
                      <m:r>
                        <a:rPr lang="fr-FR" sz="1400" i="1" dirty="0" err="1">
                          <a:latin typeface="Cambria Math"/>
                        </a:rPr>
                        <m:t>_</m:t>
                      </m:r>
                      <m:r>
                        <a:rPr lang="fr-FR" sz="1400" i="1" dirty="0" err="1">
                          <a:latin typeface="Cambria Math"/>
                        </a:rPr>
                        <m:t>𝑖𝑑</m:t>
                      </m:r>
                      <m:r>
                        <a:rPr lang="fr-FR" sz="1400" i="1" dirty="0">
                          <a:latin typeface="Cambria Math"/>
                        </a:rPr>
                        <m:t>′, </m:t>
                      </m:r>
                      <m:r>
                        <a:rPr lang="fr-FR" sz="1400" i="1" dirty="0">
                          <a:latin typeface="Cambria Math"/>
                        </a:rPr>
                        <m:t>h𝑜𝑤</m:t>
                      </m:r>
                      <m:r>
                        <a:rPr lang="fr-FR" sz="1400" i="1" dirty="0">
                          <a:latin typeface="Cambria Math"/>
                        </a:rPr>
                        <m:t> = ′</m:t>
                      </m:r>
                      <m:r>
                        <a:rPr lang="fr-FR" sz="1400" i="1" dirty="0" err="1">
                          <a:latin typeface="Cambria Math"/>
                        </a:rPr>
                        <m:t>𝑙𝑒𝑓𝑡</m:t>
                      </m:r>
                      <m:r>
                        <a:rPr lang="fr-FR" sz="1400" i="1" dirty="0">
                          <a:latin typeface="Cambria Math"/>
                        </a:rPr>
                        <m:t>′).</m:t>
                      </m:r>
                      <m:r>
                        <a:rPr lang="fr-FR" sz="1400" i="1" dirty="0" err="1">
                          <a:latin typeface="Cambria Math"/>
                        </a:rPr>
                        <m:t>𝑚𝑒𝑟𝑔𝑒</m:t>
                      </m:r>
                      <m:r>
                        <a:rPr lang="fr-FR" sz="1400" i="1" dirty="0">
                          <a:latin typeface="Cambria Math"/>
                        </a:rPr>
                        <m:t>(</m:t>
                      </m:r>
                      <m:r>
                        <a:rPr lang="fr-FR" sz="1400" i="1" dirty="0" err="1">
                          <a:latin typeface="Cambria Math"/>
                        </a:rPr>
                        <m:t>𝑑𝑓</m:t>
                      </m:r>
                      <m:r>
                        <a:rPr lang="fr-FR" sz="1400" i="1" dirty="0" err="1">
                          <a:latin typeface="Cambria Math"/>
                        </a:rPr>
                        <m:t>_</m:t>
                      </m:r>
                      <m:r>
                        <a:rPr lang="fr-FR" sz="1400" i="1" dirty="0" err="1">
                          <a:latin typeface="Cambria Math"/>
                        </a:rPr>
                        <m:t>𝑟𝑒𝑣𝑖𝑒𝑤𝑠</m:t>
                      </m:r>
                      <m:r>
                        <a:rPr lang="fr-FR" sz="1400" i="1" dirty="0">
                          <a:latin typeface="Cambria Math"/>
                        </a:rPr>
                        <m:t>, </m:t>
                      </m:r>
                      <m:r>
                        <a:rPr lang="fr-FR" sz="1400" i="1" dirty="0">
                          <a:latin typeface="Cambria Math"/>
                        </a:rPr>
                        <m:t>𝑜𝑛</m:t>
                      </m:r>
                      <m:r>
                        <a:rPr lang="fr-FR" sz="1400" i="1" dirty="0">
                          <a:latin typeface="Cambria Math"/>
                        </a:rPr>
                        <m:t> = ′</m:t>
                      </m:r>
                      <m:r>
                        <a:rPr lang="fr-FR" sz="1400" i="1" dirty="0" err="1">
                          <a:latin typeface="Cambria Math"/>
                        </a:rPr>
                        <m:t>𝑜𝑟𝑑𝑒𝑟</m:t>
                      </m:r>
                      <m:r>
                        <a:rPr lang="fr-FR" sz="1400" i="1" dirty="0" err="1">
                          <a:latin typeface="Cambria Math"/>
                        </a:rPr>
                        <m:t>_</m:t>
                      </m:r>
                      <m:r>
                        <a:rPr lang="fr-FR" sz="1400" i="1" dirty="0" err="1">
                          <a:latin typeface="Cambria Math"/>
                        </a:rPr>
                        <m:t>𝑖𝑑</m:t>
                      </m:r>
                      <m:r>
                        <a:rPr lang="fr-FR" sz="1400" i="1" dirty="0">
                          <a:latin typeface="Cambria Math"/>
                        </a:rPr>
                        <m:t>′, </m:t>
                      </m:r>
                      <m:r>
                        <a:rPr lang="fr-FR" sz="1400" i="1" dirty="0">
                          <a:latin typeface="Cambria Math"/>
                        </a:rPr>
                        <m:t>h𝑜𝑤</m:t>
                      </m:r>
                      <m:r>
                        <a:rPr lang="fr-FR" sz="1400" i="1" dirty="0">
                          <a:latin typeface="Cambria Math"/>
                        </a:rPr>
                        <m:t> = ′</m:t>
                      </m:r>
                      <m:r>
                        <a:rPr lang="fr-FR" sz="1400" i="1" dirty="0" err="1">
                          <a:latin typeface="Cambria Math"/>
                        </a:rPr>
                        <m:t>𝑙𝑒𝑓𝑡</m:t>
                      </m:r>
                      <m:r>
                        <a:rPr lang="fr-FR" sz="1400" i="1" dirty="0">
                          <a:latin typeface="Cambria Math"/>
                        </a:rPr>
                        <m:t>′).</m:t>
                      </m:r>
                      <m:r>
                        <a:rPr lang="fr-FR" sz="1400" i="1" dirty="0" err="1">
                          <a:latin typeface="Cambria Math"/>
                        </a:rPr>
                        <m:t>𝑚𝑒𝑟𝑔𝑒</m:t>
                      </m:r>
                      <m:r>
                        <a:rPr lang="fr-FR" sz="1400" i="1" dirty="0">
                          <a:latin typeface="Cambria Math"/>
                        </a:rPr>
                        <m:t>(</m:t>
                      </m:r>
                      <m:r>
                        <a:rPr lang="fr-FR" sz="1400" i="1" dirty="0" err="1">
                          <a:latin typeface="Cambria Math"/>
                        </a:rPr>
                        <m:t>𝑑𝑓</m:t>
                      </m:r>
                      <m:r>
                        <a:rPr lang="fr-FR" sz="1400" i="1" dirty="0" err="1">
                          <a:latin typeface="Cambria Math"/>
                        </a:rPr>
                        <m:t>_</m:t>
                      </m:r>
                      <m:r>
                        <a:rPr lang="fr-FR" sz="1400" i="1" dirty="0" err="1">
                          <a:latin typeface="Cambria Math"/>
                        </a:rPr>
                        <m:t>𝑝𝑟𝑜𝑑𝑢𝑐𝑡𝑠</m:t>
                      </m:r>
                      <m:r>
                        <a:rPr lang="fr-FR" sz="1400" i="1" dirty="0">
                          <a:latin typeface="Cambria Math"/>
                        </a:rPr>
                        <m:t>, </m:t>
                      </m:r>
                      <m:r>
                        <a:rPr lang="fr-FR" sz="1400" i="1" dirty="0">
                          <a:latin typeface="Cambria Math"/>
                        </a:rPr>
                        <m:t>𝑜𝑛</m:t>
                      </m:r>
                      <m:r>
                        <a:rPr lang="fr-FR" sz="1400" i="1" dirty="0">
                          <a:latin typeface="Cambria Math"/>
                        </a:rPr>
                        <m:t> = ′</m:t>
                      </m:r>
                      <m:r>
                        <a:rPr lang="fr-FR" sz="1400" i="1" dirty="0" err="1">
                          <a:latin typeface="Cambria Math"/>
                        </a:rPr>
                        <m:t>𝑝𝑟𝑜𝑑𝑢𝑐𝑡</m:t>
                      </m:r>
                      <m:r>
                        <a:rPr lang="fr-FR" sz="1400" i="1" dirty="0" err="1">
                          <a:latin typeface="Cambria Math"/>
                        </a:rPr>
                        <m:t>_</m:t>
                      </m:r>
                      <m:r>
                        <a:rPr lang="fr-FR" sz="1400" i="1" dirty="0" err="1">
                          <a:latin typeface="Cambria Math"/>
                        </a:rPr>
                        <m:t>𝑖𝑑</m:t>
                      </m:r>
                      <m:r>
                        <a:rPr lang="fr-FR" sz="1400" i="1" dirty="0">
                          <a:latin typeface="Cambria Math"/>
                        </a:rPr>
                        <m:t>′, </m:t>
                      </m:r>
                      <m:r>
                        <a:rPr lang="fr-FR" sz="1400" i="1" dirty="0">
                          <a:latin typeface="Cambria Math"/>
                        </a:rPr>
                        <m:t>h𝑜𝑤</m:t>
                      </m:r>
                      <m:r>
                        <a:rPr lang="fr-FR" sz="1400" i="1" dirty="0">
                          <a:latin typeface="Cambria Math"/>
                        </a:rPr>
                        <m:t> = ′</m:t>
                      </m:r>
                      <m:r>
                        <a:rPr lang="fr-FR" sz="1400" i="1" dirty="0" err="1">
                          <a:latin typeface="Cambria Math"/>
                        </a:rPr>
                        <m:t>𝑙𝑒𝑓𝑡</m:t>
                      </m:r>
                      <m:r>
                        <a:rPr lang="fr-FR" sz="1400" i="1" dirty="0">
                          <a:latin typeface="Cambria Math"/>
                        </a:rPr>
                        <m:t>′)</m:t>
                      </m:r>
                    </m:oMath>
                  </m:oMathPara>
                </a14:m>
                <a:endParaRPr lang="fr-FR" sz="1400" dirty="0"/>
              </a:p>
              <a:p>
                <a:pPr marL="0" indent="0">
                  <a:buNone/>
                </a:pPr>
                <a:r>
                  <a:rPr lang="fr-FR" sz="1400" dirty="0" smtClean="0"/>
                  <a:t>On obtient un nouveau </a:t>
                </a:r>
                <a:r>
                  <a:rPr lang="fr-FR" sz="1400" dirty="0" err="1" smtClean="0"/>
                  <a:t>dataset</a:t>
                </a:r>
                <a:r>
                  <a:rPr lang="fr-FR" sz="1400" dirty="0" smtClean="0"/>
                  <a:t> de taille (99441,36)</a:t>
                </a:r>
                <a:endParaRPr lang="fr-FR" sz="14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57200" y="332656"/>
                <a:ext cx="8229600" cy="5793507"/>
              </a:xfrm>
              <a:blipFill rotWithShape="1">
                <a:blip r:embed="rId2"/>
                <a:stretch>
                  <a:fillRect l="-148" t="-105"/>
                </a:stretch>
              </a:blipFill>
            </p:spPr>
            <p:txBody>
              <a:bodyPr/>
              <a:lstStyle/>
              <a:p>
                <a:r>
                  <a:rPr lang="fr-FR">
                    <a:noFill/>
                  </a:rPr>
                  <a:t> </a:t>
                </a:r>
              </a:p>
            </p:txBody>
          </p:sp>
        </mc:Fallback>
      </mc:AlternateContent>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865" y="1724421"/>
            <a:ext cx="7920880" cy="4233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55776" y="5965383"/>
            <a:ext cx="3600400"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Taux de remplissage de nos </a:t>
            </a:r>
            <a:r>
              <a:rPr lang="fr-FR" sz="1400" dirty="0" err="1" smtClean="0"/>
              <a:t>features</a:t>
            </a:r>
            <a:endParaRPr lang="fr-FR" sz="1400" dirty="0"/>
          </a:p>
        </p:txBody>
      </p:sp>
    </p:spTree>
    <p:extLst>
      <p:ext uri="{BB962C8B-B14F-4D97-AF65-F5344CB8AC3E}">
        <p14:creationId xmlns:p14="http://schemas.microsoft.com/office/powerpoint/2010/main" val="2994367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700808"/>
            <a:ext cx="7416824" cy="500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16632"/>
            <a:ext cx="3240360" cy="239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862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txBox="1">
            <a:spLocks noGrp="1"/>
          </p:cNvSpPr>
          <p:nvPr>
            <p:ph idx="1"/>
          </p:nvPr>
        </p:nvSpPr>
        <p:spPr>
          <a:xfrm>
            <a:off x="467544" y="476672"/>
            <a:ext cx="8229600" cy="781752"/>
          </a:xfrm>
          <a:prstGeom prst="rect">
            <a:avLst/>
          </a:prstGeom>
          <a:noFill/>
        </p:spPr>
        <p:txBody>
          <a:bodyPr wrap="square" rtlCol="0">
            <a:spAutoFit/>
          </a:bodyPr>
          <a:lstStyle/>
          <a:p>
            <a:pPr marL="0" indent="0">
              <a:buNone/>
            </a:pPr>
            <a:r>
              <a:rPr lang="fr-FR" sz="1400" dirty="0" smtClean="0"/>
              <a:t>On sélectionne de nouvelle variable qui seront adaptés pour notre étude. </a:t>
            </a:r>
          </a:p>
          <a:p>
            <a:pPr marL="0" indent="0">
              <a:buNone/>
            </a:pPr>
            <a:r>
              <a:rPr lang="fr-FR" sz="1400" dirty="0" smtClean="0"/>
              <a:t>Ci-dessous le taux de remplissage de ces variables. On a des valeurs manquantes </a:t>
            </a:r>
            <a:r>
              <a:rPr lang="fr-FR" sz="1400" dirty="0" smtClean="0"/>
              <a:t> dans </a:t>
            </a:r>
            <a:r>
              <a:rPr lang="fr-FR" sz="1400" dirty="0" smtClean="0"/>
              <a:t>la colonnes des scores que nous avons remplacé par nulles. Car nous estimons que les clients n’ont pas donnée de notation</a:t>
            </a:r>
            <a:endParaRPr lang="fr-FR" sz="1400" dirty="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484784"/>
            <a:ext cx="7344816" cy="388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339752" y="5376822"/>
            <a:ext cx="388843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Remplissage du nouveau </a:t>
            </a:r>
            <a:r>
              <a:rPr lang="fr-FR" sz="1400" dirty="0" err="1" smtClean="0"/>
              <a:t>dataset</a:t>
            </a:r>
            <a:r>
              <a:rPr lang="fr-FR" sz="1400" dirty="0" smtClean="0"/>
              <a:t> qui servira pour l’étude</a:t>
            </a:r>
            <a:endParaRPr lang="fr-FR" sz="1400" dirty="0"/>
          </a:p>
        </p:txBody>
      </p:sp>
    </p:spTree>
    <p:extLst>
      <p:ext uri="{BB962C8B-B14F-4D97-AF65-F5344CB8AC3E}">
        <p14:creationId xmlns:p14="http://schemas.microsoft.com/office/powerpoint/2010/main" val="4215002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Modélisation</a:t>
            </a:r>
            <a:endParaRPr lang="fr-FR" sz="4000" dirty="0"/>
          </a:p>
        </p:txBody>
      </p:sp>
      <p:sp>
        <p:nvSpPr>
          <p:cNvPr id="3" name="Espace réservé du contenu 2"/>
          <p:cNvSpPr>
            <a:spLocks noGrp="1"/>
          </p:cNvSpPr>
          <p:nvPr>
            <p:ph idx="1"/>
          </p:nvPr>
        </p:nvSpPr>
        <p:spPr>
          <a:xfrm>
            <a:off x="453557" y="1340768"/>
            <a:ext cx="8229600" cy="576064"/>
          </a:xfrm>
        </p:spPr>
        <p:txBody>
          <a:bodyPr>
            <a:normAutofit/>
          </a:bodyPr>
          <a:lstStyle/>
          <a:p>
            <a:pPr marL="0" indent="0">
              <a:buNone/>
            </a:pPr>
            <a:r>
              <a:rPr lang="fr-FR" sz="1400" dirty="0" smtClean="0"/>
              <a:t>Notre nouveau </a:t>
            </a:r>
            <a:r>
              <a:rPr lang="fr-FR" sz="1400" dirty="0" err="1" smtClean="0"/>
              <a:t>dataset</a:t>
            </a:r>
            <a:r>
              <a:rPr lang="fr-FR" sz="1400" dirty="0" smtClean="0"/>
              <a:t> nettoyer est de dimension (99441, 5)</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08" y="2132856"/>
            <a:ext cx="8064896"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453557" y="4509120"/>
            <a:ext cx="6629700" cy="1169551"/>
          </a:xfrm>
          <a:prstGeom prst="rect">
            <a:avLst/>
          </a:prstGeom>
          <a:noFill/>
        </p:spPr>
        <p:txBody>
          <a:bodyPr wrap="none" rtlCol="0">
            <a:spAutoFit/>
          </a:bodyPr>
          <a:lstStyle/>
          <a:p>
            <a:r>
              <a:rPr lang="fr-FR" sz="1400" dirty="0" smtClean="0"/>
              <a:t>Pour accomplir notre objectif nous avons réaliser  trois (03) modélisation différente:</a:t>
            </a:r>
          </a:p>
          <a:p>
            <a:pPr marL="285750" indent="-285750">
              <a:buFont typeface="Arial" panose="020B0604020202020204" pitchFamily="34" charset="0"/>
              <a:buChar char="•"/>
            </a:pPr>
            <a:r>
              <a:rPr lang="fr-FR" sz="1400" dirty="0" smtClean="0"/>
              <a:t>RFM</a:t>
            </a:r>
          </a:p>
          <a:p>
            <a:pPr marL="285750" indent="-285750">
              <a:buFont typeface="Arial" panose="020B0604020202020204" pitchFamily="34" charset="0"/>
              <a:buChar char="•"/>
            </a:pPr>
            <a:r>
              <a:rPr lang="fr-FR" sz="1400" dirty="0" err="1" smtClean="0"/>
              <a:t>Clustering</a:t>
            </a:r>
            <a:r>
              <a:rPr lang="fr-FR" sz="1400" dirty="0" smtClean="0"/>
              <a:t> K-</a:t>
            </a:r>
            <a:r>
              <a:rPr lang="fr-FR" sz="1400" dirty="0" err="1" smtClean="0"/>
              <a:t>means</a:t>
            </a:r>
            <a:endParaRPr lang="fr-FR" sz="1400" dirty="0" smtClean="0"/>
          </a:p>
          <a:p>
            <a:pPr marL="285750" indent="-285750">
              <a:buFont typeface="Arial" panose="020B0604020202020204" pitchFamily="34" charset="0"/>
              <a:buChar char="•"/>
            </a:pPr>
            <a:r>
              <a:rPr lang="fr-FR" sz="1400" dirty="0" smtClean="0"/>
              <a:t>DBSCAN</a:t>
            </a:r>
          </a:p>
          <a:p>
            <a:pPr marL="285750" indent="-285750">
              <a:buFont typeface="Arial" panose="020B0604020202020204" pitchFamily="34" charset="0"/>
              <a:buChar char="•"/>
            </a:pPr>
            <a:r>
              <a:rPr lang="fr-FR" sz="1400" dirty="0" smtClean="0"/>
              <a:t>CAH (Classification Ascendante </a:t>
            </a:r>
            <a:r>
              <a:rPr lang="fr-FR" sz="1400" dirty="0" err="1" smtClean="0"/>
              <a:t>Hiérachique</a:t>
            </a:r>
            <a:r>
              <a:rPr lang="fr-FR" sz="1400" dirty="0" smtClean="0"/>
              <a:t>)</a:t>
            </a:r>
            <a:endParaRPr lang="fr-FR" sz="1400" dirty="0"/>
          </a:p>
        </p:txBody>
      </p:sp>
    </p:spTree>
    <p:extLst>
      <p:ext uri="{BB962C8B-B14F-4D97-AF65-F5344CB8AC3E}">
        <p14:creationId xmlns:p14="http://schemas.microsoft.com/office/powerpoint/2010/main" val="4272105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RFM</a:t>
            </a:r>
            <a:endParaRPr lang="fr-FR" dirty="0"/>
          </a:p>
        </p:txBody>
      </p:sp>
      <p:sp>
        <p:nvSpPr>
          <p:cNvPr id="3" name="Espace réservé du contenu 2"/>
          <p:cNvSpPr>
            <a:spLocks noGrp="1"/>
          </p:cNvSpPr>
          <p:nvPr>
            <p:ph idx="1"/>
          </p:nvPr>
        </p:nvSpPr>
        <p:spPr>
          <a:xfrm>
            <a:off x="457200" y="1600201"/>
            <a:ext cx="8229600" cy="3701008"/>
          </a:xfrm>
        </p:spPr>
        <p:txBody>
          <a:bodyPr>
            <a:normAutofit/>
          </a:bodyPr>
          <a:lstStyle/>
          <a:p>
            <a:r>
              <a:rPr lang="fr-FR" sz="1400" dirty="0" smtClean="0"/>
              <a:t>La </a:t>
            </a:r>
            <a:r>
              <a:rPr lang="fr-FR" sz="1400" dirty="0"/>
              <a:t>segmentation RFM prend en compte la </a:t>
            </a:r>
            <a:r>
              <a:rPr lang="fr-FR" sz="1400" b="1" dirty="0"/>
              <a:t>Récence</a:t>
            </a:r>
            <a:r>
              <a:rPr lang="fr-FR" sz="1400" dirty="0"/>
              <a:t> (date de la dernière commande), la </a:t>
            </a:r>
            <a:r>
              <a:rPr lang="fr-FR" sz="1400" b="1" dirty="0"/>
              <a:t>Fréquence</a:t>
            </a:r>
            <a:r>
              <a:rPr lang="fr-FR" sz="1400" dirty="0"/>
              <a:t> des commandes et le </a:t>
            </a:r>
            <a:r>
              <a:rPr lang="fr-FR" sz="1400" b="1" dirty="0"/>
              <a:t>Montant</a:t>
            </a:r>
            <a:r>
              <a:rPr lang="fr-FR" sz="1400" dirty="0"/>
              <a:t> ( de la </a:t>
            </a:r>
            <a:r>
              <a:rPr lang="fr-FR" sz="1400" dirty="0" smtClean="0"/>
              <a:t>dernière </a:t>
            </a:r>
            <a:r>
              <a:rPr lang="fr-FR" sz="1400" dirty="0"/>
              <a:t>commande ou sur une période donnée) pour établir des segments de clients </a:t>
            </a:r>
            <a:r>
              <a:rPr lang="fr-FR" sz="1400" dirty="0" smtClean="0"/>
              <a:t>homogènes. ON obtiens ces variables en faisant une modification des données et des regroupement:</a:t>
            </a:r>
            <a:endParaRPr lang="fr-FR" sz="1400" dirty="0" smtClean="0"/>
          </a:p>
          <a:p>
            <a:pPr lvl="1"/>
            <a:r>
              <a:rPr lang="fr-FR" sz="1400" dirty="0" smtClean="0"/>
              <a:t>Récence: </a:t>
            </a:r>
            <a:r>
              <a:rPr lang="fr-FR" sz="1400" dirty="0"/>
              <a:t>Nombre de jours depuis le dernier achat</a:t>
            </a:r>
          </a:p>
          <a:p>
            <a:pPr lvl="1"/>
            <a:r>
              <a:rPr lang="fr-FR" sz="1400" dirty="0" smtClean="0"/>
              <a:t>Fréquence: </a:t>
            </a:r>
            <a:r>
              <a:rPr lang="fr-FR" sz="1400" dirty="0"/>
              <a:t>Nombre de fois que le client a </a:t>
            </a:r>
            <a:r>
              <a:rPr lang="fr-FR" sz="1400" dirty="0" smtClean="0"/>
              <a:t>acheter</a:t>
            </a:r>
            <a:endParaRPr lang="fr-FR" sz="1400" dirty="0"/>
          </a:p>
          <a:p>
            <a:pPr lvl="1"/>
            <a:r>
              <a:rPr lang="fr-FR" sz="1400" dirty="0" smtClean="0"/>
              <a:t>Monétaire: </a:t>
            </a:r>
            <a:r>
              <a:rPr lang="fr-FR" sz="1400" dirty="0"/>
              <a:t>Dépenses total du </a:t>
            </a:r>
            <a:r>
              <a:rPr lang="fr-FR" sz="1400" dirty="0" smtClean="0"/>
              <a:t>client</a:t>
            </a:r>
          </a:p>
          <a:p>
            <a:pPr marL="457200" lvl="1" indent="0">
              <a:buNone/>
            </a:pPr>
            <a:endParaRPr lang="fr-FR" sz="1400" dirty="0" smtClean="0"/>
          </a:p>
          <a:p>
            <a:pPr marL="457200" lvl="1" indent="0">
              <a:buNone/>
            </a:pPr>
            <a:r>
              <a:rPr lang="fr-FR" sz="1400" dirty="0" smtClean="0"/>
              <a:t>La segmentation RFM est caractérisé par les score que l’on attribut à chaque client,</a:t>
            </a:r>
          </a:p>
          <a:p>
            <a:pPr marL="457200" lvl="1" indent="0">
              <a:buNone/>
            </a:pPr>
            <a:endParaRPr lang="fr-FR" sz="1400" dirty="0" smtClean="0"/>
          </a:p>
          <a:p>
            <a:pPr marL="457200" lvl="1" indent="0">
              <a:buNone/>
            </a:pPr>
            <a:r>
              <a:rPr lang="fr-FR" sz="1400" dirty="0" smtClean="0"/>
              <a:t>On </a:t>
            </a:r>
            <a:r>
              <a:rPr lang="fr-FR" sz="1400" dirty="0" smtClean="0"/>
              <a:t>réalises aussi la même méthode de segmentation </a:t>
            </a:r>
            <a:r>
              <a:rPr lang="fr-FR" sz="1400" dirty="0" smtClean="0"/>
              <a:t>RFMS en </a:t>
            </a:r>
            <a:r>
              <a:rPr lang="fr-FR" sz="1400" dirty="0" smtClean="0"/>
              <a:t>ajoutant la variable </a:t>
            </a:r>
            <a:r>
              <a:rPr lang="fr-FR" sz="1400" dirty="0" err="1" smtClean="0"/>
              <a:t>Review_score</a:t>
            </a:r>
            <a:r>
              <a:rPr lang="fr-FR" sz="1400" dirty="0" smtClean="0"/>
              <a:t> afin de voir l’amélioration qu’elle peut apporter pour nos clusters</a:t>
            </a:r>
            <a:endParaRPr lang="fr-FR" sz="1400" dirty="0"/>
          </a:p>
          <a:p>
            <a:endParaRPr lang="fr-FR" sz="1400" dirty="0"/>
          </a:p>
        </p:txBody>
      </p:sp>
    </p:spTree>
    <p:extLst>
      <p:ext uri="{BB962C8B-B14F-4D97-AF65-F5344CB8AC3E}">
        <p14:creationId xmlns:p14="http://schemas.microsoft.com/office/powerpoint/2010/main" val="1000577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1525</TotalTime>
  <Words>1284</Words>
  <Application>Microsoft Office PowerPoint</Application>
  <PresentationFormat>Affichage à l'écran (4:3)</PresentationFormat>
  <Paragraphs>100</Paragraphs>
  <Slides>26</Slides>
  <Notes>1</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Thème Office</vt:lpstr>
      <vt:lpstr>PROJET 5: SEGMENTATION DES CLIENTS D’UN SITE E-COMMERCE</vt:lpstr>
      <vt:lpstr>Exploration</vt:lpstr>
      <vt:lpstr>Présentation PowerPoint</vt:lpstr>
      <vt:lpstr>Présentation PowerPoint</vt:lpstr>
      <vt:lpstr>Présentation PowerPoint</vt:lpstr>
      <vt:lpstr>Présentation PowerPoint</vt:lpstr>
      <vt:lpstr>Présentation PowerPoint</vt:lpstr>
      <vt:lpstr>Modélisation</vt:lpstr>
      <vt:lpstr>RFM</vt:lpstr>
      <vt:lpstr>On créer un regroupement des données RFM des clients </vt:lpstr>
      <vt:lpstr>Présentation PowerPoint</vt:lpstr>
      <vt:lpstr>Présentation PowerPoint</vt:lpstr>
      <vt:lpstr>RFM avec Review_score</vt:lpstr>
      <vt:lpstr>Présentation PowerPoint</vt:lpstr>
      <vt:lpstr>Clustering K-means</vt:lpstr>
      <vt:lpstr>On obtient après réalisation de notre modèle les 04 clusters  suivants</vt:lpstr>
      <vt:lpstr>Présentation PowerPoint</vt:lpstr>
      <vt:lpstr>Présentation PowerPoint</vt:lpstr>
      <vt:lpstr>Présentation PowerPoint</vt:lpstr>
      <vt:lpstr>DBSCAN</vt:lpstr>
      <vt:lpstr>Classification Ascendante Hiérarchique </vt:lpstr>
      <vt:lpstr>CAH (Classification Ascendante Hiérarchique) avec review score</vt:lpstr>
      <vt:lpstr>Modèle final</vt:lpstr>
      <vt:lpstr>Maintenance</vt:lpstr>
      <vt:lpstr>Présentation PowerPoint</vt:lpstr>
      <vt:lpstr>MERCI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Segmentation des clients d’un site e-commerce</dc:title>
  <dc:creator>Leonel HDL</dc:creator>
  <cp:lastModifiedBy>Leonel HDL</cp:lastModifiedBy>
  <cp:revision>59</cp:revision>
  <dcterms:created xsi:type="dcterms:W3CDTF">2023-10-08T19:52:06Z</dcterms:created>
  <dcterms:modified xsi:type="dcterms:W3CDTF">2023-10-12T13:58:15Z</dcterms:modified>
</cp:coreProperties>
</file>