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6" r:id="rId2"/>
    <p:sldId id="263" r:id="rId3"/>
    <p:sldId id="266" r:id="rId4"/>
    <p:sldId id="257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3"/>
    <p:restoredTop sz="95808"/>
  </p:normalViewPr>
  <p:slideViewPr>
    <p:cSldViewPr snapToGrid="0" snapToObjects="1">
      <p:cViewPr varScale="1">
        <p:scale>
          <a:sx n="85" d="100"/>
          <a:sy n="85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461B2-BD72-4FDA-8E18-5F194D52D0E7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947D70-6BB4-4B2C-B443-64952435C199}">
      <dgm:prSet custT="1"/>
      <dgm:spPr>
        <a:solidFill>
          <a:srgbClr val="00B0F0">
            <a:alpha val="80000"/>
          </a:srgbClr>
        </a:solidFill>
        <a:ln>
          <a:noFill/>
        </a:ln>
      </dgm:spPr>
      <dgm:t>
        <a:bodyPr/>
        <a:lstStyle/>
        <a:p>
          <a:r>
            <a:rPr lang="en-US" sz="3200" dirty="0"/>
            <a:t>Large quantity of available text data</a:t>
          </a:r>
        </a:p>
      </dgm:t>
    </dgm:pt>
    <dgm:pt modelId="{93152725-9492-43EE-BFC8-22E97AE54147}" type="parTrans" cxnId="{021A1627-9287-4E68-A26E-29E484B7CD94}">
      <dgm:prSet/>
      <dgm:spPr/>
      <dgm:t>
        <a:bodyPr/>
        <a:lstStyle/>
        <a:p>
          <a:endParaRPr lang="en-US"/>
        </a:p>
      </dgm:t>
    </dgm:pt>
    <dgm:pt modelId="{350D8541-FE28-453E-AA0F-9F17C46B4533}" type="sibTrans" cxnId="{021A1627-9287-4E68-A26E-29E484B7CD94}">
      <dgm:prSet/>
      <dgm:spPr/>
      <dgm:t>
        <a:bodyPr/>
        <a:lstStyle/>
        <a:p>
          <a:endParaRPr lang="en-US"/>
        </a:p>
      </dgm:t>
    </dgm:pt>
    <dgm:pt modelId="{16EC284D-BE57-4A88-AFA4-DF5B72C010DF}">
      <dgm:prSet custT="1"/>
      <dgm:spPr>
        <a:solidFill>
          <a:srgbClr val="00B0F0">
            <a:alpha val="80000"/>
          </a:srgbClr>
        </a:solidFill>
        <a:ln>
          <a:noFill/>
        </a:ln>
      </dgm:spPr>
      <dgm:t>
        <a:bodyPr/>
        <a:lstStyle/>
        <a:p>
          <a:r>
            <a:rPr lang="en-US" sz="3200" dirty="0"/>
            <a:t>Content-focused questions</a:t>
          </a:r>
        </a:p>
      </dgm:t>
    </dgm:pt>
    <dgm:pt modelId="{34A66EAB-48FD-43C8-B26B-63A5501DDB06}" type="parTrans" cxnId="{FBB08395-8332-42A4-BDC7-CC2E1C6DC343}">
      <dgm:prSet/>
      <dgm:spPr/>
      <dgm:t>
        <a:bodyPr/>
        <a:lstStyle/>
        <a:p>
          <a:endParaRPr lang="en-US"/>
        </a:p>
      </dgm:t>
    </dgm:pt>
    <dgm:pt modelId="{3ED62954-92CA-4264-9086-308DC90B3295}" type="sibTrans" cxnId="{FBB08395-8332-42A4-BDC7-CC2E1C6DC343}">
      <dgm:prSet/>
      <dgm:spPr/>
      <dgm:t>
        <a:bodyPr/>
        <a:lstStyle/>
        <a:p>
          <a:endParaRPr lang="en-US"/>
        </a:p>
      </dgm:t>
    </dgm:pt>
    <dgm:pt modelId="{B8943034-D229-6948-968F-C65FF60C68F4}" type="pres">
      <dgm:prSet presAssocID="{ADA461B2-BD72-4FDA-8E18-5F194D52D0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B14980-BDD2-864D-B7A3-62DDF7D8396B}" type="pres">
      <dgm:prSet presAssocID="{81947D70-6BB4-4B2C-B443-64952435C199}" presName="hierRoot1" presStyleCnt="0"/>
      <dgm:spPr/>
    </dgm:pt>
    <dgm:pt modelId="{5B5DD1C2-3935-A341-B9B9-FCE619F6615E}" type="pres">
      <dgm:prSet presAssocID="{81947D70-6BB4-4B2C-B443-64952435C199}" presName="composite" presStyleCnt="0"/>
      <dgm:spPr/>
    </dgm:pt>
    <dgm:pt modelId="{9346E7CA-2E68-E44A-BB64-38967D1ACD92}" type="pres">
      <dgm:prSet presAssocID="{81947D70-6BB4-4B2C-B443-64952435C199}" presName="background" presStyleLbl="node0" presStyleIdx="0" presStyleCnt="2"/>
      <dgm:spPr>
        <a:solidFill>
          <a:srgbClr val="00B0F0">
            <a:alpha val="25000"/>
          </a:srgbClr>
        </a:solidFill>
      </dgm:spPr>
    </dgm:pt>
    <dgm:pt modelId="{9BC0E736-4F72-DC48-99A7-B6DE1CCF6600}" type="pres">
      <dgm:prSet presAssocID="{81947D70-6BB4-4B2C-B443-64952435C199}" presName="text" presStyleLbl="fgAcc0" presStyleIdx="0" presStyleCnt="2">
        <dgm:presLayoutVars>
          <dgm:chPref val="3"/>
        </dgm:presLayoutVars>
      </dgm:prSet>
      <dgm:spPr/>
    </dgm:pt>
    <dgm:pt modelId="{71BBC554-8B85-744D-95C0-B22AAB0A74B6}" type="pres">
      <dgm:prSet presAssocID="{81947D70-6BB4-4B2C-B443-64952435C199}" presName="hierChild2" presStyleCnt="0"/>
      <dgm:spPr/>
    </dgm:pt>
    <dgm:pt modelId="{C8DC8B67-C61A-F64F-B942-C4525B3B5116}" type="pres">
      <dgm:prSet presAssocID="{16EC284D-BE57-4A88-AFA4-DF5B72C010DF}" presName="hierRoot1" presStyleCnt="0"/>
      <dgm:spPr/>
    </dgm:pt>
    <dgm:pt modelId="{FEDE13FB-8A03-F547-A344-7FDC9CBE6A09}" type="pres">
      <dgm:prSet presAssocID="{16EC284D-BE57-4A88-AFA4-DF5B72C010DF}" presName="composite" presStyleCnt="0"/>
      <dgm:spPr/>
    </dgm:pt>
    <dgm:pt modelId="{55FD7A85-AEC1-084E-83DD-5235EBE3D001}" type="pres">
      <dgm:prSet presAssocID="{16EC284D-BE57-4A88-AFA4-DF5B72C010DF}" presName="background" presStyleLbl="node0" presStyleIdx="1" presStyleCnt="2"/>
      <dgm:spPr>
        <a:solidFill>
          <a:srgbClr val="00B0F0">
            <a:alpha val="25000"/>
          </a:srgbClr>
        </a:solidFill>
      </dgm:spPr>
    </dgm:pt>
    <dgm:pt modelId="{499A0E08-DF12-9E46-9D69-E104EC4364D5}" type="pres">
      <dgm:prSet presAssocID="{16EC284D-BE57-4A88-AFA4-DF5B72C010DF}" presName="text" presStyleLbl="fgAcc0" presStyleIdx="1" presStyleCnt="2">
        <dgm:presLayoutVars>
          <dgm:chPref val="3"/>
        </dgm:presLayoutVars>
      </dgm:prSet>
      <dgm:spPr/>
    </dgm:pt>
    <dgm:pt modelId="{F79D6301-D380-F84C-AD18-12D7D498809A}" type="pres">
      <dgm:prSet presAssocID="{16EC284D-BE57-4A88-AFA4-DF5B72C010DF}" presName="hierChild2" presStyleCnt="0"/>
      <dgm:spPr/>
    </dgm:pt>
  </dgm:ptLst>
  <dgm:cxnLst>
    <dgm:cxn modelId="{0A475D20-54CE-784C-B304-7B1E975AB613}" type="presOf" srcId="{16EC284D-BE57-4A88-AFA4-DF5B72C010DF}" destId="{499A0E08-DF12-9E46-9D69-E104EC4364D5}" srcOrd="0" destOrd="0" presId="urn:microsoft.com/office/officeart/2005/8/layout/hierarchy1"/>
    <dgm:cxn modelId="{021A1627-9287-4E68-A26E-29E484B7CD94}" srcId="{ADA461B2-BD72-4FDA-8E18-5F194D52D0E7}" destId="{81947D70-6BB4-4B2C-B443-64952435C199}" srcOrd="0" destOrd="0" parTransId="{93152725-9492-43EE-BFC8-22E97AE54147}" sibTransId="{350D8541-FE28-453E-AA0F-9F17C46B4533}"/>
    <dgm:cxn modelId="{235A1181-67C2-0842-87A6-7B8E36C5A502}" type="presOf" srcId="{ADA461B2-BD72-4FDA-8E18-5F194D52D0E7}" destId="{B8943034-D229-6948-968F-C65FF60C68F4}" srcOrd="0" destOrd="0" presId="urn:microsoft.com/office/officeart/2005/8/layout/hierarchy1"/>
    <dgm:cxn modelId="{FBB08395-8332-42A4-BDC7-CC2E1C6DC343}" srcId="{ADA461B2-BD72-4FDA-8E18-5F194D52D0E7}" destId="{16EC284D-BE57-4A88-AFA4-DF5B72C010DF}" srcOrd="1" destOrd="0" parTransId="{34A66EAB-48FD-43C8-B26B-63A5501DDB06}" sibTransId="{3ED62954-92CA-4264-9086-308DC90B3295}"/>
    <dgm:cxn modelId="{3D1D7AC0-ACFC-0241-8169-A82C520E7D6E}" type="presOf" srcId="{81947D70-6BB4-4B2C-B443-64952435C199}" destId="{9BC0E736-4F72-DC48-99A7-B6DE1CCF6600}" srcOrd="0" destOrd="0" presId="urn:microsoft.com/office/officeart/2005/8/layout/hierarchy1"/>
    <dgm:cxn modelId="{29F34CD1-DD93-6342-943C-F63EB774362E}" type="presParOf" srcId="{B8943034-D229-6948-968F-C65FF60C68F4}" destId="{22B14980-BDD2-864D-B7A3-62DDF7D8396B}" srcOrd="0" destOrd="0" presId="urn:microsoft.com/office/officeart/2005/8/layout/hierarchy1"/>
    <dgm:cxn modelId="{5D1A0A75-36C0-A340-AEA5-0BF0440726CF}" type="presParOf" srcId="{22B14980-BDD2-864D-B7A3-62DDF7D8396B}" destId="{5B5DD1C2-3935-A341-B9B9-FCE619F6615E}" srcOrd="0" destOrd="0" presId="urn:microsoft.com/office/officeart/2005/8/layout/hierarchy1"/>
    <dgm:cxn modelId="{D3DA3DC2-751B-264C-A2B1-EBBD751CBD42}" type="presParOf" srcId="{5B5DD1C2-3935-A341-B9B9-FCE619F6615E}" destId="{9346E7CA-2E68-E44A-BB64-38967D1ACD92}" srcOrd="0" destOrd="0" presId="urn:microsoft.com/office/officeart/2005/8/layout/hierarchy1"/>
    <dgm:cxn modelId="{EEC4B952-1AB6-B648-8981-D8434FCC18F2}" type="presParOf" srcId="{5B5DD1C2-3935-A341-B9B9-FCE619F6615E}" destId="{9BC0E736-4F72-DC48-99A7-B6DE1CCF6600}" srcOrd="1" destOrd="0" presId="urn:microsoft.com/office/officeart/2005/8/layout/hierarchy1"/>
    <dgm:cxn modelId="{B6FA5405-99B1-4D47-A3C9-EF6E6F690E57}" type="presParOf" srcId="{22B14980-BDD2-864D-B7A3-62DDF7D8396B}" destId="{71BBC554-8B85-744D-95C0-B22AAB0A74B6}" srcOrd="1" destOrd="0" presId="urn:microsoft.com/office/officeart/2005/8/layout/hierarchy1"/>
    <dgm:cxn modelId="{2A81C635-7E21-7246-B776-7E3C0C0B7F3E}" type="presParOf" srcId="{B8943034-D229-6948-968F-C65FF60C68F4}" destId="{C8DC8B67-C61A-F64F-B942-C4525B3B5116}" srcOrd="1" destOrd="0" presId="urn:microsoft.com/office/officeart/2005/8/layout/hierarchy1"/>
    <dgm:cxn modelId="{A8CC9AD6-6D9D-E548-AAAB-067294FB8854}" type="presParOf" srcId="{C8DC8B67-C61A-F64F-B942-C4525B3B5116}" destId="{FEDE13FB-8A03-F547-A344-7FDC9CBE6A09}" srcOrd="0" destOrd="0" presId="urn:microsoft.com/office/officeart/2005/8/layout/hierarchy1"/>
    <dgm:cxn modelId="{2EF08A6F-552D-D54E-88C8-034EFEB8699F}" type="presParOf" srcId="{FEDE13FB-8A03-F547-A344-7FDC9CBE6A09}" destId="{55FD7A85-AEC1-084E-83DD-5235EBE3D001}" srcOrd="0" destOrd="0" presId="urn:microsoft.com/office/officeart/2005/8/layout/hierarchy1"/>
    <dgm:cxn modelId="{DCD3C7B2-F073-CF4F-9632-821BADC2EFF5}" type="presParOf" srcId="{FEDE13FB-8A03-F547-A344-7FDC9CBE6A09}" destId="{499A0E08-DF12-9E46-9D69-E104EC4364D5}" srcOrd="1" destOrd="0" presId="urn:microsoft.com/office/officeart/2005/8/layout/hierarchy1"/>
    <dgm:cxn modelId="{445E5049-C120-C742-838F-735C01D8F6CC}" type="presParOf" srcId="{C8DC8B67-C61A-F64F-B942-C4525B3B5116}" destId="{F79D6301-D380-F84C-AD18-12D7D49880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90748-8C1F-4C8F-8710-1E5B7562B95E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C0D98C-9031-4942-A7DE-FEA489A1BC18}">
      <dgm:prSet/>
      <dgm:spPr/>
      <dgm:t>
        <a:bodyPr/>
        <a:lstStyle/>
        <a:p>
          <a:pPr>
            <a:spcAft>
              <a:spcPts val="0"/>
            </a:spcAft>
          </a:pPr>
          <a:r>
            <a:rPr lang="en-US" dirty="0"/>
            <a:t>Compare performance of 2 specialized models vs.</a:t>
          </a:r>
        </a:p>
        <a:p>
          <a:pPr>
            <a:spcAft>
              <a:spcPts val="0"/>
            </a:spcAft>
          </a:pPr>
          <a:r>
            <a:rPr lang="en-US" dirty="0"/>
            <a:t> end-to-end approach</a:t>
          </a:r>
        </a:p>
      </dgm:t>
    </dgm:pt>
    <dgm:pt modelId="{8541BCC4-1A78-4E54-BA7A-E8050EE813DA}" type="parTrans" cxnId="{DE860118-65E1-4E3E-9A7C-2E8FDA819604}">
      <dgm:prSet/>
      <dgm:spPr/>
      <dgm:t>
        <a:bodyPr/>
        <a:lstStyle/>
        <a:p>
          <a:endParaRPr lang="en-US"/>
        </a:p>
      </dgm:t>
    </dgm:pt>
    <dgm:pt modelId="{508D98E3-3DFC-4CC2-B08F-F5FB82367AB0}" type="sibTrans" cxnId="{DE860118-65E1-4E3E-9A7C-2E8FDA819604}">
      <dgm:prSet/>
      <dgm:spPr/>
      <dgm:t>
        <a:bodyPr/>
        <a:lstStyle/>
        <a:p>
          <a:endParaRPr lang="en-US"/>
        </a:p>
      </dgm:t>
    </dgm:pt>
    <dgm:pt modelId="{10EACF1A-BEEC-4212-BF6E-CCF947AD3AF4}">
      <dgm:prSet/>
      <dgm:spPr/>
      <dgm:t>
        <a:bodyPr/>
        <a:lstStyle/>
        <a:p>
          <a:r>
            <a:rPr lang="en-US" dirty="0"/>
            <a:t>Compare performance of different architectures</a:t>
          </a:r>
        </a:p>
      </dgm:t>
    </dgm:pt>
    <dgm:pt modelId="{37AFF09E-962A-4B8D-8AF6-F97D689A48D6}" type="parTrans" cxnId="{A195994A-419D-4247-931C-92CBAF40573B}">
      <dgm:prSet/>
      <dgm:spPr/>
      <dgm:t>
        <a:bodyPr/>
        <a:lstStyle/>
        <a:p>
          <a:endParaRPr lang="en-US"/>
        </a:p>
      </dgm:t>
    </dgm:pt>
    <dgm:pt modelId="{233C4739-7F03-4F78-A9FE-20279F22ED10}" type="sibTrans" cxnId="{A195994A-419D-4247-931C-92CBAF40573B}">
      <dgm:prSet/>
      <dgm:spPr/>
      <dgm:t>
        <a:bodyPr/>
        <a:lstStyle/>
        <a:p>
          <a:endParaRPr lang="en-US"/>
        </a:p>
      </dgm:t>
    </dgm:pt>
    <dgm:pt modelId="{91F08939-B2D9-43D3-9A64-35F1938F223F}">
      <dgm:prSet/>
      <dgm:spPr/>
      <dgm:t>
        <a:bodyPr/>
        <a:lstStyle/>
        <a:p>
          <a:r>
            <a:rPr lang="en-US" dirty="0"/>
            <a:t>Develop useful tools for future experiments in </a:t>
          </a:r>
          <a:r>
            <a:rPr lang="en-US" dirty="0" err="1"/>
            <a:t>PyTorch</a:t>
          </a:r>
          <a:endParaRPr lang="en-US" dirty="0"/>
        </a:p>
      </dgm:t>
    </dgm:pt>
    <dgm:pt modelId="{72B1D4F8-B8B7-4672-BD6A-817388BA8B51}" type="parTrans" cxnId="{9B3A597A-2D2E-451F-9D3D-DEC41C9F5ADB}">
      <dgm:prSet/>
      <dgm:spPr/>
      <dgm:t>
        <a:bodyPr/>
        <a:lstStyle/>
        <a:p>
          <a:endParaRPr lang="en-US"/>
        </a:p>
      </dgm:t>
    </dgm:pt>
    <dgm:pt modelId="{52CFAB03-7F99-4F9D-8917-DC1929EE0BB9}" type="sibTrans" cxnId="{9B3A597A-2D2E-451F-9D3D-DEC41C9F5ADB}">
      <dgm:prSet/>
      <dgm:spPr/>
      <dgm:t>
        <a:bodyPr/>
        <a:lstStyle/>
        <a:p>
          <a:endParaRPr lang="en-US"/>
        </a:p>
      </dgm:t>
    </dgm:pt>
    <dgm:pt modelId="{69ED1FA2-45C4-A84A-A9BC-686816039F42}" type="pres">
      <dgm:prSet presAssocID="{C0E90748-8C1F-4C8F-8710-1E5B7562B95E}" presName="linear" presStyleCnt="0">
        <dgm:presLayoutVars>
          <dgm:animLvl val="lvl"/>
          <dgm:resizeHandles val="exact"/>
        </dgm:presLayoutVars>
      </dgm:prSet>
      <dgm:spPr/>
    </dgm:pt>
    <dgm:pt modelId="{360565EB-F9FB-3449-87DE-686438DDFA3E}" type="pres">
      <dgm:prSet presAssocID="{FBC0D98C-9031-4942-A7DE-FEA489A1BC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99955C-43DA-0044-A1C7-2964DED912CD}" type="pres">
      <dgm:prSet presAssocID="{508D98E3-3DFC-4CC2-B08F-F5FB82367AB0}" presName="spacer" presStyleCnt="0"/>
      <dgm:spPr/>
    </dgm:pt>
    <dgm:pt modelId="{52A26D69-B3CF-A949-91B7-8E85D73E8037}" type="pres">
      <dgm:prSet presAssocID="{10EACF1A-BEEC-4212-BF6E-CCF947AD3A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B0F6CC-3D3D-6F4B-B0FE-5A057D2022C8}" type="pres">
      <dgm:prSet presAssocID="{233C4739-7F03-4F78-A9FE-20279F22ED10}" presName="spacer" presStyleCnt="0"/>
      <dgm:spPr/>
    </dgm:pt>
    <dgm:pt modelId="{0D04A174-7B2D-FD42-BF7F-547FEAE5F096}" type="pres">
      <dgm:prSet presAssocID="{91F08939-B2D9-43D3-9A64-35F1938F22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845E412-3727-7348-AA60-8C5A0EE75960}" type="presOf" srcId="{10EACF1A-BEEC-4212-BF6E-CCF947AD3AF4}" destId="{52A26D69-B3CF-A949-91B7-8E85D73E8037}" srcOrd="0" destOrd="0" presId="urn:microsoft.com/office/officeart/2005/8/layout/vList2"/>
    <dgm:cxn modelId="{DE860118-65E1-4E3E-9A7C-2E8FDA819604}" srcId="{C0E90748-8C1F-4C8F-8710-1E5B7562B95E}" destId="{FBC0D98C-9031-4942-A7DE-FEA489A1BC18}" srcOrd="0" destOrd="0" parTransId="{8541BCC4-1A78-4E54-BA7A-E8050EE813DA}" sibTransId="{508D98E3-3DFC-4CC2-B08F-F5FB82367AB0}"/>
    <dgm:cxn modelId="{A195994A-419D-4247-931C-92CBAF40573B}" srcId="{C0E90748-8C1F-4C8F-8710-1E5B7562B95E}" destId="{10EACF1A-BEEC-4212-BF6E-CCF947AD3AF4}" srcOrd="1" destOrd="0" parTransId="{37AFF09E-962A-4B8D-8AF6-F97D689A48D6}" sibTransId="{233C4739-7F03-4F78-A9FE-20279F22ED10}"/>
    <dgm:cxn modelId="{0C61AB67-7787-724C-9A0F-C606CAB5FCBE}" type="presOf" srcId="{91F08939-B2D9-43D3-9A64-35F1938F223F}" destId="{0D04A174-7B2D-FD42-BF7F-547FEAE5F096}" srcOrd="0" destOrd="0" presId="urn:microsoft.com/office/officeart/2005/8/layout/vList2"/>
    <dgm:cxn modelId="{9B3A597A-2D2E-451F-9D3D-DEC41C9F5ADB}" srcId="{C0E90748-8C1F-4C8F-8710-1E5B7562B95E}" destId="{91F08939-B2D9-43D3-9A64-35F1938F223F}" srcOrd="2" destOrd="0" parTransId="{72B1D4F8-B8B7-4672-BD6A-817388BA8B51}" sibTransId="{52CFAB03-7F99-4F9D-8917-DC1929EE0BB9}"/>
    <dgm:cxn modelId="{9076EC85-5459-2241-88D7-0EE2148727EE}" type="presOf" srcId="{C0E90748-8C1F-4C8F-8710-1E5B7562B95E}" destId="{69ED1FA2-45C4-A84A-A9BC-686816039F42}" srcOrd="0" destOrd="0" presId="urn:microsoft.com/office/officeart/2005/8/layout/vList2"/>
    <dgm:cxn modelId="{A27BCFB9-8F73-154B-B3DE-1815F276EBD7}" type="presOf" srcId="{FBC0D98C-9031-4942-A7DE-FEA489A1BC18}" destId="{360565EB-F9FB-3449-87DE-686438DDFA3E}" srcOrd="0" destOrd="0" presId="urn:microsoft.com/office/officeart/2005/8/layout/vList2"/>
    <dgm:cxn modelId="{2A31F176-147D-E246-9BFF-2EA089B35F6F}" type="presParOf" srcId="{69ED1FA2-45C4-A84A-A9BC-686816039F42}" destId="{360565EB-F9FB-3449-87DE-686438DDFA3E}" srcOrd="0" destOrd="0" presId="urn:microsoft.com/office/officeart/2005/8/layout/vList2"/>
    <dgm:cxn modelId="{BBCB80D6-6394-EB4E-A75F-7E5AF4EC0973}" type="presParOf" srcId="{69ED1FA2-45C4-A84A-A9BC-686816039F42}" destId="{9299955C-43DA-0044-A1C7-2964DED912CD}" srcOrd="1" destOrd="0" presId="urn:microsoft.com/office/officeart/2005/8/layout/vList2"/>
    <dgm:cxn modelId="{33E4BEEF-6972-0F48-A115-11E3288C956C}" type="presParOf" srcId="{69ED1FA2-45C4-A84A-A9BC-686816039F42}" destId="{52A26D69-B3CF-A949-91B7-8E85D73E8037}" srcOrd="2" destOrd="0" presId="urn:microsoft.com/office/officeart/2005/8/layout/vList2"/>
    <dgm:cxn modelId="{3FDD1548-2292-224B-9EEE-7C3D670159A7}" type="presParOf" srcId="{69ED1FA2-45C4-A84A-A9BC-686816039F42}" destId="{B5B0F6CC-3D3D-6F4B-B0FE-5A057D2022C8}" srcOrd="3" destOrd="0" presId="urn:microsoft.com/office/officeart/2005/8/layout/vList2"/>
    <dgm:cxn modelId="{A0296F05-2F2C-A548-AE68-29A9DBF3E4C9}" type="presParOf" srcId="{69ED1FA2-45C4-A84A-A9BC-686816039F42}" destId="{0D04A174-7B2D-FD42-BF7F-547FEAE5F0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6E7CA-2E68-E44A-BB64-38967D1ACD92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solidFill>
          <a:srgbClr val="00B0F0">
            <a:alpha val="25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C0E736-4F72-DC48-99A7-B6DE1CCF6600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rgbClr val="00B0F0">
            <a:alpha val="80000"/>
          </a:srgb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Large quantity of available text data</a:t>
          </a:r>
        </a:p>
      </dsp:txBody>
      <dsp:txXfrm>
        <a:off x="587823" y="569421"/>
        <a:ext cx="4353708" cy="2703210"/>
      </dsp:txXfrm>
    </dsp:sp>
    <dsp:sp modelId="{55FD7A85-AEC1-084E-83DD-5235EBE3D001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solidFill>
          <a:srgbClr val="00B0F0">
            <a:alpha val="25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9A0E08-DF12-9E46-9D69-E104EC4364D5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rgbClr val="00B0F0">
            <a:alpha val="80000"/>
          </a:srgb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Content-focused questions</a:t>
          </a:r>
        </a:p>
      </dsp:txBody>
      <dsp:txXfrm>
        <a:off x="6114602" y="569421"/>
        <a:ext cx="4353708" cy="2703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565EB-F9FB-3449-87DE-686438DDFA3E}">
      <dsp:nvSpPr>
        <dsp:cNvPr id="0" name=""/>
        <dsp:cNvSpPr/>
      </dsp:nvSpPr>
      <dsp:spPr>
        <a:xfrm>
          <a:off x="0" y="56922"/>
          <a:ext cx="5906327" cy="1572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/>
            <a:t>Compare performance of 2 specialized models vs.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/>
            <a:t> end-to-end approach</a:t>
          </a:r>
        </a:p>
      </dsp:txBody>
      <dsp:txXfrm>
        <a:off x="76762" y="133684"/>
        <a:ext cx="5752803" cy="1418956"/>
      </dsp:txXfrm>
    </dsp:sp>
    <dsp:sp modelId="{52A26D69-B3CF-A949-91B7-8E85D73E8037}">
      <dsp:nvSpPr>
        <dsp:cNvPr id="0" name=""/>
        <dsp:cNvSpPr/>
      </dsp:nvSpPr>
      <dsp:spPr>
        <a:xfrm>
          <a:off x="0" y="1710042"/>
          <a:ext cx="5906327" cy="1572480"/>
        </a:xfrm>
        <a:prstGeom prst="roundRect">
          <a:avLst/>
        </a:prstGeom>
        <a:solidFill>
          <a:schemeClr val="accent2">
            <a:hueOff val="-1939188"/>
            <a:satOff val="-4386"/>
            <a:lumOff val="-2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Compare performance of different architectures</a:t>
          </a:r>
        </a:p>
      </dsp:txBody>
      <dsp:txXfrm>
        <a:off x="76762" y="1786804"/>
        <a:ext cx="5752803" cy="1418956"/>
      </dsp:txXfrm>
    </dsp:sp>
    <dsp:sp modelId="{0D04A174-7B2D-FD42-BF7F-547FEAE5F096}">
      <dsp:nvSpPr>
        <dsp:cNvPr id="0" name=""/>
        <dsp:cNvSpPr/>
      </dsp:nvSpPr>
      <dsp:spPr>
        <a:xfrm>
          <a:off x="0" y="3363162"/>
          <a:ext cx="5906327" cy="1572480"/>
        </a:xfrm>
        <a:prstGeom prst="round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 useful tools for future experiments in </a:t>
          </a:r>
          <a:r>
            <a:rPr lang="en-US" sz="2800" kern="1200" dirty="0" err="1"/>
            <a:t>PyTorch</a:t>
          </a:r>
          <a:endParaRPr lang="en-US" sz="2800" kern="1200" dirty="0"/>
        </a:p>
      </dsp:txBody>
      <dsp:txXfrm>
        <a:off x="76762" y="3439924"/>
        <a:ext cx="5752803" cy="1418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8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546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53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295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3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0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4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0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70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6F971-85DC-584F-BDB0-99A97AF1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>
                <a:solidFill>
                  <a:schemeClr val="tx2"/>
                </a:solidFill>
              </a:rPr>
              <a:t>Predicting Author Demographics from Anonymous Online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B600-D961-AF41-9428-994755B0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Harrison </a:t>
            </a:r>
            <a:r>
              <a:rPr lang="en-US" sz="2000" dirty="0" err="1">
                <a:solidFill>
                  <a:schemeClr val="tx2"/>
                </a:solidFill>
              </a:rPr>
              <a:t>Mamin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109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9AEFFF-017C-A944-823F-732438A4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Background</a:t>
            </a: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E27D0A97-DDF5-4116-B305-489032CF0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87702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84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AEFFF-017C-A944-823F-732438A4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AA021-398D-3048-801F-14C4C30B65DA}"/>
              </a:ext>
            </a:extLst>
          </p:cNvPr>
          <p:cNvSpPr txBox="1"/>
          <p:nvPr/>
        </p:nvSpPr>
        <p:spPr>
          <a:xfrm>
            <a:off x="539910" y="2870469"/>
            <a:ext cx="9653402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Provide context for findings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Integration with other models/analysis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Applications in marketing, analyzing public sentiment, understanding online interactions</a:t>
            </a:r>
          </a:p>
        </p:txBody>
      </p:sp>
    </p:spTree>
    <p:extLst>
      <p:ext uri="{BB962C8B-B14F-4D97-AF65-F5344CB8AC3E}">
        <p14:creationId xmlns:p14="http://schemas.microsoft.com/office/powerpoint/2010/main" val="425921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AEFFF-017C-A944-823F-732438A4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E156B-B256-4D40-810B-4E33E4D86D44}"/>
              </a:ext>
            </a:extLst>
          </p:cNvPr>
          <p:cNvSpPr txBox="1"/>
          <p:nvPr/>
        </p:nvSpPr>
        <p:spPr>
          <a:xfrm>
            <a:off x="629393" y="2790701"/>
            <a:ext cx="6317672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~700,000 posts from </a:t>
            </a:r>
            <a:r>
              <a:rPr lang="en-US" sz="2400" dirty="0" err="1">
                <a:solidFill>
                  <a:schemeClr val="bg2"/>
                </a:solidFill>
              </a:rPr>
              <a:t>blogspot.com</a:t>
            </a: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Ages ranging from 13-47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Relatively balanced by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73705-EFF4-B94B-9D24-251FF5C1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601" y="2969739"/>
            <a:ext cx="1905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9AEFFF-017C-A944-823F-732438A4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Goals and Techniques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CB8BE72-3935-4F45-B4F6-2271B5D60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603738"/>
              </p:ext>
            </p:extLst>
          </p:nvPr>
        </p:nvGraphicFramePr>
        <p:xfrm>
          <a:off x="5461338" y="932717"/>
          <a:ext cx="5906328" cy="4992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91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AEFFF-017C-A944-823F-732438A4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35483-690C-9E42-8CC5-3582273AA0CD}"/>
              </a:ext>
            </a:extLst>
          </p:cNvPr>
          <p:cNvSpPr txBox="1"/>
          <p:nvPr/>
        </p:nvSpPr>
        <p:spPr>
          <a:xfrm>
            <a:off x="486888" y="2778826"/>
            <a:ext cx="11162806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Classification and regression component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Will model generalize to other sources?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57756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9FC69-73DD-234A-8D1F-F40CD412E1D2}"/>
              </a:ext>
            </a:extLst>
          </p:cNvPr>
          <p:cNvSpPr txBox="1"/>
          <p:nvPr/>
        </p:nvSpPr>
        <p:spPr>
          <a:xfrm>
            <a:off x="4723146" y="3044279"/>
            <a:ext cx="367134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369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FEFFFE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Predicting Author Demographics from Anonymous Online Posts</vt:lpstr>
      <vt:lpstr>Background</vt:lpstr>
      <vt:lpstr>Idea</vt:lpstr>
      <vt:lpstr>Data</vt:lpstr>
      <vt:lpstr>Goals and Techniques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Author Demographics from Anonymous Text</dc:title>
  <dc:creator>Harrison Mamin</dc:creator>
  <cp:lastModifiedBy>Harrison Mamin</cp:lastModifiedBy>
  <cp:revision>9</cp:revision>
  <dcterms:created xsi:type="dcterms:W3CDTF">2019-06-04T05:29:07Z</dcterms:created>
  <dcterms:modified xsi:type="dcterms:W3CDTF">2019-06-04T05:58:54Z</dcterms:modified>
</cp:coreProperties>
</file>