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5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4F41-E398-4333-857D-10D4E862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262BF-F625-41E4-A05F-6844DF56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9F0B-42BD-4A80-9143-BB11968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20560-2791-4F37-AA8D-5A54AA1F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9B6D9-73AD-4DC6-83B4-F518351C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021-EC29-4F08-A685-8EA650E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60560-BF84-4EEB-8D6C-7AD7B9F3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DAFA-7C3A-424C-886F-3E19AAB9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4A24-C1B8-4059-AEEB-82AB1752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167B0-E9C4-463B-8BC3-14C0D46B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6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8356B-854D-4C7E-A4AC-FC05B1D3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73AC5-0E18-47A9-BCE9-881D5D05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63C5-DD7E-4DC5-9E7B-141DD589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9626-86B8-4AAA-9E53-619F52A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F7BA-7BEF-411D-BCE6-F03DDE9E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96F-B8C7-4814-AA26-3592011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13CD-87FB-4360-9364-BB3E8424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5635-F661-4A69-8F3E-2FA9F13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5DDA-A646-4E9D-9826-245AA443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3D5A1-DC78-4C15-8DF9-DA748506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839D-3AE7-47A5-88EF-5A3A4838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1273-CB47-41E8-8F32-71518F78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E833D-1451-4B3D-9D9D-A4630C77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98C1-1D3A-47C4-BE63-2A310732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8D31-2E45-4BF2-8649-B620E3A2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0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43F6-673A-486B-85B5-918E4A37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BC91-3771-4C0C-8255-6CFB87196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479C1-B170-4992-AC58-1FE6D85B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3DA0E-EC17-4A4A-BB27-2920E75E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06CEA-3F4E-4A96-9BB7-847C9E68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1D5B-3B14-4522-A87F-2A7B222F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0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392-C1F2-487D-930D-F565918C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02E57-67C1-4B36-BBAF-C3D957C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82704-0577-428E-927A-7E2131100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09F7-8B3A-4AA2-A703-2984E793A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EFA53-602C-4040-BE0F-5627DBBD6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19897-7EEE-4503-B33F-54F75110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41FFE-7C19-4450-BD8D-5517C40C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9DF86-D0F0-4385-9807-F5162B98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0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B497-6614-45B2-820A-E88C1E4A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86FA4-0F58-4F80-A0EE-D2C374B0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B0CDD-E035-4F4E-A315-099AA08A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699DE-A6CA-4BE1-A817-AB11DCD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F3DD2-754A-4723-A009-2AD306F6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9E930-4D30-4ED3-A34C-4A2794F8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0C71D-E053-45E3-BEA8-15539F86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A04C-1F33-4D37-A597-15C5933A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0B7C-4916-4965-9B93-972A810D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27E58-3234-4662-8182-A6CED575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4F97-3FB9-4C01-B71B-10FF69B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BD9D4-93F2-44FF-AF23-D2594945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BF52-8F59-46E0-92B3-DB5E926D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38E7-7921-4A30-AA72-CBC573BD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03D06-E961-4D72-9AEA-AD88CE0E5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3C082-9FAE-4A6F-ABDC-D2AF125FA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99615-9882-4B2E-A98D-2ECB495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3CCA6-AE97-40E0-B0AD-8FFE14E2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9887B-85E3-41E5-B928-34F58541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89FE6-624A-4795-853F-E9623EFC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02E9-DAB7-4BF9-8BD8-FD540341C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AB31-60D0-4E56-BB28-53509D8B8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AC3A1-42A1-421A-8CF7-D5228AFF26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708E-DA4B-42C4-BBC5-12C1FB967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8D4B-3C57-4A36-810F-19632927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2B63-8664-4752-B5DC-9761BC1AE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uchy_distribution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docs.scipy.org/doc/scipy/reference/generated/scipy.stats.cauchy.html" TargetMode="External"/><Relationship Id="rId4" Type="http://schemas.openxmlformats.org/officeDocument/2006/relationships/hyperlink" Target="https://en.wikipedia.org/wiki/Bernoulli_distribu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nomial_distribution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kr.mathworks.com/help/stats/work-with-the-multinomial-probability-distribution.html" TargetMode="External"/><Relationship Id="rId4" Type="http://schemas.openxmlformats.org/officeDocument/2006/relationships/hyperlink" Target="https://en.wikipedia.org/wiki/Bernoulli_distributio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en.wikipedia.org/wiki/Conjugate_prior" TargetMode="External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irichlet_distribution" TargetMode="External"/><Relationship Id="rId5" Type="http://schemas.openxmlformats.org/officeDocument/2006/relationships/hyperlink" Target="https://en.wikipedia.org/wiki/Multinomial_distribution" TargetMode="External"/><Relationship Id="rId4" Type="http://schemas.openxmlformats.org/officeDocument/2006/relationships/hyperlink" Target="https://en.wikipedia.org/wiki/Categorical_distribu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variate_normal_distribution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isy.liu.se/en/rt/roth/student.pdf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hyperlink" Target="https://en.wikipedia.org/wiki/Multivariate_t-distribution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rix_inverse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en.wikipedia.org/wiki/Scale_matrix" TargetMode="External"/><Relationship Id="rId7" Type="http://schemas.openxmlformats.org/officeDocument/2006/relationships/hyperlink" Target="https://en.wikipedia.org/wiki/Conjugate_prior" TargetMode="External"/><Relationship Id="rId12" Type="http://schemas.openxmlformats.org/officeDocument/2006/relationships/image" Target="../media/image39.png"/><Relationship Id="rId2" Type="http://schemas.openxmlformats.org/officeDocument/2006/relationships/hyperlink" Target="https://en.wikipedia.org/wiki/Degrees_of_freedom_(statistics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ayesian_inference" TargetMode="External"/><Relationship Id="rId11" Type="http://schemas.openxmlformats.org/officeDocument/2006/relationships/hyperlink" Target="https://en.wikipedia.org/wiki/Wishart_distribution" TargetMode="External"/><Relationship Id="rId5" Type="http://schemas.openxmlformats.org/officeDocument/2006/relationships/image" Target="../media/image38.png"/><Relationship Id="rId10" Type="http://schemas.openxmlformats.org/officeDocument/2006/relationships/hyperlink" Target="https://en.wikipedia.org/wiki/Multivariate_normal_distribution" TargetMode="External"/><Relationship Id="rId4" Type="http://schemas.openxmlformats.org/officeDocument/2006/relationships/hyperlink" Target="https://en.wikipedia.org/wiki/Positive_definite_matrix" TargetMode="External"/><Relationship Id="rId9" Type="http://schemas.openxmlformats.org/officeDocument/2006/relationships/hyperlink" Target="https://en.wikipedia.org/wiki/Covariance_matri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hyperlink" Target="https://www.kaggle.com/billbasener/probability-distributions-and-likelihood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www.probabilitycourse.com/chapter3/3_1_5_special_discrete_distr.php" TargetMode="External"/><Relationship Id="rId4" Type="http://schemas.openxmlformats.org/officeDocument/2006/relationships/hyperlink" Target="https://en.wikipedia.org/wiki/Bernoulli_distribu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billbasener/probabilities-likelihoods-and-bayes-theorem?scriptVersionId=41785617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Binomial_distributi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billbasener/probabilities-likelihoods-and-bayes-theorem?scriptVersionId=41785617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age.googleapis.com/kaggle-forum-message-attachments/687102/14528/Probability.pdf" TargetMode="External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Poisson_distribu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billbasener/probabilities-likelihoods-and-bayes-theorem?scriptVersionId=41785617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Bernoulli_distribution" TargetMode="External"/><Relationship Id="rId4" Type="http://schemas.openxmlformats.org/officeDocument/2006/relationships/hyperlink" Target="https://en.wikipedia.org/wiki/Continuous_uniform_distribu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a_distribution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kaggle.com/billbasener/probabilities-likelihoods-and-bayes-theorem?scriptVersionId=41785617" TargetMode="External"/><Relationship Id="rId4" Type="http://schemas.openxmlformats.org/officeDocument/2006/relationships/hyperlink" Target="https://en.wikipedia.org/wiki/Bernoulli_distribu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Gamma_distribution" TargetMode="External"/><Relationship Id="rId3" Type="http://schemas.openxmlformats.org/officeDocument/2006/relationships/hyperlink" Target="https://en.wikipedia.org/wiki/Bayesian_statistics" TargetMode="External"/><Relationship Id="rId7" Type="http://schemas.openxmlformats.org/officeDocument/2006/relationships/hyperlink" Target="https://en.wikipedia.org/wiki/Gamma_distribution#cite_note-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isson_distribution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en.wikipedia.org/wiki/Exponential_distribution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Conjugate_prior" TargetMode="External"/><Relationship Id="rId9" Type="http://schemas.openxmlformats.org/officeDocument/2006/relationships/hyperlink" Target="https://en.wikipedia.org/wiki/Bernoulli_distribu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mal_distribution#Occurrence_and_application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en.wikipedia.org/wiki/Bernoulli_distribu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udent%27s_t-distributi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en.wikipedia.org/wiki/Bernoulli_distrib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1DAB-2598-42A6-97C1-4F3590B7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3A9B8-7B48-43C4-87FD-3B7278018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225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Instructions</a:t>
            </a:r>
            <a:r>
              <a:rPr lang="en-US" dirty="0"/>
              <a:t>:  Have these slides completed and </a:t>
            </a:r>
            <a:r>
              <a:rPr lang="en-US" u="sng" dirty="0"/>
              <a:t>have your likelihoods on the last slide ready to share in Live Session Module 1, on Tuesday, September 1</a:t>
            </a:r>
            <a:r>
              <a:rPr lang="en-US" dirty="0"/>
              <a:t>.  The first slide for the Bernoulli distribution is completed as an example for you.  You may use any references or resources you want.</a:t>
            </a:r>
          </a:p>
          <a:p>
            <a:pPr algn="l"/>
            <a:r>
              <a:rPr lang="en-US" dirty="0"/>
              <a:t>We will discuss results on Live Session Module 1, and </a:t>
            </a:r>
            <a:r>
              <a:rPr lang="en-US" u="sng" dirty="0"/>
              <a:t>they will be submitted by September 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50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Cauchy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526383"/>
                  </p:ext>
                </p:extLst>
              </p:nvPr>
            </p:nvGraphicFramePr>
            <p:xfrm>
              <a:off x="907624" y="2251102"/>
              <a:ext cx="4680376" cy="244667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555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946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is the “location parameter”, specifying the location of the peak of the distribution.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sz="1400" dirty="0"/>
                            <a:t> this</a:t>
                          </a:r>
                          <a:r>
                            <a:rPr lang="en-US" sz="1400" baseline="0" dirty="0"/>
                            <a:t> is the scale.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∈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−∞, +∞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526383"/>
                  </p:ext>
                </p:extLst>
              </p:nvPr>
            </p:nvGraphicFramePr>
            <p:xfrm>
              <a:off x="907624" y="2251102"/>
              <a:ext cx="4680376" cy="244667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555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946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49" t="-123333" r="-579" b="-11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49" t="-439344" r="-579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21795" r="-20757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4820021"/>
            <a:ext cx="4678210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“</a:t>
            </a:r>
            <a:r>
              <a:rPr lang="en-US" dirty="0"/>
              <a:t>The Cauchy distribution is often the distribution of observations for objects that are spinning.” (Wikipedia)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3"/>
              </a:rPr>
              <a:t>Cauchy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endParaRPr lang="en-US" sz="1000" dirty="0"/>
          </a:p>
          <a:p>
            <a:r>
              <a:rPr lang="en-US" sz="1000" dirty="0" err="1">
                <a:hlinkClick r:id="rId5"/>
              </a:rPr>
              <a:t>scipy.stats.cauchy</a:t>
            </a:r>
            <a:r>
              <a:rPr lang="en-US" sz="1000" dirty="0">
                <a:hlinkClick r:id="rId5"/>
              </a:rPr>
              <a:t> — SciPy v1.7.1 Manual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0139-9432-4B68-A93D-160C90A2CBA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04430-71EB-4C3C-9B8B-3F140421E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871" y="2335368"/>
            <a:ext cx="1905000" cy="70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F22F7D-59E1-419E-B5A3-9FD6C3DB5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585" y="1519972"/>
            <a:ext cx="4606791" cy="43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8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5" y="61955"/>
            <a:ext cx="5843333" cy="1325563"/>
          </a:xfrm>
        </p:spPr>
        <p:txBody>
          <a:bodyPr/>
          <a:lstStyle/>
          <a:p>
            <a:r>
              <a:rPr lang="en-US" b="1" dirty="0"/>
              <a:t>Multinomial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70960"/>
                  </p:ext>
                </p:extLst>
              </p:nvPr>
            </p:nvGraphicFramePr>
            <p:xfrm>
              <a:off x="907624" y="2251102"/>
              <a:ext cx="4106635" cy="251690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132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2215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𝑛𝑢𝑚𝑏𝑒𝑟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𝑜𝑓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𝑡𝑟𝑖𝑎𝑙𝑠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𝑒𝑣𝑒𝑛𝑡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𝑝𝑟𝑜𝑏𝑎𝑏𝑖𝑙𝑖𝑡𝑖𝑒𝑠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 …,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…,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b="0" dirty="0"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𝑤𝑖𝑡h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</m:e>
                                </m:nary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070960"/>
                  </p:ext>
                </p:extLst>
              </p:nvPr>
            </p:nvGraphicFramePr>
            <p:xfrm>
              <a:off x="907624" y="2251102"/>
              <a:ext cx="4106635" cy="251690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132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39535" r="-708" b="-35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822579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52593" r="-708" b="-12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37179" r="-170120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37179" r="-708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849450"/>
            <a:ext cx="414767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 and example is: to model the probability of counts for each side of a k-sided die rolled n times. If the die is unfair, then the probability for each side of the die may be different.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3"/>
              </a:rPr>
              <a:t>Multinomial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5"/>
              </a:rPr>
              <a:t>Multinomial Probability Distribution Functions - MATLAB &amp; Simulink - MathWorks </a:t>
            </a:r>
            <a:r>
              <a:rPr lang="ko-KR" altLang="en-US" sz="1000" dirty="0">
                <a:hlinkClick r:id="rId5"/>
              </a:rPr>
              <a:t>한국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7BAC2-FAD3-489B-8957-DB02220AD549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022AF-FA64-4727-93D9-A4457C7B6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3010" y="2310279"/>
            <a:ext cx="2485983" cy="5569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89F29-7093-4AD1-BB93-4EAFAF6F3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5742" y="1556375"/>
            <a:ext cx="46958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3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Dirichlet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797706"/>
                  </p:ext>
                </p:extLst>
              </p:nvPr>
            </p:nvGraphicFramePr>
            <p:xfrm>
              <a:off x="907624" y="2251102"/>
              <a:ext cx="4578776" cy="312941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0539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282512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≥2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𝑐𝑎𝑡𝑒𝑔𝑜𝑟𝑖𝑒𝑠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200" b="0" dirty="0"/>
                            <a:t>,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𝑐𝑜𝑛𝑐𝑒𝑛𝑡𝑟𝑎𝑡𝑖𝑜𝑛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𝑝𝑎𝑟𝑎𝑚𝑒𝑡𝑒𝑟𝑠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𝑤h𝑒𝑟𝑒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797706"/>
                  </p:ext>
                </p:extLst>
              </p:nvPr>
            </p:nvGraphicFramePr>
            <p:xfrm>
              <a:off x="907624" y="2251102"/>
              <a:ext cx="4578776" cy="312941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05397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282512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" t="-216000" r="-797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" t="-319192" r="-797" b="-107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3157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" t="-399038" r="-202400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" t="-399038" r="-797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5502759"/>
            <a:ext cx="454374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This is the </a:t>
            </a:r>
            <a:r>
              <a:rPr lang="en-US" dirty="0">
                <a:hlinkClick r:id="rId3" tooltip="Conjugate prior"/>
              </a:rPr>
              <a:t>conjugate prior</a:t>
            </a:r>
            <a:r>
              <a:rPr lang="en-US" dirty="0"/>
              <a:t> of the </a:t>
            </a:r>
            <a:r>
              <a:rPr lang="en-US" dirty="0">
                <a:hlinkClick r:id="rId4" tooltip="Categorical distribution"/>
              </a:rPr>
              <a:t>categorical distribution</a:t>
            </a:r>
            <a:r>
              <a:rPr lang="en-US" dirty="0"/>
              <a:t> and </a:t>
            </a:r>
            <a:r>
              <a:rPr lang="en-US" dirty="0">
                <a:hlinkClick r:id="rId5" tooltip="Multinomial distribution"/>
              </a:rPr>
              <a:t>multinomial distribution</a:t>
            </a:r>
            <a:r>
              <a:rPr lang="en-US" dirty="0"/>
              <a:t>. (Wikipedia)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6"/>
              </a:rPr>
              <a:t>Dirichlet distribution - Wikipedia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925F-14A0-4225-8D6C-2A99207C379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E5AFE-3F73-4C3D-AA61-38D505DA6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237" y="1386372"/>
            <a:ext cx="5592231" cy="4457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85C43-6771-4E35-A513-FBFA7896B0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8726" y="2344360"/>
            <a:ext cx="1696466" cy="111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1" y="81307"/>
            <a:ext cx="5349484" cy="1325563"/>
          </a:xfrm>
        </p:spPr>
        <p:txBody>
          <a:bodyPr/>
          <a:lstStyle/>
          <a:p>
            <a:r>
              <a:rPr lang="en-US" b="1" dirty="0"/>
              <a:t>Multivariate Gaussian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622066"/>
                  </p:ext>
                </p:extLst>
              </p:nvPr>
            </p:nvGraphicFramePr>
            <p:xfrm>
              <a:off x="907624" y="2251102"/>
              <a:ext cx="4106635" cy="200505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61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𝑙𝑜𝑐𝑎𝑡𝑖𝑜𝑛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𝑐𝑜𝑣𝑎𝑟𝑖𝑎𝑛𝑐𝑒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∈ </a:t>
                          </a:r>
                          <a:r>
                            <a:rPr lang="el-GR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+ 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span(</a:t>
                          </a:r>
                          <a:r>
                            <a:rPr lang="el-GR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⊆ </a:t>
                          </a:r>
                          <a:r>
                            <a:rPr lang="en-US" sz="18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en-US" sz="1800" b="0" i="1" kern="1200" baseline="30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0622066"/>
                  </p:ext>
                </p:extLst>
              </p:nvPr>
            </p:nvGraphicFramePr>
            <p:xfrm>
              <a:off x="907624" y="2251102"/>
              <a:ext cx="4106635" cy="200505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61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59753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97980" r="-708" b="-142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∈ </a:t>
                          </a:r>
                          <a:r>
                            <a:rPr lang="el-GR" sz="1800" b="1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μ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+ </a:t>
                          </a:r>
                          <a:r>
                            <a:rPr lang="en-US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span(</a:t>
                          </a:r>
                          <a:r>
                            <a:rPr lang="el-GR" sz="18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l-GR" sz="18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⊆ </a:t>
                          </a:r>
                          <a:r>
                            <a:rPr lang="en-US" sz="1800" b="1" i="0" kern="12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en-US" sz="1800" b="0" i="1" kern="1200" baseline="30000" dirty="0" err="1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29487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29487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often used to describe, at least approximately, any set of (possibly) correlated real-valued random variables each of which clusters around a mean value. (Wikipedia)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-7749" y="6317674"/>
            <a:ext cx="1215614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900" dirty="0">
                <a:hlinkClick r:id="rId3"/>
              </a:rPr>
              <a:t>Multivariate normal distribution – Wikipedia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48C5-E0F4-4706-9B92-7AF0E589266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E74A2-31CD-4E6A-AB31-7CF89393D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477" y="1393020"/>
            <a:ext cx="4616719" cy="4683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7599BE-7192-4D52-8338-FE33A197D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695" y="2281989"/>
            <a:ext cx="2383824" cy="45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2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879"/>
            <a:ext cx="5984723" cy="1325563"/>
          </a:xfrm>
        </p:spPr>
        <p:txBody>
          <a:bodyPr/>
          <a:lstStyle/>
          <a:p>
            <a:r>
              <a:rPr lang="en-US" b="1" dirty="0"/>
              <a:t>Multivariate 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661577"/>
                  </p:ext>
                </p:extLst>
              </p:nvPr>
            </p:nvGraphicFramePr>
            <p:xfrm>
              <a:off x="907624" y="2251102"/>
              <a:ext cx="4772505" cy="238858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62878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40962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1682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=[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𝑙𝑜𝑐𝑎𝑡𝑖𝑜𝑛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𝚺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𝒑𝒙𝒑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𝒔𝒄𝒂𝒍𝒆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𝒎𝒂𝒕𝒓𝒊𝒙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𝝂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𝑑𝑒𝑔𝑟𝑒𝑒𝑠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𝑓𝑟𝑒𝑒𝑑𝑜𝑚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&gt;1;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𝑢𝑛𝑑𝑒𝑓𝑖𝑛𝑒𝑑</m:t>
                                </m:r>
                              </m:oMath>
                            </m:oMathPara>
                          </a14:m>
                          <a:endParaRPr lang="en-US" sz="1200" b="1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5661577"/>
                  </p:ext>
                </p:extLst>
              </p:nvPr>
            </p:nvGraphicFramePr>
            <p:xfrm>
              <a:off x="907624" y="2251102"/>
              <a:ext cx="4772505" cy="238858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362878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40962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1682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75228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9" t="-99194" r="-536" b="-123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9" t="-404918" r="-536" b="-1508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6" t="-342222" r="-25133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79" t="-342222" r="-536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5" y="4858304"/>
            <a:ext cx="478485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multivariant distribution that is better able to account for outliers than the Gaussian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3"/>
              </a:rPr>
              <a:t>On the Multivariate t Distribution, Report no. LiTH-ISY-R-3059 (liu.se)</a:t>
            </a:r>
            <a:endParaRPr lang="en-US" sz="1000" dirty="0"/>
          </a:p>
          <a:p>
            <a:r>
              <a:rPr lang="en-US" sz="1000" dirty="0">
                <a:hlinkClick r:id="rId4"/>
              </a:rPr>
              <a:t>Multivariate t-distribution - Wikipedia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6C1B3-3AEF-44CA-A5C4-FCD65E5DBEC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C243B-2592-43F8-A283-35E72887C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115" y="2434853"/>
            <a:ext cx="3247181" cy="401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0F11C1-34E2-4892-93DE-CCD77C141E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85" y="1775895"/>
            <a:ext cx="5021548" cy="4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7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81" y="81307"/>
            <a:ext cx="5349484" cy="1325563"/>
          </a:xfrm>
        </p:spPr>
        <p:txBody>
          <a:bodyPr/>
          <a:lstStyle/>
          <a:p>
            <a:r>
              <a:rPr lang="en-US" b="1" dirty="0"/>
              <a:t>Wishart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multi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736319"/>
                  </p:ext>
                </p:extLst>
              </p:nvPr>
            </p:nvGraphicFramePr>
            <p:xfrm>
              <a:off x="907624" y="2251102"/>
              <a:ext cx="4106635" cy="22279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405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− 1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tooltip="Degrees of freedom (statistics)"/>
                            </a:rPr>
                            <a:t>degrees of freedom</a:t>
                          </a:r>
                          <a:br>
                            <a:rPr lang="en-US" sz="1400" dirty="0"/>
                          </a:br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 0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 tooltip="Scale matrix"/>
                            </a:rPr>
                            <a:t>scale matrix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tooltip="Positive definite matrix"/>
                            </a:rPr>
                            <a:t>pos. def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tooltip="Positive definite matrix"/>
                            </a:rPr>
                            <a:t>positive definite matrix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736319"/>
                  </p:ext>
                </p:extLst>
              </p:nvPr>
            </p:nvGraphicFramePr>
            <p:xfrm>
              <a:off x="907624" y="2251102"/>
              <a:ext cx="4106635" cy="22279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864057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− 1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tooltip="Degrees of freedom (statistics)"/>
                            </a:rPr>
                            <a:t>degrees of freedom</a:t>
                          </a:r>
                          <a:br>
                            <a:rPr lang="en-US" sz="1400" dirty="0"/>
                          </a:br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&gt; 0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3" tooltip="Scale matrix"/>
                            </a:rPr>
                            <a:t>scale matrix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tooltip="Positive definite matrix"/>
                            </a:rPr>
                            <a:t>pos. def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× </a:t>
                          </a:r>
                          <a:r>
                            <a:rPr lang="en-US" sz="1400" b="0" i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 </a:t>
                          </a:r>
                          <a:r>
                            <a:rPr lang="en-US" sz="1400" b="0" i="0" u="none" strike="noStrike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4" tooltip="Positive definite matrix"/>
                            </a:rPr>
                            <a:t>positive definite matrix</a:t>
                          </a:r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" t="-375641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9434" t="-375641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3" y="4585976"/>
            <a:ext cx="4708241" cy="14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generalized Gamma distribution to multiple dimensions.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Estimation of covariance matrices in multivariate statistics.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 </a:t>
            </a:r>
            <a:r>
              <a:rPr lang="en-US" sz="1400" dirty="0">
                <a:hlinkClick r:id="rId6" tooltip="Bayesian inference"/>
              </a:rPr>
              <a:t>Bayesian statistics</a:t>
            </a:r>
            <a:r>
              <a:rPr lang="en-US" sz="1400" dirty="0"/>
              <a:t>, the Wishart distribution is the </a:t>
            </a:r>
            <a:r>
              <a:rPr lang="en-US" sz="1400" dirty="0">
                <a:hlinkClick r:id="rId7" tooltip="Conjugate prior"/>
              </a:rPr>
              <a:t>conjugate prior</a:t>
            </a:r>
            <a:r>
              <a:rPr lang="en-US" sz="1400" dirty="0"/>
              <a:t> of the </a:t>
            </a:r>
            <a:r>
              <a:rPr lang="en-US" sz="1400" dirty="0">
                <a:hlinkClick r:id="rId8" tooltip="Matrix inverse"/>
              </a:rPr>
              <a:t>inverse</a:t>
            </a:r>
            <a:r>
              <a:rPr lang="en-US" sz="1400" dirty="0"/>
              <a:t> </a:t>
            </a:r>
            <a:r>
              <a:rPr lang="en-US" sz="1400" dirty="0">
                <a:hlinkClick r:id="rId9" tooltip="Covariance matrix"/>
              </a:rPr>
              <a:t>covariance-matrix</a:t>
            </a:r>
            <a:r>
              <a:rPr lang="en-US" sz="1400" dirty="0"/>
              <a:t> of a </a:t>
            </a:r>
            <a:r>
              <a:rPr lang="en-US" sz="1400" dirty="0">
                <a:hlinkClick r:id="rId10"/>
              </a:rPr>
              <a:t>multivariate-normal random-vector</a:t>
            </a:r>
            <a:r>
              <a:rPr lang="en-US" sz="1400" dirty="0"/>
              <a:t>. (Wikipedia)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11"/>
              </a:rPr>
              <a:t>Wishart distribution - Wikipedia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F2783-075F-4F33-9D83-8899A5319DD7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DF31E-70FB-4A98-A5CD-D4A62C8EDD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1039" y="1527309"/>
            <a:ext cx="4494751" cy="4256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7699C-712B-4EB6-A497-84C008F355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2393" y="2293364"/>
            <a:ext cx="1694400" cy="78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7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CB32-53A9-4FDC-B1B9-28393401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57" y="365125"/>
            <a:ext cx="11696520" cy="1325563"/>
          </a:xfrm>
        </p:spPr>
        <p:txBody>
          <a:bodyPr>
            <a:normAutofit/>
          </a:bodyPr>
          <a:lstStyle/>
          <a:p>
            <a:r>
              <a:rPr lang="en-US" dirty="0"/>
              <a:t>Compute the Likelihoods:</a:t>
            </a:r>
            <a:br>
              <a:rPr lang="en-US" dirty="0"/>
            </a:br>
            <a:r>
              <a:rPr lang="en-US" sz="2400" dirty="0"/>
              <a:t>(Use </a:t>
            </a:r>
            <a:r>
              <a:rPr lang="en-US" sz="2400" dirty="0">
                <a:hlinkClick r:id="rId2"/>
              </a:rPr>
              <a:t>https://www.kaggle.com/billbasener/probability-distributions-and-likelihoods</a:t>
            </a:r>
            <a:r>
              <a:rPr lang="en-US" sz="2400" dirty="0"/>
              <a:t> Section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116363-FE53-4A30-922D-430E272572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=∎|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=21)=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116363-FE53-4A30-922D-430E272572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2C846A0-530B-4F4D-84A7-3B8F1484E97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=7)=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2C846A0-530B-4F4D-84A7-3B8F1484E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027F7A8B-F2B8-4F97-9C25-5FE9110B8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893064"/>
            <a:ext cx="36647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Discrete Binomial Distribution: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E991C4-E511-4B76-99D0-525F9E3BB1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1893064"/>
            <a:ext cx="40495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Continuous Gaussian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2F64C-6D61-47C5-B94A-92E17AA00097}"/>
                  </a:ext>
                </a:extLst>
              </p:cNvPr>
              <p:cNvSpPr txBox="1"/>
              <p:nvPr/>
            </p:nvSpPr>
            <p:spPr>
              <a:xfrm>
                <a:off x="0" y="6071443"/>
                <a:ext cx="1085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 The values for the red box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/>
                  <a:t> will be given in our live session.  </a:t>
                </a:r>
              </a:p>
              <a:p>
                <a:r>
                  <a:rPr lang="en-US" dirty="0"/>
                  <a:t>(If you miss/lose yours, just make something up.  All that matters is that we have different values across the class.)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22F64C-6D61-47C5-B94A-92E17AA00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71443"/>
                <a:ext cx="10853292" cy="646331"/>
              </a:xfrm>
              <a:prstGeom prst="rect">
                <a:avLst/>
              </a:prstGeom>
              <a:blipFill>
                <a:blip r:embed="rId5"/>
                <a:stretch>
                  <a:fillRect l="-4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0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Bernoulli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36196"/>
                  </p:ext>
                </p:extLst>
              </p:nvPr>
            </p:nvGraphicFramePr>
            <p:xfrm>
              <a:off x="907624" y="2251102"/>
              <a:ext cx="4106635" cy="191984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with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probabilty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   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with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probabilty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 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636196"/>
                  </p:ext>
                </p:extLst>
              </p:nvPr>
            </p:nvGraphicFramePr>
            <p:xfrm>
              <a:off x="907624" y="2251102"/>
              <a:ext cx="4106635" cy="1919849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70332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310" r="-708" b="-17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98361" r="-708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98361" r="-708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11538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a fair coin (p=0.5)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unfair coin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 single trial with two outcomes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B5E7EB-2DF8-4BBE-ADED-5DD51A1EF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16" y="1828800"/>
            <a:ext cx="5220720" cy="3915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8F652E-96D6-494C-AE2E-14E565681D56}"/>
              </a:ext>
            </a:extLst>
          </p:cNvPr>
          <p:cNvSpPr txBox="1"/>
          <p:nvPr/>
        </p:nvSpPr>
        <p:spPr>
          <a:xfrm>
            <a:off x="6189315" y="937552"/>
            <a:ext cx="258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 of the distribution: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297A5-6A86-4FBB-805A-F242E15A263C}"/>
              </a:ext>
            </a:extLst>
          </p:cNvPr>
          <p:cNvSpPr txBox="1"/>
          <p:nvPr/>
        </p:nvSpPr>
        <p:spPr>
          <a:xfrm>
            <a:off x="0" y="6146224"/>
            <a:ext cx="1215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  <a:endParaRPr lang="en-US" sz="1000" b="1" dirty="0">
              <a:hlinkClick r:id="rId4"/>
            </a:endParaRPr>
          </a:p>
          <a:p>
            <a:r>
              <a:rPr lang="en-US" sz="1000" dirty="0">
                <a:hlinkClick r:id="rId4"/>
              </a:rPr>
              <a:t>https://en.wikipedia.org/wiki/Bernoulli_distribution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https://www.probabilitycourse.com/chapter3/3_1_5_special_discrete_distr.php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7107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80248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686662"/>
                  </p:ext>
                </p:extLst>
              </p:nvPr>
            </p:nvGraphicFramePr>
            <p:xfrm>
              <a:off x="907624" y="2251103"/>
              <a:ext cx="4790136" cy="235098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89166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500970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48094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- n exists</a:t>
                          </a:r>
                          <a:r>
                            <a:rPr lang="en-US" sz="1600" b="0" baseline="0" dirty="0"/>
                            <a:t> in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{0,1,2,…}</m:t>
                              </m:r>
                            </m:oMath>
                          </a14:m>
                          <a:r>
                            <a:rPr lang="en-US" sz="1600" dirty="0"/>
                            <a:t>, number of trials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/>
                            <a:t>- p exists</a:t>
                          </a:r>
                          <a:r>
                            <a:rPr lang="en-US" sz="1600" b="0" baseline="0" dirty="0"/>
                            <a:t> in [0,1], prob of success</a:t>
                          </a:r>
                          <a:endParaRPr lang="en-US" sz="1600" dirty="0"/>
                        </a:p>
                        <a:p>
                          <a:r>
                            <a:rPr lang="en-US" sz="1600" dirty="0"/>
                            <a:t>- q = 1 – p, prob of failure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87926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*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1686662"/>
                  </p:ext>
                </p:extLst>
              </p:nvPr>
            </p:nvGraphicFramePr>
            <p:xfrm>
              <a:off x="907624" y="2251103"/>
              <a:ext cx="4790136" cy="235098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89166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500970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48094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3" t="-62222" r="-522" b="-129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459155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5879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2" t="-303093" r="-272642" b="-3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 * 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4986931"/>
            <a:ext cx="4790136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a fair coin multiple times (p=0.5)</a:t>
            </a:r>
          </a:p>
          <a:p>
            <a:pPr marL="285750" indent="-285750">
              <a:buFontTx/>
              <a:buChar char="-"/>
            </a:pPr>
            <a:r>
              <a:rPr lang="en-US" dirty="0"/>
              <a:t>Flip of unfair coin multiple times  (p=?)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Multiples trial with two 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F652E-96D6-494C-AE2E-14E565681D56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102686" y="6159886"/>
            <a:ext cx="118861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Probabilities, Likelihoods, and Bayes Theorem | Kaggle</a:t>
            </a:r>
            <a:endParaRPr lang="en-US" sz="1000" dirty="0"/>
          </a:p>
          <a:p>
            <a:r>
              <a:rPr lang="en-US" sz="1000" dirty="0">
                <a:hlinkClick r:id="rId4"/>
              </a:rPr>
              <a:t>Binomial distribution </a:t>
            </a:r>
            <a:r>
              <a:rPr lang="en-US" sz="1000" dirty="0">
                <a:hlinkClick r:id="rId5"/>
              </a:rPr>
              <a:t>–</a:t>
            </a:r>
            <a:r>
              <a:rPr lang="en-US" sz="1000" dirty="0">
                <a:hlinkClick r:id="rId4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b="1" dirty="0">
              <a:hlinkClick r:id="rId5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96F67-4157-4102-B589-7A9154801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889" y="2262662"/>
            <a:ext cx="76200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04A43-8E1C-402D-8266-3FF4DE9A24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6369" y="1387518"/>
            <a:ext cx="4774572" cy="46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2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5" y="1406563"/>
            <a:ext cx="498141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833329"/>
                  </p:ext>
                </p:extLst>
              </p:nvPr>
            </p:nvGraphicFramePr>
            <p:xfrm>
              <a:off x="907624" y="2251102"/>
              <a:ext cx="4969069" cy="291245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45022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2404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4785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sz="1600" dirty="0"/>
                            <a:t> is expected rate of occurrences (2 in example plot)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(0,∞)</m:t>
                              </m:r>
                            </m:oMath>
                          </a14:m>
                          <a:endParaRPr lang="en-US" sz="1600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600" dirty="0"/>
                            <a:t>k (or x in plot) is number of successes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833329"/>
                  </p:ext>
                </p:extLst>
              </p:nvPr>
            </p:nvGraphicFramePr>
            <p:xfrm>
              <a:off x="907624" y="2251102"/>
              <a:ext cx="4969069" cy="2912457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45022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24047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47854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44" t="-43981" r="-584" b="-81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effectLst/>
                            </a:rPr>
                            <a:t>k in {0,1,… ,n} - number of successes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" t="-520513" r="-170627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44" t="-520513" r="-584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895276" y="5214715"/>
            <a:ext cx="4969068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number of times an event </a:t>
            </a:r>
            <a:r>
              <a:rPr lang="en-US" b="1" dirty="0"/>
              <a:t>with a constant probability </a:t>
            </a:r>
            <a:r>
              <a:rPr lang="en-US" dirty="0"/>
              <a:t>will happen during a fixed time. E.g. number of goals in a Super Bowl game.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193849"/>
            <a:ext cx="1215614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Probabilities, Likelihoods, and Bayes Theorem | Kaggle</a:t>
            </a:r>
            <a:endParaRPr lang="en-US" sz="1000" b="1" dirty="0"/>
          </a:p>
          <a:p>
            <a:r>
              <a:rPr lang="en-US" sz="1000" dirty="0">
                <a:hlinkClick r:id="rId4"/>
              </a:rPr>
              <a:t>Poisson distribution </a:t>
            </a:r>
            <a:r>
              <a:rPr lang="en-US" sz="1000" dirty="0">
                <a:hlinkClick r:id="rId5"/>
              </a:rPr>
              <a:t>–</a:t>
            </a:r>
            <a:r>
              <a:rPr lang="en-US" sz="1000" dirty="0">
                <a:hlinkClick r:id="rId4"/>
              </a:rPr>
              <a:t> Wikipedia</a:t>
            </a:r>
            <a:endParaRPr lang="en-US" sz="1000" dirty="0"/>
          </a:p>
          <a:p>
            <a:r>
              <a:rPr lang="en-US" sz="1000" dirty="0">
                <a:hlinkClick r:id="rId6"/>
              </a:rPr>
              <a:t>Probability.pdf (storage.googleapis.com)</a:t>
            </a:r>
            <a:endParaRPr lang="en-US" sz="1000" b="1" dirty="0">
              <a:hlinkClick r:id="rId5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33C8A-E728-4F34-A548-AFB2B4AEDFD1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9C5DE-FE4A-4B01-AFE9-704976D02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260" y="2335368"/>
            <a:ext cx="457200" cy="400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D5D8AF-75F7-4FEE-8A0A-F4B6A10850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659" y="1429131"/>
            <a:ext cx="4737991" cy="45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8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Uniform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discrete or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697623"/>
                  </p:ext>
                </p:extLst>
              </p:nvPr>
            </p:nvGraphicFramePr>
            <p:xfrm>
              <a:off x="907624" y="2251102"/>
              <a:ext cx="4106635" cy="303162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440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PMF/PDF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baseline="-25000" dirty="0"/>
                            <a:t>1/n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Discrete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integers with b &gt;= a, </a:t>
                          </a:r>
                          <a:b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 = b – a + 1</a:t>
                          </a:r>
                        </a:p>
                        <a:p>
                          <a:endParaRPr lang="en-US" sz="1400" b="0" i="0" kern="1200" baseline="-250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r>
                            <a:rPr lang="en-US" sz="1400" b="1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Continuous</a:t>
                          </a:r>
                          <a:r>
                            <a:rPr lang="en-US" sz="1400" b="0" i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∞&lt;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lang="en-US" sz="1400" b="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&lt; +∞</m:t>
                              </m:r>
                            </m:oMath>
                          </a14:m>
                          <a:br>
                            <a:rPr lang="en-US" sz="1100" b="0" baseline="-25000" dirty="0">
                              <a:ea typeface="Cambria Math" panose="02040503050406030204" pitchFamily="18" charset="0"/>
                            </a:rPr>
                          </a:br>
                          <a:endParaRPr lang="en-US" sz="1100" b="0" baseline="-2500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𝐷𝑖𝑠𝑐𝑟𝑒𝑡𝑒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+1, …,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endParaRPr lang="en-US" sz="1600" b="0" dirty="0"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𝐶𝑜𝑛𝑡𝑖𝑛𝑢𝑜𝑢𝑠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697623"/>
                  </p:ext>
                </p:extLst>
              </p:nvPr>
            </p:nvGraphicFramePr>
            <p:xfrm>
              <a:off x="907624" y="2251102"/>
              <a:ext cx="4106635" cy="303162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374403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PMF/PDF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baseline="-25000" dirty="0"/>
                            <a:t>1/n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98552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1615" r="-708" b="-1720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1061212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30286" r="-708" b="-58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104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403000" r="-17012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403000" r="-70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7624" y="5333917"/>
            <a:ext cx="4147670" cy="8002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sz="1400" dirty="0"/>
              <a:t>any case where probability of the outcome, number of outcomes, or parameters is the same across the domain.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900" dirty="0">
                <a:hlinkClick r:id="rId3"/>
              </a:rPr>
              <a:t>Probabilities, Likelihoods, and Bayes Theorem | Kaggle</a:t>
            </a:r>
            <a:endParaRPr lang="en-US" sz="900" b="1" dirty="0"/>
          </a:p>
          <a:p>
            <a:r>
              <a:rPr lang="en-US" sz="900" dirty="0">
                <a:hlinkClick r:id="rId4"/>
              </a:rPr>
              <a:t>Continuous uniform distribution - Wikipedia</a:t>
            </a:r>
            <a:endParaRPr lang="en-US" sz="900" b="1" dirty="0">
              <a:hlinkClick r:id="rId5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88AF2-F487-4094-A768-65311B470563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85213-22A6-4906-932D-6510F1CB5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467" y="1472585"/>
            <a:ext cx="4478376" cy="437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Beta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157755"/>
                  </p:ext>
                </p:extLst>
              </p:nvPr>
            </p:nvGraphicFramePr>
            <p:xfrm>
              <a:off x="907624" y="2251102"/>
              <a:ext cx="5070886" cy="272371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82827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88059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10541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𝑜𝑟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𝑜𝑟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(0,1)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157755"/>
                  </p:ext>
                </p:extLst>
              </p:nvPr>
            </p:nvGraphicFramePr>
            <p:xfrm>
              <a:off x="907624" y="2251102"/>
              <a:ext cx="5070886" cy="2723713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882827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3188059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1105415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0" t="-178095" r="-573" b="-1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0" t="-478689" r="-573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07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24" t="-353000" r="-17055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160" t="-353000" r="-573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7624" y="5333221"/>
            <a:ext cx="5070886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dirty="0"/>
              <a:t>Likelihood of completion of a project task during a timeframe. Used for PERT analysis and critical path determination in project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</a:p>
          <a:p>
            <a:r>
              <a:rPr lang="en-US" sz="1000" dirty="0">
                <a:hlinkClick r:id="rId3"/>
              </a:rPr>
              <a:t>Beta distribution </a:t>
            </a:r>
            <a:r>
              <a:rPr lang="en-US" sz="1000" dirty="0">
                <a:hlinkClick r:id="rId4"/>
              </a:rPr>
              <a:t>–</a:t>
            </a:r>
            <a:r>
              <a:rPr lang="en-US" sz="1000" dirty="0">
                <a:hlinkClick r:id="rId3"/>
              </a:rPr>
              <a:t> Wikipedia</a:t>
            </a:r>
            <a:r>
              <a:rPr lang="en-US" sz="1000" dirty="0"/>
              <a:t> </a:t>
            </a:r>
          </a:p>
          <a:p>
            <a:r>
              <a:rPr lang="en-US" sz="1000" dirty="0">
                <a:hlinkClick r:id="rId5"/>
              </a:rPr>
              <a:t>Probabilities, Likelihoods, and Bayes Theorem | Kaggle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F3FDF-1673-4BC4-A192-40835BC5223C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2733D1-0108-46BB-837C-6D2778B8C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761" y="1404037"/>
            <a:ext cx="4551788" cy="4516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325635-9B1C-4D92-A821-EE07B8226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800" y="2363007"/>
            <a:ext cx="2748961" cy="9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Gamma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244208"/>
                  </p:ext>
                </p:extLst>
              </p:nvPr>
            </p:nvGraphicFramePr>
            <p:xfrm>
              <a:off x="907624" y="2251102"/>
              <a:ext cx="4106635" cy="212589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0759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𝑠h𝑎𝑝𝑒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𝑟𝑎𝑡𝑒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(0, 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244208"/>
                  </p:ext>
                </p:extLst>
              </p:nvPr>
            </p:nvGraphicFramePr>
            <p:xfrm>
              <a:off x="907624" y="2251102"/>
              <a:ext cx="4106635" cy="212589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50759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84762" r="-708" b="-15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18033" r="-708" b="-1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607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255000" r="-17012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55000" r="-708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66199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  <a:r>
              <a:rPr lang="en-US" sz="1400" b="1" dirty="0"/>
              <a:t>“</a:t>
            </a:r>
            <a:r>
              <a:rPr lang="en-US" sz="1400" dirty="0"/>
              <a:t>in </a:t>
            </a:r>
            <a:r>
              <a:rPr lang="en-US" sz="1400" dirty="0">
                <a:hlinkClick r:id="rId3" tooltip="Bayesian statistics"/>
              </a:rPr>
              <a:t>Bayesian statistics</a:t>
            </a:r>
            <a:r>
              <a:rPr lang="en-US" sz="1400" dirty="0"/>
              <a:t>, where the gamma distribution is used as a </a:t>
            </a:r>
            <a:r>
              <a:rPr lang="en-US" sz="1400" dirty="0">
                <a:hlinkClick r:id="rId4" tooltip="Conjugate prior"/>
              </a:rPr>
              <a:t>conjugate prior</a:t>
            </a:r>
            <a:r>
              <a:rPr lang="en-US" sz="1400" dirty="0"/>
              <a:t> distribution for various types of inverse scale (rate) parameters, such as the </a:t>
            </a:r>
            <a:r>
              <a:rPr lang="en-US" sz="1400" i="1" dirty="0"/>
              <a:t>λ</a:t>
            </a:r>
            <a:r>
              <a:rPr lang="en-US" sz="1400" dirty="0"/>
              <a:t> of an </a:t>
            </a:r>
            <a:r>
              <a:rPr lang="en-US" sz="1400" dirty="0">
                <a:hlinkClick r:id="rId5" tooltip="Exponential distribution"/>
              </a:rPr>
              <a:t>exponential distribution</a:t>
            </a:r>
            <a:r>
              <a:rPr lang="en-US" sz="1400" dirty="0"/>
              <a:t> or a </a:t>
            </a:r>
            <a:r>
              <a:rPr lang="en-US" sz="1400" dirty="0">
                <a:hlinkClick r:id="rId6" tooltip="Poisson distribution"/>
              </a:rPr>
              <a:t>Poisson distribution</a:t>
            </a:r>
            <a:r>
              <a:rPr lang="en-US" sz="1400" baseline="30000" dirty="0">
                <a:hlinkClick r:id="rId7"/>
              </a:rPr>
              <a:t>[3]</a:t>
            </a:r>
            <a:r>
              <a:rPr lang="en-US" sz="1400" dirty="0"/>
              <a:t> – or for that matter, the </a:t>
            </a:r>
            <a:r>
              <a:rPr lang="en-US" sz="1400" i="1" dirty="0"/>
              <a:t>β</a:t>
            </a:r>
            <a:r>
              <a:rPr lang="en-US" sz="1400" dirty="0"/>
              <a:t> of the gamma distribution itself.” (Wikipedia)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 </a:t>
            </a:r>
            <a:r>
              <a:rPr lang="en-US" sz="1000" dirty="0">
                <a:hlinkClick r:id="rId8"/>
              </a:rPr>
              <a:t>Gamma distribution - Wikipedia</a:t>
            </a:r>
            <a:endParaRPr lang="en-US" sz="1000" b="1" dirty="0">
              <a:hlinkClick r:id="rId9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2B9A0-8E92-4CF3-9A0D-7169FDAB8EF3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FFDCE-860A-4811-B4AD-5F199930B5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19611" y="1481415"/>
            <a:ext cx="4528087" cy="4539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71A03-540A-48CA-A94E-45AF78E7CA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6032" y="2276070"/>
            <a:ext cx="17145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Gaussian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 </a:t>
            </a:r>
            <a:r>
              <a:rPr lang="en-US" dirty="0"/>
              <a:t>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865113"/>
                  </p:ext>
                </p:extLst>
              </p:nvPr>
            </p:nvGraphicFramePr>
            <p:xfrm>
              <a:off x="907624" y="2251102"/>
              <a:ext cx="4106635" cy="215609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67032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𝑚𝑒𝑎𝑛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𝑣𝑎𝑟𝑖𝑎𝑛𝑐𝑒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865113"/>
                  </p:ext>
                </p:extLst>
              </p:nvPr>
            </p:nvGraphicFramePr>
            <p:xfrm>
              <a:off x="907624" y="2251102"/>
              <a:ext cx="4106635" cy="215609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670329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109524" r="-708" b="-13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60656" r="-708" b="-1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60256" r="-17012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60256" r="-708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12311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real-valued random variables where the distribution is not known.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Height and weight distributions in a general population.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3"/>
              </a:rPr>
              <a:t>Normal distribution - Wikipedia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B929D-6342-4E8A-8F0A-1D0CFEBE0EB8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F78C00-B80D-41AD-BBF3-F02D79CD6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093" y="2270475"/>
            <a:ext cx="131445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6944D5-8FFB-455F-852E-81B4EBE72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592" y="1387518"/>
            <a:ext cx="4792125" cy="46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3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EEDB-BAE1-4867-9BC6-D91977AE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6" y="61955"/>
            <a:ext cx="5349484" cy="1325563"/>
          </a:xfrm>
        </p:spPr>
        <p:txBody>
          <a:bodyPr/>
          <a:lstStyle/>
          <a:p>
            <a:r>
              <a:rPr lang="en-US" b="1" dirty="0"/>
              <a:t>t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79EDF-B7E0-4D88-B495-683C4F1D4102}"/>
              </a:ext>
            </a:extLst>
          </p:cNvPr>
          <p:cNvSpPr txBox="1"/>
          <p:nvPr/>
        </p:nvSpPr>
        <p:spPr>
          <a:xfrm>
            <a:off x="895276" y="1406563"/>
            <a:ext cx="41070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Support Type:</a:t>
            </a:r>
            <a:r>
              <a:rPr lang="en-US" dirty="0"/>
              <a:t> single variable, continuous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343540"/>
                  </p:ext>
                </p:extLst>
              </p:nvPr>
            </p:nvGraphicFramePr>
            <p:xfrm>
              <a:off x="907624" y="2251102"/>
              <a:ext cx="4106635" cy="214257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92605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PDF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𝚪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𝒊𝒔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𝒕𝒉𝒆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𝒈𝒂𝒎𝒎𝒂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𝒇𝒖𝒏𝒄𝒕𝒊𝒐𝒏</m:t>
                                </m:r>
                              </m:oMath>
                            </m:oMathPara>
                          </a14:m>
                          <a:endParaRPr lang="en-US" sz="1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 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(−∞, +∞)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Mean E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b="1" dirty="0"/>
                            <a:t>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&gt;1,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𝑜𝑡h𝑒𝑟𝑤𝑖𝑠𝑒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𝑢𝑛𝑑𝑒𝑓𝑖𝑛𝑒𝑑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8D072831-78F0-4F77-9786-960762646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343540"/>
                  </p:ext>
                </p:extLst>
              </p:nvPr>
            </p:nvGraphicFramePr>
            <p:xfrm>
              <a:off x="907624" y="2251102"/>
              <a:ext cx="4106635" cy="2142574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524799">
                      <a:extLst>
                        <a:ext uri="{9D8B030D-6E8A-4147-A177-3AD203B41FA5}">
                          <a16:colId xmlns:a16="http://schemas.microsoft.com/office/drawing/2014/main" val="4049054063"/>
                        </a:ext>
                      </a:extLst>
                    </a:gridCol>
                    <a:gridCol w="2581836">
                      <a:extLst>
                        <a:ext uri="{9D8B030D-6E8A-4147-A177-3AD203B41FA5}">
                          <a16:colId xmlns:a16="http://schemas.microsoft.com/office/drawing/2014/main" val="642450788"/>
                        </a:ext>
                      </a:extLst>
                    </a:gridCol>
                  </a:tblGrid>
                  <a:tr h="9260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289" r="-170120" b="-132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673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Parameters: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257377" r="-708" b="-2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5337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Support: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57377" r="-708" b="-1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792736"/>
                      </a:ext>
                    </a:extLst>
                  </a:tr>
                  <a:tr h="4748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8" t="-357692" r="-17012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434" t="-357692" r="-70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57590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EDDE04E-CBE1-4CD7-A841-21E1F8912480}"/>
              </a:ext>
            </a:extLst>
          </p:cNvPr>
          <p:cNvSpPr/>
          <p:nvPr/>
        </p:nvSpPr>
        <p:spPr>
          <a:xfrm>
            <a:off x="6119906" y="836706"/>
            <a:ext cx="5868894" cy="53587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/>
              <a:t>Support Type: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87635-93F6-40CE-AE4F-26C16C8B86EC}"/>
              </a:ext>
            </a:extLst>
          </p:cNvPr>
          <p:cNvSpPr txBox="1"/>
          <p:nvPr/>
        </p:nvSpPr>
        <p:spPr>
          <a:xfrm>
            <a:off x="908424" y="4446494"/>
            <a:ext cx="414767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Typical Uses:</a:t>
            </a:r>
          </a:p>
          <a:p>
            <a:r>
              <a:rPr lang="en-US" dirty="0"/>
              <a:t> - Significance tests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6F4F1-96EB-4538-8D5A-AA525F786804}"/>
              </a:ext>
            </a:extLst>
          </p:cNvPr>
          <p:cNvSpPr txBox="1"/>
          <p:nvPr/>
        </p:nvSpPr>
        <p:spPr>
          <a:xfrm>
            <a:off x="0" y="6317674"/>
            <a:ext cx="121561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Resources:</a:t>
            </a:r>
          </a:p>
          <a:p>
            <a:r>
              <a:rPr lang="en-US" sz="1000" dirty="0">
                <a:hlinkClick r:id="rId3"/>
              </a:rPr>
              <a:t>Student's t-distribution - Wikipedia</a:t>
            </a:r>
            <a:endParaRPr lang="en-US" sz="1000" b="1" dirty="0">
              <a:hlinkClick r:id="rId4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0139-9432-4B68-A93D-160C90A2CBA5}"/>
              </a:ext>
            </a:extLst>
          </p:cNvPr>
          <p:cNvSpPr txBox="1"/>
          <p:nvPr/>
        </p:nvSpPr>
        <p:spPr>
          <a:xfrm>
            <a:off x="6189315" y="937552"/>
            <a:ext cx="2794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Plot(s) of the distribution: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18C50-F094-41BB-A945-24EBCAD06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506" y="1473827"/>
            <a:ext cx="4936297" cy="4624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298C50-077D-47C2-B2E6-8D41AE62BD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294" y="2263241"/>
            <a:ext cx="2346930" cy="68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14030</TotalTime>
  <Words>1657</Words>
  <Application>Microsoft Office PowerPoint</Application>
  <PresentationFormat>Widescreen</PresentationFormat>
  <Paragraphs>247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Arial Unicode MS</vt:lpstr>
      <vt:lpstr>Calibri</vt:lpstr>
      <vt:lpstr>Calibri Light</vt:lpstr>
      <vt:lpstr>Cambria Math</vt:lpstr>
      <vt:lpstr>Office Theme</vt:lpstr>
      <vt:lpstr>Probability Distributions</vt:lpstr>
      <vt:lpstr>Bernoulli Distribution</vt:lpstr>
      <vt:lpstr>Binomial Distribution</vt:lpstr>
      <vt:lpstr>Poisson Distribution</vt:lpstr>
      <vt:lpstr>Uniform Distribution</vt:lpstr>
      <vt:lpstr>Beta Distribution</vt:lpstr>
      <vt:lpstr>Gamma Distribution</vt:lpstr>
      <vt:lpstr>Gaussian Distribution</vt:lpstr>
      <vt:lpstr>t Distribution</vt:lpstr>
      <vt:lpstr>Cauchy Distribution</vt:lpstr>
      <vt:lpstr>Multinomial Distribution</vt:lpstr>
      <vt:lpstr>Dirichlet Distribution</vt:lpstr>
      <vt:lpstr>Multivariate Gaussian Distribution</vt:lpstr>
      <vt:lpstr>Multivariate t Distribution</vt:lpstr>
      <vt:lpstr>Wishart Distribution</vt:lpstr>
      <vt:lpstr>Compute the Likelihoods: (Use https://www.kaggle.com/billbasener/probability-distributions-and-likelihoods Section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William Basener</dc:creator>
  <cp:lastModifiedBy>Diana McSpadden</cp:lastModifiedBy>
  <cp:revision>50</cp:revision>
  <dcterms:created xsi:type="dcterms:W3CDTF">2020-08-25T13:36:17Z</dcterms:created>
  <dcterms:modified xsi:type="dcterms:W3CDTF">2021-09-07T20:03:15Z</dcterms:modified>
</cp:coreProperties>
</file>