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4F41-E398-4333-857D-10D4E862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262BF-F625-41E4-A05F-6844DF56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9F0B-42BD-4A80-9143-BB11968C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20560-2791-4F37-AA8D-5A54AA1F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B6D9-73AD-4DC6-83B4-F518351C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1021-EC29-4F08-A685-8EA650E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60560-BF84-4EEB-8D6C-7AD7B9F3E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DAFA-7C3A-424C-886F-3E19AAB9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4A24-C1B8-4059-AEEB-82AB1752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67B0-E9C4-463B-8BC3-14C0D46B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8356B-854D-4C7E-A4AC-FC05B1D3E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73AC5-0E18-47A9-BCE9-881D5D05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63C5-DD7E-4DC5-9E7B-141DD589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9626-86B8-4AAA-9E53-619F52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F7BA-7BEF-411D-BCE6-F03DDE9E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96F-B8C7-4814-AA26-35920112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13CD-87FB-4360-9364-BB3E8424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5635-F661-4A69-8F3E-2FA9F13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5DDA-A646-4E9D-9826-245AA443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D5A1-DC78-4C15-8DF9-DA74850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839D-3AE7-47A5-88EF-5A3A4838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1273-CB47-41E8-8F32-71518F78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833D-1451-4B3D-9D9D-A4630C77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98C1-1D3A-47C4-BE63-2A310732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8D31-2E45-4BF2-8649-B620E3A2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43F6-673A-486B-85B5-918E4A37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BC91-3771-4C0C-8255-6CFB87196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479C1-B170-4992-AC58-1FE6D85B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3DA0E-EC17-4A4A-BB27-2920E75E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6CEA-3F4E-4A96-9BB7-847C9E68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91D5B-3B14-4522-A87F-2A7B222F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9392-C1F2-487D-930D-F565918C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02E57-67C1-4B36-BBAF-C3D957C6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2704-0577-428E-927A-7E2131100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09F7-8B3A-4AA2-A703-2984E793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EFA53-602C-4040-BE0F-5627DBBD6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19897-7EEE-4503-B33F-54F75110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1FFE-7C19-4450-BD8D-5517C40C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9DF86-D0F0-4385-9807-F5162B9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B497-6614-45B2-820A-E88C1E4A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86FA4-0F58-4F80-A0EE-D2C374B0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B0CDD-E035-4F4E-A315-099AA08A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699DE-A6CA-4BE1-A817-AB11DCD2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F3DD2-754A-4723-A009-2AD306F6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9E930-4D30-4ED3-A34C-4A2794F8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0C71D-E053-45E3-BEA8-15539F86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A04C-1F33-4D37-A597-15C5933A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0B7C-4916-4965-9B93-972A810D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27E58-3234-4662-8182-A6CED575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E4F97-3FB9-4C01-B71B-10FF69B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BD9D4-93F2-44FF-AF23-D2594945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BBF52-8F59-46E0-92B3-DB5E926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38E7-7921-4A30-AA72-CBC573BD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03D06-E961-4D72-9AEA-AD88CE0E5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3C082-9FAE-4A6F-ABDC-D2AF125FA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99615-9882-4B2E-A98D-2ECB495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3CCA6-AE97-40E0-B0AD-8FFE14E2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9887B-85E3-41E5-B928-34F58541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89FE6-624A-4795-853F-E9623EFC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D02E9-DAB7-4BF9-8BD8-FD540341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AB31-60D0-4E56-BB28-53509D8B8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C3A1-42A1-421A-8CF7-D5228AFF269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708E-DA4B-42C4-BBC5-12C1FB96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8D4B-3C57-4A36-810F-19632927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uchy_distribu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docs.scipy.org/doc/scipy/reference/generated/scipy.stats.cauchy.html" TargetMode="External"/><Relationship Id="rId4" Type="http://schemas.openxmlformats.org/officeDocument/2006/relationships/hyperlink" Target="https://en.wikipedia.org/wiki/Bernoulli_distribu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kaggle.com/billbasener/probability-distributions-and-likelihood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kaggle-forum-message-attachments/687102/14528/Probability.pdf" TargetMode="External"/><Relationship Id="rId5" Type="http://schemas.openxmlformats.org/officeDocument/2006/relationships/hyperlink" Target="https://www.probabilitycourse.com/chapter3/3_1_5_special_discrete_distr.php" TargetMode="External"/><Relationship Id="rId4" Type="http://schemas.openxmlformats.org/officeDocument/2006/relationships/hyperlink" Target="https://en.wikipedia.org/wiki/Bernoulli_distribu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kaggle.com/billbasener/probabilities-likelihoods-and-bayes-theorem?scriptVersionId=41785617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kaggle-forum-message-attachments/687102/14528/Probability.pdf" TargetMode="External"/><Relationship Id="rId5" Type="http://schemas.openxmlformats.org/officeDocument/2006/relationships/hyperlink" Target="https://en.wikipedia.org/wiki/Bernoulli_distribution" TargetMode="External"/><Relationship Id="rId4" Type="http://schemas.openxmlformats.org/officeDocument/2006/relationships/hyperlink" Target="https://en.wikipedia.org/wiki/Binomial_distribu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billbasener/probabilities-likelihoods-and-bayes-theorem?scriptVersionId=41785617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kaggle-forum-message-attachments/687102/14528/Probability.pdf" TargetMode="External"/><Relationship Id="rId5" Type="http://schemas.openxmlformats.org/officeDocument/2006/relationships/hyperlink" Target="https://en.wikipedia.org/wiki/Bernoulli_distribution" TargetMode="External"/><Relationship Id="rId4" Type="http://schemas.openxmlformats.org/officeDocument/2006/relationships/hyperlink" Target="https://en.wikipedia.org/wiki/Poisson_distribu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kaggle.com/billbasener/probabilities-likelihoods-and-bayes-theorem?scriptVersionId=41785617" TargetMode="External"/><Relationship Id="rId4" Type="http://schemas.openxmlformats.org/officeDocument/2006/relationships/hyperlink" Target="https://en.wikipedia.org/wiki/Bernoulli_distribu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1DAB-2598-42A6-97C1-4F3590B7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3A9B8-7B48-43C4-87FD-3B7278018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225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Instructions</a:t>
            </a:r>
            <a:r>
              <a:rPr lang="en-US" dirty="0"/>
              <a:t>:  Have these slides completed and </a:t>
            </a:r>
            <a:r>
              <a:rPr lang="en-US" u="sng" dirty="0"/>
              <a:t>have your likelihoods on the last slide ready to share in Live Session Module 1, on Tuesday, September 1</a:t>
            </a:r>
            <a:r>
              <a:rPr lang="en-US" dirty="0"/>
              <a:t>.  The first slide for the Bernoulli distribution is completed as an example for you.  You may use any references or resources you want.</a:t>
            </a:r>
          </a:p>
          <a:p>
            <a:pPr algn="l"/>
            <a:r>
              <a:rPr lang="en-US" dirty="0"/>
              <a:t>We will discuss results on Live Session Module 1, and </a:t>
            </a:r>
            <a:r>
              <a:rPr lang="en-US" u="sng" dirty="0"/>
              <a:t>they will be submitted by September 8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08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Cauchy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669877"/>
                  </p:ext>
                </p:extLst>
              </p:nvPr>
            </p:nvGraphicFramePr>
            <p:xfrm>
              <a:off x="907624" y="2251102"/>
              <a:ext cx="4680376" cy="244667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555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946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is the “location parameter”, specifying the location of the peak of the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−∞, +∞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669877"/>
                  </p:ext>
                </p:extLst>
              </p:nvPr>
            </p:nvGraphicFramePr>
            <p:xfrm>
              <a:off x="907624" y="2251102"/>
              <a:ext cx="4680376" cy="244667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555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946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49" t="-123333" r="-579" b="-1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49" t="-439344" r="-579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421795" r="-20757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4820021"/>
            <a:ext cx="467821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  <a:r>
              <a:rPr lang="en-US" sz="1000" dirty="0">
                <a:hlinkClick r:id="rId3"/>
              </a:rPr>
              <a:t>Cauchy distribution </a:t>
            </a:r>
            <a:r>
              <a:rPr lang="en-US" sz="1000" dirty="0">
                <a:hlinkClick r:id="rId4"/>
              </a:rPr>
              <a:t>–</a:t>
            </a:r>
            <a:r>
              <a:rPr lang="en-US" sz="1000" dirty="0">
                <a:hlinkClick r:id="rId3"/>
              </a:rPr>
              <a:t> Wikipedia</a:t>
            </a:r>
            <a:endParaRPr lang="en-US" sz="1000" dirty="0"/>
          </a:p>
          <a:p>
            <a:r>
              <a:rPr lang="en-US" sz="1000" dirty="0" err="1">
                <a:hlinkClick r:id="rId5"/>
              </a:rPr>
              <a:t>scipy.stats.cauchy</a:t>
            </a:r>
            <a:r>
              <a:rPr lang="en-US" sz="1000" dirty="0">
                <a:hlinkClick r:id="rId5"/>
              </a:rPr>
              <a:t> — SciPy v1.7.1 Manual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C0139-9432-4B68-A93D-160C90A2CBA5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04430-71EB-4C3C-9B8B-3F140421E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71" y="2335368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5" y="61955"/>
            <a:ext cx="5843333" cy="1325563"/>
          </a:xfrm>
        </p:spPr>
        <p:txBody>
          <a:bodyPr/>
          <a:lstStyle/>
          <a:p>
            <a:r>
              <a:rPr lang="en-US" b="1" dirty="0"/>
              <a:t>Multinomial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2718773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2718773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41026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3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7BAC2-FAD3-489B-8957-DB02220AD549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3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Dirichlet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6511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6511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41026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3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D925F-14A0-4225-8D6C-2A99207C3797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1" y="81307"/>
            <a:ext cx="5349484" cy="1325563"/>
          </a:xfrm>
        </p:spPr>
        <p:txBody>
          <a:bodyPr/>
          <a:lstStyle/>
          <a:p>
            <a:r>
              <a:rPr lang="en-US" b="1" dirty="0"/>
              <a:t>Multivariate Gaussian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08076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08076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41026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3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D48C5-E0F4-4706-9B92-7AF0E5892667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879"/>
            <a:ext cx="5984723" cy="1325563"/>
          </a:xfrm>
        </p:spPr>
        <p:txBody>
          <a:bodyPr/>
          <a:lstStyle/>
          <a:p>
            <a:r>
              <a:rPr lang="en-US" b="1" dirty="0"/>
              <a:t>Multivariate 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152605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152605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41026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3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6C1B3-3AEF-44CA-A5C4-FCD65E5DBEC5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7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1" y="81307"/>
            <a:ext cx="5349484" cy="1325563"/>
          </a:xfrm>
        </p:spPr>
        <p:txBody>
          <a:bodyPr/>
          <a:lstStyle/>
          <a:p>
            <a:r>
              <a:rPr lang="en-US" b="1" dirty="0"/>
              <a:t>Wishart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190095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190095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41026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3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F2783-075F-4F33-9D83-8899A5319DD7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7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CB32-53A9-4FDC-B1B9-28393401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7" y="365125"/>
            <a:ext cx="11696520" cy="1325563"/>
          </a:xfrm>
        </p:spPr>
        <p:txBody>
          <a:bodyPr>
            <a:normAutofit/>
          </a:bodyPr>
          <a:lstStyle/>
          <a:p>
            <a:r>
              <a:rPr lang="en-US" dirty="0"/>
              <a:t>Compute the Likelihoods:</a:t>
            </a:r>
            <a:br>
              <a:rPr lang="en-US" dirty="0"/>
            </a:br>
            <a:r>
              <a:rPr lang="en-US" sz="2400" dirty="0"/>
              <a:t>(Use </a:t>
            </a:r>
            <a:r>
              <a:rPr lang="en-US" sz="2400" dirty="0">
                <a:hlinkClick r:id="rId2"/>
              </a:rPr>
              <a:t>https://www.kaggle.com/billbasener/probability-distributions-and-likelihoods</a:t>
            </a:r>
            <a:r>
              <a:rPr lang="en-US" sz="2400" dirty="0"/>
              <a:t> Section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116363-FE53-4A30-922D-430E272572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=∎|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116363-FE53-4A30-922D-430E27257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2C846A0-530B-4F4D-84A7-3B8F1484E97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=7)=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2C846A0-530B-4F4D-84A7-3B8F1484E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027F7A8B-F2B8-4F97-9C25-5FE9110B8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893064"/>
            <a:ext cx="3664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Discrete Binomial Distribution: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E991C4-E511-4B76-99D0-525F9E3BB1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1893064"/>
            <a:ext cx="4049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Continuous Gaussian Distribution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22F64C-6D61-47C5-B94A-92E17AA00097}"/>
                  </a:ext>
                </a:extLst>
              </p:cNvPr>
              <p:cNvSpPr txBox="1"/>
              <p:nvPr/>
            </p:nvSpPr>
            <p:spPr>
              <a:xfrm>
                <a:off x="0" y="6071443"/>
                <a:ext cx="1085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NOTE:  The values for the red box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/>
                  <a:t> will be given in our live session.  </a:t>
                </a:r>
              </a:p>
              <a:p>
                <a:r>
                  <a:rPr lang="en-US" dirty="0"/>
                  <a:t>(If you miss/lose yours, just make something up.  All that matters is that we have different values across the class.)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22F64C-6D61-47C5-B94A-92E17AA00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71443"/>
                <a:ext cx="10853292" cy="646331"/>
              </a:xfrm>
              <a:prstGeom prst="rect">
                <a:avLst/>
              </a:prstGeom>
              <a:blipFill>
                <a:blip r:embed="rId5"/>
                <a:stretch>
                  <a:fillRect l="-44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0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Bernoulli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636196"/>
                  </p:ext>
                </p:extLst>
              </p:nvPr>
            </p:nvGraphicFramePr>
            <p:xfrm>
              <a:off x="907624" y="2251102"/>
              <a:ext cx="4106635" cy="191984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with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probabilty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with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probabilty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636196"/>
                  </p:ext>
                </p:extLst>
              </p:nvPr>
            </p:nvGraphicFramePr>
            <p:xfrm>
              <a:off x="907624" y="2251102"/>
              <a:ext cx="4106635" cy="191984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0332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4310" r="-708" b="-17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98361" r="-708" b="-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298361" r="-708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11538" r="-70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a fair coin (p=0.5)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unfair coin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Any single trial with two outcomes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5E7EB-2DF8-4BBE-ADED-5DD51A1EF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6" y="1828800"/>
            <a:ext cx="5220720" cy="3915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8F652E-96D6-494C-AE2E-14E565681D56}"/>
              </a:ext>
            </a:extLst>
          </p:cNvPr>
          <p:cNvSpPr txBox="1"/>
          <p:nvPr/>
        </p:nvSpPr>
        <p:spPr>
          <a:xfrm>
            <a:off x="6189315" y="937552"/>
            <a:ext cx="2587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of the distribution: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297A5-6A86-4FBB-805A-F242E15A263C}"/>
              </a:ext>
            </a:extLst>
          </p:cNvPr>
          <p:cNvSpPr txBox="1"/>
          <p:nvPr/>
        </p:nvSpPr>
        <p:spPr>
          <a:xfrm>
            <a:off x="0" y="6146224"/>
            <a:ext cx="1215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4"/>
            </a:endParaRPr>
          </a:p>
          <a:p>
            <a:r>
              <a:rPr lang="en-US" sz="1000" dirty="0">
                <a:hlinkClick r:id="rId4"/>
              </a:rPr>
              <a:t>https://en.wikipedia.org/wiki/Bernoulli_distribution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https://www.probabilitycourse.com/chapter3/3_1_5_special_discrete_distr.php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6"/>
              </a:rPr>
              <a:t>Probability.pdf (storage.googleapis.com)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10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Binomial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686662"/>
                  </p:ext>
                </p:extLst>
              </p:nvPr>
            </p:nvGraphicFramePr>
            <p:xfrm>
              <a:off x="907624" y="2251103"/>
              <a:ext cx="4790136" cy="235098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89166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500970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48094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4591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/>
                            <a:t>- n exists</a:t>
                          </a:r>
                          <a:r>
                            <a:rPr lang="en-US" sz="1600" b="0" baseline="0" dirty="0"/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{0,1,2,…}</m:t>
                              </m:r>
                            </m:oMath>
                          </a14:m>
                          <a:r>
                            <a:rPr lang="en-US" sz="1600" dirty="0"/>
                            <a:t>, number of trials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/>
                            <a:t>- p exists</a:t>
                          </a:r>
                          <a:r>
                            <a:rPr lang="en-US" sz="1600" b="0" baseline="0" dirty="0"/>
                            <a:t> in [0,1], prob of success</a:t>
                          </a:r>
                          <a:endParaRPr lang="en-US" sz="1600" dirty="0"/>
                        </a:p>
                        <a:p>
                          <a:r>
                            <a:rPr lang="en-US" sz="1600" dirty="0"/>
                            <a:t>- q = 1 – p, prob of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4591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587926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 *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686662"/>
                  </p:ext>
                </p:extLst>
              </p:nvPr>
            </p:nvGraphicFramePr>
            <p:xfrm>
              <a:off x="907624" y="2251103"/>
              <a:ext cx="4790136" cy="235098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89166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500970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48094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43" t="-62222" r="-522" b="-1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4591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587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" t="-303093" r="-272642" b="-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 *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4986931"/>
            <a:ext cx="4790136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a fair coin multiple times (p=0.5)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unfair coin multiple times  (p=?)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Multiples trial with two outcomes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F652E-96D6-494C-AE2E-14E565681D56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102686" y="6159886"/>
            <a:ext cx="11886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1000" dirty="0">
                <a:hlinkClick r:id="rId3"/>
              </a:rPr>
              <a:t>Probabilities, Likelihoods, and Bayes Theorem | Kaggle</a:t>
            </a:r>
            <a:endParaRPr lang="en-US" sz="1000" dirty="0"/>
          </a:p>
          <a:p>
            <a:r>
              <a:rPr lang="en-US" sz="1000" dirty="0">
                <a:hlinkClick r:id="rId4"/>
              </a:rPr>
              <a:t>Binomial distribution </a:t>
            </a:r>
            <a:r>
              <a:rPr lang="en-US" sz="1000" dirty="0">
                <a:hlinkClick r:id="rId5"/>
              </a:rPr>
              <a:t>–</a:t>
            </a:r>
            <a:r>
              <a:rPr lang="en-US" sz="1000" dirty="0">
                <a:hlinkClick r:id="rId4"/>
              </a:rPr>
              <a:t> Wikipedia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Probability.pdf (storage.googleapis.com)</a:t>
            </a:r>
            <a:endParaRPr lang="en-US" sz="1000" b="1" dirty="0">
              <a:hlinkClick r:id="rId5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96F67-4157-4102-B589-7A9154801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889" y="2262662"/>
            <a:ext cx="7620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204A43-8E1C-402D-8266-3FF4DE9A24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6369" y="1387518"/>
            <a:ext cx="4774572" cy="46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2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Poisson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833329"/>
                  </p:ext>
                </p:extLst>
              </p:nvPr>
            </p:nvGraphicFramePr>
            <p:xfrm>
              <a:off x="907624" y="2251102"/>
              <a:ext cx="4969069" cy="291245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45022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2404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4785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600" dirty="0"/>
                            <a:t> is expected rate of occurrences (2 in example plot)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(0,∞)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sz="1600" dirty="0"/>
                            <a:t>k (or x in plot) is number of successes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833329"/>
                  </p:ext>
                </p:extLst>
              </p:nvPr>
            </p:nvGraphicFramePr>
            <p:xfrm>
              <a:off x="907624" y="2251102"/>
              <a:ext cx="4969069" cy="291245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45022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2404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4785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44" t="-43981" r="-584" b="-81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" t="-520513" r="-170627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44" t="-520513" r="-584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5214715"/>
            <a:ext cx="496906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number of times an event </a:t>
            </a:r>
            <a:r>
              <a:rPr lang="en-US" b="1" dirty="0"/>
              <a:t>with a constant probability </a:t>
            </a:r>
            <a:r>
              <a:rPr lang="en-US" dirty="0"/>
              <a:t>will happen during a fixed time. E.g. number of goals in a Super Bowl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193849"/>
            <a:ext cx="121561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1000" dirty="0">
                <a:hlinkClick r:id="rId3"/>
              </a:rPr>
              <a:t>Probabilities, Likelihoods, and Bayes Theorem | Kaggle</a:t>
            </a:r>
            <a:endParaRPr lang="en-US" sz="1000" b="1" dirty="0"/>
          </a:p>
          <a:p>
            <a:r>
              <a:rPr lang="en-US" sz="1000" dirty="0">
                <a:hlinkClick r:id="rId4"/>
              </a:rPr>
              <a:t>Poisson distribution </a:t>
            </a:r>
            <a:r>
              <a:rPr lang="en-US" sz="1000" dirty="0">
                <a:hlinkClick r:id="rId5"/>
              </a:rPr>
              <a:t>–</a:t>
            </a:r>
            <a:r>
              <a:rPr lang="en-US" sz="1000" dirty="0">
                <a:hlinkClick r:id="rId4"/>
              </a:rPr>
              <a:t> Wikipedia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Probability.pdf (storage.googleapis.com)</a:t>
            </a:r>
            <a:endParaRPr lang="en-US" sz="1000" b="1" dirty="0">
              <a:hlinkClick r:id="rId5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33C8A-E728-4F34-A548-AFB2B4AEDFD1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9C5DE-FE4A-4B01-AFE9-704976D0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260" y="2335368"/>
            <a:ext cx="457200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5D8AF-75F7-4FEE-8A0A-F4B6A10850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4659" y="1429131"/>
            <a:ext cx="4737991" cy="45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Uniform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20805"/>
                  </p:ext>
                </p:extLst>
              </p:nvPr>
            </p:nvGraphicFramePr>
            <p:xfrm>
              <a:off x="907624" y="2251102"/>
              <a:ext cx="4106635" cy="167372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br>
                            <a:rPr lang="en-US" b="0" baseline="-25000" dirty="0">
                              <a:ea typeface="Cambria Math" panose="02040503050406030204" pitchFamily="18" charset="0"/>
                            </a:rPr>
                          </a:b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20805"/>
                  </p:ext>
                </p:extLst>
              </p:nvPr>
            </p:nvGraphicFramePr>
            <p:xfrm>
              <a:off x="907624" y="2251102"/>
              <a:ext cx="4106635" cy="167372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br>
                            <a:rPr lang="en-US" b="0" baseline="-25000" dirty="0">
                              <a:ea typeface="Cambria Math" panose="02040503050406030204" pitchFamily="18" charset="0"/>
                            </a:rPr>
                          </a:b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58974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3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88AF2-F487-4094-A768-65311B470563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85213-22A6-4906-932D-6510F1CB5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467" y="1472585"/>
            <a:ext cx="4478376" cy="43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4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Beta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423068"/>
                  </p:ext>
                </p:extLst>
              </p:nvPr>
            </p:nvGraphicFramePr>
            <p:xfrm>
              <a:off x="907624" y="2251102"/>
              <a:ext cx="5070886" cy="232193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82827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88059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10541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423068"/>
                  </p:ext>
                </p:extLst>
              </p:nvPr>
            </p:nvGraphicFramePr>
            <p:xfrm>
              <a:off x="907624" y="2251102"/>
              <a:ext cx="5070886" cy="232193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82827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88059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10541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4" t="-396154" r="-17055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7624" y="5333221"/>
            <a:ext cx="507088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Likelihood of completion of a project task during a timeframe. Used for PERT analysis and critical path determination in project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1000" dirty="0">
                <a:hlinkClick r:id="rId3"/>
              </a:rPr>
              <a:t>Beta distribution </a:t>
            </a:r>
            <a:r>
              <a:rPr lang="en-US" sz="1000" dirty="0">
                <a:hlinkClick r:id="rId4"/>
              </a:rPr>
              <a:t>–</a:t>
            </a:r>
            <a:r>
              <a:rPr lang="en-US" sz="1000" dirty="0">
                <a:hlinkClick r:id="rId3"/>
              </a:rPr>
              <a:t> Wikipedia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5"/>
              </a:rPr>
              <a:t>Probabilities, Likelihoods, and Bayes Theorem | Kaggle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F3FDF-1673-4BC4-A192-40835BC5223C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733D1-0108-46BB-837C-6D2778B8C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761" y="1404037"/>
            <a:ext cx="4551788" cy="4516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325635-9B1C-4D92-A821-EE07B8226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800" y="2363007"/>
            <a:ext cx="2748961" cy="9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Gamma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39163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39163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41026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3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2B9A0-8E92-4CF3-9A0D-7169FDAB8EF3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36CB9-2B5A-4EA0-813B-3CCFC50C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929" y="1406563"/>
            <a:ext cx="4721452" cy="46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2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Gaussian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622675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622675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41026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3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B929D-6342-4E8A-8F0A-1D0CFEBE0EB8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E7253-22B0-43F0-9F9F-19982D45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233" y="1491105"/>
            <a:ext cx="4996844" cy="45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3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813325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813325"/>
                  </p:ext>
                </p:extLst>
              </p:nvPr>
            </p:nvGraphicFramePr>
            <p:xfrm>
              <a:off x="907624" y="2251102"/>
              <a:ext cx="4106635" cy="158736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41026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3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C0139-9432-4B68-A93D-160C90A2CBA5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018C50-F094-41BB-A945-24EBCAD06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06" y="1473827"/>
            <a:ext cx="4936297" cy="46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1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952</Words>
  <Application>Microsoft Office PowerPoint</Application>
  <PresentationFormat>Widescreen</PresentationFormat>
  <Paragraphs>185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Cambria Math</vt:lpstr>
      <vt:lpstr>Office Theme</vt:lpstr>
      <vt:lpstr>Probability Distributions</vt:lpstr>
      <vt:lpstr>Bernoulli Distribution</vt:lpstr>
      <vt:lpstr>Binomial Distribution</vt:lpstr>
      <vt:lpstr>Poisson Distribution</vt:lpstr>
      <vt:lpstr>Uniform Distribution</vt:lpstr>
      <vt:lpstr>Beta Distribution</vt:lpstr>
      <vt:lpstr>Gamma Distribution</vt:lpstr>
      <vt:lpstr>Gaussian Distribution</vt:lpstr>
      <vt:lpstr>t Distribution</vt:lpstr>
      <vt:lpstr>Cauchy Distribution</vt:lpstr>
      <vt:lpstr>Multinomial Distribution</vt:lpstr>
      <vt:lpstr>Dirichlet Distribution</vt:lpstr>
      <vt:lpstr>Multivariate Gaussian Distribution</vt:lpstr>
      <vt:lpstr>Multivariate t Distribution</vt:lpstr>
      <vt:lpstr>Wishart Distribution</vt:lpstr>
      <vt:lpstr>Compute the Likelihoods: (Use https://www.kaggle.com/billbasener/probability-distributions-and-likelihoods Section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William Basener</dc:creator>
  <cp:lastModifiedBy>Diana McSpadden</cp:lastModifiedBy>
  <cp:revision>30</cp:revision>
  <dcterms:created xsi:type="dcterms:W3CDTF">2020-08-25T13:36:17Z</dcterms:created>
  <dcterms:modified xsi:type="dcterms:W3CDTF">2021-08-18T12:24:03Z</dcterms:modified>
</cp:coreProperties>
</file>