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79" r:id="rId1"/>
  </p:sldMasterIdLst>
  <p:notesMasterIdLst>
    <p:notesMasterId r:id="rId50"/>
  </p:notesMasterIdLst>
  <p:handoutMasterIdLst>
    <p:handoutMasterId r:id="rId51"/>
  </p:handoutMasterIdLst>
  <p:sldIdLst>
    <p:sldId id="596" r:id="rId2"/>
    <p:sldId id="642" r:id="rId3"/>
    <p:sldId id="603" r:id="rId4"/>
    <p:sldId id="604" r:id="rId5"/>
    <p:sldId id="605" r:id="rId6"/>
    <p:sldId id="606" r:id="rId7"/>
    <p:sldId id="607" r:id="rId8"/>
    <p:sldId id="608" r:id="rId9"/>
    <p:sldId id="609" r:id="rId10"/>
    <p:sldId id="610" r:id="rId11"/>
    <p:sldId id="611" r:id="rId12"/>
    <p:sldId id="612" r:id="rId13"/>
    <p:sldId id="613" r:id="rId14"/>
    <p:sldId id="614" r:id="rId15"/>
    <p:sldId id="615" r:id="rId16"/>
    <p:sldId id="616" r:id="rId17"/>
    <p:sldId id="617" r:id="rId18"/>
    <p:sldId id="618" r:id="rId19"/>
    <p:sldId id="619" r:id="rId20"/>
    <p:sldId id="620" r:id="rId21"/>
    <p:sldId id="621" r:id="rId22"/>
    <p:sldId id="622" r:id="rId23"/>
    <p:sldId id="659" r:id="rId24"/>
    <p:sldId id="628" r:id="rId25"/>
    <p:sldId id="624" r:id="rId26"/>
    <p:sldId id="626" r:id="rId27"/>
    <p:sldId id="635" r:id="rId28"/>
    <p:sldId id="661" r:id="rId29"/>
    <p:sldId id="636" r:id="rId30"/>
    <p:sldId id="663" r:id="rId31"/>
    <p:sldId id="638" r:id="rId32"/>
    <p:sldId id="634" r:id="rId33"/>
    <p:sldId id="664" r:id="rId34"/>
    <p:sldId id="666" r:id="rId35"/>
    <p:sldId id="667" r:id="rId36"/>
    <p:sldId id="652" r:id="rId37"/>
    <p:sldId id="657" r:id="rId38"/>
    <p:sldId id="658" r:id="rId39"/>
    <p:sldId id="643" r:id="rId40"/>
    <p:sldId id="644" r:id="rId41"/>
    <p:sldId id="645" r:id="rId42"/>
    <p:sldId id="665" r:id="rId43"/>
    <p:sldId id="646" r:id="rId44"/>
    <p:sldId id="647" r:id="rId45"/>
    <p:sldId id="648" r:id="rId46"/>
    <p:sldId id="649" r:id="rId47"/>
    <p:sldId id="650" r:id="rId48"/>
    <p:sldId id="660" r:id="rId49"/>
  </p:sldIdLst>
  <p:sldSz cx="9144000" cy="6858000" type="screen4x3"/>
  <p:notesSz cx="6985000" cy="9283700"/>
  <p:defaultTextStyle>
    <a:defPPr>
      <a:defRPr lang="en-US"/>
    </a:defPPr>
    <a:lvl1pPr algn="l" rtl="0" eaLnBrk="0" fontAlgn="base" hangingPunct="0">
      <a:spcBef>
        <a:spcPct val="0"/>
      </a:spcBef>
      <a:spcAft>
        <a:spcPct val="0"/>
      </a:spcAft>
      <a:defRPr kumimoji="1" sz="2800" kern="1200">
        <a:solidFill>
          <a:schemeClr val="tx1"/>
        </a:solidFill>
        <a:latin typeface="Times New Roman" charset="0"/>
        <a:ea typeface="+mn-ea"/>
        <a:cs typeface="+mn-cs"/>
      </a:defRPr>
    </a:lvl1pPr>
    <a:lvl2pPr marL="457200" algn="l" rtl="0" eaLnBrk="0" fontAlgn="base" hangingPunct="0">
      <a:spcBef>
        <a:spcPct val="0"/>
      </a:spcBef>
      <a:spcAft>
        <a:spcPct val="0"/>
      </a:spcAft>
      <a:defRPr kumimoji="1" sz="2800" kern="1200">
        <a:solidFill>
          <a:schemeClr val="tx1"/>
        </a:solidFill>
        <a:latin typeface="Times New Roman" charset="0"/>
        <a:ea typeface="+mn-ea"/>
        <a:cs typeface="+mn-cs"/>
      </a:defRPr>
    </a:lvl2pPr>
    <a:lvl3pPr marL="914400" algn="l" rtl="0" eaLnBrk="0" fontAlgn="base" hangingPunct="0">
      <a:spcBef>
        <a:spcPct val="0"/>
      </a:spcBef>
      <a:spcAft>
        <a:spcPct val="0"/>
      </a:spcAft>
      <a:defRPr kumimoji="1" sz="2800" kern="1200">
        <a:solidFill>
          <a:schemeClr val="tx1"/>
        </a:solidFill>
        <a:latin typeface="Times New Roman" charset="0"/>
        <a:ea typeface="+mn-ea"/>
        <a:cs typeface="+mn-cs"/>
      </a:defRPr>
    </a:lvl3pPr>
    <a:lvl4pPr marL="1371600" algn="l" rtl="0" eaLnBrk="0" fontAlgn="base" hangingPunct="0">
      <a:spcBef>
        <a:spcPct val="0"/>
      </a:spcBef>
      <a:spcAft>
        <a:spcPct val="0"/>
      </a:spcAft>
      <a:defRPr kumimoji="1" sz="2800" kern="1200">
        <a:solidFill>
          <a:schemeClr val="tx1"/>
        </a:solidFill>
        <a:latin typeface="Times New Roman" charset="0"/>
        <a:ea typeface="+mn-ea"/>
        <a:cs typeface="+mn-cs"/>
      </a:defRPr>
    </a:lvl4pPr>
    <a:lvl5pPr marL="1828800" algn="l" rtl="0" eaLnBrk="0" fontAlgn="base" hangingPunct="0">
      <a:spcBef>
        <a:spcPct val="0"/>
      </a:spcBef>
      <a:spcAft>
        <a:spcPct val="0"/>
      </a:spcAft>
      <a:defRPr kumimoji="1" sz="2800" kern="1200">
        <a:solidFill>
          <a:schemeClr val="tx1"/>
        </a:solidFill>
        <a:latin typeface="Times New Roman" charset="0"/>
        <a:ea typeface="+mn-ea"/>
        <a:cs typeface="+mn-cs"/>
      </a:defRPr>
    </a:lvl5pPr>
    <a:lvl6pPr marL="2286000" algn="l" defTabSz="914400" rtl="0" eaLnBrk="1" latinLnBrk="0" hangingPunct="1">
      <a:defRPr kumimoji="1" sz="2800" kern="1200">
        <a:solidFill>
          <a:schemeClr val="tx1"/>
        </a:solidFill>
        <a:latin typeface="Times New Roman" charset="0"/>
        <a:ea typeface="+mn-ea"/>
        <a:cs typeface="+mn-cs"/>
      </a:defRPr>
    </a:lvl6pPr>
    <a:lvl7pPr marL="2743200" algn="l" defTabSz="914400" rtl="0" eaLnBrk="1" latinLnBrk="0" hangingPunct="1">
      <a:defRPr kumimoji="1" sz="2800" kern="1200">
        <a:solidFill>
          <a:schemeClr val="tx1"/>
        </a:solidFill>
        <a:latin typeface="Times New Roman" charset="0"/>
        <a:ea typeface="+mn-ea"/>
        <a:cs typeface="+mn-cs"/>
      </a:defRPr>
    </a:lvl7pPr>
    <a:lvl8pPr marL="3200400" algn="l" defTabSz="914400" rtl="0" eaLnBrk="1" latinLnBrk="0" hangingPunct="1">
      <a:defRPr kumimoji="1" sz="2800" kern="1200">
        <a:solidFill>
          <a:schemeClr val="tx1"/>
        </a:solidFill>
        <a:latin typeface="Times New Roman" charset="0"/>
        <a:ea typeface="+mn-ea"/>
        <a:cs typeface="+mn-cs"/>
      </a:defRPr>
    </a:lvl8pPr>
    <a:lvl9pPr marL="3657600" algn="l" defTabSz="914400" rtl="0" eaLnBrk="1" latinLnBrk="0" hangingPunct="1">
      <a:defRPr kumimoji="1" sz="28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336699"/>
    <a:srgbClr val="008080"/>
    <a:srgbClr val="00999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32" autoAdjust="0"/>
    <p:restoredTop sz="95811" autoAdjust="0"/>
  </p:normalViewPr>
  <p:slideViewPr>
    <p:cSldViewPr>
      <p:cViewPr varScale="1">
        <p:scale>
          <a:sx n="149" d="100"/>
          <a:sy n="149" d="100"/>
        </p:scale>
        <p:origin x="1085" y="5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1026"/>
          <p:cNvSpPr>
            <a:spLocks noGrp="1" noChangeArrowheads="1"/>
          </p:cNvSpPr>
          <p:nvPr>
            <p:ph type="hdr" sz="quarter"/>
          </p:nvPr>
        </p:nvSpPr>
        <p:spPr bwMode="auto">
          <a:xfrm>
            <a:off x="0" y="0"/>
            <a:ext cx="3026833" cy="463945"/>
          </a:xfrm>
          <a:prstGeom prst="rect">
            <a:avLst/>
          </a:prstGeom>
          <a:noFill/>
          <a:ln w="9525">
            <a:noFill/>
            <a:miter lim="800000"/>
            <a:headEnd/>
            <a:tailEnd/>
          </a:ln>
        </p:spPr>
        <p:txBody>
          <a:bodyPr vert="horz" wrap="square" lIns="92748" tIns="46374" rIns="92748" bIns="46374" numCol="1" anchor="t" anchorCtr="0" compatLnSpc="1">
            <a:prstTxWarp prst="textNoShape">
              <a:avLst/>
            </a:prstTxWarp>
          </a:bodyPr>
          <a:lstStyle>
            <a:lvl1pPr>
              <a:defRPr kumimoji="0" sz="1200">
                <a:latin typeface="Times New Roman" pitchFamily="18" charset="0"/>
              </a:defRPr>
            </a:lvl1pPr>
          </a:lstStyle>
          <a:p>
            <a:pPr>
              <a:defRPr/>
            </a:pPr>
            <a:endParaRPr lang="en-US"/>
          </a:p>
        </p:txBody>
      </p:sp>
      <p:sp>
        <p:nvSpPr>
          <p:cNvPr id="14339" name="Rectangle 1027"/>
          <p:cNvSpPr>
            <a:spLocks noGrp="1" noChangeArrowheads="1"/>
          </p:cNvSpPr>
          <p:nvPr>
            <p:ph type="dt" sz="quarter" idx="1"/>
          </p:nvPr>
        </p:nvSpPr>
        <p:spPr bwMode="auto">
          <a:xfrm>
            <a:off x="3958167" y="0"/>
            <a:ext cx="3026833" cy="463945"/>
          </a:xfrm>
          <a:prstGeom prst="rect">
            <a:avLst/>
          </a:prstGeom>
          <a:noFill/>
          <a:ln w="9525">
            <a:noFill/>
            <a:miter lim="800000"/>
            <a:headEnd/>
            <a:tailEnd/>
          </a:ln>
        </p:spPr>
        <p:txBody>
          <a:bodyPr vert="horz" wrap="square" lIns="92748" tIns="46374" rIns="92748" bIns="46374" numCol="1" anchor="t" anchorCtr="0" compatLnSpc="1">
            <a:prstTxWarp prst="textNoShape">
              <a:avLst/>
            </a:prstTxWarp>
          </a:bodyPr>
          <a:lstStyle>
            <a:lvl1pPr algn="r">
              <a:defRPr kumimoji="0" sz="1200">
                <a:latin typeface="Times New Roman" pitchFamily="18" charset="0"/>
              </a:defRPr>
            </a:lvl1pPr>
          </a:lstStyle>
          <a:p>
            <a:pPr>
              <a:defRPr/>
            </a:pPr>
            <a:fld id="{4FB653D8-9081-4917-A649-ED11F71F7EEF}" type="datetime1">
              <a:rPr lang="en-US"/>
              <a:pPr>
                <a:defRPr/>
              </a:pPr>
              <a:t>2/13/2019</a:t>
            </a:fld>
            <a:endParaRPr lang="en-US"/>
          </a:p>
        </p:txBody>
      </p:sp>
      <p:sp>
        <p:nvSpPr>
          <p:cNvPr id="14340" name="Rectangle 1028"/>
          <p:cNvSpPr>
            <a:spLocks noGrp="1" noChangeArrowheads="1"/>
          </p:cNvSpPr>
          <p:nvPr>
            <p:ph type="ftr" sz="quarter" idx="2"/>
          </p:nvPr>
        </p:nvSpPr>
        <p:spPr bwMode="auto">
          <a:xfrm>
            <a:off x="0" y="8819755"/>
            <a:ext cx="3026833" cy="463945"/>
          </a:xfrm>
          <a:prstGeom prst="rect">
            <a:avLst/>
          </a:prstGeom>
          <a:noFill/>
          <a:ln w="9525">
            <a:noFill/>
            <a:miter lim="800000"/>
            <a:headEnd/>
            <a:tailEnd/>
          </a:ln>
        </p:spPr>
        <p:txBody>
          <a:bodyPr vert="horz" wrap="square" lIns="92748" tIns="46374" rIns="92748" bIns="46374" numCol="1" anchor="b" anchorCtr="0" compatLnSpc="1">
            <a:prstTxWarp prst="textNoShape">
              <a:avLst/>
            </a:prstTxWarp>
          </a:bodyPr>
          <a:lstStyle>
            <a:lvl1pPr>
              <a:defRPr kumimoji="0" sz="1200">
                <a:latin typeface="Times New Roman" pitchFamily="18" charset="0"/>
              </a:defRPr>
            </a:lvl1pPr>
          </a:lstStyle>
          <a:p>
            <a:pPr>
              <a:defRPr/>
            </a:pPr>
            <a:endParaRPr lang="en-US"/>
          </a:p>
        </p:txBody>
      </p:sp>
      <p:sp>
        <p:nvSpPr>
          <p:cNvPr id="14341" name="Rectangle 1029"/>
          <p:cNvSpPr>
            <a:spLocks noGrp="1" noChangeArrowheads="1"/>
          </p:cNvSpPr>
          <p:nvPr>
            <p:ph type="sldNum" sz="quarter" idx="3"/>
          </p:nvPr>
        </p:nvSpPr>
        <p:spPr bwMode="auto">
          <a:xfrm>
            <a:off x="3958167" y="8819755"/>
            <a:ext cx="3026833" cy="463945"/>
          </a:xfrm>
          <a:prstGeom prst="rect">
            <a:avLst/>
          </a:prstGeom>
          <a:noFill/>
          <a:ln w="9525">
            <a:noFill/>
            <a:miter lim="800000"/>
            <a:headEnd/>
            <a:tailEnd/>
          </a:ln>
        </p:spPr>
        <p:txBody>
          <a:bodyPr vert="horz" wrap="square" lIns="92748" tIns="46374" rIns="92748" bIns="46374" numCol="1" anchor="b" anchorCtr="0" compatLnSpc="1">
            <a:prstTxWarp prst="textNoShape">
              <a:avLst/>
            </a:prstTxWarp>
          </a:bodyPr>
          <a:lstStyle>
            <a:lvl1pPr algn="r">
              <a:defRPr kumimoji="0" sz="1200">
                <a:latin typeface="Times New Roman" pitchFamily="18" charset="0"/>
              </a:defRPr>
            </a:lvl1pPr>
          </a:lstStyle>
          <a:p>
            <a:pPr>
              <a:defRPr/>
            </a:pPr>
            <a:fld id="{578058CE-E35B-42BF-8523-BA33232ECE82}" type="slidenum">
              <a:rPr lang="en-US"/>
              <a:pPr>
                <a:defRPr/>
              </a:pPr>
              <a:t>‹#›</a:t>
            </a:fld>
            <a:endParaRPr lang="en-US"/>
          </a:p>
        </p:txBody>
      </p:sp>
    </p:spTree>
    <p:extLst>
      <p:ext uri="{BB962C8B-B14F-4D97-AF65-F5344CB8AC3E}">
        <p14:creationId xmlns:p14="http://schemas.microsoft.com/office/powerpoint/2010/main" val="16667978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8"/>
          <p:cNvSpPr>
            <a:spLocks noGrp="1" noChangeArrowheads="1"/>
          </p:cNvSpPr>
          <p:nvPr>
            <p:ph type="hdr" sz="quarter"/>
          </p:nvPr>
        </p:nvSpPr>
        <p:spPr bwMode="auto">
          <a:xfrm>
            <a:off x="0" y="0"/>
            <a:ext cx="3026833" cy="463945"/>
          </a:xfrm>
          <a:prstGeom prst="rect">
            <a:avLst/>
          </a:prstGeom>
          <a:noFill/>
          <a:ln w="9525">
            <a:noFill/>
            <a:miter lim="800000"/>
            <a:headEnd/>
            <a:tailEnd/>
          </a:ln>
        </p:spPr>
        <p:txBody>
          <a:bodyPr vert="horz" wrap="square" lIns="92748" tIns="46374" rIns="92748" bIns="46374" numCol="1" anchor="t" anchorCtr="0" compatLnSpc="1">
            <a:prstTxWarp prst="textNoShape">
              <a:avLst/>
            </a:prstTxWarp>
          </a:bodyPr>
          <a:lstStyle>
            <a:lvl1pPr>
              <a:defRPr kumimoji="0" sz="1200">
                <a:latin typeface="Times New Roman" pitchFamily="18" charset="0"/>
              </a:defRPr>
            </a:lvl1pPr>
          </a:lstStyle>
          <a:p>
            <a:pPr>
              <a:defRPr/>
            </a:pPr>
            <a:endParaRPr lang="en-US"/>
          </a:p>
        </p:txBody>
      </p:sp>
      <p:sp>
        <p:nvSpPr>
          <p:cNvPr id="63491" name="Rectangle 9"/>
          <p:cNvSpPr>
            <a:spLocks noGrp="1" noRot="1" noChangeAspect="1" noChangeArrowheads="1"/>
          </p:cNvSpPr>
          <p:nvPr>
            <p:ph type="sldImg" idx="2"/>
          </p:nvPr>
        </p:nvSpPr>
        <p:spPr bwMode="auto">
          <a:xfrm>
            <a:off x="1173163" y="696913"/>
            <a:ext cx="4640262" cy="3479800"/>
          </a:xfrm>
          <a:prstGeom prst="rect">
            <a:avLst/>
          </a:prstGeom>
          <a:noFill/>
          <a:ln w="9525">
            <a:solidFill>
              <a:srgbClr val="000000"/>
            </a:solidFill>
            <a:miter lim="800000"/>
            <a:headEnd/>
            <a:tailEnd/>
          </a:ln>
        </p:spPr>
      </p:sp>
      <p:sp>
        <p:nvSpPr>
          <p:cNvPr id="2058" name="Rectangle 10"/>
          <p:cNvSpPr>
            <a:spLocks noGrp="1" noChangeArrowheads="1"/>
          </p:cNvSpPr>
          <p:nvPr>
            <p:ph type="body" sz="quarter" idx="3"/>
          </p:nvPr>
        </p:nvSpPr>
        <p:spPr bwMode="auto">
          <a:xfrm>
            <a:off x="931334" y="4409879"/>
            <a:ext cx="5122333" cy="4177103"/>
          </a:xfrm>
          <a:prstGeom prst="rect">
            <a:avLst/>
          </a:prstGeom>
          <a:noFill/>
          <a:ln w="9525">
            <a:noFill/>
            <a:miter lim="800000"/>
            <a:headEnd/>
            <a:tailEnd/>
          </a:ln>
        </p:spPr>
        <p:txBody>
          <a:bodyPr vert="horz" wrap="square" lIns="92748" tIns="46374" rIns="92748" bIns="4637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9" name="Rectangle 11"/>
          <p:cNvSpPr>
            <a:spLocks noGrp="1" noChangeArrowheads="1"/>
          </p:cNvSpPr>
          <p:nvPr>
            <p:ph type="dt" idx="1"/>
          </p:nvPr>
        </p:nvSpPr>
        <p:spPr bwMode="auto">
          <a:xfrm>
            <a:off x="3958167" y="0"/>
            <a:ext cx="3026833" cy="463945"/>
          </a:xfrm>
          <a:prstGeom prst="rect">
            <a:avLst/>
          </a:prstGeom>
          <a:noFill/>
          <a:ln w="9525">
            <a:noFill/>
            <a:miter lim="800000"/>
            <a:headEnd/>
            <a:tailEnd/>
          </a:ln>
        </p:spPr>
        <p:txBody>
          <a:bodyPr vert="horz" wrap="square" lIns="92748" tIns="46374" rIns="92748" bIns="46374" numCol="1" anchor="t" anchorCtr="0" compatLnSpc="1">
            <a:prstTxWarp prst="textNoShape">
              <a:avLst/>
            </a:prstTxWarp>
          </a:bodyPr>
          <a:lstStyle>
            <a:lvl1pPr algn="r">
              <a:defRPr kumimoji="0" sz="1200">
                <a:latin typeface="Times New Roman" pitchFamily="18" charset="0"/>
              </a:defRPr>
            </a:lvl1pPr>
          </a:lstStyle>
          <a:p>
            <a:pPr>
              <a:defRPr/>
            </a:pPr>
            <a:fld id="{7CBB0D2E-1E09-4F6A-AF74-8999AF11E2FB}" type="datetime1">
              <a:rPr lang="en-US"/>
              <a:pPr>
                <a:defRPr/>
              </a:pPr>
              <a:t>2/13/2019</a:t>
            </a:fld>
            <a:endParaRPr lang="en-US"/>
          </a:p>
        </p:txBody>
      </p:sp>
      <p:sp>
        <p:nvSpPr>
          <p:cNvPr id="2060" name="Rectangle 12"/>
          <p:cNvSpPr>
            <a:spLocks noGrp="1" noChangeArrowheads="1"/>
          </p:cNvSpPr>
          <p:nvPr>
            <p:ph type="ftr" sz="quarter" idx="4"/>
          </p:nvPr>
        </p:nvSpPr>
        <p:spPr bwMode="auto">
          <a:xfrm>
            <a:off x="0" y="8819755"/>
            <a:ext cx="3026833" cy="463945"/>
          </a:xfrm>
          <a:prstGeom prst="rect">
            <a:avLst/>
          </a:prstGeom>
          <a:noFill/>
          <a:ln w="9525">
            <a:noFill/>
            <a:miter lim="800000"/>
            <a:headEnd/>
            <a:tailEnd/>
          </a:ln>
        </p:spPr>
        <p:txBody>
          <a:bodyPr vert="horz" wrap="square" lIns="92748" tIns="46374" rIns="92748" bIns="46374" numCol="1" anchor="b" anchorCtr="0" compatLnSpc="1">
            <a:prstTxWarp prst="textNoShape">
              <a:avLst/>
            </a:prstTxWarp>
          </a:bodyPr>
          <a:lstStyle>
            <a:lvl1pPr>
              <a:defRPr kumimoji="0" sz="1200">
                <a:latin typeface="Times New Roman" pitchFamily="18" charset="0"/>
              </a:defRPr>
            </a:lvl1pPr>
          </a:lstStyle>
          <a:p>
            <a:pPr>
              <a:defRPr/>
            </a:pPr>
            <a:endParaRPr lang="en-US"/>
          </a:p>
        </p:txBody>
      </p:sp>
      <p:sp>
        <p:nvSpPr>
          <p:cNvPr id="2061" name="Rectangle 13"/>
          <p:cNvSpPr>
            <a:spLocks noGrp="1" noChangeArrowheads="1"/>
          </p:cNvSpPr>
          <p:nvPr>
            <p:ph type="sldNum" sz="quarter" idx="5"/>
          </p:nvPr>
        </p:nvSpPr>
        <p:spPr bwMode="auto">
          <a:xfrm>
            <a:off x="3958167" y="8819755"/>
            <a:ext cx="3026833" cy="463945"/>
          </a:xfrm>
          <a:prstGeom prst="rect">
            <a:avLst/>
          </a:prstGeom>
          <a:noFill/>
          <a:ln w="9525">
            <a:noFill/>
            <a:miter lim="800000"/>
            <a:headEnd/>
            <a:tailEnd/>
          </a:ln>
        </p:spPr>
        <p:txBody>
          <a:bodyPr vert="horz" wrap="square" lIns="92748" tIns="46374" rIns="92748" bIns="46374" numCol="1" anchor="b" anchorCtr="0" compatLnSpc="1">
            <a:prstTxWarp prst="textNoShape">
              <a:avLst/>
            </a:prstTxWarp>
          </a:bodyPr>
          <a:lstStyle>
            <a:lvl1pPr algn="r">
              <a:defRPr kumimoji="0" sz="1200">
                <a:latin typeface="Times New Roman" pitchFamily="18" charset="0"/>
              </a:defRPr>
            </a:lvl1pPr>
          </a:lstStyle>
          <a:p>
            <a:pPr>
              <a:defRPr/>
            </a:pPr>
            <a:fld id="{E74BC215-5134-44AA-9A12-810D336FFB5F}" type="slidenum">
              <a:rPr lang="en-US"/>
              <a:pPr>
                <a:defRPr/>
              </a:pPr>
              <a:t>‹#›</a:t>
            </a:fld>
            <a:endParaRPr lang="en-US"/>
          </a:p>
        </p:txBody>
      </p:sp>
    </p:spTree>
    <p:extLst>
      <p:ext uri="{BB962C8B-B14F-4D97-AF65-F5344CB8AC3E}">
        <p14:creationId xmlns:p14="http://schemas.microsoft.com/office/powerpoint/2010/main" val="1250441693"/>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a:p>
        </p:txBody>
      </p:sp>
      <p:sp>
        <p:nvSpPr>
          <p:cNvPr id="64516" name="Date Placeholder 3"/>
          <p:cNvSpPr>
            <a:spLocks noGrp="1"/>
          </p:cNvSpPr>
          <p:nvPr>
            <p:ph type="dt" sz="quarter" idx="1"/>
          </p:nvPr>
        </p:nvSpPr>
        <p:spPr>
          <a:noFill/>
        </p:spPr>
        <p:txBody>
          <a:bodyPr/>
          <a:lstStyle/>
          <a:p>
            <a:fld id="{B916DF42-EEAA-45C0-BABD-BE3849A7DCD4}" type="datetime1">
              <a:rPr lang="en-US" smtClean="0">
                <a:latin typeface="Times New Roman" charset="0"/>
              </a:rPr>
              <a:pPr/>
              <a:t>2/13/2019</a:t>
            </a:fld>
            <a:endParaRPr lang="en-US">
              <a:latin typeface="Times New Roman" charset="0"/>
            </a:endParaRPr>
          </a:p>
        </p:txBody>
      </p:sp>
      <p:sp>
        <p:nvSpPr>
          <p:cNvPr id="64517" name="Slide Number Placeholder 4"/>
          <p:cNvSpPr>
            <a:spLocks noGrp="1"/>
          </p:cNvSpPr>
          <p:nvPr>
            <p:ph type="sldNum" sz="quarter" idx="5"/>
          </p:nvPr>
        </p:nvSpPr>
        <p:spPr>
          <a:noFill/>
        </p:spPr>
        <p:txBody>
          <a:bodyPr/>
          <a:lstStyle/>
          <a:p>
            <a:fld id="{CE3F7852-CA84-43E1-B71F-819E437B35B0}" type="slidenum">
              <a:rPr lang="en-US" smtClean="0">
                <a:latin typeface="Times New Roman" charset="0"/>
              </a:rPr>
              <a:pPr/>
              <a:t>1</a:t>
            </a:fld>
            <a:endParaRPr lang="en-US">
              <a:latin typeface="Times New Roman" charset="0"/>
            </a:endParaRPr>
          </a:p>
        </p:txBody>
      </p:sp>
    </p:spTree>
    <p:extLst>
      <p:ext uri="{BB962C8B-B14F-4D97-AF65-F5344CB8AC3E}">
        <p14:creationId xmlns:p14="http://schemas.microsoft.com/office/powerpoint/2010/main" val="3197431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Date Placeholder 3"/>
          <p:cNvSpPr>
            <a:spLocks noGrp="1"/>
          </p:cNvSpPr>
          <p:nvPr>
            <p:ph type="dt" idx="10"/>
          </p:nvPr>
        </p:nvSpPr>
        <p:spPr/>
        <p:txBody>
          <a:bodyPr/>
          <a:lstStyle/>
          <a:p>
            <a:pPr>
              <a:defRPr/>
            </a:pPr>
            <a:fld id="{7CBB0D2E-1E09-4F6A-AF74-8999AF11E2FB}" type="datetime1">
              <a:rPr lang="en-US" smtClean="0"/>
              <a:pPr>
                <a:defRPr/>
              </a:pPr>
              <a:t>2/13/2019</a:t>
            </a:fld>
            <a:endParaRPr lang="en-US"/>
          </a:p>
        </p:txBody>
      </p:sp>
      <p:sp>
        <p:nvSpPr>
          <p:cNvPr id="5" name="Slide Number Placeholder 4"/>
          <p:cNvSpPr>
            <a:spLocks noGrp="1"/>
          </p:cNvSpPr>
          <p:nvPr>
            <p:ph type="sldNum" sz="quarter" idx="11"/>
          </p:nvPr>
        </p:nvSpPr>
        <p:spPr/>
        <p:txBody>
          <a:bodyPr/>
          <a:lstStyle/>
          <a:p>
            <a:pPr>
              <a:defRPr/>
            </a:pPr>
            <a:fld id="{E74BC215-5134-44AA-9A12-810D336FFB5F}" type="slidenum">
              <a:rPr lang="en-US" smtClean="0"/>
              <a:pPr>
                <a:defRPr/>
              </a:pPr>
              <a:t>48</a:t>
            </a:fld>
            <a:endParaRPr lang="en-US"/>
          </a:p>
        </p:txBody>
      </p:sp>
    </p:spTree>
    <p:extLst>
      <p:ext uri="{BB962C8B-B14F-4D97-AF65-F5344CB8AC3E}">
        <p14:creationId xmlns:p14="http://schemas.microsoft.com/office/powerpoint/2010/main" val="991940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955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2020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36560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7920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76475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2364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6510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63036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5" name="Rectangle 2"/>
          <p:cNvSpPr>
            <a:spLocks noChangeArrowheads="1"/>
          </p:cNvSpPr>
          <p:nvPr/>
        </p:nvSpPr>
        <p:spPr bwMode="auto">
          <a:xfrm>
            <a:off x="-152400" y="6553200"/>
            <a:ext cx="9448800" cy="457200"/>
          </a:xfrm>
          <a:prstGeom prst="rect">
            <a:avLst/>
          </a:prstGeom>
          <a:solidFill>
            <a:srgbClr val="DADEEA"/>
          </a:solidFill>
          <a:ln w="57150">
            <a:solidFill>
              <a:schemeClr val="accent2">
                <a:lumMod val="50000"/>
              </a:schemeClr>
            </a:solidFill>
            <a:miter lim="800000"/>
            <a:headEnd/>
            <a:tailEnd/>
          </a:ln>
          <a:effectLst/>
        </p:spPr>
        <p:txBody>
          <a:bodyPr wrap="none" anchor="ctr"/>
          <a:lstStyle/>
          <a:p>
            <a:pPr algn="ctr" eaLnBrk="1" hangingPunct="1">
              <a:defRPr/>
            </a:pPr>
            <a:endParaRPr kumimoji="0" lang="en-CA" sz="1000">
              <a:latin typeface="Arial" charset="0"/>
            </a:endParaRPr>
          </a:p>
        </p:txBody>
      </p:sp>
      <p:sp>
        <p:nvSpPr>
          <p:cNvPr id="6" name="Rectangle 4"/>
          <p:cNvSpPr>
            <a:spLocks noChangeArrowheads="1"/>
          </p:cNvSpPr>
          <p:nvPr/>
        </p:nvSpPr>
        <p:spPr bwMode="auto">
          <a:xfrm>
            <a:off x="4800600" y="0"/>
            <a:ext cx="4343400" cy="838200"/>
          </a:xfrm>
          <a:prstGeom prst="rect">
            <a:avLst/>
          </a:prstGeom>
          <a:solidFill>
            <a:srgbClr val="DADEEA"/>
          </a:solidFill>
          <a:ln w="9525">
            <a:noFill/>
            <a:miter lim="800000"/>
            <a:headEnd/>
            <a:tailEnd/>
          </a:ln>
          <a:effectLst/>
        </p:spPr>
        <p:txBody>
          <a:bodyPr wrap="none" anchor="ctr"/>
          <a:lstStyle/>
          <a:p>
            <a:pPr>
              <a:defRPr/>
            </a:pPr>
            <a:endParaRPr lang="en-US">
              <a:latin typeface="Times New Roman" pitchFamily="18" charset="0"/>
            </a:endParaRPr>
          </a:p>
        </p:txBody>
      </p:sp>
      <p:sp>
        <p:nvSpPr>
          <p:cNvPr id="7" name="Rectangle 5"/>
          <p:cNvSpPr>
            <a:spLocks noChangeArrowheads="1"/>
          </p:cNvSpPr>
          <p:nvPr/>
        </p:nvSpPr>
        <p:spPr bwMode="auto">
          <a:xfrm>
            <a:off x="0" y="6553200"/>
            <a:ext cx="9144000" cy="228600"/>
          </a:xfrm>
          <a:prstGeom prst="rect">
            <a:avLst/>
          </a:prstGeom>
          <a:noFill/>
          <a:ln w="9525">
            <a:noFill/>
            <a:miter lim="800000"/>
            <a:headEnd/>
            <a:tailEnd/>
          </a:ln>
          <a:effectLst/>
        </p:spPr>
        <p:txBody>
          <a:bodyPr/>
          <a:lstStyle/>
          <a:p>
            <a:pPr algn="ctr" eaLnBrk="1" hangingPunct="1">
              <a:defRPr/>
            </a:pPr>
            <a:r>
              <a:rPr kumimoji="0" lang="en-CA" sz="1000" b="1" dirty="0">
                <a:latin typeface="Arial" charset="0"/>
              </a:rPr>
              <a:t>© SAIT Polytechnic</a:t>
            </a:r>
            <a:r>
              <a:rPr kumimoji="0" lang="en-CA" sz="1000" dirty="0">
                <a:latin typeface="Arial" charset="0"/>
              </a:rPr>
              <a:t> – </a:t>
            </a:r>
            <a:r>
              <a:rPr kumimoji="0" lang="en-CA" sz="1000" i="1" dirty="0">
                <a:latin typeface="Arial" charset="0"/>
              </a:rPr>
              <a:t>School of Information and Communications Technologies</a:t>
            </a:r>
          </a:p>
          <a:p>
            <a:pPr eaLnBrk="1" hangingPunct="1">
              <a:defRPr/>
            </a:pPr>
            <a:endParaRPr kumimoji="0" lang="en-CA" sz="1000" dirty="0">
              <a:latin typeface="Arial" charset="0"/>
            </a:endParaRPr>
          </a:p>
        </p:txBody>
      </p:sp>
      <p:sp>
        <p:nvSpPr>
          <p:cNvPr id="61447" name="Rectangle 7"/>
          <p:cNvSpPr>
            <a:spLocks noGrp="1" noChangeArrowheads="1"/>
          </p:cNvSpPr>
          <p:nvPr>
            <p:ph type="subTitle" sz="quarter" idx="1"/>
          </p:nvPr>
        </p:nvSpPr>
        <p:spPr>
          <a:xfrm>
            <a:off x="1371600" y="1752600"/>
            <a:ext cx="6400800" cy="3886200"/>
          </a:xfrm>
        </p:spPr>
        <p:txBody>
          <a:bodyPr/>
          <a:lstStyle>
            <a:lvl1pPr marL="0" indent="0" algn="ctr">
              <a:buFontTx/>
              <a:buNone/>
              <a:defRPr sz="2800" b="1"/>
            </a:lvl1pPr>
          </a:lstStyle>
          <a:p>
            <a:r>
              <a:rPr lang="en-US"/>
              <a:t>Click to edit Master subtitle style</a:t>
            </a:r>
            <a:endParaRPr lang="en-CA" dirty="0"/>
          </a:p>
        </p:txBody>
      </p:sp>
      <p:pic>
        <p:nvPicPr>
          <p:cNvPr id="9" name="Picture 8" descr="PROJ216_slide_blue.jpg"/>
          <p:cNvPicPr>
            <a:picLocks noChangeAspect="1"/>
          </p:cNvPicPr>
          <p:nvPr userDrawn="1"/>
        </p:nvPicPr>
        <p:blipFill>
          <a:blip r:embed="rId2"/>
          <a:stretch>
            <a:fillRect/>
          </a:stretch>
        </p:blipFill>
        <p:spPr>
          <a:xfrm>
            <a:off x="0" y="0"/>
            <a:ext cx="5029200" cy="838200"/>
          </a:xfrm>
          <a:prstGeom prst="rect">
            <a:avLst/>
          </a:prstGeom>
        </p:spPr>
      </p:pic>
      <p:sp>
        <p:nvSpPr>
          <p:cNvPr id="12" name="Rectangle 6"/>
          <p:cNvSpPr txBox="1">
            <a:spLocks noChangeArrowheads="1"/>
          </p:cNvSpPr>
          <p:nvPr userDrawn="1"/>
        </p:nvSpPr>
        <p:spPr>
          <a:xfrm>
            <a:off x="4038600" y="0"/>
            <a:ext cx="5105400" cy="838200"/>
          </a:xfrm>
          <a:prstGeom prst="rect">
            <a:avLst/>
          </a:prstGeom>
          <a:solidFill>
            <a:schemeClr val="accent5"/>
          </a:solidFill>
        </p:spPr>
        <p:txBody>
          <a:bodyPr anchor="ctr"/>
          <a:lstStyle>
            <a:lvl1pPr>
              <a:defRPr sz="2400" b="0">
                <a:solidFill>
                  <a:schemeClr val="accent2">
                    <a:lumMod val="75000"/>
                  </a:schemeClr>
                </a:solidFill>
                <a:latin typeface="Georgia" pitchFamily="18" charset="0"/>
              </a:defRPr>
            </a:lvl1pPr>
          </a:lstStyle>
          <a:p>
            <a:pPr algn="ctr" eaLnBrk="1" hangingPunct="1">
              <a:defRPr/>
            </a:pPr>
            <a:r>
              <a:rPr lang="en-CA" sz="1400" i="1" dirty="0">
                <a:solidFill>
                  <a:schemeClr val="accent2">
                    <a:lumMod val="50000"/>
                  </a:schemeClr>
                </a:solidFill>
                <a:latin typeface="Arial" charset="0"/>
              </a:rPr>
              <a:t>– Software Project Concepts –</a:t>
            </a:r>
            <a:br>
              <a:rPr lang="en-CA" sz="2800" i="1" dirty="0">
                <a:solidFill>
                  <a:schemeClr val="accent2">
                    <a:lumMod val="50000"/>
                  </a:schemeClr>
                </a:solidFill>
              </a:rPr>
            </a:br>
            <a:r>
              <a:rPr lang="en-CA" sz="2000" dirty="0">
                <a:solidFill>
                  <a:schemeClr val="accent2">
                    <a:lumMod val="50000"/>
                  </a:schemeClr>
                </a:solidFill>
              </a:rPr>
              <a:t>Day 4</a:t>
            </a:r>
            <a:endParaRPr kumimoji="0" lang="en-CA" sz="2000" kern="0" dirty="0">
              <a:ea typeface="+mj-ea"/>
              <a:cs typeface="+mj-cs"/>
            </a:endParaRPr>
          </a:p>
        </p:txBody>
      </p:sp>
    </p:spTree>
    <p:extLst>
      <p:ext uri="{BB962C8B-B14F-4D97-AF65-F5344CB8AC3E}">
        <p14:creationId xmlns:p14="http://schemas.microsoft.com/office/powerpoint/2010/main" val="28368601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609600"/>
            <a:ext cx="6096000" cy="1143000"/>
          </a:xfrm>
        </p:spPr>
        <p:txBody>
          <a:bodyPr/>
          <a:lstStyle/>
          <a:p>
            <a:r>
              <a:rPr lang="en-US"/>
              <a:t>Click to edit Master title style</a:t>
            </a:r>
          </a:p>
        </p:txBody>
      </p:sp>
      <p:sp>
        <p:nvSpPr>
          <p:cNvPr id="3" name="Text Placeholder 2"/>
          <p:cNvSpPr>
            <a:spLocks noGrp="1"/>
          </p:cNvSpPr>
          <p:nvPr>
            <p:ph type="body" sz="half" idx="1"/>
          </p:nvPr>
        </p:nvSpPr>
        <p:spPr>
          <a:xfrm>
            <a:off x="2819400" y="1981200"/>
            <a:ext cx="2971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43600" y="1981200"/>
            <a:ext cx="2971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p:cNvSpPr>
            <a:spLocks noGrp="1" noChangeArrowheads="1"/>
          </p:cNvSpPr>
          <p:nvPr>
            <p:ph type="dt" sz="half" idx="10"/>
          </p:nvPr>
        </p:nvSpPr>
        <p:spPr>
          <a:xfrm>
            <a:off x="304800" y="6248400"/>
            <a:ext cx="1905000" cy="457200"/>
          </a:xfrm>
          <a:prstGeom prst="rect">
            <a:avLst/>
          </a:prstGeom>
          <a:ln/>
        </p:spPr>
        <p:txBody>
          <a:bodyPr/>
          <a:lstStyle>
            <a:lvl1pPr>
              <a:defRPr/>
            </a:lvl1pPr>
          </a:lstStyle>
          <a:p>
            <a:pPr>
              <a:defRPr/>
            </a:pPr>
            <a:endParaRPr lang="en-US"/>
          </a:p>
        </p:txBody>
      </p:sp>
      <p:sp>
        <p:nvSpPr>
          <p:cNvPr id="6" name="Rectangle 1030"/>
          <p:cNvSpPr>
            <a:spLocks noGrp="1" noChangeArrowheads="1"/>
          </p:cNvSpPr>
          <p:nvPr>
            <p:ph type="ftr" sz="quarter" idx="11"/>
          </p:nvPr>
        </p:nvSpPr>
        <p:spPr>
          <a:xfrm>
            <a:off x="3581400" y="6248400"/>
            <a:ext cx="2895600" cy="457200"/>
          </a:xfrm>
          <a:prstGeom prst="rect">
            <a:avLst/>
          </a:prstGeom>
          <a:ln/>
        </p:spPr>
        <p:txBody>
          <a:bodyPr/>
          <a:lstStyle>
            <a:lvl1pPr>
              <a:defRPr/>
            </a:lvl1pPr>
          </a:lstStyle>
          <a:p>
            <a:pPr>
              <a:defRPr/>
            </a:pPr>
            <a:endParaRPr lang="en-US"/>
          </a:p>
        </p:txBody>
      </p:sp>
      <p:sp>
        <p:nvSpPr>
          <p:cNvPr id="7" name="Rectangle 1031"/>
          <p:cNvSpPr>
            <a:spLocks noGrp="1" noChangeArrowheads="1"/>
          </p:cNvSpPr>
          <p:nvPr>
            <p:ph type="sldNum" sz="quarter" idx="12"/>
          </p:nvPr>
        </p:nvSpPr>
        <p:spPr>
          <a:xfrm>
            <a:off x="7010400" y="6248400"/>
            <a:ext cx="1905000" cy="457200"/>
          </a:xfrm>
          <a:prstGeom prst="rect">
            <a:avLst/>
          </a:prstGeom>
          <a:ln/>
        </p:spPr>
        <p:txBody>
          <a:bodyPr/>
          <a:lstStyle>
            <a:lvl1pPr>
              <a:defRPr/>
            </a:lvl1pPr>
          </a:lstStyle>
          <a:p>
            <a:pPr>
              <a:defRPr/>
            </a:pPr>
            <a:fld id="{3D010FE0-413F-4262-BC8C-338C535FA90E}" type="slidenum">
              <a:rPr lang="en-US"/>
              <a:pPr>
                <a:defRPr/>
              </a:pPr>
              <a:t>‹#›</a:t>
            </a:fld>
            <a:endParaRPr lang="en-US"/>
          </a:p>
        </p:txBody>
      </p:sp>
    </p:spTree>
    <p:extLst>
      <p:ext uri="{BB962C8B-B14F-4D97-AF65-F5344CB8AC3E}">
        <p14:creationId xmlns:p14="http://schemas.microsoft.com/office/powerpoint/2010/main" val="3838763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smtClean="0"/>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33902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379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593845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9322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3180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4184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6423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9265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2/13/2019</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pic>
        <p:nvPicPr>
          <p:cNvPr id="18" name="Picture 17" descr="PROJ216_slide_blue.jpg"/>
          <p:cNvPicPr>
            <a:picLocks noChangeAspect="1"/>
          </p:cNvPicPr>
          <p:nvPr userDrawn="1"/>
        </p:nvPicPr>
        <p:blipFill>
          <a:blip r:embed="rId20"/>
          <a:stretch>
            <a:fillRect/>
          </a:stretch>
        </p:blipFill>
        <p:spPr>
          <a:xfrm>
            <a:off x="0" y="0"/>
            <a:ext cx="5029200" cy="838200"/>
          </a:xfrm>
          <a:prstGeom prst="rect">
            <a:avLst/>
          </a:prstGeom>
        </p:spPr>
      </p:pic>
      <p:sp>
        <p:nvSpPr>
          <p:cNvPr id="19" name="Rectangle 6"/>
          <p:cNvSpPr txBox="1">
            <a:spLocks noChangeArrowheads="1"/>
          </p:cNvSpPr>
          <p:nvPr userDrawn="1"/>
        </p:nvSpPr>
        <p:spPr>
          <a:xfrm>
            <a:off x="4038600" y="0"/>
            <a:ext cx="5105400" cy="838200"/>
          </a:xfrm>
          <a:prstGeom prst="rect">
            <a:avLst/>
          </a:prstGeom>
          <a:solidFill>
            <a:schemeClr val="accent5"/>
          </a:solidFill>
        </p:spPr>
        <p:txBody>
          <a:bodyPr anchor="ctr"/>
          <a:lstStyle>
            <a:lvl1pPr>
              <a:defRPr sz="2400" b="0">
                <a:solidFill>
                  <a:schemeClr val="accent2">
                    <a:lumMod val="75000"/>
                  </a:schemeClr>
                </a:solidFill>
                <a:latin typeface="Georgia" pitchFamily="18" charset="0"/>
              </a:defRPr>
            </a:lvl1pPr>
          </a:lstStyle>
          <a:p>
            <a:pPr algn="ctr" eaLnBrk="1" hangingPunct="1">
              <a:defRPr/>
            </a:pPr>
            <a:r>
              <a:rPr lang="en-CA" sz="1400" i="1" dirty="0">
                <a:solidFill>
                  <a:schemeClr val="accent2">
                    <a:lumMod val="50000"/>
                  </a:schemeClr>
                </a:solidFill>
                <a:latin typeface="Arial" charset="0"/>
              </a:rPr>
              <a:t>– Software Project Concepts –</a:t>
            </a:r>
            <a:br>
              <a:rPr lang="en-CA" sz="2800" i="1" dirty="0">
                <a:solidFill>
                  <a:schemeClr val="accent2">
                    <a:lumMod val="50000"/>
                  </a:schemeClr>
                </a:solidFill>
              </a:rPr>
            </a:br>
            <a:r>
              <a:rPr lang="en-CA" sz="2000" dirty="0">
                <a:solidFill>
                  <a:schemeClr val="accent2">
                    <a:lumMod val="50000"/>
                  </a:schemeClr>
                </a:solidFill>
              </a:rPr>
              <a:t>Day 4</a:t>
            </a:r>
            <a:endParaRPr kumimoji="0" lang="en-CA" sz="2000" kern="0" dirty="0">
              <a:ea typeface="+mj-ea"/>
              <a:cs typeface="+mj-cs"/>
            </a:endParaRPr>
          </a:p>
        </p:txBody>
      </p:sp>
    </p:spTree>
    <p:extLst>
      <p:ext uri="{BB962C8B-B14F-4D97-AF65-F5344CB8AC3E}">
        <p14:creationId xmlns:p14="http://schemas.microsoft.com/office/powerpoint/2010/main" val="1687460892"/>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 id="2147483797"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edn.embarcadero.com/article/31863" TargetMode="External"/><Relationship Id="rId2" Type="http://schemas.openxmlformats.org/officeDocument/2006/relationships/hyperlink" Target="http://www.agiledata.org/essays/objectOrientation101.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en.wikipedia.org/wiki/Unified_Modeling_Language#History"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pmblog.accompa.com/2009/10/08/use-case-template-example-requirements-management-basic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hyperlink" Target="http://www.agilemodeling.com/artifacts/useCaseDiagram.ht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www.ibm.com/developerworks/rational/library/content/RationalEdge/sep04/bel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developer.com/java/other/article.php/3347291/Thinking-in-Objects.htm"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ibm.com/developerworks/rational/library/content/RationalEdge/sep04/bel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p:cNvSpPr>
            <a:spLocks noGrp="1" noChangeArrowheads="1"/>
          </p:cNvSpPr>
          <p:nvPr>
            <p:ph type="subTitle" sz="quarter" idx="1"/>
          </p:nvPr>
        </p:nvSpPr>
        <p:spPr/>
        <p:txBody>
          <a:bodyPr/>
          <a:lstStyle/>
          <a:p>
            <a:pPr eaLnBrk="1" hangingPunct="1"/>
            <a:r>
              <a:rPr lang="en-US" dirty="0"/>
              <a:t>PROJ 216</a:t>
            </a:r>
            <a:br>
              <a:rPr lang="en-US" b="0" dirty="0"/>
            </a:br>
            <a:r>
              <a:rPr lang="en-US" dirty="0"/>
              <a:t>Software Project Concepts</a:t>
            </a:r>
          </a:p>
          <a:p>
            <a:pPr eaLnBrk="1" hangingPunct="1"/>
            <a:endParaRPr lang="en-US" dirty="0"/>
          </a:p>
          <a:p>
            <a:pPr eaLnBrk="1" hangingPunct="1"/>
            <a:r>
              <a:rPr lang="en-CA" dirty="0"/>
              <a:t>Day 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524000" y="914400"/>
            <a:ext cx="6096000" cy="1143000"/>
          </a:xfrm>
        </p:spPr>
        <p:txBody>
          <a:bodyPr/>
          <a:lstStyle/>
          <a:p>
            <a:r>
              <a:rPr lang="en-CA" dirty="0"/>
              <a:t>Data Hiding</a:t>
            </a:r>
          </a:p>
        </p:txBody>
      </p:sp>
      <p:sp>
        <p:nvSpPr>
          <p:cNvPr id="3" name="Content Placeholder 2"/>
          <p:cNvSpPr>
            <a:spLocks noGrp="1"/>
          </p:cNvSpPr>
          <p:nvPr>
            <p:ph idx="1"/>
          </p:nvPr>
        </p:nvSpPr>
        <p:spPr>
          <a:xfrm>
            <a:off x="838200" y="1981200"/>
            <a:ext cx="8077200" cy="4114800"/>
          </a:xfrm>
        </p:spPr>
        <p:txBody>
          <a:bodyPr/>
          <a:lstStyle/>
          <a:p>
            <a:pPr>
              <a:defRPr/>
            </a:pPr>
            <a:r>
              <a:rPr lang="en-CA" dirty="0"/>
              <a:t>Typically:</a:t>
            </a:r>
          </a:p>
          <a:p>
            <a:pPr lvl="1">
              <a:defRPr/>
            </a:pPr>
            <a:r>
              <a:rPr lang="en-CA" dirty="0"/>
              <a:t>Attributes (properties) are private</a:t>
            </a:r>
          </a:p>
          <a:p>
            <a:pPr lvl="1">
              <a:defRPr/>
            </a:pPr>
            <a:r>
              <a:rPr lang="en-CA" dirty="0"/>
              <a:t>Operations (methods) are public</a:t>
            </a:r>
          </a:p>
          <a:p>
            <a:pPr lvl="1" defTabSz="1065213">
              <a:lnSpc>
                <a:spcPct val="80000"/>
              </a:lnSpc>
              <a:defRPr/>
            </a:pPr>
            <a:r>
              <a:rPr lang="en-US" b="1" dirty="0">
                <a:solidFill>
                  <a:srgbClr val="002060"/>
                </a:solidFill>
              </a:rPr>
              <a:t>Why?</a:t>
            </a:r>
          </a:p>
          <a:p>
            <a:pPr lvl="1">
              <a:defRPr/>
            </a:pPr>
            <a:endParaRPr lang="en-CA" b="1" dirty="0">
              <a:solidFill>
                <a:schemeClr val="accent4">
                  <a:lumMod val="75000"/>
                </a:schemeClr>
              </a:solidFill>
            </a:endParaRPr>
          </a:p>
          <a:p>
            <a:pPr>
              <a:defRPr/>
            </a:pPr>
            <a:r>
              <a:rPr lang="en-CA" dirty="0"/>
              <a:t>This is called </a:t>
            </a:r>
            <a:r>
              <a:rPr lang="en-CA" b="1" dirty="0"/>
              <a:t>Data Hiding</a:t>
            </a:r>
            <a:r>
              <a:rPr lang="en-CA" dirty="0"/>
              <a:t>, or </a:t>
            </a:r>
            <a:r>
              <a:rPr lang="en-CA" b="1" dirty="0"/>
              <a:t>Encapsulation</a:t>
            </a:r>
            <a:endParaRPr lang="en-CA" b="1" dirty="0">
              <a:solidFill>
                <a:schemeClr val="accent4">
                  <a:lumMod val="7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838200"/>
            <a:ext cx="8229600" cy="1219200"/>
          </a:xfrm>
        </p:spPr>
        <p:txBody>
          <a:bodyPr/>
          <a:lstStyle/>
          <a:p>
            <a:r>
              <a:rPr lang="en-US" dirty="0"/>
              <a:t>Group Exercise</a:t>
            </a:r>
          </a:p>
        </p:txBody>
      </p:sp>
      <p:sp>
        <p:nvSpPr>
          <p:cNvPr id="17411" name="Rectangle 3"/>
          <p:cNvSpPr>
            <a:spLocks noGrp="1" noChangeArrowheads="1"/>
          </p:cNvSpPr>
          <p:nvPr>
            <p:ph idx="1"/>
          </p:nvPr>
        </p:nvSpPr>
        <p:spPr>
          <a:xfrm>
            <a:off x="838200" y="2057400"/>
            <a:ext cx="7543800" cy="3810000"/>
          </a:xfrm>
        </p:spPr>
        <p:txBody>
          <a:bodyPr/>
          <a:lstStyle/>
          <a:p>
            <a:pPr defTabSz="1065213">
              <a:lnSpc>
                <a:spcPct val="80000"/>
              </a:lnSpc>
            </a:pPr>
            <a:r>
              <a:rPr lang="en-US" dirty="0"/>
              <a:t>In your workshop groups, work with the 4 or 5 classes that you identified in the Travel Experts scenario</a:t>
            </a:r>
          </a:p>
          <a:p>
            <a:pPr defTabSz="1065213">
              <a:lnSpc>
                <a:spcPct val="80000"/>
              </a:lnSpc>
            </a:pPr>
            <a:endParaRPr lang="en-US" dirty="0"/>
          </a:p>
          <a:p>
            <a:pPr lvl="1" defTabSz="1065213">
              <a:lnSpc>
                <a:spcPct val="80000"/>
              </a:lnSpc>
            </a:pPr>
            <a:r>
              <a:rPr lang="en-US" dirty="0"/>
              <a:t>For each class, list its </a:t>
            </a:r>
            <a:r>
              <a:rPr lang="en-US" b="1" dirty="0"/>
              <a:t>properties</a:t>
            </a:r>
            <a:r>
              <a:rPr lang="en-US" dirty="0"/>
              <a:t> and </a:t>
            </a:r>
            <a:r>
              <a:rPr lang="en-US" b="1" dirty="0"/>
              <a:t>operations</a:t>
            </a:r>
            <a:r>
              <a:rPr lang="en-US" dirty="0"/>
              <a:t> (the things you need to do to it or with it)</a:t>
            </a:r>
          </a:p>
          <a:p>
            <a:pPr defTabSz="1065213">
              <a:lnSpc>
                <a:spcPct val="80000"/>
              </a:lnSpc>
            </a:pPr>
            <a:endParaRPr lang="en-US" dirty="0"/>
          </a:p>
          <a:p>
            <a:pPr lvl="1" defTabSz="1065213">
              <a:lnSpc>
                <a:spcPct val="80000"/>
              </a:lnSpc>
            </a:pPr>
            <a:r>
              <a:rPr lang="en-US" dirty="0"/>
              <a:t>After about 15 minutes we will compare your group findings with the other groups and discuss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62000" y="838200"/>
            <a:ext cx="7620000" cy="1219200"/>
          </a:xfrm>
        </p:spPr>
        <p:txBody>
          <a:bodyPr/>
          <a:lstStyle/>
          <a:p>
            <a:r>
              <a:rPr lang="en-US" dirty="0"/>
              <a:t>Class Relationships</a:t>
            </a:r>
          </a:p>
        </p:txBody>
      </p:sp>
      <p:sp>
        <p:nvSpPr>
          <p:cNvPr id="18435" name="Rectangle 3"/>
          <p:cNvSpPr>
            <a:spLocks noGrp="1" noChangeArrowheads="1"/>
          </p:cNvSpPr>
          <p:nvPr>
            <p:ph idx="1"/>
          </p:nvPr>
        </p:nvSpPr>
        <p:spPr>
          <a:xfrm>
            <a:off x="838200" y="2057400"/>
            <a:ext cx="7772400" cy="3657600"/>
          </a:xfrm>
        </p:spPr>
        <p:txBody>
          <a:bodyPr>
            <a:normAutofit/>
          </a:bodyPr>
          <a:lstStyle/>
          <a:p>
            <a:pPr defTabSz="1065213">
              <a:lnSpc>
                <a:spcPct val="80000"/>
              </a:lnSpc>
            </a:pPr>
            <a:r>
              <a:rPr lang="en-US" dirty="0"/>
              <a:t>System’s behaviour is accomplished by collaboration of objects</a:t>
            </a:r>
          </a:p>
          <a:p>
            <a:pPr lvl="1" defTabSz="1065213">
              <a:lnSpc>
                <a:spcPct val="80000"/>
              </a:lnSpc>
            </a:pPr>
            <a:r>
              <a:rPr lang="en-US" dirty="0"/>
              <a:t>Objects collaborate by calling methods, passing parameters, and receiving returned values</a:t>
            </a:r>
          </a:p>
          <a:p>
            <a:pPr defTabSz="1065213">
              <a:lnSpc>
                <a:spcPct val="80000"/>
              </a:lnSpc>
            </a:pPr>
            <a:endParaRPr lang="en-US" dirty="0"/>
          </a:p>
          <a:p>
            <a:pPr defTabSz="1065213">
              <a:lnSpc>
                <a:spcPct val="80000"/>
              </a:lnSpc>
            </a:pPr>
            <a:r>
              <a:rPr lang="en-US" dirty="0"/>
              <a:t>An </a:t>
            </a:r>
            <a:r>
              <a:rPr lang="en-US" b="1" dirty="0"/>
              <a:t>Association</a:t>
            </a:r>
            <a:r>
              <a:rPr lang="en-US" dirty="0"/>
              <a:t> between classes means that an object uses data or methods in another object</a:t>
            </a:r>
          </a:p>
          <a:p>
            <a:pPr defTabSz="1065213">
              <a:lnSpc>
                <a:spcPct val="80000"/>
              </a:lnSpc>
            </a:pPr>
            <a:r>
              <a:rPr lang="en-US" dirty="0"/>
              <a:t>Example: car and passenger</a:t>
            </a:r>
          </a:p>
          <a:p>
            <a:pPr defTabSz="1065213">
              <a:lnSpc>
                <a:spcPct val="80000"/>
              </a:lnSpc>
            </a:pPr>
            <a:endParaRPr lang="en-US" dirty="0"/>
          </a:p>
          <a:p>
            <a:pPr defTabSz="1065213">
              <a:lnSpc>
                <a:spcPct val="80000"/>
              </a:lnSpc>
            </a:pPr>
            <a:r>
              <a:rPr lang="en-US" b="1" dirty="0">
                <a:solidFill>
                  <a:srgbClr val="7030A0"/>
                </a:solidFill>
              </a:rPr>
              <a:t>More examples?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143000" y="838200"/>
            <a:ext cx="6934200" cy="1295400"/>
          </a:xfrm>
        </p:spPr>
        <p:txBody>
          <a:bodyPr/>
          <a:lstStyle/>
          <a:p>
            <a:r>
              <a:rPr lang="en-US" dirty="0"/>
              <a:t>Class Relationships</a:t>
            </a:r>
            <a:endParaRPr lang="en-CA" dirty="0"/>
          </a:p>
        </p:txBody>
      </p:sp>
      <p:sp>
        <p:nvSpPr>
          <p:cNvPr id="19459" name="Content Placeholder 2"/>
          <p:cNvSpPr>
            <a:spLocks noGrp="1"/>
          </p:cNvSpPr>
          <p:nvPr>
            <p:ph idx="1"/>
          </p:nvPr>
        </p:nvSpPr>
        <p:spPr>
          <a:xfrm>
            <a:off x="838200" y="1981200"/>
            <a:ext cx="8077200" cy="4114800"/>
          </a:xfrm>
        </p:spPr>
        <p:txBody>
          <a:bodyPr/>
          <a:lstStyle/>
          <a:p>
            <a:r>
              <a:rPr lang="en-CA" dirty="0"/>
              <a:t>Association is the most common type of relationship between classes</a:t>
            </a:r>
          </a:p>
          <a:p>
            <a:r>
              <a:rPr lang="en-CA" dirty="0"/>
              <a:t>Other types of relationships</a:t>
            </a:r>
          </a:p>
          <a:p>
            <a:pPr lvl="1"/>
            <a:r>
              <a:rPr lang="en-CA" b="1" dirty="0"/>
              <a:t>Aggregation</a:t>
            </a:r>
            <a:r>
              <a:rPr lang="en-CA" dirty="0"/>
              <a:t>: one object is a part of another object</a:t>
            </a:r>
          </a:p>
          <a:p>
            <a:pPr lvl="2"/>
            <a:r>
              <a:rPr lang="en-CA" dirty="0"/>
              <a:t>``has a``</a:t>
            </a:r>
          </a:p>
          <a:p>
            <a:pPr lvl="1"/>
            <a:r>
              <a:rPr lang="en-CA" b="1" dirty="0"/>
              <a:t>Generalization</a:t>
            </a:r>
            <a:r>
              <a:rPr lang="en-CA" dirty="0"/>
              <a:t>: one class is a special case of another class</a:t>
            </a:r>
          </a:p>
          <a:p>
            <a:pPr lvl="2"/>
            <a:r>
              <a:rPr lang="en-CA" dirty="0"/>
              <a:t>``is a``</a:t>
            </a:r>
          </a:p>
          <a:p>
            <a:endParaRPr lang="en-CA"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38200" y="838200"/>
            <a:ext cx="7391400" cy="1219200"/>
          </a:xfrm>
        </p:spPr>
        <p:txBody>
          <a:bodyPr/>
          <a:lstStyle/>
          <a:p>
            <a:r>
              <a:rPr lang="en-US" dirty="0"/>
              <a:t>Types of Relationships</a:t>
            </a:r>
          </a:p>
        </p:txBody>
      </p:sp>
      <p:sp>
        <p:nvSpPr>
          <p:cNvPr id="20483" name="Rectangle 3"/>
          <p:cNvSpPr>
            <a:spLocks noGrp="1" noChangeArrowheads="1"/>
          </p:cNvSpPr>
          <p:nvPr>
            <p:ph idx="1"/>
          </p:nvPr>
        </p:nvSpPr>
        <p:spPr>
          <a:xfrm>
            <a:off x="838200" y="1790700"/>
            <a:ext cx="7543800" cy="4495800"/>
          </a:xfrm>
        </p:spPr>
        <p:txBody>
          <a:bodyPr/>
          <a:lstStyle/>
          <a:p>
            <a:pPr defTabSz="1065213">
              <a:lnSpc>
                <a:spcPct val="80000"/>
              </a:lnSpc>
            </a:pPr>
            <a:r>
              <a:rPr lang="en-US" b="1" dirty="0"/>
              <a:t>Aggregation</a:t>
            </a:r>
          </a:p>
          <a:p>
            <a:pPr lvl="1" defTabSz="1065213">
              <a:lnSpc>
                <a:spcPct val="80000"/>
              </a:lnSpc>
            </a:pPr>
            <a:r>
              <a:rPr lang="en-US" dirty="0"/>
              <a:t>Whole/part relationship</a:t>
            </a:r>
          </a:p>
          <a:p>
            <a:pPr lvl="1" defTabSz="1065213">
              <a:lnSpc>
                <a:spcPct val="80000"/>
              </a:lnSpc>
            </a:pPr>
            <a:r>
              <a:rPr lang="en-US" dirty="0"/>
              <a:t>Container and contents</a:t>
            </a:r>
          </a:p>
          <a:p>
            <a:pPr lvl="1" defTabSz="1065213">
              <a:lnSpc>
                <a:spcPct val="80000"/>
              </a:lnSpc>
            </a:pPr>
            <a:r>
              <a:rPr lang="en-US" dirty="0"/>
              <a:t>Can navigate from whole to its parts</a:t>
            </a:r>
          </a:p>
          <a:p>
            <a:pPr lvl="2" defTabSz="1065213">
              <a:lnSpc>
                <a:spcPct val="80000"/>
              </a:lnSpc>
            </a:pPr>
            <a:r>
              <a:rPr lang="en-US" dirty="0"/>
              <a:t>Example: JavaScript – document, form and elements</a:t>
            </a:r>
          </a:p>
        </p:txBody>
      </p:sp>
      <p:sp>
        <p:nvSpPr>
          <p:cNvPr id="20484" name="Oval 4"/>
          <p:cNvSpPr>
            <a:spLocks noChangeArrowheads="1"/>
          </p:cNvSpPr>
          <p:nvPr/>
        </p:nvSpPr>
        <p:spPr bwMode="auto">
          <a:xfrm>
            <a:off x="1981200" y="3657600"/>
            <a:ext cx="6324600" cy="2819400"/>
          </a:xfrm>
          <a:prstGeom prst="ellipse">
            <a:avLst/>
          </a:prstGeom>
          <a:solidFill>
            <a:schemeClr val="accent1"/>
          </a:solidFill>
          <a:ln w="9525">
            <a:solidFill>
              <a:schemeClr val="tx1"/>
            </a:solidFill>
            <a:round/>
            <a:headEnd/>
            <a:tailEnd/>
          </a:ln>
        </p:spPr>
        <p:txBody>
          <a:bodyPr wrap="none" anchor="ctr"/>
          <a:lstStyle/>
          <a:p>
            <a:pPr algn="ctr"/>
            <a:endParaRPr lang="en-US"/>
          </a:p>
        </p:txBody>
      </p:sp>
      <p:sp>
        <p:nvSpPr>
          <p:cNvPr id="20485" name="Oval 5"/>
          <p:cNvSpPr>
            <a:spLocks noChangeArrowheads="1"/>
          </p:cNvSpPr>
          <p:nvPr/>
        </p:nvSpPr>
        <p:spPr bwMode="auto">
          <a:xfrm>
            <a:off x="3886200" y="3810000"/>
            <a:ext cx="4038600" cy="2362200"/>
          </a:xfrm>
          <a:prstGeom prst="ellipse">
            <a:avLst/>
          </a:prstGeom>
          <a:solidFill>
            <a:srgbClr val="99CC00"/>
          </a:solidFill>
          <a:ln w="9525">
            <a:solidFill>
              <a:schemeClr val="tx1"/>
            </a:solidFill>
            <a:round/>
            <a:headEnd/>
            <a:tailEnd/>
          </a:ln>
        </p:spPr>
        <p:txBody>
          <a:bodyPr wrap="none" anchor="ctr"/>
          <a:lstStyle/>
          <a:p>
            <a:pPr algn="ctr"/>
            <a:endParaRPr lang="en-US"/>
          </a:p>
        </p:txBody>
      </p:sp>
      <p:sp>
        <p:nvSpPr>
          <p:cNvPr id="20486" name="Oval 6"/>
          <p:cNvSpPr>
            <a:spLocks noChangeArrowheads="1"/>
          </p:cNvSpPr>
          <p:nvPr/>
        </p:nvSpPr>
        <p:spPr bwMode="auto">
          <a:xfrm>
            <a:off x="4876800" y="4038600"/>
            <a:ext cx="2971800" cy="1752600"/>
          </a:xfrm>
          <a:prstGeom prst="ellipse">
            <a:avLst/>
          </a:prstGeom>
          <a:solidFill>
            <a:srgbClr val="FF00FF"/>
          </a:solidFill>
          <a:ln w="9525">
            <a:solidFill>
              <a:schemeClr val="bg2"/>
            </a:solidFill>
            <a:round/>
            <a:headEnd/>
            <a:tailEnd/>
          </a:ln>
        </p:spPr>
        <p:txBody>
          <a:bodyPr wrap="none" anchor="ctr"/>
          <a:lstStyle/>
          <a:p>
            <a:pPr algn="ctr"/>
            <a:endParaRPr lang="en-US"/>
          </a:p>
        </p:txBody>
      </p:sp>
      <p:sp>
        <p:nvSpPr>
          <p:cNvPr id="20487" name="Oval 7"/>
          <p:cNvSpPr>
            <a:spLocks noChangeArrowheads="1"/>
          </p:cNvSpPr>
          <p:nvPr/>
        </p:nvSpPr>
        <p:spPr bwMode="auto">
          <a:xfrm>
            <a:off x="6019800" y="4648200"/>
            <a:ext cx="1600200" cy="838200"/>
          </a:xfrm>
          <a:prstGeom prst="ellipse">
            <a:avLst/>
          </a:prstGeom>
          <a:solidFill>
            <a:srgbClr val="FFFF00"/>
          </a:solidFill>
          <a:ln w="9525">
            <a:solidFill>
              <a:srgbClr val="0000FF"/>
            </a:solidFill>
            <a:round/>
            <a:headEnd/>
            <a:tailEnd/>
          </a:ln>
        </p:spPr>
        <p:txBody>
          <a:bodyPr wrap="none" anchor="ctr"/>
          <a:lstStyle/>
          <a:p>
            <a:pPr algn="ctr"/>
            <a:r>
              <a:rPr lang="en-US" dirty="0">
                <a:solidFill>
                  <a:schemeClr val="bg2"/>
                </a:solidFill>
              </a:rPr>
              <a:t>Option</a:t>
            </a:r>
          </a:p>
        </p:txBody>
      </p:sp>
      <p:sp>
        <p:nvSpPr>
          <p:cNvPr id="20488" name="Rectangle 8"/>
          <p:cNvSpPr>
            <a:spLocks noChangeArrowheads="1"/>
          </p:cNvSpPr>
          <p:nvPr/>
        </p:nvSpPr>
        <p:spPr bwMode="auto">
          <a:xfrm>
            <a:off x="2438400" y="4191000"/>
            <a:ext cx="1452563" cy="457200"/>
          </a:xfrm>
          <a:prstGeom prst="rect">
            <a:avLst/>
          </a:prstGeom>
          <a:noFill/>
          <a:ln w="9525">
            <a:noFill/>
            <a:miter lim="800000"/>
            <a:headEnd/>
            <a:tailEnd/>
          </a:ln>
        </p:spPr>
        <p:txBody>
          <a:bodyPr wrap="none">
            <a:spAutoFit/>
          </a:bodyPr>
          <a:lstStyle/>
          <a:p>
            <a:r>
              <a:rPr lang="en-US" dirty="0">
                <a:solidFill>
                  <a:schemeClr val="bg2"/>
                </a:solidFill>
              </a:rPr>
              <a:t>Document</a:t>
            </a:r>
          </a:p>
        </p:txBody>
      </p:sp>
      <p:sp>
        <p:nvSpPr>
          <p:cNvPr id="20489" name="Rectangle 9"/>
          <p:cNvSpPr>
            <a:spLocks noChangeArrowheads="1"/>
          </p:cNvSpPr>
          <p:nvPr/>
        </p:nvSpPr>
        <p:spPr bwMode="auto">
          <a:xfrm>
            <a:off x="3886200" y="4495800"/>
            <a:ext cx="844550" cy="457200"/>
          </a:xfrm>
          <a:prstGeom prst="rect">
            <a:avLst/>
          </a:prstGeom>
          <a:noFill/>
          <a:ln w="9525">
            <a:noFill/>
            <a:miter lim="800000"/>
            <a:headEnd/>
            <a:tailEnd/>
          </a:ln>
        </p:spPr>
        <p:txBody>
          <a:bodyPr wrap="none">
            <a:spAutoFit/>
          </a:bodyPr>
          <a:lstStyle/>
          <a:p>
            <a:r>
              <a:rPr lang="en-US">
                <a:solidFill>
                  <a:schemeClr val="bg2"/>
                </a:solidFill>
              </a:rPr>
              <a:t>Form</a:t>
            </a:r>
          </a:p>
        </p:txBody>
      </p:sp>
      <p:sp>
        <p:nvSpPr>
          <p:cNvPr id="20490" name="Rectangle 10"/>
          <p:cNvSpPr>
            <a:spLocks noChangeArrowheads="1"/>
          </p:cNvSpPr>
          <p:nvPr/>
        </p:nvSpPr>
        <p:spPr bwMode="auto">
          <a:xfrm>
            <a:off x="5029200" y="4267200"/>
            <a:ext cx="1196975" cy="457200"/>
          </a:xfrm>
          <a:prstGeom prst="rect">
            <a:avLst/>
          </a:prstGeom>
          <a:noFill/>
          <a:ln w="9525">
            <a:noFill/>
            <a:miter lim="800000"/>
            <a:headEnd/>
            <a:tailEnd/>
          </a:ln>
        </p:spPr>
        <p:txBody>
          <a:bodyPr wrap="none">
            <a:spAutoFit/>
          </a:bodyPr>
          <a:lstStyle/>
          <a:p>
            <a:r>
              <a:rPr lang="en-US">
                <a:solidFill>
                  <a:schemeClr val="bg2"/>
                </a:solidFill>
              </a:rPr>
              <a:t>Element</a:t>
            </a:r>
          </a:p>
        </p:txBody>
      </p:sp>
      <p:sp>
        <p:nvSpPr>
          <p:cNvPr id="20491" name="Line 11"/>
          <p:cNvSpPr>
            <a:spLocks noChangeShapeType="1"/>
          </p:cNvSpPr>
          <p:nvPr/>
        </p:nvSpPr>
        <p:spPr bwMode="auto">
          <a:xfrm>
            <a:off x="1981200" y="3657600"/>
            <a:ext cx="533400" cy="685800"/>
          </a:xfrm>
          <a:prstGeom prst="line">
            <a:avLst/>
          </a:prstGeom>
          <a:noFill/>
          <a:ln w="38100">
            <a:solidFill>
              <a:srgbClr val="0000FF"/>
            </a:solidFill>
            <a:round/>
            <a:headEnd/>
            <a:tailEnd type="triangle" w="lg" len="lg"/>
          </a:ln>
        </p:spPr>
        <p:txBody>
          <a:bodyPr/>
          <a:lstStyle/>
          <a:p>
            <a:endParaRPr lang="en-CA"/>
          </a:p>
        </p:txBody>
      </p:sp>
      <p:sp>
        <p:nvSpPr>
          <p:cNvPr id="20492" name="Line 12"/>
          <p:cNvSpPr>
            <a:spLocks noChangeShapeType="1"/>
          </p:cNvSpPr>
          <p:nvPr/>
        </p:nvSpPr>
        <p:spPr bwMode="auto">
          <a:xfrm flipV="1">
            <a:off x="4648200" y="4495800"/>
            <a:ext cx="457200" cy="152400"/>
          </a:xfrm>
          <a:prstGeom prst="line">
            <a:avLst/>
          </a:prstGeom>
          <a:noFill/>
          <a:ln w="38100">
            <a:solidFill>
              <a:srgbClr val="0000FF"/>
            </a:solidFill>
            <a:round/>
            <a:headEnd/>
            <a:tailEnd type="triangle" w="lg" len="lg"/>
          </a:ln>
        </p:spPr>
        <p:txBody>
          <a:bodyPr/>
          <a:lstStyle/>
          <a:p>
            <a:endParaRPr lang="en-CA"/>
          </a:p>
        </p:txBody>
      </p:sp>
      <p:sp>
        <p:nvSpPr>
          <p:cNvPr id="20493" name="Line 13"/>
          <p:cNvSpPr>
            <a:spLocks noChangeShapeType="1"/>
          </p:cNvSpPr>
          <p:nvPr/>
        </p:nvSpPr>
        <p:spPr bwMode="auto">
          <a:xfrm>
            <a:off x="3429000" y="4648200"/>
            <a:ext cx="457200" cy="228600"/>
          </a:xfrm>
          <a:prstGeom prst="line">
            <a:avLst/>
          </a:prstGeom>
          <a:noFill/>
          <a:ln w="38100">
            <a:solidFill>
              <a:srgbClr val="0000FF"/>
            </a:solidFill>
            <a:round/>
            <a:headEnd/>
            <a:tailEnd type="triangle" w="lg" len="lg"/>
          </a:ln>
        </p:spPr>
        <p:txBody>
          <a:bodyPr/>
          <a:lstStyle/>
          <a:p>
            <a:endParaRPr lang="en-CA"/>
          </a:p>
        </p:txBody>
      </p:sp>
      <p:sp>
        <p:nvSpPr>
          <p:cNvPr id="20494" name="Line 14"/>
          <p:cNvSpPr>
            <a:spLocks noChangeShapeType="1"/>
          </p:cNvSpPr>
          <p:nvPr/>
        </p:nvSpPr>
        <p:spPr bwMode="auto">
          <a:xfrm>
            <a:off x="5943600" y="4724400"/>
            <a:ext cx="457200" cy="228600"/>
          </a:xfrm>
          <a:prstGeom prst="line">
            <a:avLst/>
          </a:prstGeom>
          <a:noFill/>
          <a:ln w="38100">
            <a:solidFill>
              <a:srgbClr val="0000FF"/>
            </a:solidFill>
            <a:round/>
            <a:headEnd/>
            <a:tailEnd type="triangle" w="lg" len="lg"/>
          </a:ln>
        </p:spPr>
        <p:txBody>
          <a:bodyPr/>
          <a:lstStyle/>
          <a:p>
            <a:endParaRPr lang="en-CA"/>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066800" y="838200"/>
            <a:ext cx="7086600" cy="1219200"/>
          </a:xfrm>
        </p:spPr>
        <p:txBody>
          <a:bodyPr/>
          <a:lstStyle/>
          <a:p>
            <a:r>
              <a:rPr lang="en-US" dirty="0"/>
              <a:t>Types of Relationships</a:t>
            </a:r>
            <a:endParaRPr lang="en-CA" dirty="0"/>
          </a:p>
        </p:txBody>
      </p:sp>
      <p:sp>
        <p:nvSpPr>
          <p:cNvPr id="21507" name="Content Placeholder 2"/>
          <p:cNvSpPr>
            <a:spLocks noGrp="1"/>
          </p:cNvSpPr>
          <p:nvPr>
            <p:ph idx="1"/>
          </p:nvPr>
        </p:nvSpPr>
        <p:spPr>
          <a:xfrm>
            <a:off x="838200" y="1981200"/>
            <a:ext cx="8077200" cy="4114800"/>
          </a:xfrm>
        </p:spPr>
        <p:txBody>
          <a:bodyPr/>
          <a:lstStyle/>
          <a:p>
            <a:r>
              <a:rPr lang="en-CA" b="1" dirty="0"/>
              <a:t>Generalization</a:t>
            </a:r>
          </a:p>
          <a:p>
            <a:pPr lvl="1">
              <a:lnSpc>
                <a:spcPct val="80000"/>
              </a:lnSpc>
            </a:pPr>
            <a:r>
              <a:rPr lang="en-US" dirty="0"/>
              <a:t>More general/more specific relationship</a:t>
            </a:r>
          </a:p>
          <a:p>
            <a:pPr lvl="1">
              <a:lnSpc>
                <a:spcPct val="80000"/>
              </a:lnSpc>
            </a:pPr>
            <a:r>
              <a:rPr lang="en-US" dirty="0"/>
              <a:t>Inheritance</a:t>
            </a:r>
          </a:p>
          <a:p>
            <a:pPr lvl="1">
              <a:lnSpc>
                <a:spcPct val="80000"/>
              </a:lnSpc>
            </a:pPr>
            <a:r>
              <a:rPr lang="en-US" dirty="0"/>
              <a:t>More specific class </a:t>
            </a:r>
            <a:r>
              <a:rPr lang="en-US" b="1" dirty="0"/>
              <a:t>inherits</a:t>
            </a:r>
            <a:r>
              <a:rPr lang="en-US" dirty="0"/>
              <a:t> properties and operations of the more general class</a:t>
            </a:r>
          </a:p>
          <a:p>
            <a:pPr lvl="1">
              <a:lnSpc>
                <a:spcPct val="80000"/>
              </a:lnSpc>
            </a:pPr>
            <a:r>
              <a:rPr lang="en-US" dirty="0"/>
              <a:t>More specific class </a:t>
            </a:r>
            <a:r>
              <a:rPr lang="en-US" b="1" dirty="0"/>
              <a:t>extends</a:t>
            </a:r>
            <a:r>
              <a:rPr lang="en-US" dirty="0"/>
              <a:t> more general class</a:t>
            </a:r>
          </a:p>
          <a:p>
            <a:endParaRPr lang="en-CA"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066800" y="838200"/>
            <a:ext cx="7086600" cy="1219200"/>
          </a:xfrm>
        </p:spPr>
        <p:txBody>
          <a:bodyPr/>
          <a:lstStyle/>
          <a:p>
            <a:r>
              <a:rPr lang="en-US" dirty="0"/>
              <a:t>Generalization</a:t>
            </a:r>
            <a:endParaRPr lang="en-CA" dirty="0"/>
          </a:p>
        </p:txBody>
      </p:sp>
      <p:sp>
        <p:nvSpPr>
          <p:cNvPr id="22531" name="TextBox 5"/>
          <p:cNvSpPr txBox="1">
            <a:spLocks noChangeArrowheads="1"/>
          </p:cNvSpPr>
          <p:nvPr/>
        </p:nvSpPr>
        <p:spPr bwMode="auto">
          <a:xfrm>
            <a:off x="3886200" y="2568404"/>
            <a:ext cx="1422400" cy="461963"/>
          </a:xfrm>
          <a:prstGeom prst="rect">
            <a:avLst/>
          </a:prstGeom>
          <a:noFill/>
          <a:ln w="9525">
            <a:noFill/>
            <a:miter lim="800000"/>
            <a:headEnd/>
            <a:tailEnd/>
          </a:ln>
        </p:spPr>
        <p:txBody>
          <a:bodyPr wrap="none">
            <a:spAutoFit/>
          </a:bodyPr>
          <a:lstStyle/>
          <a:p>
            <a:r>
              <a:rPr lang="en-US"/>
              <a:t>form field</a:t>
            </a:r>
          </a:p>
        </p:txBody>
      </p:sp>
      <p:sp>
        <p:nvSpPr>
          <p:cNvPr id="22532" name="TextBox 7"/>
          <p:cNvSpPr txBox="1">
            <a:spLocks noChangeArrowheads="1"/>
          </p:cNvSpPr>
          <p:nvPr/>
        </p:nvSpPr>
        <p:spPr bwMode="auto">
          <a:xfrm>
            <a:off x="6477000" y="3940004"/>
            <a:ext cx="969963" cy="461963"/>
          </a:xfrm>
          <a:prstGeom prst="rect">
            <a:avLst/>
          </a:prstGeom>
          <a:noFill/>
          <a:ln w="9525">
            <a:noFill/>
            <a:miter lim="800000"/>
            <a:headEnd/>
            <a:tailEnd/>
          </a:ln>
        </p:spPr>
        <p:txBody>
          <a:bodyPr wrap="none">
            <a:spAutoFit/>
          </a:bodyPr>
          <a:lstStyle/>
          <a:p>
            <a:r>
              <a:rPr lang="en-US"/>
              <a:t>button</a:t>
            </a:r>
          </a:p>
        </p:txBody>
      </p:sp>
      <p:sp>
        <p:nvSpPr>
          <p:cNvPr id="22533" name="TextBox 9"/>
          <p:cNvSpPr txBox="1">
            <a:spLocks noChangeArrowheads="1"/>
          </p:cNvSpPr>
          <p:nvPr/>
        </p:nvSpPr>
        <p:spPr bwMode="auto">
          <a:xfrm>
            <a:off x="1295400" y="4016204"/>
            <a:ext cx="1284288" cy="461963"/>
          </a:xfrm>
          <a:prstGeom prst="rect">
            <a:avLst/>
          </a:prstGeom>
          <a:noFill/>
          <a:ln w="9525">
            <a:noFill/>
            <a:miter lim="800000"/>
            <a:headEnd/>
            <a:tailEnd/>
          </a:ln>
        </p:spPr>
        <p:txBody>
          <a:bodyPr wrap="none">
            <a:spAutoFit/>
          </a:bodyPr>
          <a:lstStyle/>
          <a:p>
            <a:r>
              <a:rPr lang="en-US"/>
              <a:t>text field</a:t>
            </a:r>
          </a:p>
        </p:txBody>
      </p:sp>
      <p:sp>
        <p:nvSpPr>
          <p:cNvPr id="22534" name="TextBox 10"/>
          <p:cNvSpPr txBox="1">
            <a:spLocks noChangeArrowheads="1"/>
          </p:cNvSpPr>
          <p:nvPr/>
        </p:nvSpPr>
        <p:spPr bwMode="auto">
          <a:xfrm>
            <a:off x="4592637" y="5311604"/>
            <a:ext cx="1884363" cy="461963"/>
          </a:xfrm>
          <a:prstGeom prst="rect">
            <a:avLst/>
          </a:prstGeom>
          <a:noFill/>
          <a:ln w="9525">
            <a:noFill/>
            <a:miter lim="800000"/>
            <a:headEnd/>
            <a:tailEnd/>
          </a:ln>
        </p:spPr>
        <p:txBody>
          <a:bodyPr wrap="none">
            <a:spAutoFit/>
          </a:bodyPr>
          <a:lstStyle/>
          <a:p>
            <a:r>
              <a:rPr lang="en-US" dirty="0"/>
              <a:t>submit button</a:t>
            </a:r>
          </a:p>
        </p:txBody>
      </p:sp>
      <p:sp>
        <p:nvSpPr>
          <p:cNvPr id="22535" name="TextBox 11"/>
          <p:cNvSpPr txBox="1">
            <a:spLocks noChangeArrowheads="1"/>
          </p:cNvSpPr>
          <p:nvPr/>
        </p:nvSpPr>
        <p:spPr bwMode="auto">
          <a:xfrm>
            <a:off x="7162800" y="5311604"/>
            <a:ext cx="1627188" cy="461963"/>
          </a:xfrm>
          <a:prstGeom prst="rect">
            <a:avLst/>
          </a:prstGeom>
          <a:noFill/>
          <a:ln w="9525">
            <a:noFill/>
            <a:miter lim="800000"/>
            <a:headEnd/>
            <a:tailEnd/>
          </a:ln>
        </p:spPr>
        <p:txBody>
          <a:bodyPr wrap="none">
            <a:spAutoFit/>
          </a:bodyPr>
          <a:lstStyle/>
          <a:p>
            <a:r>
              <a:rPr lang="en-US"/>
              <a:t>reset button</a:t>
            </a:r>
          </a:p>
        </p:txBody>
      </p:sp>
      <p:sp>
        <p:nvSpPr>
          <p:cNvPr id="22536" name="TextBox 12"/>
          <p:cNvSpPr txBox="1">
            <a:spLocks noChangeArrowheads="1"/>
          </p:cNvSpPr>
          <p:nvPr/>
        </p:nvSpPr>
        <p:spPr bwMode="auto">
          <a:xfrm>
            <a:off x="301624" y="5311602"/>
            <a:ext cx="2278063" cy="523220"/>
          </a:xfrm>
          <a:prstGeom prst="rect">
            <a:avLst/>
          </a:prstGeom>
          <a:noFill/>
          <a:ln w="9525">
            <a:noFill/>
            <a:miter lim="800000"/>
            <a:headEnd/>
            <a:tailEnd/>
          </a:ln>
        </p:spPr>
        <p:txBody>
          <a:bodyPr wrap="square">
            <a:spAutoFit/>
          </a:bodyPr>
          <a:lstStyle/>
          <a:p>
            <a:r>
              <a:rPr lang="en-US" dirty="0"/>
              <a:t>password field</a:t>
            </a:r>
          </a:p>
        </p:txBody>
      </p:sp>
      <p:sp>
        <p:nvSpPr>
          <p:cNvPr id="22537" name="TextBox 13"/>
          <p:cNvSpPr txBox="1">
            <a:spLocks noChangeArrowheads="1"/>
          </p:cNvSpPr>
          <p:nvPr/>
        </p:nvSpPr>
        <p:spPr bwMode="auto">
          <a:xfrm>
            <a:off x="2652712" y="5311603"/>
            <a:ext cx="1233488" cy="461963"/>
          </a:xfrm>
          <a:prstGeom prst="rect">
            <a:avLst/>
          </a:prstGeom>
          <a:noFill/>
          <a:ln w="9525">
            <a:noFill/>
            <a:miter lim="800000"/>
            <a:headEnd/>
            <a:tailEnd/>
          </a:ln>
        </p:spPr>
        <p:txBody>
          <a:bodyPr wrap="none">
            <a:spAutoFit/>
          </a:bodyPr>
          <a:lstStyle/>
          <a:p>
            <a:r>
              <a:rPr lang="en-US" dirty="0"/>
              <a:t>text area</a:t>
            </a:r>
          </a:p>
        </p:txBody>
      </p:sp>
      <p:cxnSp>
        <p:nvCxnSpPr>
          <p:cNvPr id="3" name="Straight Arrow Connector 2"/>
          <p:cNvCxnSpPr/>
          <p:nvPr/>
        </p:nvCxnSpPr>
        <p:spPr bwMode="auto">
          <a:xfrm flipV="1">
            <a:off x="2209800" y="3030367"/>
            <a:ext cx="2133600" cy="90963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 name="Straight Arrow Connector 4"/>
          <p:cNvCxnSpPr/>
          <p:nvPr/>
        </p:nvCxnSpPr>
        <p:spPr bwMode="auto">
          <a:xfrm flipH="1" flipV="1">
            <a:off x="5105400" y="3030367"/>
            <a:ext cx="1600200" cy="98583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 name="Straight Arrow Connector 8"/>
          <p:cNvCxnSpPr>
            <a:endCxn id="22533" idx="2"/>
          </p:cNvCxnSpPr>
          <p:nvPr/>
        </p:nvCxnSpPr>
        <p:spPr bwMode="auto">
          <a:xfrm flipV="1">
            <a:off x="1066800" y="4478167"/>
            <a:ext cx="870744" cy="55103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 name="Straight Arrow Connector 10"/>
          <p:cNvCxnSpPr/>
          <p:nvPr/>
        </p:nvCxnSpPr>
        <p:spPr bwMode="auto">
          <a:xfrm flipH="1" flipV="1">
            <a:off x="2362200" y="4478167"/>
            <a:ext cx="762000" cy="70343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 name="Straight Arrow Connector 12"/>
          <p:cNvCxnSpPr/>
          <p:nvPr/>
        </p:nvCxnSpPr>
        <p:spPr bwMode="auto">
          <a:xfrm flipV="1">
            <a:off x="5791200" y="4478167"/>
            <a:ext cx="914400" cy="70343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Straight Arrow Connector 14"/>
          <p:cNvCxnSpPr/>
          <p:nvPr/>
        </p:nvCxnSpPr>
        <p:spPr bwMode="auto">
          <a:xfrm flipH="1" flipV="1">
            <a:off x="7162800" y="4478167"/>
            <a:ext cx="609600" cy="70343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066800" y="838200"/>
            <a:ext cx="7162800" cy="1219200"/>
          </a:xfrm>
        </p:spPr>
        <p:txBody>
          <a:bodyPr/>
          <a:lstStyle/>
          <a:p>
            <a:r>
              <a:rPr lang="en-CA" dirty="0"/>
              <a:t>Class Exercise</a:t>
            </a:r>
          </a:p>
        </p:txBody>
      </p:sp>
      <p:sp>
        <p:nvSpPr>
          <p:cNvPr id="23555" name="Content Placeholder 2"/>
          <p:cNvSpPr>
            <a:spLocks noGrp="1"/>
          </p:cNvSpPr>
          <p:nvPr>
            <p:ph idx="1"/>
          </p:nvPr>
        </p:nvSpPr>
        <p:spPr>
          <a:xfrm>
            <a:off x="838200" y="1981200"/>
            <a:ext cx="8077200" cy="4114800"/>
          </a:xfrm>
        </p:spPr>
        <p:txBody>
          <a:bodyPr/>
          <a:lstStyle/>
          <a:p>
            <a:r>
              <a:rPr lang="en-CA" b="1" dirty="0">
                <a:solidFill>
                  <a:srgbClr val="0070C0"/>
                </a:solidFill>
              </a:rPr>
              <a:t>(10 minutes) </a:t>
            </a:r>
            <a:r>
              <a:rPr lang="en-CA" dirty="0"/>
              <a:t>In the Travel Agency project, are any of the classes you’ve chosen related by:</a:t>
            </a:r>
          </a:p>
          <a:p>
            <a:pPr lvl="1"/>
            <a:r>
              <a:rPr lang="en-CA" dirty="0"/>
              <a:t>Association?</a:t>
            </a:r>
          </a:p>
          <a:p>
            <a:pPr lvl="1"/>
            <a:r>
              <a:rPr lang="en-CA" dirty="0"/>
              <a:t>Aggregation?</a:t>
            </a:r>
          </a:p>
          <a:p>
            <a:pPr lvl="1"/>
            <a:r>
              <a:rPr lang="en-CA" dirty="0"/>
              <a:t>Generalization?</a:t>
            </a:r>
          </a:p>
          <a:p>
            <a:r>
              <a:rPr lang="en-US" dirty="0">
                <a:solidFill>
                  <a:srgbClr val="002060"/>
                </a:solidFill>
              </a:rPr>
              <a:t>Compare the findings with other groups</a:t>
            </a:r>
            <a:endParaRPr lang="en-CA" dirty="0">
              <a:solidFill>
                <a:srgbClr val="00206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1905000"/>
            <a:ext cx="9144000" cy="2895600"/>
          </a:xfrm>
        </p:spPr>
        <p:txBody>
          <a:bodyPr/>
          <a:lstStyle/>
          <a:p>
            <a:pPr algn="ctr"/>
            <a:r>
              <a:rPr lang="en-US" dirty="0"/>
              <a:t>Unified Modeling Language</a:t>
            </a:r>
            <a:br>
              <a:rPr lang="en-US" dirty="0"/>
            </a:br>
            <a:br>
              <a:rPr lang="en-US" dirty="0"/>
            </a:br>
            <a:r>
              <a:rPr lang="en-US" dirty="0"/>
              <a:t>(UML)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066800" y="914400"/>
            <a:ext cx="7162800" cy="1066800"/>
          </a:xfrm>
        </p:spPr>
        <p:txBody>
          <a:bodyPr/>
          <a:lstStyle/>
          <a:p>
            <a:r>
              <a:rPr lang="en-CA" dirty="0"/>
              <a:t>Modeling Method</a:t>
            </a:r>
          </a:p>
        </p:txBody>
      </p:sp>
      <p:sp>
        <p:nvSpPr>
          <p:cNvPr id="25603" name="Content Placeholder 2"/>
          <p:cNvSpPr>
            <a:spLocks noGrp="1"/>
          </p:cNvSpPr>
          <p:nvPr>
            <p:ph idx="1"/>
          </p:nvPr>
        </p:nvSpPr>
        <p:spPr>
          <a:xfrm>
            <a:off x="838200" y="1981200"/>
            <a:ext cx="8077200" cy="4114800"/>
          </a:xfrm>
        </p:spPr>
        <p:txBody>
          <a:bodyPr/>
          <a:lstStyle/>
          <a:p>
            <a:r>
              <a:rPr lang="en-CA" dirty="0"/>
              <a:t>Language (notation)</a:t>
            </a:r>
          </a:p>
          <a:p>
            <a:r>
              <a:rPr lang="en-CA" dirty="0"/>
              <a:t>Process (sequence of tasks)</a:t>
            </a:r>
          </a:p>
          <a:p>
            <a:r>
              <a:rPr lang="en-CA" dirty="0"/>
              <a:t>Tool (software)</a:t>
            </a:r>
          </a:p>
          <a:p>
            <a:endParaRPr lang="en-CA" dirty="0"/>
          </a:p>
          <a:p>
            <a:r>
              <a:rPr lang="en-CA" dirty="0">
                <a:hlinkClick r:id="rId2"/>
              </a:rPr>
              <a:t>http://www.agiledata.org/essays/objectOrientation101.html</a:t>
            </a:r>
            <a:endParaRPr lang="en-CA" dirty="0"/>
          </a:p>
          <a:p>
            <a:r>
              <a:rPr lang="en-CA" dirty="0">
                <a:hlinkClick r:id="rId3"/>
              </a:rPr>
              <a:t>http://edn.embarcadero.com/article/31863</a:t>
            </a:r>
            <a:endParaRPr lang="en-CA" dirty="0"/>
          </a:p>
          <a:p>
            <a:endParaRPr lang="en-CA" dirty="0"/>
          </a:p>
          <a:p>
            <a:endParaRPr lang="en-C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914400"/>
            <a:ext cx="9144000" cy="838200"/>
          </a:xfrm>
        </p:spPr>
        <p:txBody>
          <a:bodyPr>
            <a:normAutofit fontScale="90000"/>
          </a:bodyPr>
          <a:lstStyle/>
          <a:p>
            <a:pPr eaLnBrk="1" hangingPunct="1"/>
            <a:br>
              <a:rPr lang="en-US" dirty="0"/>
            </a:br>
            <a:r>
              <a:rPr lang="en-US" dirty="0"/>
              <a:t>Day 4 Agenda</a:t>
            </a:r>
          </a:p>
        </p:txBody>
      </p:sp>
      <p:sp>
        <p:nvSpPr>
          <p:cNvPr id="6147" name="Rectangle 3"/>
          <p:cNvSpPr>
            <a:spLocks noGrp="1" noChangeArrowheads="1"/>
          </p:cNvSpPr>
          <p:nvPr>
            <p:ph idx="1"/>
          </p:nvPr>
        </p:nvSpPr>
        <p:spPr>
          <a:xfrm>
            <a:off x="1143000" y="2057400"/>
            <a:ext cx="8001000" cy="4343400"/>
          </a:xfrm>
        </p:spPr>
        <p:txBody>
          <a:bodyPr/>
          <a:lstStyle/>
          <a:p>
            <a:pPr>
              <a:lnSpc>
                <a:spcPct val="90000"/>
              </a:lnSpc>
            </a:pPr>
            <a:r>
              <a:rPr lang="en-US" b="1" dirty="0">
                <a:solidFill>
                  <a:srgbClr val="7030A0"/>
                </a:solidFill>
              </a:rPr>
              <a:t>Quiz 1 </a:t>
            </a:r>
            <a:r>
              <a:rPr lang="en-US" dirty="0"/>
              <a:t>( material from Days 1-3)</a:t>
            </a:r>
          </a:p>
          <a:p>
            <a:pPr>
              <a:lnSpc>
                <a:spcPct val="90000"/>
              </a:lnSpc>
            </a:pPr>
            <a:endParaRPr lang="en-US" dirty="0"/>
          </a:p>
          <a:p>
            <a:pPr>
              <a:lnSpc>
                <a:spcPct val="90000"/>
              </a:lnSpc>
            </a:pPr>
            <a:r>
              <a:rPr lang="en-US" dirty="0"/>
              <a:t>Objects-Oriented Concepts</a:t>
            </a:r>
          </a:p>
          <a:p>
            <a:pPr>
              <a:lnSpc>
                <a:spcPct val="90000"/>
              </a:lnSpc>
            </a:pPr>
            <a:r>
              <a:rPr lang="en-US" dirty="0"/>
              <a:t>Overview of Unified Modeling Language (UML)</a:t>
            </a:r>
          </a:p>
          <a:p>
            <a:pPr>
              <a:lnSpc>
                <a:spcPct val="90000"/>
              </a:lnSpc>
            </a:pPr>
            <a:r>
              <a:rPr lang="en-US" dirty="0"/>
              <a:t>Use Cases</a:t>
            </a:r>
          </a:p>
          <a:p>
            <a:pPr>
              <a:lnSpc>
                <a:spcPct val="90000"/>
              </a:lnSpc>
            </a:pPr>
            <a:r>
              <a:rPr lang="en-US" dirty="0"/>
              <a:t>Class Diagrams</a:t>
            </a:r>
          </a:p>
          <a:p>
            <a:pPr>
              <a:lnSpc>
                <a:spcPct val="90000"/>
              </a:lnSpc>
            </a:pPr>
            <a:endParaRPr lang="en-US" dirty="0">
              <a:solidFill>
                <a:srgbClr val="0070C0"/>
              </a:solidFill>
            </a:endParaRPr>
          </a:p>
          <a:p>
            <a:pPr>
              <a:lnSpc>
                <a:spcPct val="90000"/>
              </a:lnSpc>
            </a:pPr>
            <a:r>
              <a:rPr lang="en-US" dirty="0">
                <a:solidFill>
                  <a:srgbClr val="0070C0"/>
                </a:solidFill>
              </a:rPr>
              <a:t>Workshop: UML Use Case Diagram – due 8 a.m. on Day 5</a:t>
            </a:r>
          </a:p>
          <a:p>
            <a:pPr>
              <a:lnSpc>
                <a:spcPct val="90000"/>
              </a:lnSpc>
            </a:pPr>
            <a:endParaRPr lang="en-US" dirty="0"/>
          </a:p>
        </p:txBody>
      </p:sp>
    </p:spTree>
    <p:extLst>
      <p:ext uri="{BB962C8B-B14F-4D97-AF65-F5344CB8AC3E}">
        <p14:creationId xmlns:p14="http://schemas.microsoft.com/office/powerpoint/2010/main" val="985930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524000" y="914400"/>
            <a:ext cx="6096000" cy="1143000"/>
          </a:xfrm>
        </p:spPr>
        <p:txBody>
          <a:bodyPr/>
          <a:lstStyle/>
          <a:p>
            <a:r>
              <a:rPr lang="en-CA" dirty="0"/>
              <a:t>History of UML</a:t>
            </a:r>
          </a:p>
        </p:txBody>
      </p:sp>
      <p:sp>
        <p:nvSpPr>
          <p:cNvPr id="3" name="Content Placeholder 2"/>
          <p:cNvSpPr>
            <a:spLocks noGrp="1"/>
          </p:cNvSpPr>
          <p:nvPr>
            <p:ph idx="1"/>
          </p:nvPr>
        </p:nvSpPr>
        <p:spPr>
          <a:xfrm>
            <a:off x="838200" y="1981200"/>
            <a:ext cx="8077200" cy="4572000"/>
          </a:xfrm>
        </p:spPr>
        <p:txBody>
          <a:bodyPr/>
          <a:lstStyle/>
          <a:p>
            <a:pPr>
              <a:defRPr/>
            </a:pPr>
            <a:r>
              <a:rPr lang="en-CA" dirty="0"/>
              <a:t>In the nineties, many different methodologies for software design</a:t>
            </a:r>
          </a:p>
          <a:p>
            <a:pPr>
              <a:defRPr/>
            </a:pPr>
            <a:r>
              <a:rPr lang="en-CA" dirty="0"/>
              <a:t>Each had own set of notations</a:t>
            </a:r>
          </a:p>
          <a:p>
            <a:pPr>
              <a:defRPr/>
            </a:pPr>
            <a:r>
              <a:rPr lang="en-CA" dirty="0"/>
              <a:t>Major three:</a:t>
            </a:r>
          </a:p>
          <a:p>
            <a:pPr marL="1009650" lvl="1" indent="-609600">
              <a:defRPr/>
            </a:pPr>
            <a:r>
              <a:rPr lang="en-US" dirty="0"/>
              <a:t>		                  </a:t>
            </a:r>
            <a:r>
              <a:rPr lang="en-US" sz="1800" b="1" dirty="0"/>
              <a:t>Behavior    Analysis    Design</a:t>
            </a:r>
          </a:p>
          <a:p>
            <a:pPr marL="1009650" lvl="1" indent="-609600">
              <a:defRPr/>
            </a:pPr>
            <a:r>
              <a:rPr lang="en-US" dirty="0"/>
              <a:t>OMT </a:t>
            </a:r>
            <a:r>
              <a:rPr lang="en-US" sz="2200" dirty="0"/>
              <a:t>(</a:t>
            </a:r>
            <a:r>
              <a:rPr lang="en-US" sz="2200" dirty="0" err="1"/>
              <a:t>Rumbaugh</a:t>
            </a:r>
            <a:r>
              <a:rPr lang="en-US" sz="2200" dirty="0"/>
              <a:t>)</a:t>
            </a:r>
            <a:r>
              <a:rPr lang="en-US" dirty="0"/>
              <a:t>		</a:t>
            </a:r>
            <a:r>
              <a:rPr lang="en-US" dirty="0">
                <a:sym typeface="Wingdings" pitchFamily="2" charset="2"/>
              </a:rPr>
              <a:t>	</a:t>
            </a:r>
            <a:r>
              <a:rPr lang="en-US" dirty="0">
                <a:solidFill>
                  <a:srgbClr val="003399"/>
                </a:solidFill>
                <a:effectLst>
                  <a:outerShdw blurRad="38100" dist="38100" dir="2700000" algn="tl">
                    <a:srgbClr val="000000">
                      <a:alpha val="43137"/>
                    </a:srgbClr>
                  </a:outerShdw>
                </a:effectLst>
                <a:sym typeface="Wingdings" pitchFamily="2" charset="2"/>
              </a:rPr>
              <a:t>    </a:t>
            </a:r>
            <a:r>
              <a:rPr lang="en-US" b="1" dirty="0">
                <a:solidFill>
                  <a:srgbClr val="003399"/>
                </a:solidFill>
                <a:effectLst>
                  <a:outerShdw blurRad="38100" dist="38100" dir="2700000" algn="tl">
                    <a:srgbClr val="000000">
                      <a:alpha val="43137"/>
                    </a:srgbClr>
                  </a:outerShdw>
                </a:effectLst>
                <a:sym typeface="Wingdings" pitchFamily="2" charset="2"/>
              </a:rPr>
              <a:t></a:t>
            </a:r>
            <a:r>
              <a:rPr lang="en-US" dirty="0">
                <a:solidFill>
                  <a:srgbClr val="92D050"/>
                </a:solidFill>
                <a:sym typeface="Wingdings" pitchFamily="2" charset="2"/>
              </a:rPr>
              <a:t>		</a:t>
            </a:r>
            <a:r>
              <a:rPr lang="en-US" dirty="0">
                <a:sym typeface="Wingdings" pitchFamily="2" charset="2"/>
              </a:rPr>
              <a:t></a:t>
            </a:r>
          </a:p>
          <a:p>
            <a:pPr marL="1009650" lvl="1" indent="-609600">
              <a:defRPr/>
            </a:pPr>
            <a:r>
              <a:rPr lang="en-US" dirty="0" err="1">
                <a:sym typeface="Wingdings" pitchFamily="2" charset="2"/>
              </a:rPr>
              <a:t>Booch</a:t>
            </a:r>
            <a:r>
              <a:rPr lang="en-US" dirty="0">
                <a:sym typeface="Wingdings" pitchFamily="2" charset="2"/>
              </a:rPr>
              <a:t>						    		</a:t>
            </a:r>
            <a:r>
              <a:rPr lang="en-US" b="1" dirty="0">
                <a:solidFill>
                  <a:srgbClr val="003399"/>
                </a:solidFill>
                <a:effectLst>
                  <a:outerShdw blurRad="38100" dist="38100" dir="2700000" algn="tl">
                    <a:srgbClr val="000000">
                      <a:alpha val="43137"/>
                    </a:srgbClr>
                  </a:outerShdw>
                </a:effectLst>
                <a:sym typeface="Wingdings" pitchFamily="2" charset="2"/>
              </a:rPr>
              <a:t></a:t>
            </a:r>
          </a:p>
          <a:p>
            <a:pPr marL="1009650" lvl="1" indent="-609600">
              <a:defRPr/>
            </a:pPr>
            <a:r>
              <a:rPr lang="en-US" dirty="0">
                <a:sym typeface="Wingdings" pitchFamily="2" charset="2"/>
              </a:rPr>
              <a:t>OOSE </a:t>
            </a:r>
            <a:r>
              <a:rPr lang="en-US" sz="2200" dirty="0">
                <a:sym typeface="Wingdings" pitchFamily="2" charset="2"/>
              </a:rPr>
              <a:t>(Jacobson)</a:t>
            </a:r>
            <a:r>
              <a:rPr lang="en-US" dirty="0">
                <a:sym typeface="Wingdings" pitchFamily="2" charset="2"/>
              </a:rPr>
              <a:t>  		</a:t>
            </a:r>
            <a:r>
              <a:rPr lang="en-US" b="1" dirty="0">
                <a:solidFill>
                  <a:srgbClr val="003399"/>
                </a:solidFill>
                <a:effectLst>
                  <a:outerShdw blurRad="38100" dist="38100" dir="2700000" algn="tl">
                    <a:srgbClr val="000000">
                      <a:alpha val="43137"/>
                    </a:srgbClr>
                  </a:outerShdw>
                </a:effectLst>
                <a:sym typeface="Wingdings" pitchFamily="2" charset="2"/>
              </a:rPr>
              <a:t></a:t>
            </a:r>
            <a:r>
              <a:rPr lang="en-US" dirty="0">
                <a:sym typeface="Wingdings" pitchFamily="2" charset="2"/>
              </a:rPr>
              <a:t>	    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0" y="1066800"/>
            <a:ext cx="9144000" cy="838200"/>
          </a:xfrm>
        </p:spPr>
        <p:txBody>
          <a:bodyPr/>
          <a:lstStyle/>
          <a:p>
            <a:r>
              <a:rPr lang="en-CA" dirty="0"/>
              <a:t>History of UML - Continued</a:t>
            </a:r>
          </a:p>
        </p:txBody>
      </p:sp>
      <p:sp>
        <p:nvSpPr>
          <p:cNvPr id="27651" name="Content Placeholder 2"/>
          <p:cNvSpPr>
            <a:spLocks noGrp="1"/>
          </p:cNvSpPr>
          <p:nvPr>
            <p:ph idx="1"/>
          </p:nvPr>
        </p:nvSpPr>
        <p:spPr>
          <a:xfrm>
            <a:off x="838200" y="1981200"/>
            <a:ext cx="7315200" cy="3962400"/>
          </a:xfrm>
        </p:spPr>
        <p:txBody>
          <a:bodyPr/>
          <a:lstStyle/>
          <a:p>
            <a:r>
              <a:rPr lang="en-CA" dirty="0"/>
              <a:t>1995 – first draft of Unified Method</a:t>
            </a:r>
          </a:p>
          <a:p>
            <a:r>
              <a:rPr lang="en-CA" dirty="0"/>
              <a:t>1997 – UML becomes industry standard for object-oriented modeling</a:t>
            </a:r>
          </a:p>
          <a:p>
            <a:r>
              <a:rPr lang="en-CA" dirty="0"/>
              <a:t>2005 – UML 2.0</a:t>
            </a:r>
          </a:p>
          <a:p>
            <a:endParaRPr lang="en-CA" dirty="0"/>
          </a:p>
          <a:p>
            <a:r>
              <a:rPr lang="en-CA" dirty="0">
                <a:hlinkClick r:id="rId2"/>
              </a:rPr>
              <a:t>https://en.wikipedia.org/wiki/Unified_Modeling_Language#History</a:t>
            </a:r>
            <a:endParaRPr lang="en-CA" dirty="0"/>
          </a:p>
          <a:p>
            <a:endParaRPr lang="en-CA"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371600" y="914400"/>
            <a:ext cx="6477000" cy="1219200"/>
          </a:xfrm>
        </p:spPr>
        <p:txBody>
          <a:bodyPr/>
          <a:lstStyle/>
          <a:p>
            <a:r>
              <a:rPr lang="en-US" dirty="0"/>
              <a:t>Books24X7</a:t>
            </a:r>
          </a:p>
        </p:txBody>
      </p:sp>
      <p:sp>
        <p:nvSpPr>
          <p:cNvPr id="28675" name="Rectangle 3"/>
          <p:cNvSpPr>
            <a:spLocks noGrp="1" noChangeArrowheads="1"/>
          </p:cNvSpPr>
          <p:nvPr>
            <p:ph idx="1"/>
          </p:nvPr>
        </p:nvSpPr>
        <p:spPr>
          <a:xfrm>
            <a:off x="838200" y="1981200"/>
            <a:ext cx="8305800" cy="4495800"/>
          </a:xfrm>
        </p:spPr>
        <p:txBody>
          <a:bodyPr/>
          <a:lstStyle/>
          <a:p>
            <a:r>
              <a:rPr lang="en-US" dirty="0"/>
              <a:t>Lot of books on UML; these are just samples:</a:t>
            </a:r>
          </a:p>
          <a:p>
            <a:pPr lvl="1"/>
            <a:r>
              <a:rPr lang="en-US" b="1" dirty="0" err="1"/>
              <a:t>Sams</a:t>
            </a:r>
            <a:r>
              <a:rPr lang="en-US" b="1" dirty="0"/>
              <a:t> Teach Yourself UML in 24 Hours</a:t>
            </a:r>
            <a:br>
              <a:rPr lang="en-US" b="1" dirty="0"/>
            </a:br>
            <a:r>
              <a:rPr lang="en-US" dirty="0"/>
              <a:t>by Joseph </a:t>
            </a:r>
            <a:r>
              <a:rPr lang="en-US" dirty="0" err="1"/>
              <a:t>Schmuller</a:t>
            </a:r>
            <a:br>
              <a:rPr lang="en-US" dirty="0"/>
            </a:br>
            <a:r>
              <a:rPr lang="en-US" dirty="0"/>
              <a:t>ISBN:0672316366</a:t>
            </a:r>
          </a:p>
          <a:p>
            <a:pPr lvl="1"/>
            <a:r>
              <a:rPr lang="en-US" b="1" dirty="0"/>
              <a:t>UML Bible</a:t>
            </a:r>
            <a:br>
              <a:rPr lang="en-US" b="1" dirty="0"/>
            </a:br>
            <a:r>
              <a:rPr lang="en-US" dirty="0"/>
              <a:t>by Tom Pender</a:t>
            </a:r>
            <a:br>
              <a:rPr lang="en-US" dirty="0"/>
            </a:br>
            <a:r>
              <a:rPr lang="en-US" dirty="0"/>
              <a:t>ISBN:0764526049</a:t>
            </a:r>
          </a:p>
          <a:p>
            <a:pPr lvl="1"/>
            <a:r>
              <a:rPr lang="en-US" b="1" dirty="0"/>
              <a:t>The Elements of UML Style</a:t>
            </a:r>
            <a:br>
              <a:rPr lang="en-US" b="1" dirty="0"/>
            </a:br>
            <a:r>
              <a:rPr lang="en-US" dirty="0"/>
              <a:t>by Scott W. Ambler</a:t>
            </a:r>
            <a:br>
              <a:rPr lang="en-US" dirty="0"/>
            </a:br>
            <a:r>
              <a:rPr lang="en-US" dirty="0"/>
              <a:t>ISBN:0521525470</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Diagrams</a:t>
            </a:r>
            <a:endParaRPr lang="en-CA" dirty="0"/>
          </a:p>
        </p:txBody>
      </p:sp>
      <p:sp>
        <p:nvSpPr>
          <p:cNvPr id="3" name="Content Placeholder 2"/>
          <p:cNvSpPr>
            <a:spLocks noGrp="1"/>
          </p:cNvSpPr>
          <p:nvPr>
            <p:ph idx="1"/>
          </p:nvPr>
        </p:nvSpPr>
        <p:spPr>
          <a:xfrm>
            <a:off x="990600" y="2057400"/>
            <a:ext cx="7772400" cy="4267200"/>
          </a:xfrm>
        </p:spPr>
        <p:txBody>
          <a:bodyPr>
            <a:normAutofit/>
          </a:bodyPr>
          <a:lstStyle/>
          <a:p>
            <a:r>
              <a:rPr lang="en-US" dirty="0"/>
              <a:t>Use Case Model – captures user’s perspective</a:t>
            </a:r>
          </a:p>
          <a:p>
            <a:pPr lvl="2"/>
            <a:r>
              <a:rPr lang="en-US" dirty="0"/>
              <a:t>Use case diagrams</a:t>
            </a:r>
          </a:p>
          <a:p>
            <a:r>
              <a:rPr lang="en-US" dirty="0"/>
              <a:t>Logical Model </a:t>
            </a:r>
          </a:p>
          <a:p>
            <a:pPr lvl="1"/>
            <a:r>
              <a:rPr lang="en-US" dirty="0"/>
              <a:t>Structure of the system</a:t>
            </a:r>
          </a:p>
          <a:p>
            <a:pPr lvl="2"/>
            <a:r>
              <a:rPr lang="en-US" dirty="0"/>
              <a:t>Class diagrams, package diagrams</a:t>
            </a:r>
          </a:p>
          <a:p>
            <a:pPr lvl="1"/>
            <a:r>
              <a:rPr lang="en-US" dirty="0"/>
              <a:t>Behaviour of the system</a:t>
            </a:r>
          </a:p>
          <a:p>
            <a:pPr lvl="2"/>
            <a:r>
              <a:rPr lang="en-US" dirty="0"/>
              <a:t>Sequence diagrams, communication diagrams, state transition diagrams, activity diagrams</a:t>
            </a:r>
          </a:p>
          <a:p>
            <a:r>
              <a:rPr lang="en-US" dirty="0"/>
              <a:t>Physical Model</a:t>
            </a:r>
          </a:p>
          <a:p>
            <a:pPr lvl="2"/>
            <a:r>
              <a:rPr lang="en-US" dirty="0"/>
              <a:t>Component diagram (software)</a:t>
            </a:r>
          </a:p>
          <a:p>
            <a:pPr lvl="2"/>
            <a:r>
              <a:rPr lang="en-US" dirty="0"/>
              <a:t>Deployment diagram (hardware)</a:t>
            </a:r>
            <a:endParaRPr lang="en-CA" dirty="0"/>
          </a:p>
        </p:txBody>
      </p:sp>
    </p:spTree>
    <p:extLst>
      <p:ext uri="{BB962C8B-B14F-4D97-AF65-F5344CB8AC3E}">
        <p14:creationId xmlns:p14="http://schemas.microsoft.com/office/powerpoint/2010/main" val="3549807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524000" y="838200"/>
            <a:ext cx="6096000" cy="1219200"/>
          </a:xfrm>
        </p:spPr>
        <p:txBody>
          <a:bodyPr/>
          <a:lstStyle/>
          <a:p>
            <a:r>
              <a:rPr lang="en-US" dirty="0"/>
              <a:t>Use Case Diagrams</a:t>
            </a:r>
          </a:p>
        </p:txBody>
      </p:sp>
      <p:sp>
        <p:nvSpPr>
          <p:cNvPr id="34819" name="Rectangle 3"/>
          <p:cNvSpPr>
            <a:spLocks noGrp="1" noChangeArrowheads="1"/>
          </p:cNvSpPr>
          <p:nvPr>
            <p:ph idx="1"/>
          </p:nvPr>
        </p:nvSpPr>
        <p:spPr>
          <a:xfrm>
            <a:off x="838200" y="2057400"/>
            <a:ext cx="8305800" cy="4038600"/>
          </a:xfrm>
        </p:spPr>
        <p:txBody>
          <a:bodyPr/>
          <a:lstStyle/>
          <a:p>
            <a:pPr defTabSz="1065213">
              <a:lnSpc>
                <a:spcPct val="80000"/>
              </a:lnSpc>
            </a:pPr>
            <a:r>
              <a:rPr lang="en-US" dirty="0"/>
              <a:t>Use Case diagrams</a:t>
            </a:r>
          </a:p>
          <a:p>
            <a:pPr lvl="1" defTabSz="1065213">
              <a:lnSpc>
                <a:spcPct val="80000"/>
              </a:lnSpc>
            </a:pPr>
            <a:r>
              <a:rPr lang="en-US" dirty="0"/>
              <a:t>Identifies who interacts with the system - </a:t>
            </a:r>
            <a:r>
              <a:rPr lang="en-US" b="1" dirty="0"/>
              <a:t>actors</a:t>
            </a:r>
            <a:endParaRPr lang="en-US" dirty="0"/>
          </a:p>
          <a:p>
            <a:pPr lvl="1" defTabSz="1065213">
              <a:lnSpc>
                <a:spcPct val="80000"/>
              </a:lnSpc>
            </a:pPr>
            <a:r>
              <a:rPr lang="en-US" dirty="0"/>
              <a:t>Identifies </a:t>
            </a:r>
            <a:r>
              <a:rPr lang="en-US" u="sng" dirty="0"/>
              <a:t>major</a:t>
            </a:r>
            <a:r>
              <a:rPr lang="en-US" dirty="0"/>
              <a:t> parts of system’s functionality - </a:t>
            </a:r>
            <a:r>
              <a:rPr lang="en-US" b="1" dirty="0"/>
              <a:t>use cases</a:t>
            </a:r>
          </a:p>
          <a:p>
            <a:pPr marL="0" indent="0" defTabSz="1065213">
              <a:lnSpc>
                <a:spcPct val="80000"/>
              </a:lnSpc>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990600" y="914400"/>
            <a:ext cx="7239000" cy="1066800"/>
          </a:xfrm>
        </p:spPr>
        <p:txBody>
          <a:bodyPr>
            <a:normAutofit fontScale="90000"/>
          </a:bodyPr>
          <a:lstStyle/>
          <a:p>
            <a:r>
              <a:rPr lang="en-CA" dirty="0"/>
              <a:t>Logical Model (Structure of the System)</a:t>
            </a:r>
          </a:p>
        </p:txBody>
      </p:sp>
      <p:sp>
        <p:nvSpPr>
          <p:cNvPr id="30723" name="Content Placeholder 2"/>
          <p:cNvSpPr>
            <a:spLocks noGrp="1"/>
          </p:cNvSpPr>
          <p:nvPr>
            <p:ph idx="1"/>
          </p:nvPr>
        </p:nvSpPr>
        <p:spPr>
          <a:xfrm>
            <a:off x="838200" y="1981200"/>
            <a:ext cx="7315200" cy="3962400"/>
          </a:xfrm>
        </p:spPr>
        <p:txBody>
          <a:bodyPr/>
          <a:lstStyle/>
          <a:p>
            <a:r>
              <a:rPr lang="en-US" dirty="0"/>
              <a:t>Describes static structure of the system</a:t>
            </a:r>
          </a:p>
          <a:p>
            <a:pPr lvl="1"/>
            <a:r>
              <a:rPr lang="en-US" dirty="0"/>
              <a:t>Classes</a:t>
            </a:r>
          </a:p>
          <a:p>
            <a:pPr lvl="2"/>
            <a:r>
              <a:rPr lang="en-US" dirty="0"/>
              <a:t>Attributes</a:t>
            </a:r>
          </a:p>
          <a:p>
            <a:pPr lvl="2"/>
            <a:r>
              <a:rPr lang="en-US" dirty="0"/>
              <a:t>Operations</a:t>
            </a:r>
          </a:p>
          <a:p>
            <a:pPr lvl="2"/>
            <a:r>
              <a:rPr lang="en-US" dirty="0"/>
              <a:t>Relationships</a:t>
            </a:r>
          </a:p>
          <a:p>
            <a:pPr lvl="1"/>
            <a:r>
              <a:rPr lang="en-US" dirty="0"/>
              <a:t>Class diagrams</a:t>
            </a:r>
          </a:p>
          <a:p>
            <a:pPr lvl="1"/>
            <a:r>
              <a:rPr lang="en-US" dirty="0"/>
              <a:t>Packages</a:t>
            </a:r>
          </a:p>
          <a:p>
            <a:pPr lvl="1"/>
            <a:r>
              <a:rPr lang="en-US" dirty="0"/>
              <a:t>Package diagrams </a:t>
            </a:r>
          </a:p>
          <a:p>
            <a:pPr lvl="1"/>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143000" y="838200"/>
            <a:ext cx="6934200" cy="1219200"/>
          </a:xfrm>
        </p:spPr>
        <p:txBody>
          <a:bodyPr/>
          <a:lstStyle/>
          <a:p>
            <a:r>
              <a:rPr lang="en-CA" dirty="0"/>
              <a:t>Physical Model</a:t>
            </a:r>
          </a:p>
        </p:txBody>
      </p:sp>
      <p:sp>
        <p:nvSpPr>
          <p:cNvPr id="32771" name="Content Placeholder 2"/>
          <p:cNvSpPr>
            <a:spLocks noGrp="1"/>
          </p:cNvSpPr>
          <p:nvPr>
            <p:ph idx="1"/>
          </p:nvPr>
        </p:nvSpPr>
        <p:spPr>
          <a:xfrm>
            <a:off x="838200" y="1981200"/>
            <a:ext cx="7848600" cy="4267200"/>
          </a:xfrm>
        </p:spPr>
        <p:txBody>
          <a:bodyPr/>
          <a:lstStyle/>
          <a:p>
            <a:pPr>
              <a:buFontTx/>
              <a:buNone/>
            </a:pPr>
            <a:r>
              <a:rPr lang="en-US" dirty="0"/>
              <a:t>Describes physical implementation of the system</a:t>
            </a:r>
          </a:p>
          <a:p>
            <a:r>
              <a:rPr lang="en-US" dirty="0"/>
              <a:t>Component Diagrams (software)</a:t>
            </a:r>
          </a:p>
          <a:p>
            <a:r>
              <a:rPr lang="en-US" dirty="0"/>
              <a:t>Deployment Diagram (hardware)</a:t>
            </a:r>
          </a:p>
          <a:p>
            <a:pPr marL="0" indent="0">
              <a:buNone/>
            </a:pPr>
            <a:endParaRPr lang="en-US" dirty="0"/>
          </a:p>
          <a:p>
            <a:endParaRPr lang="en-CA"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838200" y="838200"/>
            <a:ext cx="7467600" cy="1371600"/>
          </a:xfrm>
        </p:spPr>
        <p:txBody>
          <a:bodyPr/>
          <a:lstStyle/>
          <a:p>
            <a:r>
              <a:rPr lang="en-US" dirty="0"/>
              <a:t>Use Case Analysis</a:t>
            </a:r>
          </a:p>
        </p:txBody>
      </p:sp>
      <p:sp>
        <p:nvSpPr>
          <p:cNvPr id="41987" name="Rectangle 3"/>
          <p:cNvSpPr>
            <a:spLocks noGrp="1" noChangeArrowheads="1"/>
          </p:cNvSpPr>
          <p:nvPr>
            <p:ph idx="1"/>
          </p:nvPr>
        </p:nvSpPr>
        <p:spPr>
          <a:xfrm>
            <a:off x="838200" y="1981200"/>
            <a:ext cx="7467600" cy="4114800"/>
          </a:xfrm>
        </p:spPr>
        <p:txBody>
          <a:bodyPr/>
          <a:lstStyle/>
          <a:p>
            <a:pPr defTabSz="1065213">
              <a:lnSpc>
                <a:spcPct val="80000"/>
              </a:lnSpc>
            </a:pPr>
            <a:r>
              <a:rPr lang="en-US" b="1" dirty="0"/>
              <a:t>Use cases </a:t>
            </a:r>
            <a:r>
              <a:rPr lang="en-US" dirty="0"/>
              <a:t>are top-level items of system’s functionality from the users’ point of view</a:t>
            </a:r>
          </a:p>
          <a:p>
            <a:pPr defTabSz="1065213">
              <a:lnSpc>
                <a:spcPct val="80000"/>
              </a:lnSpc>
            </a:pPr>
            <a:r>
              <a:rPr lang="en-US" dirty="0"/>
              <a:t>Two components of documenting use cases:</a:t>
            </a:r>
          </a:p>
          <a:p>
            <a:pPr lvl="1" defTabSz="1065213">
              <a:lnSpc>
                <a:spcPct val="80000"/>
              </a:lnSpc>
            </a:pPr>
            <a:r>
              <a:rPr lang="en-US" dirty="0"/>
              <a:t>Written use case descriptions</a:t>
            </a:r>
          </a:p>
          <a:p>
            <a:pPr lvl="1" defTabSz="1065213">
              <a:lnSpc>
                <a:spcPct val="80000"/>
              </a:lnSpc>
            </a:pPr>
            <a:r>
              <a:rPr lang="en-US" dirty="0"/>
              <a:t>Use case diagram</a:t>
            </a:r>
          </a:p>
          <a:p>
            <a:pPr defTabSz="1065213">
              <a:lnSpc>
                <a:spcPct val="80000"/>
              </a:lnSpc>
            </a:pPr>
            <a:r>
              <a:rPr lang="en-US" dirty="0"/>
              <a:t>Shows interaction between users and the system in very general terms</a:t>
            </a:r>
          </a:p>
          <a:p>
            <a:pPr lvl="1" defTabSz="1065213">
              <a:lnSpc>
                <a:spcPct val="80000"/>
              </a:lnSpc>
            </a:pPr>
            <a:r>
              <a:rPr lang="en-US" dirty="0"/>
              <a:t>No detailed steps</a:t>
            </a:r>
          </a:p>
          <a:p>
            <a:pPr lvl="1" defTabSz="1065213">
              <a:lnSpc>
                <a:spcPct val="80000"/>
              </a:lnSpc>
            </a:pPr>
            <a:r>
              <a:rPr lang="en-US" dirty="0"/>
              <a:t>No timing consideration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6347713" cy="1320800"/>
          </a:xfrm>
        </p:spPr>
        <p:txBody>
          <a:bodyPr/>
          <a:lstStyle/>
          <a:p>
            <a:r>
              <a:rPr lang="en-US" dirty="0"/>
              <a:t>Use Case Description</a:t>
            </a:r>
            <a:endParaRPr lang="en-CA" dirty="0"/>
          </a:p>
        </p:txBody>
      </p:sp>
      <p:sp>
        <p:nvSpPr>
          <p:cNvPr id="3" name="Content Placeholder 2"/>
          <p:cNvSpPr>
            <a:spLocks noGrp="1"/>
          </p:cNvSpPr>
          <p:nvPr>
            <p:ph idx="1"/>
          </p:nvPr>
        </p:nvSpPr>
        <p:spPr>
          <a:xfrm>
            <a:off x="457200" y="2056014"/>
            <a:ext cx="8534400" cy="4192385"/>
          </a:xfrm>
        </p:spPr>
        <p:txBody>
          <a:bodyPr>
            <a:normAutofit/>
          </a:bodyPr>
          <a:lstStyle/>
          <a:p>
            <a:r>
              <a:rPr lang="en-US" dirty="0"/>
              <a:t>No standard format</a:t>
            </a:r>
          </a:p>
          <a:p>
            <a:r>
              <a:rPr lang="en-US" dirty="0"/>
              <a:t>Typical elements:</a:t>
            </a:r>
          </a:p>
          <a:p>
            <a:pPr lvl="1"/>
            <a:r>
              <a:rPr lang="en-US" dirty="0"/>
              <a:t>Use case name (verb-noun phrase)</a:t>
            </a:r>
          </a:p>
          <a:p>
            <a:pPr lvl="1"/>
            <a:r>
              <a:rPr lang="en-US" dirty="0"/>
              <a:t>Who interacts with it (actors)</a:t>
            </a:r>
          </a:p>
          <a:p>
            <a:pPr lvl="1"/>
            <a:r>
              <a:rPr lang="en-US" dirty="0"/>
              <a:t>What triggers it</a:t>
            </a:r>
          </a:p>
          <a:p>
            <a:pPr lvl="1"/>
            <a:r>
              <a:rPr lang="en-US" dirty="0"/>
              <a:t>Normal flow of events</a:t>
            </a:r>
          </a:p>
          <a:p>
            <a:pPr lvl="1"/>
            <a:r>
              <a:rPr lang="en-US" dirty="0" err="1"/>
              <a:t>Subflows</a:t>
            </a:r>
            <a:r>
              <a:rPr lang="en-US" dirty="0"/>
              <a:t> (break it down to simplified description)</a:t>
            </a:r>
          </a:p>
          <a:p>
            <a:pPr lvl="1"/>
            <a:r>
              <a:rPr lang="en-US" dirty="0"/>
              <a:t>Exceptional flows</a:t>
            </a:r>
          </a:p>
          <a:p>
            <a:r>
              <a:rPr lang="en-CA" dirty="0">
                <a:hlinkClick r:id="rId2"/>
              </a:rPr>
              <a:t>http://pmblog.accompa.com/2009/10/08/use-case-template-example-requirements-management-basics/</a:t>
            </a:r>
            <a:endParaRPr lang="en-CA" dirty="0"/>
          </a:p>
          <a:p>
            <a:endParaRPr lang="en-CA" dirty="0"/>
          </a:p>
        </p:txBody>
      </p:sp>
    </p:spTree>
    <p:extLst>
      <p:ext uri="{BB962C8B-B14F-4D97-AF65-F5344CB8AC3E}">
        <p14:creationId xmlns:p14="http://schemas.microsoft.com/office/powerpoint/2010/main" val="2672507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1066800" y="914400"/>
            <a:ext cx="7086600" cy="1143000"/>
          </a:xfrm>
        </p:spPr>
        <p:txBody>
          <a:bodyPr/>
          <a:lstStyle/>
          <a:p>
            <a:r>
              <a:rPr lang="en-CA" dirty="0"/>
              <a:t>Use Case Diagrams</a:t>
            </a:r>
          </a:p>
        </p:txBody>
      </p:sp>
      <p:sp>
        <p:nvSpPr>
          <p:cNvPr id="43011" name="Content Placeholder 2"/>
          <p:cNvSpPr>
            <a:spLocks noGrp="1"/>
          </p:cNvSpPr>
          <p:nvPr>
            <p:ph idx="1"/>
          </p:nvPr>
        </p:nvSpPr>
        <p:spPr>
          <a:xfrm>
            <a:off x="762000" y="2362200"/>
            <a:ext cx="8077200" cy="3810000"/>
          </a:xfrm>
        </p:spPr>
        <p:txBody>
          <a:bodyPr/>
          <a:lstStyle/>
          <a:p>
            <a:pPr defTabSz="1065213">
              <a:lnSpc>
                <a:spcPct val="80000"/>
              </a:lnSpc>
            </a:pPr>
            <a:r>
              <a:rPr lang="en-US" b="1" dirty="0"/>
              <a:t>Use cases </a:t>
            </a:r>
            <a:r>
              <a:rPr lang="en-US" dirty="0"/>
              <a:t>– major pieces of system’s functionality, as observed by the users</a:t>
            </a:r>
          </a:p>
          <a:p>
            <a:pPr lvl="1" defTabSz="1065213">
              <a:lnSpc>
                <a:spcPct val="80000"/>
              </a:lnSpc>
            </a:pPr>
            <a:r>
              <a:rPr lang="en-US" dirty="0"/>
              <a:t>Within system’s boundary</a:t>
            </a:r>
          </a:p>
          <a:p>
            <a:pPr lvl="1" defTabSz="1065213">
              <a:lnSpc>
                <a:spcPct val="80000"/>
              </a:lnSpc>
            </a:pPr>
            <a:r>
              <a:rPr lang="en-US" dirty="0"/>
              <a:t>Labeled with verb-noun phrase</a:t>
            </a:r>
          </a:p>
          <a:p>
            <a:pPr defTabSz="1065213">
              <a:lnSpc>
                <a:spcPct val="80000"/>
              </a:lnSpc>
            </a:pPr>
            <a:r>
              <a:rPr lang="en-US" b="1" dirty="0"/>
              <a:t>Actors</a:t>
            </a:r>
            <a:r>
              <a:rPr lang="en-US" dirty="0"/>
              <a:t> – people (roles) or other systems that interact with our system</a:t>
            </a:r>
          </a:p>
          <a:p>
            <a:pPr lvl="1" defTabSz="1065213">
              <a:lnSpc>
                <a:spcPct val="80000"/>
              </a:lnSpc>
            </a:pPr>
            <a:r>
              <a:rPr lang="en-US" dirty="0"/>
              <a:t>Derives benefit from the system</a:t>
            </a:r>
          </a:p>
          <a:p>
            <a:pPr lvl="1" defTabSz="1065213">
              <a:lnSpc>
                <a:spcPct val="80000"/>
              </a:lnSpc>
            </a:pPr>
            <a:r>
              <a:rPr lang="en-US" dirty="0"/>
              <a:t>Is external to the system</a:t>
            </a:r>
          </a:p>
          <a:p>
            <a:pPr marL="0" indent="0">
              <a:buNone/>
            </a:pPr>
            <a:endParaRPr lang="en-US" dirty="0"/>
          </a:p>
          <a:p>
            <a:pPr marL="0" indent="0">
              <a:buNone/>
            </a:pPr>
            <a:endParaRPr lang="en-US" dirty="0"/>
          </a:p>
          <a:p>
            <a:pPr defTabSz="1065213">
              <a:lnSpc>
                <a:spcPct val="80000"/>
              </a:lnSpc>
            </a:pPr>
            <a:endParaRPr lang="en-US" dirty="0"/>
          </a:p>
          <a:p>
            <a:pPr defTabSz="1065213"/>
            <a:endParaRPr lang="en-C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676400" y="2133600"/>
            <a:ext cx="6096000" cy="1143000"/>
          </a:xfrm>
        </p:spPr>
        <p:txBody>
          <a:bodyPr/>
          <a:lstStyle/>
          <a:p>
            <a:r>
              <a:rPr lang="en-US"/>
              <a:t>Thinking of Objects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1066800" y="914400"/>
            <a:ext cx="7086600" cy="1143000"/>
          </a:xfrm>
        </p:spPr>
        <p:txBody>
          <a:bodyPr>
            <a:normAutofit fontScale="90000"/>
          </a:bodyPr>
          <a:lstStyle/>
          <a:p>
            <a:r>
              <a:rPr lang="en-CA" dirty="0"/>
              <a:t>Use Case Diagrams - Relationships</a:t>
            </a:r>
          </a:p>
        </p:txBody>
      </p:sp>
      <p:sp>
        <p:nvSpPr>
          <p:cNvPr id="43011" name="Content Placeholder 2"/>
          <p:cNvSpPr>
            <a:spLocks noGrp="1"/>
          </p:cNvSpPr>
          <p:nvPr>
            <p:ph idx="1"/>
          </p:nvPr>
        </p:nvSpPr>
        <p:spPr>
          <a:xfrm>
            <a:off x="762000" y="2209800"/>
            <a:ext cx="8077200" cy="3810000"/>
          </a:xfrm>
        </p:spPr>
        <p:txBody>
          <a:bodyPr>
            <a:normAutofit/>
          </a:bodyPr>
          <a:lstStyle/>
          <a:p>
            <a:pPr defTabSz="1065213">
              <a:lnSpc>
                <a:spcPct val="80000"/>
              </a:lnSpc>
            </a:pPr>
            <a:r>
              <a:rPr lang="en-US" dirty="0"/>
              <a:t>Association </a:t>
            </a:r>
          </a:p>
          <a:p>
            <a:pPr lvl="1" defTabSz="1065213">
              <a:lnSpc>
                <a:spcPct val="80000"/>
              </a:lnSpc>
            </a:pPr>
            <a:r>
              <a:rPr lang="en-US" dirty="0"/>
              <a:t>Links an actor to the use case(s) with which it interacts</a:t>
            </a:r>
          </a:p>
          <a:p>
            <a:pPr marL="457200" lvl="1" indent="0" defTabSz="1065213">
              <a:lnSpc>
                <a:spcPct val="80000"/>
              </a:lnSpc>
              <a:buNone/>
            </a:pPr>
            <a:endParaRPr lang="en-US" dirty="0"/>
          </a:p>
          <a:p>
            <a:pPr defTabSz="1065213">
              <a:lnSpc>
                <a:spcPct val="80000"/>
              </a:lnSpc>
            </a:pPr>
            <a:r>
              <a:rPr lang="en-US" dirty="0"/>
              <a:t>Relationships between two use cases</a:t>
            </a:r>
          </a:p>
          <a:p>
            <a:pPr lvl="1" defTabSz="1065213">
              <a:lnSpc>
                <a:spcPct val="80000"/>
              </a:lnSpc>
            </a:pPr>
            <a:r>
              <a:rPr lang="en-US" dirty="0"/>
              <a:t>Include</a:t>
            </a:r>
          </a:p>
          <a:p>
            <a:pPr lvl="1" defTabSz="1065213">
              <a:lnSpc>
                <a:spcPct val="80000"/>
              </a:lnSpc>
            </a:pPr>
            <a:r>
              <a:rPr lang="en-US" dirty="0"/>
              <a:t>Extend</a:t>
            </a:r>
          </a:p>
          <a:p>
            <a:pPr lvl="1" defTabSz="1065213">
              <a:lnSpc>
                <a:spcPct val="80000"/>
              </a:lnSpc>
            </a:pPr>
            <a:r>
              <a:rPr lang="en-US" dirty="0"/>
              <a:t>Generalization</a:t>
            </a:r>
          </a:p>
          <a:p>
            <a:pPr marL="457200" lvl="1" indent="0" defTabSz="1065213">
              <a:lnSpc>
                <a:spcPct val="80000"/>
              </a:lnSpc>
              <a:buNone/>
            </a:pPr>
            <a:endParaRPr lang="en-US" dirty="0"/>
          </a:p>
          <a:p>
            <a:pPr defTabSz="1065213">
              <a:lnSpc>
                <a:spcPct val="80000"/>
              </a:lnSpc>
            </a:pPr>
            <a:r>
              <a:rPr lang="en-US" dirty="0"/>
              <a:t>Relationships between two actors do not exist (irrelevant – outside of the system)</a:t>
            </a:r>
          </a:p>
          <a:p>
            <a:endParaRPr lang="en-US" dirty="0"/>
          </a:p>
          <a:p>
            <a:pPr defTabSz="1065213">
              <a:lnSpc>
                <a:spcPct val="80000"/>
              </a:lnSpc>
            </a:pPr>
            <a:endParaRPr lang="en-US" dirty="0"/>
          </a:p>
          <a:p>
            <a:pPr defTabSz="1065213"/>
            <a:endParaRPr lang="en-CA" dirty="0"/>
          </a:p>
        </p:txBody>
      </p:sp>
    </p:spTree>
    <p:extLst>
      <p:ext uri="{BB962C8B-B14F-4D97-AF65-F5344CB8AC3E}">
        <p14:creationId xmlns:p14="http://schemas.microsoft.com/office/powerpoint/2010/main" val="37885876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0" y="838200"/>
            <a:ext cx="8458200" cy="1143000"/>
          </a:xfrm>
        </p:spPr>
        <p:txBody>
          <a:bodyPr/>
          <a:lstStyle/>
          <a:p>
            <a:r>
              <a:rPr lang="en-US" dirty="0"/>
              <a:t>Example: e-Commerce Website</a:t>
            </a:r>
          </a:p>
        </p:txBody>
      </p:sp>
      <p:pic>
        <p:nvPicPr>
          <p:cNvPr id="2" name="Picture 1"/>
          <p:cNvPicPr>
            <a:picLocks noChangeAspect="1"/>
          </p:cNvPicPr>
          <p:nvPr/>
        </p:nvPicPr>
        <p:blipFill>
          <a:blip r:embed="rId2"/>
          <a:stretch>
            <a:fillRect/>
          </a:stretch>
        </p:blipFill>
        <p:spPr>
          <a:xfrm>
            <a:off x="762000" y="2286000"/>
            <a:ext cx="7985088" cy="3682834"/>
          </a:xfrm>
          <a:prstGeom prst="rect">
            <a:avLst/>
          </a:prstGeom>
        </p:spPr>
      </p:pic>
      <p:sp>
        <p:nvSpPr>
          <p:cNvPr id="3" name="TextBox 2"/>
          <p:cNvSpPr txBox="1"/>
          <p:nvPr/>
        </p:nvSpPr>
        <p:spPr>
          <a:xfrm>
            <a:off x="2206634" y="5410200"/>
            <a:ext cx="5095819" cy="307777"/>
          </a:xfrm>
          <a:prstGeom prst="rect">
            <a:avLst/>
          </a:prstGeom>
          <a:noFill/>
        </p:spPr>
        <p:txBody>
          <a:bodyPr wrap="none" rtlCol="0">
            <a:spAutoFit/>
          </a:bodyPr>
          <a:lstStyle/>
          <a:p>
            <a:r>
              <a:rPr lang="en-US" sz="1400" dirty="0"/>
              <a:t>Process payment is a </a:t>
            </a:r>
            <a:r>
              <a:rPr lang="en-US" sz="1400" b="1" u="sng" dirty="0"/>
              <a:t>MANDATORY</a:t>
            </a:r>
            <a:r>
              <a:rPr lang="en-US" sz="1400" dirty="0"/>
              <a:t> part of use case Buy Products</a:t>
            </a:r>
          </a:p>
        </p:txBody>
      </p:sp>
      <p:sp>
        <p:nvSpPr>
          <p:cNvPr id="5" name="TextBox 4"/>
          <p:cNvSpPr txBox="1"/>
          <p:nvPr/>
        </p:nvSpPr>
        <p:spPr>
          <a:xfrm>
            <a:off x="5257800" y="3540323"/>
            <a:ext cx="813043" cy="307777"/>
          </a:xfrm>
          <a:prstGeom prst="rect">
            <a:avLst/>
          </a:prstGeom>
          <a:noFill/>
        </p:spPr>
        <p:txBody>
          <a:bodyPr wrap="none" rtlCol="0">
            <a:spAutoFit/>
          </a:bodyPr>
          <a:lstStyle/>
          <a:p>
            <a:r>
              <a:rPr lang="en-US" sz="1400" dirty="0"/>
              <a:t>Optional</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0" y="914400"/>
            <a:ext cx="7924800" cy="1143000"/>
          </a:xfrm>
        </p:spPr>
        <p:txBody>
          <a:bodyPr/>
          <a:lstStyle/>
          <a:p>
            <a:r>
              <a:rPr lang="en-US" dirty="0"/>
              <a:t>Use Case Diagrams</a:t>
            </a:r>
          </a:p>
        </p:txBody>
      </p:sp>
      <p:sp>
        <p:nvSpPr>
          <p:cNvPr id="40963" name="Rectangle 3"/>
          <p:cNvSpPr>
            <a:spLocks noChangeArrowheads="1"/>
          </p:cNvSpPr>
          <p:nvPr/>
        </p:nvSpPr>
        <p:spPr bwMode="auto">
          <a:xfrm>
            <a:off x="762000" y="2819400"/>
            <a:ext cx="8305800" cy="1471172"/>
          </a:xfrm>
          <a:prstGeom prst="rect">
            <a:avLst/>
          </a:prstGeom>
          <a:noFill/>
          <a:ln w="9525">
            <a:noFill/>
            <a:miter lim="800000"/>
            <a:headEnd/>
            <a:tailEnd/>
          </a:ln>
        </p:spPr>
        <p:txBody>
          <a:bodyPr wrap="square">
            <a:spAutoFit/>
          </a:bodyPr>
          <a:lstStyle/>
          <a:p>
            <a:pPr defTabSz="1065213">
              <a:lnSpc>
                <a:spcPct val="80000"/>
              </a:lnSpc>
            </a:pPr>
            <a:r>
              <a:rPr lang="en-US" dirty="0"/>
              <a:t>More complex example of  a use case diagram:</a:t>
            </a:r>
            <a:endParaRPr lang="en-US" dirty="0">
              <a:hlinkClick r:id="rId2"/>
            </a:endParaRPr>
          </a:p>
          <a:p>
            <a:pPr marL="400050" lvl="1" indent="0" defTabSz="1065213">
              <a:lnSpc>
                <a:spcPct val="80000"/>
              </a:lnSpc>
              <a:buNone/>
            </a:pPr>
            <a:r>
              <a:rPr lang="en-US" dirty="0">
                <a:hlinkClick r:id="rId2"/>
              </a:rPr>
              <a:t>http://www.agilemodeling.com/artifacts/useCaseDiagram.htm</a:t>
            </a:r>
            <a:endParaRPr lang="en-US" dirty="0"/>
          </a:p>
          <a:p>
            <a:pPr defTabSz="1065213">
              <a:lnSpc>
                <a:spcPct val="80000"/>
              </a:lnSpc>
              <a:buFont typeface="Monotype Sorts"/>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Campus Housing Service</a:t>
            </a:r>
            <a:endParaRPr lang="en-CA" dirty="0"/>
          </a:p>
        </p:txBody>
      </p:sp>
      <p:sp>
        <p:nvSpPr>
          <p:cNvPr id="3" name="Content Placeholder 2"/>
          <p:cNvSpPr>
            <a:spLocks noGrp="1"/>
          </p:cNvSpPr>
          <p:nvPr>
            <p:ph idx="1"/>
          </p:nvPr>
        </p:nvSpPr>
        <p:spPr>
          <a:xfrm>
            <a:off x="228600" y="2057400"/>
            <a:ext cx="8915400" cy="3733800"/>
          </a:xfrm>
        </p:spPr>
        <p:txBody>
          <a:bodyPr>
            <a:normAutofit lnSpcReduction="10000"/>
          </a:bodyPr>
          <a:lstStyle/>
          <a:p>
            <a:r>
              <a:rPr lang="en-US" dirty="0"/>
              <a:t>Campus Housing Service helps students find apartments</a:t>
            </a:r>
          </a:p>
          <a:p>
            <a:r>
              <a:rPr lang="en-US" dirty="0"/>
              <a:t>Apartment owners fill in information forms about the rental units they have  available (location, number of bedrooms, monthly rent)</a:t>
            </a:r>
          </a:p>
          <a:p>
            <a:r>
              <a:rPr lang="en-US" dirty="0"/>
              <a:t>Students can search through this database via the Web to find apartments that meet their needs. They then contact the apartment owner directly to see the apartment and possibly rent it</a:t>
            </a:r>
          </a:p>
          <a:p>
            <a:r>
              <a:rPr lang="en-US" dirty="0"/>
              <a:t>Apartment owners call the service to delete their listing when they have rented the apartment</a:t>
            </a:r>
          </a:p>
          <a:p>
            <a:endParaRPr lang="en-US" dirty="0"/>
          </a:p>
          <a:p>
            <a:r>
              <a:rPr lang="en-US" b="1" dirty="0">
                <a:solidFill>
                  <a:srgbClr val="0070C0"/>
                </a:solidFill>
              </a:rPr>
              <a:t>Group Exercise (20 minutes) </a:t>
            </a:r>
          </a:p>
          <a:p>
            <a:pPr marL="0" indent="0">
              <a:buNone/>
            </a:pPr>
            <a:r>
              <a:rPr lang="en-US" dirty="0">
                <a:solidFill>
                  <a:srgbClr val="0070C0"/>
                </a:solidFill>
              </a:rPr>
              <a:t>	Create a Use Case Diagram for Campus Housing Service</a:t>
            </a:r>
            <a:endParaRPr lang="en-CA" dirty="0">
              <a:solidFill>
                <a:srgbClr val="0070C0"/>
              </a:solidFill>
            </a:endParaRPr>
          </a:p>
        </p:txBody>
      </p:sp>
    </p:spTree>
    <p:extLst>
      <p:ext uri="{BB962C8B-B14F-4D97-AF65-F5344CB8AC3E}">
        <p14:creationId xmlns:p14="http://schemas.microsoft.com/office/powerpoint/2010/main" val="27914244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411877" y="3217645"/>
            <a:ext cx="980121" cy="491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Fill Form</a:t>
            </a:r>
          </a:p>
        </p:txBody>
      </p:sp>
      <p:cxnSp>
        <p:nvCxnSpPr>
          <p:cNvPr id="6" name="Straight Arrow Connector 5"/>
          <p:cNvCxnSpPr/>
          <p:nvPr/>
        </p:nvCxnSpPr>
        <p:spPr>
          <a:xfrm flipV="1">
            <a:off x="4334095" y="2750333"/>
            <a:ext cx="544112" cy="509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371600" y="3505200"/>
            <a:ext cx="53541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776553" y="1870509"/>
            <a:ext cx="732893" cy="797979"/>
            <a:chOff x="776553" y="1870509"/>
            <a:chExt cx="732893" cy="797979"/>
          </a:xfrm>
        </p:grpSpPr>
        <p:sp>
          <p:nvSpPr>
            <p:cNvPr id="9" name="Smiley Face 8"/>
            <p:cNvSpPr/>
            <p:nvPr/>
          </p:nvSpPr>
          <p:spPr>
            <a:xfrm>
              <a:off x="952500" y="1870509"/>
              <a:ext cx="381000" cy="381000"/>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p:cNvSpPr txBox="1"/>
            <p:nvPr/>
          </p:nvSpPr>
          <p:spPr>
            <a:xfrm>
              <a:off x="776553" y="2360711"/>
              <a:ext cx="732893" cy="307777"/>
            </a:xfrm>
            <a:prstGeom prst="rect">
              <a:avLst/>
            </a:prstGeom>
            <a:noFill/>
          </p:spPr>
          <p:txBody>
            <a:bodyPr wrap="none" rtlCol="0">
              <a:spAutoFit/>
            </a:bodyPr>
            <a:lstStyle/>
            <a:p>
              <a:r>
                <a:rPr lang="en-US" sz="1400" dirty="0"/>
                <a:t>Student</a:t>
              </a:r>
            </a:p>
          </p:txBody>
        </p:sp>
      </p:grpSp>
      <p:grpSp>
        <p:nvGrpSpPr>
          <p:cNvPr id="12" name="Group 11"/>
          <p:cNvGrpSpPr/>
          <p:nvPr/>
        </p:nvGrpSpPr>
        <p:grpSpPr>
          <a:xfrm>
            <a:off x="776553" y="3200400"/>
            <a:ext cx="673582" cy="797979"/>
            <a:chOff x="776553" y="1870509"/>
            <a:chExt cx="673582" cy="797979"/>
          </a:xfrm>
        </p:grpSpPr>
        <p:sp>
          <p:nvSpPr>
            <p:cNvPr id="13" name="Smiley Face 12"/>
            <p:cNvSpPr/>
            <p:nvPr/>
          </p:nvSpPr>
          <p:spPr>
            <a:xfrm>
              <a:off x="952500" y="1870509"/>
              <a:ext cx="381000" cy="381000"/>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TextBox 13"/>
            <p:cNvSpPr txBox="1"/>
            <p:nvPr/>
          </p:nvSpPr>
          <p:spPr>
            <a:xfrm>
              <a:off x="776553" y="2360711"/>
              <a:ext cx="673582" cy="307777"/>
            </a:xfrm>
            <a:prstGeom prst="rect">
              <a:avLst/>
            </a:prstGeom>
            <a:noFill/>
          </p:spPr>
          <p:txBody>
            <a:bodyPr wrap="none" rtlCol="0">
              <a:spAutoFit/>
            </a:bodyPr>
            <a:lstStyle/>
            <a:p>
              <a:r>
                <a:rPr lang="en-US" sz="1400" dirty="0"/>
                <a:t>Owner</a:t>
              </a:r>
            </a:p>
          </p:txBody>
        </p:sp>
      </p:grpSp>
      <p:grpSp>
        <p:nvGrpSpPr>
          <p:cNvPr id="62" name="Group 61"/>
          <p:cNvGrpSpPr/>
          <p:nvPr/>
        </p:nvGrpSpPr>
        <p:grpSpPr>
          <a:xfrm>
            <a:off x="776552" y="4847867"/>
            <a:ext cx="732893" cy="1013422"/>
            <a:chOff x="776553" y="4724400"/>
            <a:chExt cx="732893" cy="1013422"/>
          </a:xfrm>
        </p:grpSpPr>
        <p:sp>
          <p:nvSpPr>
            <p:cNvPr id="16" name="Smiley Face 15"/>
            <p:cNvSpPr/>
            <p:nvPr/>
          </p:nvSpPr>
          <p:spPr>
            <a:xfrm>
              <a:off x="952500" y="4724400"/>
              <a:ext cx="381000" cy="381000"/>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TextBox 16"/>
            <p:cNvSpPr txBox="1"/>
            <p:nvPr/>
          </p:nvSpPr>
          <p:spPr>
            <a:xfrm>
              <a:off x="776553" y="5214602"/>
              <a:ext cx="732893" cy="523220"/>
            </a:xfrm>
            <a:prstGeom prst="rect">
              <a:avLst/>
            </a:prstGeom>
            <a:noFill/>
          </p:spPr>
          <p:txBody>
            <a:bodyPr wrap="square" rtlCol="0">
              <a:spAutoFit/>
            </a:bodyPr>
            <a:lstStyle/>
            <a:p>
              <a:pPr algn="ctr"/>
              <a:r>
                <a:rPr lang="en-US" sz="1400" dirty="0"/>
                <a:t>Service Staff</a:t>
              </a:r>
            </a:p>
          </p:txBody>
        </p:sp>
      </p:grpSp>
      <p:sp>
        <p:nvSpPr>
          <p:cNvPr id="19" name="Oval 18"/>
          <p:cNvSpPr/>
          <p:nvPr/>
        </p:nvSpPr>
        <p:spPr>
          <a:xfrm>
            <a:off x="4876800" y="2334643"/>
            <a:ext cx="1485900" cy="491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Fill Location</a:t>
            </a:r>
          </a:p>
        </p:txBody>
      </p:sp>
      <p:sp>
        <p:nvSpPr>
          <p:cNvPr id="20" name="Oval 19"/>
          <p:cNvSpPr/>
          <p:nvPr/>
        </p:nvSpPr>
        <p:spPr>
          <a:xfrm>
            <a:off x="4876800" y="3229676"/>
            <a:ext cx="1485900" cy="491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Fill no of rooms</a:t>
            </a:r>
          </a:p>
        </p:txBody>
      </p:sp>
      <p:sp>
        <p:nvSpPr>
          <p:cNvPr id="21" name="Oval 20"/>
          <p:cNvSpPr/>
          <p:nvPr/>
        </p:nvSpPr>
        <p:spPr>
          <a:xfrm>
            <a:off x="4876800" y="4124709"/>
            <a:ext cx="1485900" cy="491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Fill rent</a:t>
            </a:r>
          </a:p>
        </p:txBody>
      </p:sp>
      <p:cxnSp>
        <p:nvCxnSpPr>
          <p:cNvPr id="24" name="Straight Arrow Connector 23"/>
          <p:cNvCxnSpPr>
            <a:endCxn id="20" idx="2"/>
          </p:cNvCxnSpPr>
          <p:nvPr/>
        </p:nvCxnSpPr>
        <p:spPr>
          <a:xfrm flipV="1">
            <a:off x="4400043" y="3475521"/>
            <a:ext cx="476757" cy="9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204554" y="3671820"/>
            <a:ext cx="664202" cy="595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rot="2581711">
            <a:off x="4051200" y="3978260"/>
            <a:ext cx="681597" cy="276999"/>
          </a:xfrm>
          <a:prstGeom prst="rect">
            <a:avLst/>
          </a:prstGeom>
          <a:noFill/>
        </p:spPr>
        <p:txBody>
          <a:bodyPr wrap="none" rtlCol="0">
            <a:spAutoFit/>
          </a:bodyPr>
          <a:lstStyle/>
          <a:p>
            <a:r>
              <a:rPr lang="en-US" sz="1200" dirty="0">
                <a:latin typeface="Microsoft YaHei Light" panose="020B0502040204020203" pitchFamily="34" charset="-122"/>
                <a:ea typeface="Microsoft YaHei Light" panose="020B0502040204020203" pitchFamily="34" charset="-122"/>
              </a:rPr>
              <a:t>include</a:t>
            </a:r>
          </a:p>
        </p:txBody>
      </p:sp>
      <p:sp>
        <p:nvSpPr>
          <p:cNvPr id="32" name="TextBox 31"/>
          <p:cNvSpPr txBox="1"/>
          <p:nvPr/>
        </p:nvSpPr>
        <p:spPr>
          <a:xfrm rot="19014943">
            <a:off x="4102134" y="2812035"/>
            <a:ext cx="681597" cy="276999"/>
          </a:xfrm>
          <a:prstGeom prst="rect">
            <a:avLst/>
          </a:prstGeom>
          <a:noFill/>
        </p:spPr>
        <p:txBody>
          <a:bodyPr wrap="none" rtlCol="0">
            <a:spAutoFit/>
          </a:bodyPr>
          <a:lstStyle/>
          <a:p>
            <a:r>
              <a:rPr lang="en-US" sz="1200" dirty="0">
                <a:latin typeface="Microsoft YaHei Light" panose="020B0502040204020203" pitchFamily="34" charset="-122"/>
                <a:ea typeface="Microsoft YaHei Light" panose="020B0502040204020203" pitchFamily="34" charset="-122"/>
              </a:rPr>
              <a:t>include</a:t>
            </a:r>
          </a:p>
        </p:txBody>
      </p:sp>
      <p:sp>
        <p:nvSpPr>
          <p:cNvPr id="33" name="TextBox 32"/>
          <p:cNvSpPr txBox="1"/>
          <p:nvPr/>
        </p:nvSpPr>
        <p:spPr>
          <a:xfrm>
            <a:off x="4320087" y="3471246"/>
            <a:ext cx="681597" cy="276999"/>
          </a:xfrm>
          <a:prstGeom prst="rect">
            <a:avLst/>
          </a:prstGeom>
          <a:noFill/>
        </p:spPr>
        <p:txBody>
          <a:bodyPr wrap="none" rtlCol="0">
            <a:spAutoFit/>
          </a:bodyPr>
          <a:lstStyle/>
          <a:p>
            <a:r>
              <a:rPr lang="en-US" sz="1200" dirty="0">
                <a:latin typeface="Microsoft YaHei Light" panose="020B0502040204020203" pitchFamily="34" charset="-122"/>
                <a:ea typeface="Microsoft YaHei Light" panose="020B0502040204020203" pitchFamily="34" charset="-122"/>
              </a:rPr>
              <a:t>include</a:t>
            </a:r>
          </a:p>
        </p:txBody>
      </p:sp>
      <p:sp>
        <p:nvSpPr>
          <p:cNvPr id="34" name="Oval 33"/>
          <p:cNvSpPr/>
          <p:nvPr/>
        </p:nvSpPr>
        <p:spPr>
          <a:xfrm>
            <a:off x="2104493" y="2085128"/>
            <a:ext cx="1179567" cy="584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Search apt</a:t>
            </a:r>
          </a:p>
        </p:txBody>
      </p:sp>
      <p:cxnSp>
        <p:nvCxnSpPr>
          <p:cNvPr id="35" name="Straight Connector 34"/>
          <p:cNvCxnSpPr/>
          <p:nvPr/>
        </p:nvCxnSpPr>
        <p:spPr>
          <a:xfrm>
            <a:off x="1422534" y="2057400"/>
            <a:ext cx="619100" cy="264036"/>
          </a:xfrm>
          <a:prstGeom prst="line">
            <a:avLst/>
          </a:prstGeom>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1945105" y="1063865"/>
            <a:ext cx="1676400" cy="584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Contact with owner</a:t>
            </a:r>
          </a:p>
        </p:txBody>
      </p:sp>
      <p:sp>
        <p:nvSpPr>
          <p:cNvPr id="38" name="Oval 37"/>
          <p:cNvSpPr/>
          <p:nvPr/>
        </p:nvSpPr>
        <p:spPr>
          <a:xfrm>
            <a:off x="4606151" y="1068663"/>
            <a:ext cx="1676400" cy="584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Rent apartment</a:t>
            </a:r>
          </a:p>
        </p:txBody>
      </p:sp>
      <p:cxnSp>
        <p:nvCxnSpPr>
          <p:cNvPr id="40" name="Straight Arrow Connector 39"/>
          <p:cNvCxnSpPr/>
          <p:nvPr/>
        </p:nvCxnSpPr>
        <p:spPr>
          <a:xfrm flipH="1">
            <a:off x="3689275" y="1369859"/>
            <a:ext cx="8473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551696" y="1451107"/>
            <a:ext cx="654346" cy="276999"/>
          </a:xfrm>
          <a:prstGeom prst="rect">
            <a:avLst/>
          </a:prstGeom>
          <a:noFill/>
        </p:spPr>
        <p:txBody>
          <a:bodyPr wrap="none" rtlCol="0">
            <a:spAutoFit/>
          </a:bodyPr>
          <a:lstStyle/>
          <a:p>
            <a:r>
              <a:rPr lang="en-US" sz="1200" dirty="0">
                <a:latin typeface="Microsoft YaHei Light" panose="020B0502040204020203" pitchFamily="34" charset="-122"/>
                <a:ea typeface="Microsoft YaHei Light" panose="020B0502040204020203" pitchFamily="34" charset="-122"/>
              </a:rPr>
              <a:t>extend</a:t>
            </a:r>
          </a:p>
        </p:txBody>
      </p:sp>
      <p:cxnSp>
        <p:nvCxnSpPr>
          <p:cNvPr id="48" name="Straight Arrow Connector 47"/>
          <p:cNvCxnSpPr/>
          <p:nvPr/>
        </p:nvCxnSpPr>
        <p:spPr>
          <a:xfrm>
            <a:off x="2792403" y="1676400"/>
            <a:ext cx="8524" cy="380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800927" y="1760377"/>
            <a:ext cx="681597" cy="276999"/>
          </a:xfrm>
          <a:prstGeom prst="rect">
            <a:avLst/>
          </a:prstGeom>
          <a:noFill/>
        </p:spPr>
        <p:txBody>
          <a:bodyPr wrap="none" rtlCol="0">
            <a:spAutoFit/>
          </a:bodyPr>
          <a:lstStyle/>
          <a:p>
            <a:r>
              <a:rPr lang="en-US" sz="1200" dirty="0">
                <a:latin typeface="Microsoft YaHei Light" panose="020B0502040204020203" pitchFamily="34" charset="-122"/>
                <a:ea typeface="Microsoft YaHei Light" panose="020B0502040204020203" pitchFamily="34" charset="-122"/>
              </a:rPr>
              <a:t>include</a:t>
            </a:r>
          </a:p>
        </p:txBody>
      </p:sp>
      <p:sp>
        <p:nvSpPr>
          <p:cNvPr id="53" name="Oval 52"/>
          <p:cNvSpPr/>
          <p:nvPr/>
        </p:nvSpPr>
        <p:spPr>
          <a:xfrm>
            <a:off x="2421297" y="5270921"/>
            <a:ext cx="1485900" cy="491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Delete list</a:t>
            </a:r>
          </a:p>
        </p:txBody>
      </p:sp>
      <p:cxnSp>
        <p:nvCxnSpPr>
          <p:cNvPr id="54" name="Straight Connector 53"/>
          <p:cNvCxnSpPr/>
          <p:nvPr/>
        </p:nvCxnSpPr>
        <p:spPr>
          <a:xfrm flipV="1">
            <a:off x="1371600" y="1565709"/>
            <a:ext cx="613081" cy="1708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1412528" y="1728106"/>
            <a:ext cx="3809618" cy="1708026"/>
          </a:xfrm>
          <a:prstGeom prst="line">
            <a:avLst/>
          </a:prstGeom>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2421297" y="4388061"/>
            <a:ext cx="1485900" cy="491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Call service</a:t>
            </a:r>
          </a:p>
        </p:txBody>
      </p:sp>
      <p:cxnSp>
        <p:nvCxnSpPr>
          <p:cNvPr id="63" name="Straight Connector 62"/>
          <p:cNvCxnSpPr/>
          <p:nvPr/>
        </p:nvCxnSpPr>
        <p:spPr>
          <a:xfrm>
            <a:off x="1392727" y="3609745"/>
            <a:ext cx="1028570" cy="7783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361975" y="5102266"/>
            <a:ext cx="998763" cy="362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1" idx="4"/>
          </p:cNvCxnSpPr>
          <p:nvPr/>
        </p:nvCxnSpPr>
        <p:spPr>
          <a:xfrm flipV="1">
            <a:off x="3144785" y="4879751"/>
            <a:ext cx="19462" cy="530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225600" y="4916447"/>
            <a:ext cx="681597" cy="276999"/>
          </a:xfrm>
          <a:prstGeom prst="rect">
            <a:avLst/>
          </a:prstGeom>
          <a:noFill/>
        </p:spPr>
        <p:txBody>
          <a:bodyPr wrap="none" rtlCol="0">
            <a:spAutoFit/>
          </a:bodyPr>
          <a:lstStyle/>
          <a:p>
            <a:r>
              <a:rPr lang="en-US" sz="1200" dirty="0">
                <a:latin typeface="Microsoft YaHei Light" panose="020B0502040204020203" pitchFamily="34" charset="-122"/>
                <a:ea typeface="Microsoft YaHei Light" panose="020B0502040204020203" pitchFamily="34" charset="-122"/>
              </a:rPr>
              <a:t>include</a:t>
            </a:r>
          </a:p>
        </p:txBody>
      </p:sp>
      <p:sp>
        <p:nvSpPr>
          <p:cNvPr id="76" name="Oval 75"/>
          <p:cNvSpPr/>
          <p:nvPr/>
        </p:nvSpPr>
        <p:spPr>
          <a:xfrm>
            <a:off x="1924037" y="3225401"/>
            <a:ext cx="952272" cy="491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List</a:t>
            </a:r>
          </a:p>
          <a:p>
            <a:pPr algn="ctr"/>
            <a:r>
              <a:rPr lang="en-US" sz="1600" dirty="0"/>
              <a:t>apt</a:t>
            </a:r>
          </a:p>
        </p:txBody>
      </p:sp>
    </p:spTree>
    <p:extLst>
      <p:ext uri="{BB962C8B-B14F-4D97-AF65-F5344CB8AC3E}">
        <p14:creationId xmlns:p14="http://schemas.microsoft.com/office/powerpoint/2010/main" val="3434565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76553" y="1870509"/>
            <a:ext cx="732893" cy="797979"/>
            <a:chOff x="776553" y="1870509"/>
            <a:chExt cx="732893" cy="797979"/>
          </a:xfrm>
        </p:grpSpPr>
        <p:sp>
          <p:nvSpPr>
            <p:cNvPr id="3" name="Smiley Face 2"/>
            <p:cNvSpPr/>
            <p:nvPr/>
          </p:nvSpPr>
          <p:spPr>
            <a:xfrm>
              <a:off x="952500" y="1870509"/>
              <a:ext cx="381000" cy="381000"/>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TextBox 3"/>
            <p:cNvSpPr txBox="1"/>
            <p:nvPr/>
          </p:nvSpPr>
          <p:spPr>
            <a:xfrm>
              <a:off x="776553" y="2360711"/>
              <a:ext cx="732893" cy="307777"/>
            </a:xfrm>
            <a:prstGeom prst="rect">
              <a:avLst/>
            </a:prstGeom>
            <a:noFill/>
          </p:spPr>
          <p:txBody>
            <a:bodyPr wrap="none" rtlCol="0">
              <a:spAutoFit/>
            </a:bodyPr>
            <a:lstStyle/>
            <a:p>
              <a:r>
                <a:rPr lang="en-US" sz="1400" dirty="0"/>
                <a:t>Student</a:t>
              </a:r>
            </a:p>
          </p:txBody>
        </p:sp>
      </p:grpSp>
      <p:grpSp>
        <p:nvGrpSpPr>
          <p:cNvPr id="5" name="Group 4"/>
          <p:cNvGrpSpPr/>
          <p:nvPr/>
        </p:nvGrpSpPr>
        <p:grpSpPr>
          <a:xfrm>
            <a:off x="776553" y="3200400"/>
            <a:ext cx="673582" cy="797979"/>
            <a:chOff x="776553" y="1870509"/>
            <a:chExt cx="673582" cy="797979"/>
          </a:xfrm>
        </p:grpSpPr>
        <p:sp>
          <p:nvSpPr>
            <p:cNvPr id="6" name="Smiley Face 5"/>
            <p:cNvSpPr/>
            <p:nvPr/>
          </p:nvSpPr>
          <p:spPr>
            <a:xfrm>
              <a:off x="952500" y="1870509"/>
              <a:ext cx="381000" cy="381000"/>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TextBox 6"/>
            <p:cNvSpPr txBox="1"/>
            <p:nvPr/>
          </p:nvSpPr>
          <p:spPr>
            <a:xfrm>
              <a:off x="776553" y="2360711"/>
              <a:ext cx="673582" cy="307777"/>
            </a:xfrm>
            <a:prstGeom prst="rect">
              <a:avLst/>
            </a:prstGeom>
            <a:noFill/>
          </p:spPr>
          <p:txBody>
            <a:bodyPr wrap="none" rtlCol="0">
              <a:spAutoFit/>
            </a:bodyPr>
            <a:lstStyle/>
            <a:p>
              <a:r>
                <a:rPr lang="en-US" sz="1400" dirty="0"/>
                <a:t>Owner</a:t>
              </a:r>
            </a:p>
          </p:txBody>
        </p:sp>
      </p:grpSp>
      <p:grpSp>
        <p:nvGrpSpPr>
          <p:cNvPr id="8" name="Group 7"/>
          <p:cNvGrpSpPr/>
          <p:nvPr/>
        </p:nvGrpSpPr>
        <p:grpSpPr>
          <a:xfrm>
            <a:off x="776552" y="4847867"/>
            <a:ext cx="732893" cy="1013422"/>
            <a:chOff x="776553" y="4724400"/>
            <a:chExt cx="732893" cy="1013422"/>
          </a:xfrm>
        </p:grpSpPr>
        <p:sp>
          <p:nvSpPr>
            <p:cNvPr id="9" name="Smiley Face 8"/>
            <p:cNvSpPr/>
            <p:nvPr/>
          </p:nvSpPr>
          <p:spPr>
            <a:xfrm>
              <a:off x="952500" y="4724400"/>
              <a:ext cx="381000" cy="381000"/>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p:cNvSpPr txBox="1"/>
            <p:nvPr/>
          </p:nvSpPr>
          <p:spPr>
            <a:xfrm>
              <a:off x="776553" y="5214602"/>
              <a:ext cx="732893" cy="523220"/>
            </a:xfrm>
            <a:prstGeom prst="rect">
              <a:avLst/>
            </a:prstGeom>
            <a:noFill/>
          </p:spPr>
          <p:txBody>
            <a:bodyPr wrap="square" rtlCol="0">
              <a:spAutoFit/>
            </a:bodyPr>
            <a:lstStyle/>
            <a:p>
              <a:pPr algn="ctr"/>
              <a:r>
                <a:rPr lang="en-US" sz="1400" dirty="0"/>
                <a:t>Service Staff</a:t>
              </a:r>
            </a:p>
          </p:txBody>
        </p:sp>
      </p:grpSp>
      <p:sp>
        <p:nvSpPr>
          <p:cNvPr id="11" name="Oval 10"/>
          <p:cNvSpPr/>
          <p:nvPr/>
        </p:nvSpPr>
        <p:spPr>
          <a:xfrm>
            <a:off x="2057400" y="1776376"/>
            <a:ext cx="1179567" cy="584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Search apt</a:t>
            </a:r>
          </a:p>
        </p:txBody>
      </p:sp>
      <p:sp>
        <p:nvSpPr>
          <p:cNvPr id="12" name="Oval 11"/>
          <p:cNvSpPr/>
          <p:nvPr/>
        </p:nvSpPr>
        <p:spPr>
          <a:xfrm>
            <a:off x="2057400" y="4787891"/>
            <a:ext cx="1485900" cy="491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Delete list</a:t>
            </a:r>
          </a:p>
        </p:txBody>
      </p:sp>
      <p:sp>
        <p:nvSpPr>
          <p:cNvPr id="13" name="Oval 12"/>
          <p:cNvSpPr/>
          <p:nvPr/>
        </p:nvSpPr>
        <p:spPr>
          <a:xfrm>
            <a:off x="2171047" y="3198912"/>
            <a:ext cx="952272" cy="491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List</a:t>
            </a:r>
          </a:p>
          <a:p>
            <a:pPr algn="ctr"/>
            <a:r>
              <a:rPr lang="en-US" sz="1600" dirty="0"/>
              <a:t>apt</a:t>
            </a:r>
          </a:p>
        </p:txBody>
      </p:sp>
      <p:cxnSp>
        <p:nvCxnSpPr>
          <p:cNvPr id="14" name="Straight Connector 13"/>
          <p:cNvCxnSpPr/>
          <p:nvPr/>
        </p:nvCxnSpPr>
        <p:spPr>
          <a:xfrm>
            <a:off x="1422534" y="2057400"/>
            <a:ext cx="5586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450135" y="3505200"/>
            <a:ext cx="5586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22534" y="5033736"/>
            <a:ext cx="55866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94877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524000" y="838200"/>
            <a:ext cx="6096000" cy="1219200"/>
          </a:xfrm>
        </p:spPr>
        <p:txBody>
          <a:bodyPr/>
          <a:lstStyle/>
          <a:p>
            <a:r>
              <a:rPr lang="en-US" dirty="0"/>
              <a:t>Classes</a:t>
            </a:r>
          </a:p>
        </p:txBody>
      </p:sp>
      <p:sp>
        <p:nvSpPr>
          <p:cNvPr id="9219" name="Rectangle 3"/>
          <p:cNvSpPr>
            <a:spLocks noGrp="1" noChangeArrowheads="1"/>
          </p:cNvSpPr>
          <p:nvPr>
            <p:ph idx="1"/>
          </p:nvPr>
        </p:nvSpPr>
        <p:spPr>
          <a:xfrm>
            <a:off x="990600" y="2057400"/>
            <a:ext cx="8153400" cy="3962400"/>
          </a:xfrm>
        </p:spPr>
        <p:txBody>
          <a:bodyPr/>
          <a:lstStyle/>
          <a:p>
            <a:pPr defTabSz="1065213">
              <a:lnSpc>
                <a:spcPct val="80000"/>
              </a:lnSpc>
            </a:pPr>
            <a:r>
              <a:rPr lang="en-US" dirty="0"/>
              <a:t>Finding and  documenting classes</a:t>
            </a:r>
          </a:p>
          <a:p>
            <a:pPr lvl="1" defTabSz="1065213">
              <a:lnSpc>
                <a:spcPct val="80000"/>
              </a:lnSpc>
            </a:pPr>
            <a:r>
              <a:rPr lang="en-US" dirty="0"/>
              <a:t>Informal descriptions</a:t>
            </a:r>
          </a:p>
          <a:p>
            <a:pPr lvl="2" defTabSz="1065213">
              <a:lnSpc>
                <a:spcPct val="80000"/>
              </a:lnSpc>
            </a:pPr>
            <a:r>
              <a:rPr lang="en-US" dirty="0"/>
              <a:t>identify nouns (objects) and verbs (operations) in written problem description</a:t>
            </a:r>
          </a:p>
          <a:p>
            <a:pPr lvl="2" defTabSz="1065213">
              <a:lnSpc>
                <a:spcPct val="80000"/>
              </a:lnSpc>
            </a:pPr>
            <a:r>
              <a:rPr lang="en-US" dirty="0"/>
              <a:t>CRC cards</a:t>
            </a:r>
          </a:p>
          <a:p>
            <a:pPr lvl="1" defTabSz="1065213">
              <a:lnSpc>
                <a:spcPct val="80000"/>
              </a:lnSpc>
            </a:pPr>
            <a:r>
              <a:rPr lang="en-US" dirty="0"/>
              <a:t>Structured analysis</a:t>
            </a:r>
          </a:p>
          <a:p>
            <a:pPr lvl="2" defTabSz="1065213">
              <a:lnSpc>
                <a:spcPct val="80000"/>
              </a:lnSpc>
            </a:pPr>
            <a:r>
              <a:rPr lang="en-US" dirty="0"/>
              <a:t>model the problem - dataflow diagrams, etc.</a:t>
            </a:r>
          </a:p>
          <a:p>
            <a:pPr lvl="2" defTabSz="1065213">
              <a:lnSpc>
                <a:spcPct val="80000"/>
              </a:lnSpc>
            </a:pPr>
            <a:r>
              <a:rPr lang="en-US" dirty="0"/>
              <a:t>analyze data elements for potential objects</a:t>
            </a:r>
          </a:p>
        </p:txBody>
      </p:sp>
    </p:spTree>
    <p:extLst>
      <p:ext uri="{BB962C8B-B14F-4D97-AF65-F5344CB8AC3E}">
        <p14:creationId xmlns:p14="http://schemas.microsoft.com/office/powerpoint/2010/main" val="42854002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524000" y="838200"/>
            <a:ext cx="6096000" cy="1219200"/>
          </a:xfrm>
        </p:spPr>
        <p:txBody>
          <a:bodyPr/>
          <a:lstStyle/>
          <a:p>
            <a:r>
              <a:rPr lang="en-US" dirty="0"/>
              <a:t>Class Diagrams</a:t>
            </a:r>
          </a:p>
        </p:txBody>
      </p:sp>
      <p:sp>
        <p:nvSpPr>
          <p:cNvPr id="14339" name="Rectangle 3"/>
          <p:cNvSpPr>
            <a:spLocks noGrp="1" noChangeArrowheads="1"/>
          </p:cNvSpPr>
          <p:nvPr>
            <p:ph idx="1"/>
          </p:nvPr>
        </p:nvSpPr>
        <p:spPr>
          <a:xfrm>
            <a:off x="990600" y="1981200"/>
            <a:ext cx="8153400" cy="4495800"/>
          </a:xfrm>
        </p:spPr>
        <p:txBody>
          <a:bodyPr/>
          <a:lstStyle/>
          <a:p>
            <a:pPr defTabSz="1065213"/>
            <a:r>
              <a:rPr lang="en-US" dirty="0"/>
              <a:t>Symbols</a:t>
            </a:r>
          </a:p>
          <a:p>
            <a:pPr lvl="1" defTabSz="1065213"/>
            <a:r>
              <a:rPr lang="en-US" dirty="0"/>
              <a:t>Class</a:t>
            </a:r>
          </a:p>
          <a:p>
            <a:pPr lvl="1" defTabSz="1065213"/>
            <a:r>
              <a:rPr lang="en-US" dirty="0"/>
              <a:t>Association</a:t>
            </a:r>
          </a:p>
          <a:p>
            <a:pPr lvl="2" defTabSz="1065213"/>
            <a:r>
              <a:rPr lang="en-US" dirty="0"/>
              <a:t>Cardinality</a:t>
            </a:r>
          </a:p>
          <a:p>
            <a:pPr lvl="2" defTabSz="1065213"/>
            <a:r>
              <a:rPr lang="en-US" dirty="0"/>
              <a:t>Association Class</a:t>
            </a:r>
          </a:p>
          <a:p>
            <a:pPr lvl="1" defTabSz="1065213"/>
            <a:r>
              <a:rPr lang="en-US" dirty="0"/>
              <a:t>Aggregation</a:t>
            </a:r>
          </a:p>
          <a:p>
            <a:pPr lvl="1" defTabSz="1065213"/>
            <a:r>
              <a:rPr lang="en-US" dirty="0"/>
              <a:t>Generalization</a:t>
            </a:r>
          </a:p>
          <a:p>
            <a:pPr defTabSz="1065213"/>
            <a:r>
              <a:rPr lang="en-US" dirty="0">
                <a:hlinkClick r:id="rId2"/>
              </a:rPr>
              <a:t>http://www.ibm.com/developerworks/rational/library/content/RationalEdge/sep04/bell/</a:t>
            </a:r>
            <a:endParaRPr lang="en-US" dirty="0"/>
          </a:p>
          <a:p>
            <a:pPr defTabSz="1065213"/>
            <a:endParaRPr lang="en-US" dirty="0"/>
          </a:p>
          <a:p>
            <a:pPr defTabSz="1065213"/>
            <a:endParaRPr lang="en-US" dirty="0"/>
          </a:p>
        </p:txBody>
      </p:sp>
    </p:spTree>
    <p:extLst>
      <p:ext uri="{BB962C8B-B14F-4D97-AF65-F5344CB8AC3E}">
        <p14:creationId xmlns:p14="http://schemas.microsoft.com/office/powerpoint/2010/main" val="25621317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0" y="1066800"/>
            <a:ext cx="9144000" cy="838200"/>
          </a:xfrm>
        </p:spPr>
        <p:txBody>
          <a:bodyPr/>
          <a:lstStyle/>
          <a:p>
            <a:r>
              <a:rPr lang="en-CA" dirty="0"/>
              <a:t>Class Diagrams</a:t>
            </a:r>
          </a:p>
        </p:txBody>
      </p:sp>
      <p:grpSp>
        <p:nvGrpSpPr>
          <p:cNvPr id="2" name="Group 4"/>
          <p:cNvGrpSpPr>
            <a:grpSpLocks/>
          </p:cNvGrpSpPr>
          <p:nvPr/>
        </p:nvGrpSpPr>
        <p:grpSpPr bwMode="auto">
          <a:xfrm>
            <a:off x="2362200" y="1981200"/>
            <a:ext cx="4191000" cy="4495800"/>
            <a:chOff x="4953000" y="457200"/>
            <a:chExt cx="3886200" cy="2514600"/>
          </a:xfrm>
        </p:grpSpPr>
        <p:sp>
          <p:nvSpPr>
            <p:cNvPr id="6" name="Rectangle 4"/>
            <p:cNvSpPr>
              <a:spLocks noChangeArrowheads="1"/>
            </p:cNvSpPr>
            <p:nvPr/>
          </p:nvSpPr>
          <p:spPr bwMode="auto">
            <a:xfrm>
              <a:off x="4953000" y="457200"/>
              <a:ext cx="3886200" cy="457107"/>
            </a:xfrm>
            <a:prstGeom prst="rect">
              <a:avLst/>
            </a:prstGeom>
            <a:solidFill>
              <a:schemeClr val="accent1"/>
            </a:solidFill>
            <a:ln w="9525">
              <a:solidFill>
                <a:schemeClr val="tx1"/>
              </a:solidFill>
              <a:miter lim="800000"/>
              <a:headEnd/>
              <a:tailEnd/>
            </a:ln>
          </p:spPr>
          <p:txBody>
            <a:bodyPr wrap="none" anchor="ctr"/>
            <a:lstStyle/>
            <a:p>
              <a:pPr algn="ctr">
                <a:defRPr/>
              </a:pPr>
              <a:r>
                <a:rPr kumimoji="0" lang="en-US" dirty="0">
                  <a:solidFill>
                    <a:schemeClr val="accent5">
                      <a:lumMod val="10000"/>
                    </a:schemeClr>
                  </a:solidFill>
                </a:rPr>
                <a:t>Employee</a:t>
              </a:r>
            </a:p>
          </p:txBody>
        </p:sp>
        <p:sp>
          <p:nvSpPr>
            <p:cNvPr id="7" name="Rectangle 5"/>
            <p:cNvSpPr>
              <a:spLocks noChangeArrowheads="1"/>
            </p:cNvSpPr>
            <p:nvPr/>
          </p:nvSpPr>
          <p:spPr bwMode="auto">
            <a:xfrm>
              <a:off x="4953000" y="914307"/>
              <a:ext cx="3886200" cy="1515128"/>
            </a:xfrm>
            <a:prstGeom prst="rect">
              <a:avLst/>
            </a:prstGeom>
            <a:noFill/>
            <a:ln w="9525">
              <a:solidFill>
                <a:schemeClr val="tx1"/>
              </a:solidFill>
              <a:miter lim="800000"/>
              <a:headEnd/>
              <a:tailEnd/>
            </a:ln>
          </p:spPr>
          <p:txBody>
            <a:bodyPr wrap="none" anchor="ctr"/>
            <a:lstStyle/>
            <a:p>
              <a:pPr defTabSz="282575">
                <a:lnSpc>
                  <a:spcPct val="90000"/>
                </a:lnSpc>
                <a:defRPr/>
              </a:pPr>
              <a:r>
                <a:rPr kumimoji="0" lang="en-US" dirty="0" err="1">
                  <a:solidFill>
                    <a:schemeClr val="accent5">
                      <a:lumMod val="10000"/>
                    </a:schemeClr>
                  </a:solidFill>
                </a:rPr>
                <a:t>firstName</a:t>
              </a:r>
              <a:endParaRPr kumimoji="0" lang="en-US" dirty="0">
                <a:solidFill>
                  <a:schemeClr val="accent5">
                    <a:lumMod val="10000"/>
                  </a:schemeClr>
                </a:solidFill>
              </a:endParaRPr>
            </a:p>
            <a:p>
              <a:pPr defTabSz="282575">
                <a:lnSpc>
                  <a:spcPct val="90000"/>
                </a:lnSpc>
                <a:defRPr/>
              </a:pPr>
              <a:r>
                <a:rPr kumimoji="0" lang="en-US" dirty="0" err="1">
                  <a:solidFill>
                    <a:schemeClr val="accent5">
                      <a:lumMod val="10000"/>
                    </a:schemeClr>
                  </a:solidFill>
                </a:rPr>
                <a:t>lastName</a:t>
              </a:r>
              <a:endParaRPr kumimoji="0" lang="en-US" dirty="0">
                <a:solidFill>
                  <a:schemeClr val="accent5">
                    <a:lumMod val="10000"/>
                  </a:schemeClr>
                </a:solidFill>
              </a:endParaRPr>
            </a:p>
            <a:p>
              <a:pPr defTabSz="282575">
                <a:lnSpc>
                  <a:spcPct val="90000"/>
                </a:lnSpc>
                <a:defRPr/>
              </a:pPr>
              <a:r>
                <a:rPr kumimoji="0" lang="en-US" dirty="0">
                  <a:solidFill>
                    <a:schemeClr val="accent5">
                      <a:lumMod val="10000"/>
                    </a:schemeClr>
                  </a:solidFill>
                </a:rPr>
                <a:t>address</a:t>
              </a:r>
            </a:p>
            <a:p>
              <a:pPr defTabSz="282575">
                <a:lnSpc>
                  <a:spcPct val="90000"/>
                </a:lnSpc>
                <a:defRPr/>
              </a:pPr>
              <a:r>
                <a:rPr kumimoji="0" lang="en-US" dirty="0">
                  <a:solidFill>
                    <a:schemeClr val="accent5">
                      <a:lumMod val="10000"/>
                    </a:schemeClr>
                  </a:solidFill>
                </a:rPr>
                <a:t>city</a:t>
              </a:r>
            </a:p>
            <a:p>
              <a:pPr defTabSz="282575">
                <a:lnSpc>
                  <a:spcPct val="90000"/>
                </a:lnSpc>
                <a:defRPr/>
              </a:pPr>
              <a:r>
                <a:rPr kumimoji="0" lang="en-US" dirty="0">
                  <a:solidFill>
                    <a:schemeClr val="accent5">
                      <a:lumMod val="10000"/>
                    </a:schemeClr>
                  </a:solidFill>
                </a:rPr>
                <a:t>province</a:t>
              </a:r>
            </a:p>
            <a:p>
              <a:pPr defTabSz="282575">
                <a:lnSpc>
                  <a:spcPct val="90000"/>
                </a:lnSpc>
                <a:defRPr/>
              </a:pPr>
              <a:r>
                <a:rPr kumimoji="0" lang="en-US" dirty="0" err="1">
                  <a:solidFill>
                    <a:schemeClr val="accent5">
                      <a:lumMod val="10000"/>
                    </a:schemeClr>
                  </a:solidFill>
                </a:rPr>
                <a:t>postalCode</a:t>
              </a:r>
              <a:endParaRPr kumimoji="0" lang="en-US" dirty="0">
                <a:solidFill>
                  <a:schemeClr val="accent5">
                    <a:lumMod val="10000"/>
                  </a:schemeClr>
                </a:solidFill>
              </a:endParaRPr>
            </a:p>
            <a:p>
              <a:pPr defTabSz="282575">
                <a:lnSpc>
                  <a:spcPct val="90000"/>
                </a:lnSpc>
                <a:defRPr/>
              </a:pPr>
              <a:r>
                <a:rPr kumimoji="0" lang="en-US" dirty="0" err="1">
                  <a:solidFill>
                    <a:schemeClr val="accent5">
                      <a:lumMod val="10000"/>
                    </a:schemeClr>
                  </a:solidFill>
                </a:rPr>
                <a:t>grossPay</a:t>
              </a:r>
              <a:endParaRPr kumimoji="0" lang="en-US" dirty="0">
                <a:solidFill>
                  <a:schemeClr val="accent5">
                    <a:lumMod val="10000"/>
                  </a:schemeClr>
                </a:solidFill>
              </a:endParaRPr>
            </a:p>
          </p:txBody>
        </p:sp>
        <p:sp>
          <p:nvSpPr>
            <p:cNvPr id="8" name="Rectangle 6"/>
            <p:cNvSpPr>
              <a:spLocks noChangeArrowheads="1"/>
            </p:cNvSpPr>
            <p:nvPr/>
          </p:nvSpPr>
          <p:spPr bwMode="auto">
            <a:xfrm>
              <a:off x="4953000" y="2429435"/>
              <a:ext cx="3886200" cy="542365"/>
            </a:xfrm>
            <a:prstGeom prst="rect">
              <a:avLst/>
            </a:prstGeom>
            <a:noFill/>
            <a:ln w="9525">
              <a:solidFill>
                <a:schemeClr val="tx1"/>
              </a:solidFill>
              <a:miter lim="800000"/>
              <a:headEnd/>
              <a:tailEnd/>
            </a:ln>
          </p:spPr>
          <p:txBody>
            <a:bodyPr wrap="none" anchor="ctr"/>
            <a:lstStyle/>
            <a:p>
              <a:pPr defTabSz="282575">
                <a:lnSpc>
                  <a:spcPct val="90000"/>
                </a:lnSpc>
                <a:defRPr/>
              </a:pPr>
              <a:r>
                <a:rPr kumimoji="0" lang="en-US" dirty="0" err="1">
                  <a:solidFill>
                    <a:schemeClr val="accent5">
                      <a:lumMod val="10000"/>
                    </a:schemeClr>
                  </a:solidFill>
                </a:rPr>
                <a:t>calculatePay</a:t>
              </a:r>
              <a:r>
                <a:rPr kumimoji="0" lang="en-US" dirty="0">
                  <a:solidFill>
                    <a:schemeClr val="accent5">
                      <a:lumMod val="10000"/>
                    </a:schemeClr>
                  </a:solidFill>
                </a:rPr>
                <a:t>(double)</a:t>
              </a:r>
            </a:p>
            <a:p>
              <a:pPr defTabSz="282575">
                <a:lnSpc>
                  <a:spcPct val="90000"/>
                </a:lnSpc>
                <a:defRPr/>
              </a:pPr>
              <a:r>
                <a:rPr kumimoji="0" lang="en-US" dirty="0" err="1">
                  <a:solidFill>
                    <a:schemeClr val="accent5">
                      <a:lumMod val="10000"/>
                    </a:schemeClr>
                  </a:solidFill>
                </a:rPr>
                <a:t>printMailingLabel</a:t>
              </a:r>
              <a:r>
                <a:rPr kumimoji="0" lang="en-US" dirty="0">
                  <a:solidFill>
                    <a:schemeClr val="accent5">
                      <a:lumMod val="10000"/>
                    </a:schemeClr>
                  </a:solidFill>
                </a:rPr>
                <a:t>() : String</a:t>
              </a:r>
            </a:p>
          </p:txBody>
        </p:sp>
      </p:grpSp>
    </p:spTree>
    <p:extLst>
      <p:ext uri="{BB962C8B-B14F-4D97-AF65-F5344CB8AC3E}">
        <p14:creationId xmlns:p14="http://schemas.microsoft.com/office/powerpoint/2010/main" val="3210628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90600" y="838200"/>
            <a:ext cx="7086600" cy="1219200"/>
          </a:xfrm>
        </p:spPr>
        <p:txBody>
          <a:bodyPr/>
          <a:lstStyle/>
          <a:p>
            <a:r>
              <a:rPr lang="en-US"/>
              <a:t>Class Diagrams</a:t>
            </a:r>
          </a:p>
        </p:txBody>
      </p:sp>
      <p:sp>
        <p:nvSpPr>
          <p:cNvPr id="16387" name="Rectangle 3"/>
          <p:cNvSpPr>
            <a:spLocks noGrp="1" noChangeArrowheads="1"/>
          </p:cNvSpPr>
          <p:nvPr>
            <p:ph idx="1"/>
          </p:nvPr>
        </p:nvSpPr>
        <p:spPr>
          <a:xfrm>
            <a:off x="990600" y="2057400"/>
            <a:ext cx="8153400" cy="3962400"/>
          </a:xfrm>
        </p:spPr>
        <p:txBody>
          <a:bodyPr/>
          <a:lstStyle/>
          <a:p>
            <a:pPr defTabSz="1065213">
              <a:lnSpc>
                <a:spcPct val="80000"/>
              </a:lnSpc>
            </a:pPr>
            <a:r>
              <a:rPr lang="en-US" u="sng" dirty="0"/>
              <a:t>Start small and simple</a:t>
            </a:r>
            <a:r>
              <a:rPr lang="en-US" dirty="0"/>
              <a:t>: smaller and simpler model is easier to understand; also it is easier to add things to the model that to remove</a:t>
            </a:r>
          </a:p>
          <a:p>
            <a:pPr defTabSz="1065213">
              <a:lnSpc>
                <a:spcPct val="80000"/>
              </a:lnSpc>
            </a:pPr>
            <a:r>
              <a:rPr lang="en-US" dirty="0"/>
              <a:t>Expect the class diagram to change over time as you will discover the need for more classes, or more detail (operations and/or attributes) in existing classes</a:t>
            </a:r>
          </a:p>
        </p:txBody>
      </p:sp>
    </p:spTree>
    <p:extLst>
      <p:ext uri="{BB962C8B-B14F-4D97-AF65-F5344CB8AC3E}">
        <p14:creationId xmlns:p14="http://schemas.microsoft.com/office/powerpoint/2010/main" val="339838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62000" y="914400"/>
            <a:ext cx="7620000" cy="1219200"/>
          </a:xfrm>
        </p:spPr>
        <p:txBody>
          <a:bodyPr/>
          <a:lstStyle/>
          <a:p>
            <a:r>
              <a:rPr lang="en-US" dirty="0"/>
              <a:t>Classes &amp; Objects</a:t>
            </a:r>
          </a:p>
        </p:txBody>
      </p:sp>
      <p:sp>
        <p:nvSpPr>
          <p:cNvPr id="10243" name="Rectangle 3"/>
          <p:cNvSpPr>
            <a:spLocks noGrp="1" noChangeArrowheads="1"/>
          </p:cNvSpPr>
          <p:nvPr>
            <p:ph idx="1"/>
          </p:nvPr>
        </p:nvSpPr>
        <p:spPr>
          <a:xfrm>
            <a:off x="838200" y="1981200"/>
            <a:ext cx="8305800" cy="4038600"/>
          </a:xfrm>
        </p:spPr>
        <p:txBody>
          <a:bodyPr>
            <a:normAutofit/>
          </a:bodyPr>
          <a:lstStyle/>
          <a:p>
            <a:pPr defTabSz="1065213">
              <a:lnSpc>
                <a:spcPct val="80000"/>
              </a:lnSpc>
            </a:pPr>
            <a:r>
              <a:rPr lang="en-US" dirty="0"/>
              <a:t>An </a:t>
            </a:r>
            <a:r>
              <a:rPr lang="en-US" b="1" dirty="0"/>
              <a:t>Object</a:t>
            </a:r>
          </a:p>
          <a:p>
            <a:pPr lvl="1" defTabSz="1065213">
              <a:lnSpc>
                <a:spcPct val="80000"/>
              </a:lnSpc>
            </a:pPr>
            <a:r>
              <a:rPr lang="en-US" dirty="0"/>
              <a:t>Is a person, place, or thing, or concept</a:t>
            </a:r>
          </a:p>
          <a:p>
            <a:pPr lvl="1" defTabSz="1065213">
              <a:lnSpc>
                <a:spcPct val="80000"/>
              </a:lnSpc>
            </a:pPr>
            <a:r>
              <a:rPr lang="en-US" dirty="0"/>
              <a:t>Has permanence and identity</a:t>
            </a:r>
          </a:p>
          <a:p>
            <a:pPr lvl="1" defTabSz="1065213">
              <a:lnSpc>
                <a:spcPct val="80000"/>
              </a:lnSpc>
            </a:pPr>
            <a:r>
              <a:rPr lang="en-US" dirty="0"/>
              <a:t>Well defined boundaries and meaning </a:t>
            </a:r>
          </a:p>
          <a:p>
            <a:pPr lvl="1" defTabSz="1065213">
              <a:lnSpc>
                <a:spcPct val="80000"/>
              </a:lnSpc>
            </a:pPr>
            <a:r>
              <a:rPr lang="en-US" dirty="0"/>
              <a:t>Can be simple or complex</a:t>
            </a:r>
          </a:p>
          <a:p>
            <a:pPr lvl="1" defTabSz="1065213">
              <a:lnSpc>
                <a:spcPct val="80000"/>
              </a:lnSpc>
            </a:pPr>
            <a:r>
              <a:rPr lang="en-US" dirty="0"/>
              <a:t>Can be real</a:t>
            </a:r>
          </a:p>
          <a:p>
            <a:pPr lvl="2" defTabSz="1065213">
              <a:lnSpc>
                <a:spcPct val="80000"/>
              </a:lnSpc>
            </a:pPr>
            <a:r>
              <a:rPr lang="en-US" dirty="0"/>
              <a:t>Example:  a Car, a Chair</a:t>
            </a:r>
          </a:p>
          <a:p>
            <a:pPr lvl="1" defTabSz="1065213">
              <a:lnSpc>
                <a:spcPct val="80000"/>
              </a:lnSpc>
            </a:pPr>
            <a:r>
              <a:rPr lang="en-US" dirty="0"/>
              <a:t> or imaginary</a:t>
            </a:r>
          </a:p>
          <a:p>
            <a:pPr lvl="2" defTabSz="1065213">
              <a:lnSpc>
                <a:spcPct val="80000"/>
              </a:lnSpc>
            </a:pPr>
            <a:r>
              <a:rPr lang="en-US" dirty="0"/>
              <a:t>Example:  a Color, a Date</a:t>
            </a:r>
          </a:p>
          <a:p>
            <a:pPr marL="914400" lvl="2" indent="0" defTabSz="1065213">
              <a:lnSpc>
                <a:spcPct val="80000"/>
              </a:lnSpc>
              <a:buNone/>
            </a:pPr>
            <a:endParaRPr lang="en-US" dirty="0"/>
          </a:p>
          <a:p>
            <a:pPr lvl="1" defTabSz="1065213">
              <a:lnSpc>
                <a:spcPct val="80000"/>
              </a:lnSpc>
            </a:pPr>
            <a:r>
              <a:rPr lang="en-US" dirty="0">
                <a:hlinkClick r:id="rId2"/>
              </a:rPr>
              <a:t>http://www.developer.com/java/other/article.php/3347291/Thinking-in-Objects.htm</a:t>
            </a:r>
            <a:endParaRPr lang="en-US" dirty="0"/>
          </a:p>
          <a:p>
            <a:pPr lvl="1" defTabSz="1065213">
              <a:lnSpc>
                <a:spcPct val="80000"/>
              </a:lnSpc>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219200" y="838200"/>
            <a:ext cx="6629400" cy="1219200"/>
          </a:xfrm>
        </p:spPr>
        <p:txBody>
          <a:bodyPr/>
          <a:lstStyle/>
          <a:p>
            <a:r>
              <a:rPr lang="en-US"/>
              <a:t>Association Relationship </a:t>
            </a:r>
          </a:p>
        </p:txBody>
      </p:sp>
      <p:sp>
        <p:nvSpPr>
          <p:cNvPr id="17411" name="Rectangle 3"/>
          <p:cNvSpPr>
            <a:spLocks noGrp="1" noChangeArrowheads="1"/>
          </p:cNvSpPr>
          <p:nvPr>
            <p:ph idx="1"/>
          </p:nvPr>
        </p:nvSpPr>
        <p:spPr>
          <a:xfrm>
            <a:off x="990600" y="2057400"/>
            <a:ext cx="7239000" cy="4419600"/>
          </a:xfrm>
        </p:spPr>
        <p:txBody>
          <a:bodyPr/>
          <a:lstStyle/>
          <a:p>
            <a:pPr defTabSz="1065213">
              <a:lnSpc>
                <a:spcPct val="80000"/>
              </a:lnSpc>
            </a:pPr>
            <a:r>
              <a:rPr lang="en-US" b="1" dirty="0"/>
              <a:t>Cardinality</a:t>
            </a:r>
          </a:p>
          <a:p>
            <a:pPr lvl="1" defTabSz="1065213">
              <a:lnSpc>
                <a:spcPct val="80000"/>
              </a:lnSpc>
            </a:pPr>
            <a:r>
              <a:rPr lang="en-US" dirty="0"/>
              <a:t>How many of one object are related to how many of another object</a:t>
            </a:r>
          </a:p>
          <a:p>
            <a:pPr lvl="1" defTabSz="1065213">
              <a:lnSpc>
                <a:spcPct val="80000"/>
              </a:lnSpc>
            </a:pPr>
            <a:r>
              <a:rPr lang="en-US" dirty="0"/>
              <a:t>One-to-one</a:t>
            </a:r>
          </a:p>
          <a:p>
            <a:pPr lvl="2" defTabSz="1065213">
              <a:lnSpc>
                <a:spcPct val="80000"/>
              </a:lnSpc>
            </a:pPr>
            <a:r>
              <a:rPr lang="en-US" dirty="0"/>
              <a:t>Sale transaction to credit card payment</a:t>
            </a:r>
          </a:p>
          <a:p>
            <a:pPr lvl="1" defTabSz="1065213">
              <a:lnSpc>
                <a:spcPct val="80000"/>
              </a:lnSpc>
            </a:pPr>
            <a:r>
              <a:rPr lang="en-US" dirty="0"/>
              <a:t>One-to-many</a:t>
            </a:r>
          </a:p>
          <a:p>
            <a:pPr lvl="2" defTabSz="1065213">
              <a:lnSpc>
                <a:spcPct val="80000"/>
              </a:lnSpc>
            </a:pPr>
            <a:r>
              <a:rPr lang="en-US" dirty="0"/>
              <a:t>sale to product-sold</a:t>
            </a:r>
          </a:p>
          <a:p>
            <a:pPr lvl="1" defTabSz="1065213">
              <a:lnSpc>
                <a:spcPct val="80000"/>
              </a:lnSpc>
            </a:pPr>
            <a:r>
              <a:rPr lang="en-US" dirty="0"/>
              <a:t>Many-to-many</a:t>
            </a:r>
          </a:p>
          <a:p>
            <a:pPr lvl="2" defTabSz="1065213">
              <a:lnSpc>
                <a:spcPct val="80000"/>
              </a:lnSpc>
            </a:pPr>
            <a:r>
              <a:rPr lang="en-US" dirty="0"/>
              <a:t>customer to salesperson</a:t>
            </a:r>
          </a:p>
          <a:p>
            <a:pPr defTabSz="1065213">
              <a:lnSpc>
                <a:spcPct val="80000"/>
              </a:lnSpc>
            </a:pPr>
            <a:r>
              <a:rPr lang="en-US" b="1" dirty="0"/>
              <a:t>Roles</a:t>
            </a:r>
            <a:r>
              <a:rPr lang="en-US" dirty="0"/>
              <a:t> – describe role each class plays in the association</a:t>
            </a:r>
          </a:p>
        </p:txBody>
      </p:sp>
    </p:spTree>
    <p:extLst>
      <p:ext uri="{BB962C8B-B14F-4D97-AF65-F5344CB8AC3E}">
        <p14:creationId xmlns:p14="http://schemas.microsoft.com/office/powerpoint/2010/main" val="37005946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219200" y="838200"/>
            <a:ext cx="6705600" cy="1219200"/>
          </a:xfrm>
        </p:spPr>
        <p:txBody>
          <a:bodyPr/>
          <a:lstStyle/>
          <a:p>
            <a:r>
              <a:rPr lang="en-CA" dirty="0"/>
              <a:t>Association Example</a:t>
            </a:r>
          </a:p>
        </p:txBody>
      </p:sp>
      <p:pic>
        <p:nvPicPr>
          <p:cNvPr id="18435" name="Picture 4"/>
          <p:cNvPicPr>
            <a:picLocks noGrp="1" noChangeAspect="1" noChangeArrowheads="1"/>
          </p:cNvPicPr>
          <p:nvPr>
            <p:ph idx="1"/>
          </p:nvPr>
        </p:nvPicPr>
        <p:blipFill>
          <a:blip r:embed="rId2"/>
          <a:srcRect/>
          <a:stretch>
            <a:fillRect/>
          </a:stretch>
        </p:blipFill>
        <p:spPr>
          <a:xfrm>
            <a:off x="304800" y="2514600"/>
            <a:ext cx="8514281" cy="2438400"/>
          </a:xfrm>
          <a:noFill/>
        </p:spPr>
      </p:pic>
    </p:spTree>
    <p:extLst>
      <p:ext uri="{BB962C8B-B14F-4D97-AF65-F5344CB8AC3E}">
        <p14:creationId xmlns:p14="http://schemas.microsoft.com/office/powerpoint/2010/main" val="28110238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889509"/>
            <a:ext cx="6347713" cy="786891"/>
          </a:xfrm>
        </p:spPr>
        <p:txBody>
          <a:bodyPr/>
          <a:lstStyle/>
          <a:p>
            <a:r>
              <a:rPr lang="en-US" dirty="0"/>
              <a:t>Cardinality Exercise</a:t>
            </a:r>
            <a:endParaRPr lang="en-CA" dirty="0"/>
          </a:p>
        </p:txBody>
      </p:sp>
      <p:sp>
        <p:nvSpPr>
          <p:cNvPr id="3" name="Content Placeholder 2"/>
          <p:cNvSpPr>
            <a:spLocks noGrp="1"/>
          </p:cNvSpPr>
          <p:nvPr>
            <p:ph idx="1"/>
          </p:nvPr>
        </p:nvSpPr>
        <p:spPr>
          <a:xfrm>
            <a:off x="533400" y="1905000"/>
            <a:ext cx="8305800" cy="2286000"/>
          </a:xfrm>
        </p:spPr>
        <p:txBody>
          <a:bodyPr/>
          <a:lstStyle/>
          <a:p>
            <a:r>
              <a:rPr lang="en-US" dirty="0"/>
              <a:t>Indicate cardinalities at each end of the following relationships:</a:t>
            </a:r>
          </a:p>
          <a:p>
            <a:pPr marL="914400" lvl="1" indent="-457200">
              <a:buFont typeface="+mj-lt"/>
              <a:buAutoNum type="arabicPeriod"/>
            </a:pPr>
            <a:r>
              <a:rPr lang="en-US" dirty="0"/>
              <a:t>A patient must be assigned to only one doctor, and a doctor can have many patients</a:t>
            </a:r>
          </a:p>
          <a:p>
            <a:pPr marL="914400" lvl="1" indent="-457200">
              <a:buFont typeface="+mj-lt"/>
              <a:buAutoNum type="arabicPeriod"/>
            </a:pPr>
            <a:r>
              <a:rPr lang="en-US" dirty="0"/>
              <a:t>An employee has one phone extension, and a unique phone extension is assigned to each employee</a:t>
            </a:r>
          </a:p>
          <a:p>
            <a:pPr marL="914400" lvl="1" indent="-457200">
              <a:buFont typeface="+mj-lt"/>
              <a:buAutoNum type="arabicPeriod"/>
            </a:pPr>
            <a:r>
              <a:rPr lang="en-US" dirty="0"/>
              <a:t>A movie theatre show many different movies, and the same movie can  be shown at different theatres around town</a:t>
            </a:r>
            <a:endParaRPr lang="en-CA" dirty="0"/>
          </a:p>
        </p:txBody>
      </p:sp>
      <p:grpSp>
        <p:nvGrpSpPr>
          <p:cNvPr id="11" name="Group 10"/>
          <p:cNvGrpSpPr/>
          <p:nvPr/>
        </p:nvGrpSpPr>
        <p:grpSpPr>
          <a:xfrm>
            <a:off x="1371600" y="6172200"/>
            <a:ext cx="3429000" cy="564657"/>
            <a:chOff x="1600200" y="5320364"/>
            <a:chExt cx="3429000" cy="564657"/>
          </a:xfrm>
        </p:grpSpPr>
        <p:sp>
          <p:nvSpPr>
            <p:cNvPr id="4" name="Rounded Rectangle 3"/>
            <p:cNvSpPr/>
            <p:nvPr/>
          </p:nvSpPr>
          <p:spPr>
            <a:xfrm>
              <a:off x="1600200" y="5334000"/>
              <a:ext cx="1066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Movie</a:t>
              </a:r>
            </a:p>
          </p:txBody>
        </p:sp>
        <p:sp>
          <p:nvSpPr>
            <p:cNvPr id="5" name="Rounded Rectangle 4"/>
            <p:cNvSpPr/>
            <p:nvPr/>
          </p:nvSpPr>
          <p:spPr>
            <a:xfrm>
              <a:off x="3962400" y="5334000"/>
              <a:ext cx="1066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Theater</a:t>
              </a:r>
            </a:p>
          </p:txBody>
        </p:sp>
        <p:cxnSp>
          <p:nvCxnSpPr>
            <p:cNvPr id="7" name="Straight Connector 6"/>
            <p:cNvCxnSpPr>
              <a:stCxn id="4" idx="3"/>
              <a:endCxn id="5" idx="1"/>
            </p:cNvCxnSpPr>
            <p:nvPr/>
          </p:nvCxnSpPr>
          <p:spPr>
            <a:xfrm>
              <a:off x="2667000" y="5562600"/>
              <a:ext cx="12954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667000" y="5638800"/>
              <a:ext cx="375424" cy="246221"/>
            </a:xfrm>
            <a:prstGeom prst="rect">
              <a:avLst/>
            </a:prstGeom>
            <a:noFill/>
          </p:spPr>
          <p:txBody>
            <a:bodyPr wrap="none" rtlCol="0">
              <a:spAutoFit/>
            </a:bodyPr>
            <a:lstStyle/>
            <a:p>
              <a:r>
                <a:rPr lang="en-US" sz="1000" b="1" dirty="0">
                  <a:latin typeface="Arial" panose="020B0604020202020204" pitchFamily="34" charset="0"/>
                  <a:cs typeface="Arial" panose="020B0604020202020204" pitchFamily="34" charset="0"/>
                </a:rPr>
                <a:t>0..*</a:t>
              </a:r>
              <a:endParaRPr lang="en-US" sz="900" b="1" dirty="0">
                <a:latin typeface="Arial" panose="020B0604020202020204" pitchFamily="34" charset="0"/>
                <a:cs typeface="Arial" panose="020B0604020202020204" pitchFamily="34" charset="0"/>
              </a:endParaRPr>
            </a:p>
          </p:txBody>
        </p:sp>
        <p:sp>
          <p:nvSpPr>
            <p:cNvPr id="9" name="TextBox 8"/>
            <p:cNvSpPr txBox="1"/>
            <p:nvPr/>
          </p:nvSpPr>
          <p:spPr>
            <a:xfrm>
              <a:off x="3586976" y="5638800"/>
              <a:ext cx="375424" cy="246221"/>
            </a:xfrm>
            <a:prstGeom prst="rect">
              <a:avLst/>
            </a:prstGeom>
            <a:noFill/>
          </p:spPr>
          <p:txBody>
            <a:bodyPr wrap="none" rtlCol="0">
              <a:spAutoFit/>
            </a:bodyPr>
            <a:lstStyle/>
            <a:p>
              <a:r>
                <a:rPr lang="en-US" sz="1000" b="1" dirty="0">
                  <a:latin typeface="Arial" panose="020B0604020202020204" pitchFamily="34" charset="0"/>
                  <a:cs typeface="Arial" panose="020B0604020202020204" pitchFamily="34" charset="0"/>
                </a:rPr>
                <a:t>0..*</a:t>
              </a:r>
              <a:endParaRPr lang="en-US" sz="900" b="1" dirty="0">
                <a:latin typeface="Arial" panose="020B0604020202020204" pitchFamily="34" charset="0"/>
                <a:cs typeface="Arial" panose="020B0604020202020204" pitchFamily="34" charset="0"/>
              </a:endParaRPr>
            </a:p>
          </p:txBody>
        </p:sp>
        <p:sp>
          <p:nvSpPr>
            <p:cNvPr id="10" name="TextBox 9"/>
            <p:cNvSpPr txBox="1"/>
            <p:nvPr/>
          </p:nvSpPr>
          <p:spPr>
            <a:xfrm>
              <a:off x="2855439" y="5320364"/>
              <a:ext cx="880369" cy="246221"/>
            </a:xfrm>
            <a:prstGeom prst="rect">
              <a:avLst/>
            </a:prstGeom>
            <a:noFill/>
          </p:spPr>
          <p:txBody>
            <a:bodyPr wrap="none" rtlCol="0">
              <a:spAutoFit/>
            </a:bodyPr>
            <a:lstStyle/>
            <a:p>
              <a:r>
                <a:rPr lang="en-US" sz="1000" b="1" dirty="0">
                  <a:latin typeface="Arial" panose="020B0604020202020204" pitchFamily="34" charset="0"/>
                  <a:cs typeface="Arial" panose="020B0604020202020204" pitchFamily="34" charset="0"/>
                </a:rPr>
                <a:t>Is shown at</a:t>
              </a:r>
              <a:endParaRPr lang="en-US" sz="900" b="1" dirty="0">
                <a:latin typeface="Arial" panose="020B0604020202020204" pitchFamily="34" charset="0"/>
                <a:cs typeface="Arial" panose="020B0604020202020204" pitchFamily="34" charset="0"/>
              </a:endParaRPr>
            </a:p>
          </p:txBody>
        </p:sp>
      </p:grpSp>
      <p:grpSp>
        <p:nvGrpSpPr>
          <p:cNvPr id="12" name="Group 11"/>
          <p:cNvGrpSpPr/>
          <p:nvPr/>
        </p:nvGrpSpPr>
        <p:grpSpPr>
          <a:xfrm>
            <a:off x="1371600" y="5257800"/>
            <a:ext cx="3429000" cy="564657"/>
            <a:chOff x="1600200" y="5320364"/>
            <a:chExt cx="3429000" cy="564657"/>
          </a:xfrm>
        </p:grpSpPr>
        <p:sp>
          <p:nvSpPr>
            <p:cNvPr id="13" name="Rounded Rectangle 12"/>
            <p:cNvSpPr/>
            <p:nvPr/>
          </p:nvSpPr>
          <p:spPr>
            <a:xfrm>
              <a:off x="1600200" y="5334000"/>
              <a:ext cx="1066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Employee</a:t>
              </a:r>
            </a:p>
          </p:txBody>
        </p:sp>
        <p:sp>
          <p:nvSpPr>
            <p:cNvPr id="14" name="Rounded Rectangle 13"/>
            <p:cNvSpPr/>
            <p:nvPr/>
          </p:nvSpPr>
          <p:spPr>
            <a:xfrm>
              <a:off x="3962400" y="5334000"/>
              <a:ext cx="1066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Phone Ext</a:t>
              </a:r>
            </a:p>
          </p:txBody>
        </p:sp>
        <p:cxnSp>
          <p:nvCxnSpPr>
            <p:cNvPr id="15" name="Straight Connector 14"/>
            <p:cNvCxnSpPr>
              <a:stCxn id="13" idx="3"/>
              <a:endCxn id="14" idx="1"/>
            </p:cNvCxnSpPr>
            <p:nvPr/>
          </p:nvCxnSpPr>
          <p:spPr>
            <a:xfrm>
              <a:off x="2667000" y="5562600"/>
              <a:ext cx="12954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667000" y="5638800"/>
              <a:ext cx="255198" cy="246221"/>
            </a:xfrm>
            <a:prstGeom prst="rect">
              <a:avLst/>
            </a:prstGeom>
            <a:noFill/>
          </p:spPr>
          <p:txBody>
            <a:bodyPr wrap="none" rtlCol="0">
              <a:spAutoFit/>
            </a:bodyPr>
            <a:lstStyle/>
            <a:p>
              <a:r>
                <a:rPr lang="en-US" sz="1000" b="1" dirty="0">
                  <a:latin typeface="Arial" panose="020B0604020202020204" pitchFamily="34" charset="0"/>
                  <a:cs typeface="Arial" panose="020B0604020202020204" pitchFamily="34" charset="0"/>
                </a:rPr>
                <a:t>1</a:t>
              </a:r>
              <a:endParaRPr lang="en-US" sz="900" b="1" dirty="0">
                <a:latin typeface="Arial" panose="020B0604020202020204" pitchFamily="34" charset="0"/>
                <a:cs typeface="Arial" panose="020B0604020202020204" pitchFamily="34" charset="0"/>
              </a:endParaRPr>
            </a:p>
          </p:txBody>
        </p:sp>
        <p:sp>
          <p:nvSpPr>
            <p:cNvPr id="17" name="TextBox 16"/>
            <p:cNvSpPr txBox="1"/>
            <p:nvPr/>
          </p:nvSpPr>
          <p:spPr>
            <a:xfrm>
              <a:off x="3586976" y="5638800"/>
              <a:ext cx="255198" cy="246221"/>
            </a:xfrm>
            <a:prstGeom prst="rect">
              <a:avLst/>
            </a:prstGeom>
            <a:noFill/>
          </p:spPr>
          <p:txBody>
            <a:bodyPr wrap="none" rtlCol="0">
              <a:spAutoFit/>
            </a:bodyPr>
            <a:lstStyle/>
            <a:p>
              <a:r>
                <a:rPr lang="en-US" sz="1000" b="1" dirty="0">
                  <a:latin typeface="Arial" panose="020B0604020202020204" pitchFamily="34" charset="0"/>
                  <a:cs typeface="Arial" panose="020B0604020202020204" pitchFamily="34" charset="0"/>
                </a:rPr>
                <a:t>1</a:t>
              </a:r>
              <a:endParaRPr lang="en-US" sz="900" b="1" dirty="0">
                <a:latin typeface="Arial" panose="020B0604020202020204" pitchFamily="34" charset="0"/>
                <a:cs typeface="Arial" panose="020B0604020202020204" pitchFamily="34" charset="0"/>
              </a:endParaRPr>
            </a:p>
          </p:txBody>
        </p:sp>
        <p:sp>
          <p:nvSpPr>
            <p:cNvPr id="18" name="TextBox 17"/>
            <p:cNvSpPr txBox="1"/>
            <p:nvPr/>
          </p:nvSpPr>
          <p:spPr>
            <a:xfrm>
              <a:off x="2855439" y="5320364"/>
              <a:ext cx="1170513" cy="246221"/>
            </a:xfrm>
            <a:prstGeom prst="rect">
              <a:avLst/>
            </a:prstGeom>
            <a:noFill/>
          </p:spPr>
          <p:txBody>
            <a:bodyPr wrap="none" rtlCol="0">
              <a:spAutoFit/>
            </a:bodyPr>
            <a:lstStyle/>
            <a:p>
              <a:r>
                <a:rPr lang="en-US" sz="1000" b="1" dirty="0">
                  <a:latin typeface="Arial" panose="020B0604020202020204" pitchFamily="34" charset="0"/>
                  <a:cs typeface="Arial" panose="020B0604020202020204" pitchFamily="34" charset="0"/>
                </a:rPr>
                <a:t>Is assigned with</a:t>
              </a:r>
              <a:endParaRPr lang="en-US" sz="900" b="1" dirty="0">
                <a:latin typeface="Arial" panose="020B0604020202020204" pitchFamily="34" charset="0"/>
                <a:cs typeface="Arial" panose="020B0604020202020204" pitchFamily="34" charset="0"/>
              </a:endParaRPr>
            </a:p>
          </p:txBody>
        </p:sp>
      </p:grpSp>
      <p:grpSp>
        <p:nvGrpSpPr>
          <p:cNvPr id="19" name="Group 18"/>
          <p:cNvGrpSpPr/>
          <p:nvPr/>
        </p:nvGrpSpPr>
        <p:grpSpPr>
          <a:xfrm>
            <a:off x="1371600" y="4426870"/>
            <a:ext cx="3429000" cy="564657"/>
            <a:chOff x="1600200" y="5320364"/>
            <a:chExt cx="3429000" cy="564657"/>
          </a:xfrm>
        </p:grpSpPr>
        <p:sp>
          <p:nvSpPr>
            <p:cNvPr id="20" name="Rounded Rectangle 19"/>
            <p:cNvSpPr/>
            <p:nvPr/>
          </p:nvSpPr>
          <p:spPr>
            <a:xfrm>
              <a:off x="1600200" y="5334000"/>
              <a:ext cx="1066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Patient</a:t>
              </a:r>
            </a:p>
          </p:txBody>
        </p:sp>
        <p:sp>
          <p:nvSpPr>
            <p:cNvPr id="21" name="Rounded Rectangle 20"/>
            <p:cNvSpPr/>
            <p:nvPr/>
          </p:nvSpPr>
          <p:spPr>
            <a:xfrm>
              <a:off x="3962400" y="5334000"/>
              <a:ext cx="1066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Doctor</a:t>
              </a:r>
            </a:p>
          </p:txBody>
        </p:sp>
        <p:cxnSp>
          <p:nvCxnSpPr>
            <p:cNvPr id="22" name="Straight Connector 21"/>
            <p:cNvCxnSpPr>
              <a:stCxn id="20" idx="3"/>
              <a:endCxn id="21" idx="1"/>
            </p:cNvCxnSpPr>
            <p:nvPr/>
          </p:nvCxnSpPr>
          <p:spPr>
            <a:xfrm>
              <a:off x="2667000" y="5562600"/>
              <a:ext cx="129540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667000" y="5638800"/>
              <a:ext cx="375424" cy="246221"/>
            </a:xfrm>
            <a:prstGeom prst="rect">
              <a:avLst/>
            </a:prstGeom>
            <a:noFill/>
          </p:spPr>
          <p:txBody>
            <a:bodyPr wrap="none" rtlCol="0">
              <a:spAutoFit/>
            </a:bodyPr>
            <a:lstStyle/>
            <a:p>
              <a:r>
                <a:rPr lang="en-US" sz="1000" b="1" dirty="0">
                  <a:latin typeface="Arial" panose="020B0604020202020204" pitchFamily="34" charset="0"/>
                  <a:cs typeface="Arial" panose="020B0604020202020204" pitchFamily="34" charset="0"/>
                </a:rPr>
                <a:t>0..*</a:t>
              </a:r>
              <a:endParaRPr lang="en-US" sz="900" b="1" dirty="0">
                <a:latin typeface="Arial" panose="020B0604020202020204" pitchFamily="34" charset="0"/>
                <a:cs typeface="Arial" panose="020B0604020202020204" pitchFamily="34" charset="0"/>
              </a:endParaRPr>
            </a:p>
          </p:txBody>
        </p:sp>
        <p:sp>
          <p:nvSpPr>
            <p:cNvPr id="24" name="TextBox 23"/>
            <p:cNvSpPr txBox="1"/>
            <p:nvPr/>
          </p:nvSpPr>
          <p:spPr>
            <a:xfrm>
              <a:off x="3586976" y="5638800"/>
              <a:ext cx="255198" cy="246221"/>
            </a:xfrm>
            <a:prstGeom prst="rect">
              <a:avLst/>
            </a:prstGeom>
            <a:noFill/>
          </p:spPr>
          <p:txBody>
            <a:bodyPr wrap="none" rtlCol="0">
              <a:spAutoFit/>
            </a:bodyPr>
            <a:lstStyle/>
            <a:p>
              <a:r>
                <a:rPr lang="en-US" sz="1000" b="1" dirty="0">
                  <a:latin typeface="Arial" panose="020B0604020202020204" pitchFamily="34" charset="0"/>
                  <a:cs typeface="Arial" panose="020B0604020202020204" pitchFamily="34" charset="0"/>
                </a:rPr>
                <a:t>1</a:t>
              </a:r>
              <a:endParaRPr lang="en-US" sz="900" b="1" dirty="0">
                <a:latin typeface="Arial" panose="020B0604020202020204" pitchFamily="34" charset="0"/>
                <a:cs typeface="Arial" panose="020B0604020202020204" pitchFamily="34" charset="0"/>
              </a:endParaRPr>
            </a:p>
          </p:txBody>
        </p:sp>
        <p:sp>
          <p:nvSpPr>
            <p:cNvPr id="25" name="TextBox 24"/>
            <p:cNvSpPr txBox="1"/>
            <p:nvPr/>
          </p:nvSpPr>
          <p:spPr>
            <a:xfrm>
              <a:off x="2855439" y="5320364"/>
              <a:ext cx="1035861" cy="246221"/>
            </a:xfrm>
            <a:prstGeom prst="rect">
              <a:avLst/>
            </a:prstGeom>
            <a:noFill/>
          </p:spPr>
          <p:txBody>
            <a:bodyPr wrap="none" rtlCol="0">
              <a:spAutoFit/>
            </a:bodyPr>
            <a:lstStyle/>
            <a:p>
              <a:r>
                <a:rPr lang="en-US" sz="1000" b="1" dirty="0">
                  <a:latin typeface="Arial" panose="020B0604020202020204" pitchFamily="34" charset="0"/>
                  <a:cs typeface="Arial" panose="020B0604020202020204" pitchFamily="34" charset="0"/>
                </a:rPr>
                <a:t>Is assigned to</a:t>
              </a:r>
              <a:endParaRPr lang="en-US" sz="900" b="1" dirty="0">
                <a:latin typeface="Arial" panose="020B0604020202020204" pitchFamily="34" charset="0"/>
                <a:cs typeface="Arial" panose="020B0604020202020204" pitchFamily="34" charset="0"/>
              </a:endParaRPr>
            </a:p>
          </p:txBody>
        </p:sp>
      </p:grpSp>
      <p:sp>
        <p:nvSpPr>
          <p:cNvPr id="26" name="TextBox 25"/>
          <p:cNvSpPr txBox="1"/>
          <p:nvPr/>
        </p:nvSpPr>
        <p:spPr>
          <a:xfrm>
            <a:off x="5257800" y="4344057"/>
            <a:ext cx="2286000" cy="523220"/>
          </a:xfrm>
          <a:prstGeom prst="rect">
            <a:avLst/>
          </a:prstGeom>
          <a:noFill/>
        </p:spPr>
        <p:txBody>
          <a:bodyPr wrap="square" rtlCol="0">
            <a:spAutoFit/>
          </a:bodyPr>
          <a:lstStyle/>
          <a:p>
            <a:r>
              <a:rPr lang="en-US" dirty="0"/>
              <a:t>one-many</a:t>
            </a:r>
          </a:p>
        </p:txBody>
      </p:sp>
      <p:sp>
        <p:nvSpPr>
          <p:cNvPr id="27" name="TextBox 26"/>
          <p:cNvSpPr txBox="1"/>
          <p:nvPr/>
        </p:nvSpPr>
        <p:spPr>
          <a:xfrm>
            <a:off x="5257800" y="5255833"/>
            <a:ext cx="2286000" cy="523220"/>
          </a:xfrm>
          <a:prstGeom prst="rect">
            <a:avLst/>
          </a:prstGeom>
          <a:noFill/>
        </p:spPr>
        <p:txBody>
          <a:bodyPr wrap="square" rtlCol="0">
            <a:spAutoFit/>
          </a:bodyPr>
          <a:lstStyle/>
          <a:p>
            <a:r>
              <a:rPr lang="en-US" dirty="0"/>
              <a:t>one-one</a:t>
            </a:r>
          </a:p>
        </p:txBody>
      </p:sp>
      <p:sp>
        <p:nvSpPr>
          <p:cNvPr id="28" name="TextBox 27"/>
          <p:cNvSpPr txBox="1"/>
          <p:nvPr/>
        </p:nvSpPr>
        <p:spPr>
          <a:xfrm>
            <a:off x="5257800" y="6121420"/>
            <a:ext cx="2286000" cy="523220"/>
          </a:xfrm>
          <a:prstGeom prst="rect">
            <a:avLst/>
          </a:prstGeom>
          <a:noFill/>
        </p:spPr>
        <p:txBody>
          <a:bodyPr wrap="square" rtlCol="0">
            <a:spAutoFit/>
          </a:bodyPr>
          <a:lstStyle/>
          <a:p>
            <a:r>
              <a:rPr lang="en-US" dirty="0"/>
              <a:t>many-many</a:t>
            </a:r>
          </a:p>
        </p:txBody>
      </p:sp>
    </p:spTree>
    <p:extLst>
      <p:ext uri="{BB962C8B-B14F-4D97-AF65-F5344CB8AC3E}">
        <p14:creationId xmlns:p14="http://schemas.microsoft.com/office/powerpoint/2010/main" val="42531475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0" y="1066800"/>
            <a:ext cx="9144000" cy="838200"/>
          </a:xfrm>
        </p:spPr>
        <p:txBody>
          <a:bodyPr/>
          <a:lstStyle/>
          <a:p>
            <a:r>
              <a:rPr lang="en-CA" dirty="0"/>
              <a:t>Association Class</a:t>
            </a:r>
          </a:p>
        </p:txBody>
      </p:sp>
      <p:sp>
        <p:nvSpPr>
          <p:cNvPr id="19459" name="Content Placeholder 2"/>
          <p:cNvSpPr>
            <a:spLocks noGrp="1"/>
          </p:cNvSpPr>
          <p:nvPr>
            <p:ph idx="1"/>
          </p:nvPr>
        </p:nvSpPr>
        <p:spPr>
          <a:xfrm>
            <a:off x="533400" y="1905000"/>
            <a:ext cx="7924800" cy="3657600"/>
          </a:xfrm>
        </p:spPr>
        <p:txBody>
          <a:bodyPr>
            <a:normAutofit fontScale="32500" lnSpcReduction="20000"/>
          </a:bodyPr>
          <a:lstStyle/>
          <a:p>
            <a:r>
              <a:rPr lang="en-CA" sz="6200" dirty="0"/>
              <a:t>When there is a need to store data for the relationship itself</a:t>
            </a:r>
          </a:p>
          <a:p>
            <a:r>
              <a:rPr lang="en-CA" sz="6200" dirty="0"/>
              <a:t>Useful particularly in many-to-many relationships</a:t>
            </a:r>
          </a:p>
          <a:p>
            <a:r>
              <a:rPr lang="en-CA" sz="6200" dirty="0"/>
              <a:t>Can be replaced with additional class and two relationships</a:t>
            </a:r>
          </a:p>
          <a:p>
            <a:endParaRPr lang="en-CA" sz="1200" dirty="0"/>
          </a:p>
          <a:p>
            <a:endParaRPr lang="en-CA" sz="1200" dirty="0"/>
          </a:p>
          <a:p>
            <a:endParaRPr lang="en-CA" sz="1200" dirty="0"/>
          </a:p>
          <a:p>
            <a:endParaRPr lang="en-CA" sz="1200" dirty="0"/>
          </a:p>
          <a:p>
            <a:endParaRPr lang="en-CA" sz="1200" dirty="0"/>
          </a:p>
          <a:p>
            <a:endParaRPr lang="en-CA" sz="1200" dirty="0"/>
          </a:p>
          <a:p>
            <a:endParaRPr lang="en-CA" sz="1200" dirty="0"/>
          </a:p>
          <a:p>
            <a:endParaRPr lang="en-CA" sz="1200" dirty="0"/>
          </a:p>
          <a:p>
            <a:endParaRPr lang="en-CA" sz="1200" dirty="0"/>
          </a:p>
          <a:p>
            <a:endParaRPr lang="en-CA" sz="1200" dirty="0"/>
          </a:p>
          <a:p>
            <a:endParaRPr lang="en-CA" sz="1200" dirty="0"/>
          </a:p>
          <a:p>
            <a:endParaRPr lang="en-CA" sz="1200" dirty="0"/>
          </a:p>
          <a:p>
            <a:endParaRPr lang="en-CA" sz="1200" dirty="0"/>
          </a:p>
          <a:p>
            <a:r>
              <a:rPr lang="en-CA" sz="1200" dirty="0"/>
              <a:t>http://www.ibm.com/developerworks/rational/library/content/RationalEdge/sep04/bell/</a:t>
            </a:r>
          </a:p>
          <a:p>
            <a:endParaRPr lang="en-CA" dirty="0"/>
          </a:p>
        </p:txBody>
      </p:sp>
      <p:pic>
        <p:nvPicPr>
          <p:cNvPr id="19460" name="Content Placeholder 3" descr="bell_fig11.jpg"/>
          <p:cNvPicPr>
            <a:picLocks noChangeAspect="1"/>
          </p:cNvPicPr>
          <p:nvPr/>
        </p:nvPicPr>
        <p:blipFill>
          <a:blip r:embed="rId2"/>
          <a:srcRect/>
          <a:stretch>
            <a:fillRect/>
          </a:stretch>
        </p:blipFill>
        <p:spPr bwMode="auto">
          <a:xfrm>
            <a:off x="914400" y="3505200"/>
            <a:ext cx="7543800" cy="2425700"/>
          </a:xfrm>
          <a:prstGeom prst="rect">
            <a:avLst/>
          </a:prstGeom>
          <a:noFill/>
          <a:ln w="9525">
            <a:noFill/>
            <a:miter lim="800000"/>
            <a:headEnd/>
            <a:tailEnd/>
          </a:ln>
        </p:spPr>
      </p:pic>
      <p:sp>
        <p:nvSpPr>
          <p:cNvPr id="19461" name="TextBox 4"/>
          <p:cNvSpPr txBox="1">
            <a:spLocks noChangeArrowheads="1"/>
          </p:cNvSpPr>
          <p:nvPr/>
        </p:nvSpPr>
        <p:spPr bwMode="auto">
          <a:xfrm>
            <a:off x="1295400" y="6096000"/>
            <a:ext cx="46038" cy="276225"/>
          </a:xfrm>
          <a:prstGeom prst="rect">
            <a:avLst/>
          </a:prstGeom>
          <a:noFill/>
          <a:ln w="9525">
            <a:noFill/>
            <a:miter lim="800000"/>
            <a:headEnd/>
            <a:tailEnd/>
          </a:ln>
        </p:spPr>
        <p:txBody>
          <a:bodyPr>
            <a:spAutoFit/>
          </a:bodyPr>
          <a:lstStyle/>
          <a:p>
            <a:endParaRPr lang="en-CA" sz="1200"/>
          </a:p>
        </p:txBody>
      </p:sp>
    </p:spTree>
    <p:extLst>
      <p:ext uri="{BB962C8B-B14F-4D97-AF65-F5344CB8AC3E}">
        <p14:creationId xmlns:p14="http://schemas.microsoft.com/office/powerpoint/2010/main" val="31032053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219200" y="914400"/>
            <a:ext cx="6934200" cy="1066800"/>
          </a:xfrm>
        </p:spPr>
        <p:txBody>
          <a:bodyPr/>
          <a:lstStyle/>
          <a:p>
            <a:r>
              <a:rPr lang="en-CA" dirty="0"/>
              <a:t>Unidirectional Association</a:t>
            </a:r>
          </a:p>
        </p:txBody>
      </p:sp>
      <p:sp>
        <p:nvSpPr>
          <p:cNvPr id="20483" name="Content Placeholder 2"/>
          <p:cNvSpPr>
            <a:spLocks noGrp="1"/>
          </p:cNvSpPr>
          <p:nvPr>
            <p:ph idx="1"/>
          </p:nvPr>
        </p:nvSpPr>
        <p:spPr>
          <a:xfrm>
            <a:off x="990600" y="1981200"/>
            <a:ext cx="7924800" cy="4114800"/>
          </a:xfrm>
        </p:spPr>
        <p:txBody>
          <a:bodyPr>
            <a:normAutofit fontScale="70000" lnSpcReduction="20000"/>
          </a:bodyPr>
          <a:lstStyle/>
          <a:p>
            <a:r>
              <a:rPr lang="en-CA" dirty="0"/>
              <a:t>When two classes are related, but only one class “knows” about the relationship – add an arrow to the line</a:t>
            </a:r>
          </a:p>
          <a:p>
            <a:r>
              <a:rPr lang="en-CA" dirty="0"/>
              <a:t>This is </a:t>
            </a:r>
            <a:r>
              <a:rPr lang="en-CA" u="sng" dirty="0"/>
              <a:t>rare</a:t>
            </a:r>
          </a:p>
          <a:p>
            <a:endParaRPr lang="en-CA" sz="1200" dirty="0"/>
          </a:p>
          <a:p>
            <a:endParaRPr lang="en-CA" sz="1200" dirty="0"/>
          </a:p>
          <a:p>
            <a:endParaRPr lang="en-CA" sz="1200" dirty="0"/>
          </a:p>
          <a:p>
            <a:endParaRPr lang="en-CA" sz="1200" dirty="0"/>
          </a:p>
          <a:p>
            <a:endParaRPr lang="en-CA" sz="1200" dirty="0"/>
          </a:p>
          <a:p>
            <a:endParaRPr lang="en-CA" sz="1200" dirty="0"/>
          </a:p>
          <a:p>
            <a:endParaRPr lang="en-CA" sz="1200" dirty="0"/>
          </a:p>
          <a:p>
            <a:endParaRPr lang="en-CA" sz="1200" dirty="0"/>
          </a:p>
          <a:p>
            <a:endParaRPr lang="en-CA" sz="1200" dirty="0"/>
          </a:p>
          <a:p>
            <a:endParaRPr lang="en-CA" sz="1200" dirty="0"/>
          </a:p>
          <a:p>
            <a:endParaRPr lang="en-CA" sz="1200" dirty="0"/>
          </a:p>
          <a:p>
            <a:endParaRPr lang="en-CA" sz="1200" dirty="0"/>
          </a:p>
          <a:p>
            <a:endParaRPr lang="en-CA" sz="1200" dirty="0"/>
          </a:p>
          <a:p>
            <a:endParaRPr lang="en-CA" sz="1200" dirty="0"/>
          </a:p>
          <a:p>
            <a:r>
              <a:rPr lang="en-CA" sz="1200" dirty="0"/>
              <a:t>http://www.ibm.com/developerworks/rational/library/content/RationalEdge/sep04/bell/</a:t>
            </a:r>
          </a:p>
          <a:p>
            <a:endParaRPr lang="en-CA" dirty="0"/>
          </a:p>
        </p:txBody>
      </p:sp>
      <p:pic>
        <p:nvPicPr>
          <p:cNvPr id="20484" name="Picture 3" descr="bell_fig7.jpg"/>
          <p:cNvPicPr>
            <a:picLocks noChangeAspect="1"/>
          </p:cNvPicPr>
          <p:nvPr/>
        </p:nvPicPr>
        <p:blipFill>
          <a:blip r:embed="rId2"/>
          <a:srcRect/>
          <a:stretch>
            <a:fillRect/>
          </a:stretch>
        </p:blipFill>
        <p:spPr bwMode="auto">
          <a:xfrm>
            <a:off x="304800" y="3276600"/>
            <a:ext cx="8429204" cy="1587500"/>
          </a:xfrm>
          <a:prstGeom prst="rect">
            <a:avLst/>
          </a:prstGeom>
          <a:noFill/>
          <a:ln w="9525">
            <a:noFill/>
            <a:miter lim="800000"/>
            <a:headEnd/>
            <a:tailEnd/>
          </a:ln>
        </p:spPr>
      </p:pic>
    </p:spTree>
    <p:extLst>
      <p:ext uri="{BB962C8B-B14F-4D97-AF65-F5344CB8AC3E}">
        <p14:creationId xmlns:p14="http://schemas.microsoft.com/office/powerpoint/2010/main" val="19972047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533400" y="914400"/>
            <a:ext cx="6347713" cy="914400"/>
          </a:xfrm>
        </p:spPr>
        <p:txBody>
          <a:bodyPr/>
          <a:lstStyle/>
          <a:p>
            <a:r>
              <a:rPr lang="en-CA" dirty="0"/>
              <a:t>Reflexive Association</a:t>
            </a:r>
          </a:p>
        </p:txBody>
      </p:sp>
      <p:sp>
        <p:nvSpPr>
          <p:cNvPr id="21507" name="Content Placeholder 2"/>
          <p:cNvSpPr>
            <a:spLocks noGrp="1"/>
          </p:cNvSpPr>
          <p:nvPr>
            <p:ph idx="1"/>
          </p:nvPr>
        </p:nvSpPr>
        <p:spPr>
          <a:xfrm>
            <a:off x="990600" y="1981200"/>
            <a:ext cx="7848600" cy="4267200"/>
          </a:xfrm>
        </p:spPr>
        <p:txBody>
          <a:bodyPr>
            <a:normAutofit/>
          </a:bodyPr>
          <a:lstStyle/>
          <a:p>
            <a:r>
              <a:rPr lang="en-CA" dirty="0"/>
              <a:t>One object of the class is related to other objects of the same class</a:t>
            </a:r>
          </a:p>
          <a:p>
            <a:r>
              <a:rPr lang="en-CA" dirty="0"/>
              <a:t>Again: </a:t>
            </a:r>
            <a:r>
              <a:rPr lang="en-CA" u="sng" dirty="0"/>
              <a:t>rare</a:t>
            </a:r>
          </a:p>
          <a:p>
            <a:endParaRPr lang="en-CA" dirty="0"/>
          </a:p>
          <a:p>
            <a:endParaRPr lang="en-CA" dirty="0"/>
          </a:p>
          <a:p>
            <a:endParaRPr lang="en-CA" dirty="0"/>
          </a:p>
          <a:p>
            <a:endParaRPr lang="en-CA" dirty="0"/>
          </a:p>
          <a:p>
            <a:endParaRPr lang="en-US" dirty="0"/>
          </a:p>
          <a:p>
            <a:endParaRPr lang="en-CA" dirty="0"/>
          </a:p>
          <a:p>
            <a:endParaRPr lang="en-CA" dirty="0"/>
          </a:p>
          <a:p>
            <a:r>
              <a:rPr lang="en-CA" sz="1400" dirty="0">
                <a:hlinkClick r:id="rId2"/>
              </a:rPr>
              <a:t>http://www.ibm.com/developerworks/rational/library/content/RationalEdge/sep04/bell/</a:t>
            </a:r>
            <a:endParaRPr lang="en-CA" sz="1400" dirty="0"/>
          </a:p>
          <a:p>
            <a:endParaRPr lang="en-CA" dirty="0"/>
          </a:p>
        </p:txBody>
      </p:sp>
      <p:pic>
        <p:nvPicPr>
          <p:cNvPr id="21508" name="Picture 3" descr="bell_fig14.gif"/>
          <p:cNvPicPr>
            <a:picLocks noChangeAspect="1"/>
          </p:cNvPicPr>
          <p:nvPr/>
        </p:nvPicPr>
        <p:blipFill>
          <a:blip r:embed="rId3"/>
          <a:srcRect/>
          <a:stretch>
            <a:fillRect/>
          </a:stretch>
        </p:blipFill>
        <p:spPr bwMode="auto">
          <a:xfrm>
            <a:off x="3276600" y="2971800"/>
            <a:ext cx="4144962" cy="2447925"/>
          </a:xfrm>
          <a:prstGeom prst="rect">
            <a:avLst/>
          </a:prstGeom>
          <a:noFill/>
          <a:ln w="9525">
            <a:noFill/>
            <a:miter lim="800000"/>
            <a:headEnd/>
            <a:tailEnd/>
          </a:ln>
        </p:spPr>
      </p:pic>
    </p:spTree>
    <p:extLst>
      <p:ext uri="{BB962C8B-B14F-4D97-AF65-F5344CB8AC3E}">
        <p14:creationId xmlns:p14="http://schemas.microsoft.com/office/powerpoint/2010/main" val="39032814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609600" y="914400"/>
            <a:ext cx="7848600" cy="1066800"/>
          </a:xfrm>
        </p:spPr>
        <p:txBody>
          <a:bodyPr/>
          <a:lstStyle/>
          <a:p>
            <a:r>
              <a:rPr lang="en-CA" dirty="0"/>
              <a:t>Aggregation</a:t>
            </a:r>
          </a:p>
        </p:txBody>
      </p:sp>
      <p:pic>
        <p:nvPicPr>
          <p:cNvPr id="22532" name="Picture 3" descr="mprestwood_uml_comp.gif"/>
          <p:cNvPicPr>
            <a:picLocks noChangeAspect="1"/>
          </p:cNvPicPr>
          <p:nvPr/>
        </p:nvPicPr>
        <p:blipFill>
          <a:blip r:embed="rId2"/>
          <a:srcRect t="55540"/>
          <a:stretch>
            <a:fillRect/>
          </a:stretch>
        </p:blipFill>
        <p:spPr bwMode="auto">
          <a:xfrm>
            <a:off x="4648200" y="2560320"/>
            <a:ext cx="5041240" cy="2971800"/>
          </a:xfrm>
          <a:prstGeom prst="rect">
            <a:avLst/>
          </a:prstGeom>
          <a:noFill/>
          <a:ln w="9525">
            <a:noFill/>
            <a:miter lim="800000"/>
            <a:headEnd/>
            <a:tailEnd/>
          </a:ln>
        </p:spPr>
      </p:pic>
      <p:pic>
        <p:nvPicPr>
          <p:cNvPr id="5" name="Picture 3" descr="mprestwood_uml_comp.gif"/>
          <p:cNvPicPr>
            <a:picLocks noChangeAspect="1"/>
          </p:cNvPicPr>
          <p:nvPr/>
        </p:nvPicPr>
        <p:blipFill>
          <a:blip r:embed="rId2"/>
          <a:srcRect b="49509"/>
          <a:stretch>
            <a:fillRect/>
          </a:stretch>
        </p:blipFill>
        <p:spPr bwMode="auto">
          <a:xfrm>
            <a:off x="762000" y="2590800"/>
            <a:ext cx="4684867" cy="3136337"/>
          </a:xfrm>
          <a:prstGeom prst="rect">
            <a:avLst/>
          </a:prstGeom>
          <a:noFill/>
          <a:ln w="9525">
            <a:noFill/>
            <a:miter lim="800000"/>
            <a:headEnd/>
            <a:tailEnd/>
          </a:ln>
        </p:spPr>
      </p:pic>
    </p:spTree>
    <p:extLst>
      <p:ext uri="{BB962C8B-B14F-4D97-AF65-F5344CB8AC3E}">
        <p14:creationId xmlns:p14="http://schemas.microsoft.com/office/powerpoint/2010/main" val="5624768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0" y="1066800"/>
            <a:ext cx="9144000" cy="838200"/>
          </a:xfrm>
        </p:spPr>
        <p:txBody>
          <a:bodyPr/>
          <a:lstStyle/>
          <a:p>
            <a:r>
              <a:rPr lang="en-CA" dirty="0"/>
              <a:t>Generalization Example</a:t>
            </a:r>
          </a:p>
        </p:txBody>
      </p:sp>
      <p:pic>
        <p:nvPicPr>
          <p:cNvPr id="23555" name="Content Placeholder 3" descr="bell_fig4.jpg"/>
          <p:cNvPicPr>
            <a:picLocks noGrp="1" noChangeAspect="1"/>
          </p:cNvPicPr>
          <p:nvPr>
            <p:ph idx="1"/>
          </p:nvPr>
        </p:nvPicPr>
        <p:blipFill>
          <a:blip r:embed="rId2"/>
          <a:stretch>
            <a:fillRect/>
          </a:stretch>
        </p:blipFill>
        <p:spPr>
          <a:xfrm>
            <a:off x="1102519" y="2505869"/>
            <a:ext cx="5362575" cy="3190875"/>
          </a:xfrm>
        </p:spPr>
      </p:pic>
    </p:spTree>
    <p:extLst>
      <p:ext uri="{BB962C8B-B14F-4D97-AF65-F5344CB8AC3E}">
        <p14:creationId xmlns:p14="http://schemas.microsoft.com/office/powerpoint/2010/main" val="34324092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838200" y="838200"/>
            <a:ext cx="7391400" cy="1219200"/>
          </a:xfrm>
        </p:spPr>
        <p:txBody>
          <a:bodyPr>
            <a:normAutofit/>
          </a:bodyPr>
          <a:lstStyle/>
          <a:p>
            <a:r>
              <a:rPr lang="en-US" dirty="0"/>
              <a:t>UML Use Case Diagram Assignment</a:t>
            </a:r>
          </a:p>
        </p:txBody>
      </p:sp>
      <p:sp>
        <p:nvSpPr>
          <p:cNvPr id="34819" name="Rectangle 3"/>
          <p:cNvSpPr>
            <a:spLocks noGrp="1" noChangeArrowheads="1"/>
          </p:cNvSpPr>
          <p:nvPr>
            <p:ph idx="1"/>
          </p:nvPr>
        </p:nvSpPr>
        <p:spPr>
          <a:xfrm>
            <a:off x="990600" y="1981200"/>
            <a:ext cx="8001000" cy="4572000"/>
          </a:xfrm>
        </p:spPr>
        <p:txBody>
          <a:bodyPr/>
          <a:lstStyle/>
          <a:p>
            <a:r>
              <a:rPr lang="en-US" dirty="0"/>
              <a:t>Working in Travel Experts project groups, create:</a:t>
            </a:r>
          </a:p>
          <a:p>
            <a:pPr lvl="1"/>
            <a:r>
              <a:rPr lang="en-US" b="1" dirty="0"/>
              <a:t>Use case diagram </a:t>
            </a:r>
            <a:r>
              <a:rPr lang="en-US" dirty="0"/>
              <a:t>that shows use cases, actors, and their relationships</a:t>
            </a:r>
            <a:endParaRPr lang="en-US" b="1" dirty="0"/>
          </a:p>
          <a:p>
            <a:pPr marL="457200" lvl="1" indent="0">
              <a:buNone/>
            </a:pPr>
            <a:r>
              <a:rPr lang="en-US" b="1" dirty="0">
                <a:solidFill>
                  <a:srgbClr val="800000"/>
                </a:solidFill>
              </a:rPr>
              <a:t>	DUE DATE: 8:00 a.m. on Day 5</a:t>
            </a:r>
            <a:endParaRPr lang="en-US" dirty="0"/>
          </a:p>
          <a:p>
            <a:pPr marL="514350" indent="-457200"/>
            <a:r>
              <a:rPr lang="en-US" b="1" dirty="0">
                <a:solidFill>
                  <a:srgbClr val="7030A0"/>
                </a:solidFill>
              </a:rPr>
              <a:t>Create one copy of each diagram per group, but each student submits through learn.sait.ca</a:t>
            </a:r>
          </a:p>
        </p:txBody>
      </p:sp>
    </p:spTree>
    <p:extLst>
      <p:ext uri="{BB962C8B-B14F-4D97-AF65-F5344CB8AC3E}">
        <p14:creationId xmlns:p14="http://schemas.microsoft.com/office/powerpoint/2010/main" val="1937025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914400" y="914400"/>
            <a:ext cx="7391400" cy="1219200"/>
          </a:xfrm>
        </p:spPr>
        <p:txBody>
          <a:bodyPr/>
          <a:lstStyle/>
          <a:p>
            <a:r>
              <a:rPr lang="en-US" dirty="0"/>
              <a:t>Classes &amp; Objects</a:t>
            </a:r>
          </a:p>
        </p:txBody>
      </p:sp>
      <p:sp>
        <p:nvSpPr>
          <p:cNvPr id="10243" name="Rectangle 3"/>
          <p:cNvSpPr>
            <a:spLocks noGrp="1" noChangeArrowheads="1"/>
          </p:cNvSpPr>
          <p:nvPr>
            <p:ph idx="1"/>
          </p:nvPr>
        </p:nvSpPr>
        <p:spPr>
          <a:xfrm>
            <a:off x="838200" y="1981200"/>
            <a:ext cx="8001000" cy="4495800"/>
          </a:xfrm>
        </p:spPr>
        <p:txBody>
          <a:bodyPr/>
          <a:lstStyle/>
          <a:p>
            <a:pPr defTabSz="1065213">
              <a:lnSpc>
                <a:spcPct val="80000"/>
              </a:lnSpc>
              <a:defRPr/>
            </a:pPr>
            <a:r>
              <a:rPr lang="en-US" dirty="0"/>
              <a:t>Objects have:</a:t>
            </a:r>
          </a:p>
          <a:p>
            <a:pPr lvl="1" defTabSz="1065213">
              <a:lnSpc>
                <a:spcPct val="80000"/>
              </a:lnSpc>
              <a:defRPr/>
            </a:pPr>
            <a:r>
              <a:rPr lang="en-US" b="1" dirty="0"/>
              <a:t>Attributes</a:t>
            </a:r>
          </a:p>
          <a:p>
            <a:pPr lvl="2" defTabSz="1065213">
              <a:lnSpc>
                <a:spcPct val="80000"/>
              </a:lnSpc>
              <a:defRPr/>
            </a:pPr>
            <a:r>
              <a:rPr lang="en-US" dirty="0"/>
              <a:t>Properties</a:t>
            </a:r>
          </a:p>
          <a:p>
            <a:pPr lvl="2" defTabSz="1065213">
              <a:lnSpc>
                <a:spcPct val="80000"/>
              </a:lnSpc>
              <a:defRPr/>
            </a:pPr>
            <a:r>
              <a:rPr lang="en-US" dirty="0"/>
              <a:t>“what object has”</a:t>
            </a:r>
          </a:p>
          <a:p>
            <a:pPr lvl="1" defTabSz="1065213">
              <a:lnSpc>
                <a:spcPct val="80000"/>
              </a:lnSpc>
              <a:defRPr/>
            </a:pPr>
            <a:r>
              <a:rPr lang="en-US" b="1" dirty="0"/>
              <a:t>Operations</a:t>
            </a:r>
          </a:p>
          <a:p>
            <a:pPr lvl="2" defTabSz="1065213">
              <a:lnSpc>
                <a:spcPct val="80000"/>
              </a:lnSpc>
              <a:defRPr/>
            </a:pPr>
            <a:r>
              <a:rPr lang="en-US" dirty="0"/>
              <a:t>behaviours</a:t>
            </a:r>
          </a:p>
          <a:p>
            <a:pPr lvl="2" defTabSz="1065213">
              <a:lnSpc>
                <a:spcPct val="80000"/>
              </a:lnSpc>
              <a:defRPr/>
            </a:pPr>
            <a:r>
              <a:rPr lang="en-US" dirty="0"/>
              <a:t>Methods</a:t>
            </a:r>
          </a:p>
          <a:p>
            <a:pPr lvl="2" defTabSz="1065213">
              <a:lnSpc>
                <a:spcPct val="80000"/>
              </a:lnSpc>
              <a:defRPr/>
            </a:pPr>
            <a:r>
              <a:rPr lang="en-US" dirty="0"/>
              <a:t>“what object does”, or what is done to it</a:t>
            </a:r>
          </a:p>
          <a:p>
            <a:pPr lvl="2" defTabSz="1065213">
              <a:lnSpc>
                <a:spcPct val="80000"/>
              </a:lnSpc>
              <a:defRPr/>
            </a:pPr>
            <a:endParaRPr lang="en-US" b="1" dirty="0">
              <a:solidFill>
                <a:schemeClr val="bg2">
                  <a:lumMod val="25000"/>
                  <a:lumOff val="75000"/>
                </a:schemeClr>
              </a:solidFill>
            </a:endParaRPr>
          </a:p>
          <a:p>
            <a:pPr lvl="1" defTabSz="1065213">
              <a:lnSpc>
                <a:spcPct val="80000"/>
              </a:lnSpc>
              <a:defRPr/>
            </a:pPr>
            <a:r>
              <a:rPr lang="en-US" b="1" dirty="0">
                <a:solidFill>
                  <a:srgbClr val="002060"/>
                </a:solidFill>
              </a:rPr>
              <a:t>Examples?</a:t>
            </a:r>
          </a:p>
          <a:p>
            <a:pPr lvl="1" defTabSz="1065213">
              <a:lnSpc>
                <a:spcPct val="80000"/>
              </a:lnSpc>
              <a:defRPr/>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762000" y="990600"/>
            <a:ext cx="7543800" cy="990600"/>
          </a:xfrm>
        </p:spPr>
        <p:txBody>
          <a:bodyPr/>
          <a:lstStyle/>
          <a:p>
            <a:r>
              <a:rPr lang="en-US" dirty="0"/>
              <a:t>Classes &amp; Objects</a:t>
            </a:r>
          </a:p>
        </p:txBody>
      </p:sp>
      <p:sp>
        <p:nvSpPr>
          <p:cNvPr id="14339" name="Rectangle 3"/>
          <p:cNvSpPr>
            <a:spLocks noGrp="1" noChangeArrowheads="1"/>
          </p:cNvSpPr>
          <p:nvPr>
            <p:ph idx="1"/>
          </p:nvPr>
        </p:nvSpPr>
        <p:spPr>
          <a:xfrm>
            <a:off x="838200" y="1905000"/>
            <a:ext cx="8001000" cy="4495800"/>
          </a:xfrm>
        </p:spPr>
        <p:txBody>
          <a:bodyPr/>
          <a:lstStyle/>
          <a:p>
            <a:pPr defTabSz="1065213">
              <a:defRPr/>
            </a:pPr>
            <a:r>
              <a:rPr lang="en-US" dirty="0"/>
              <a:t>A </a:t>
            </a:r>
            <a:r>
              <a:rPr lang="en-US" b="1" dirty="0"/>
              <a:t>Class</a:t>
            </a:r>
          </a:p>
          <a:p>
            <a:pPr lvl="1" defTabSz="1065213">
              <a:defRPr/>
            </a:pPr>
            <a:r>
              <a:rPr lang="en-US" dirty="0"/>
              <a:t>A set of objects sharing a common structure and common behaviour</a:t>
            </a:r>
          </a:p>
          <a:p>
            <a:pPr lvl="1" defTabSz="1065213">
              <a:defRPr/>
            </a:pPr>
            <a:r>
              <a:rPr lang="en-US" dirty="0"/>
              <a:t>An object is an instance of a class</a:t>
            </a:r>
          </a:p>
          <a:p>
            <a:pPr lvl="1" defTabSz="1065213">
              <a:defRPr/>
            </a:pPr>
            <a:r>
              <a:rPr lang="en-US" dirty="0"/>
              <a:t>Blueprint, or template, for creating objects</a:t>
            </a:r>
          </a:p>
          <a:p>
            <a:pPr lvl="1" defTabSz="1065213">
              <a:defRPr/>
            </a:pPr>
            <a:endParaRPr lang="en-US" dirty="0"/>
          </a:p>
          <a:p>
            <a:pPr marL="342900" lvl="1" indent="-342900" defTabSz="1065213">
              <a:buClr>
                <a:schemeClr val="hlink"/>
              </a:buClr>
              <a:buSzPct val="50000"/>
              <a:defRPr/>
            </a:pPr>
            <a:r>
              <a:rPr lang="en-US" dirty="0"/>
              <a:t>The terms “instance” and “object” are used interchangeably</a:t>
            </a:r>
          </a:p>
          <a:p>
            <a:pPr defTabSz="1065213">
              <a:defRPr/>
            </a:pPr>
            <a:endParaRPr lang="en-US" dirty="0"/>
          </a:p>
          <a:p>
            <a:pPr lvl="1" defTabSz="1065213">
              <a:buFont typeface="Monotype Sorts" pitchFamily="2" charset="2"/>
              <a:buNone/>
              <a:defRPr/>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990600"/>
            <a:ext cx="7467600" cy="990600"/>
          </a:xfrm>
        </p:spPr>
        <p:txBody>
          <a:bodyPr/>
          <a:lstStyle/>
          <a:p>
            <a:r>
              <a:rPr lang="en-US" dirty="0"/>
              <a:t>Identifying Classes</a:t>
            </a:r>
          </a:p>
        </p:txBody>
      </p:sp>
      <p:sp>
        <p:nvSpPr>
          <p:cNvPr id="13315" name="Rectangle 3"/>
          <p:cNvSpPr>
            <a:spLocks noGrp="1" noChangeArrowheads="1"/>
          </p:cNvSpPr>
          <p:nvPr>
            <p:ph idx="1"/>
          </p:nvPr>
        </p:nvSpPr>
        <p:spPr>
          <a:xfrm>
            <a:off x="897775" y="2362200"/>
            <a:ext cx="7543800" cy="3657600"/>
          </a:xfrm>
        </p:spPr>
        <p:txBody>
          <a:bodyPr/>
          <a:lstStyle/>
          <a:p>
            <a:pPr defTabSz="1065213">
              <a:lnSpc>
                <a:spcPct val="80000"/>
              </a:lnSpc>
            </a:pPr>
            <a:r>
              <a:rPr lang="en-US" dirty="0"/>
              <a:t>Similar to entity/relationship identification</a:t>
            </a:r>
          </a:p>
          <a:p>
            <a:pPr defTabSz="1065213">
              <a:lnSpc>
                <a:spcPct val="80000"/>
              </a:lnSpc>
            </a:pPr>
            <a:r>
              <a:rPr lang="en-US" dirty="0"/>
              <a:t>Get a written description of a situation</a:t>
            </a:r>
          </a:p>
          <a:p>
            <a:pPr defTabSz="1065213">
              <a:lnSpc>
                <a:spcPct val="80000"/>
              </a:lnSpc>
            </a:pPr>
            <a:r>
              <a:rPr lang="en-US" dirty="0"/>
              <a:t>Identify the nouns or noun phrases</a:t>
            </a:r>
          </a:p>
          <a:p>
            <a:pPr lvl="1" defTabSz="1065213">
              <a:lnSpc>
                <a:spcPct val="80000"/>
              </a:lnSpc>
            </a:pPr>
            <a:r>
              <a:rPr lang="en-US" dirty="0"/>
              <a:t>These might indicate classes of objects</a:t>
            </a:r>
          </a:p>
          <a:p>
            <a:pPr defTabSz="1065213">
              <a:lnSpc>
                <a:spcPct val="80000"/>
              </a:lnSpc>
            </a:pPr>
            <a:r>
              <a:rPr lang="en-US" dirty="0"/>
              <a:t>Testing if an item is an candidate of a class:</a:t>
            </a:r>
          </a:p>
          <a:p>
            <a:pPr lvl="1" defTabSz="1065213">
              <a:lnSpc>
                <a:spcPct val="80000"/>
              </a:lnSpc>
            </a:pPr>
            <a:r>
              <a:rPr lang="en-US" dirty="0"/>
              <a:t>Relevance to the problem domain</a:t>
            </a:r>
          </a:p>
          <a:p>
            <a:pPr lvl="1" defTabSz="1065213">
              <a:lnSpc>
                <a:spcPct val="80000"/>
              </a:lnSpc>
            </a:pPr>
            <a:r>
              <a:rPr lang="en-US" dirty="0"/>
              <a:t>Can exist independently</a:t>
            </a:r>
          </a:p>
          <a:p>
            <a:pPr lvl="1" defTabSz="1065213">
              <a:lnSpc>
                <a:spcPct val="80000"/>
              </a:lnSpc>
            </a:pPr>
            <a:r>
              <a:rPr lang="en-US" dirty="0"/>
              <a:t>Has attributes and operations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762000" y="838200"/>
            <a:ext cx="7696200" cy="1219200"/>
          </a:xfrm>
        </p:spPr>
        <p:txBody>
          <a:bodyPr/>
          <a:lstStyle/>
          <a:p>
            <a:r>
              <a:rPr lang="en-CA" dirty="0"/>
              <a:t>Class Exercise</a:t>
            </a:r>
          </a:p>
        </p:txBody>
      </p:sp>
      <p:sp>
        <p:nvSpPr>
          <p:cNvPr id="14339" name="Content Placeholder 2"/>
          <p:cNvSpPr>
            <a:spLocks noGrp="1"/>
          </p:cNvSpPr>
          <p:nvPr>
            <p:ph idx="1"/>
          </p:nvPr>
        </p:nvSpPr>
        <p:spPr>
          <a:xfrm>
            <a:off x="838200" y="1981200"/>
            <a:ext cx="8077200" cy="4114800"/>
          </a:xfrm>
        </p:spPr>
        <p:txBody>
          <a:bodyPr/>
          <a:lstStyle/>
          <a:p>
            <a:r>
              <a:rPr lang="en-CA" dirty="0"/>
              <a:t>Working in your project groups, identify 4 or 5  classes in the travel agency project</a:t>
            </a:r>
          </a:p>
          <a:p>
            <a:endParaRPr lang="en-CA" dirty="0"/>
          </a:p>
          <a:p>
            <a:r>
              <a:rPr lang="en-CA" dirty="0">
                <a:solidFill>
                  <a:srgbClr val="002060"/>
                </a:solidFill>
              </a:rPr>
              <a:t>After 20 minutes we will compare the results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MCSL00222_0000[1]"/>
          <p:cNvPicPr>
            <a:picLocks noChangeAspect="1" noChangeArrowheads="1"/>
          </p:cNvPicPr>
          <p:nvPr/>
        </p:nvPicPr>
        <p:blipFill>
          <a:blip r:embed="rId2"/>
          <a:srcRect/>
          <a:stretch>
            <a:fillRect/>
          </a:stretch>
        </p:blipFill>
        <p:spPr bwMode="auto">
          <a:xfrm>
            <a:off x="1" y="1788867"/>
            <a:ext cx="2743199" cy="2706934"/>
          </a:xfrm>
          <a:prstGeom prst="rect">
            <a:avLst/>
          </a:prstGeom>
          <a:noFill/>
          <a:ln w="9525">
            <a:noFill/>
            <a:miter lim="800000"/>
            <a:headEnd/>
            <a:tailEnd/>
          </a:ln>
        </p:spPr>
      </p:pic>
      <p:sp>
        <p:nvSpPr>
          <p:cNvPr id="15363" name="Rectangle 2"/>
          <p:cNvSpPr>
            <a:spLocks noGrp="1" noChangeArrowheads="1"/>
          </p:cNvSpPr>
          <p:nvPr>
            <p:ph type="title"/>
          </p:nvPr>
        </p:nvSpPr>
        <p:spPr>
          <a:xfrm>
            <a:off x="990600" y="838200"/>
            <a:ext cx="7467600" cy="1219200"/>
          </a:xfrm>
        </p:spPr>
        <p:txBody>
          <a:bodyPr/>
          <a:lstStyle/>
          <a:p>
            <a:r>
              <a:rPr lang="en-US" dirty="0"/>
              <a:t>Interface &amp; Implementation</a:t>
            </a:r>
          </a:p>
        </p:txBody>
      </p:sp>
      <p:sp>
        <p:nvSpPr>
          <p:cNvPr id="15364" name="Rectangle 3"/>
          <p:cNvSpPr>
            <a:spLocks noGrp="1" noChangeArrowheads="1"/>
          </p:cNvSpPr>
          <p:nvPr>
            <p:ph idx="1"/>
          </p:nvPr>
        </p:nvSpPr>
        <p:spPr>
          <a:xfrm>
            <a:off x="2971800" y="3200400"/>
            <a:ext cx="6172200" cy="3276600"/>
          </a:xfrm>
        </p:spPr>
        <p:txBody>
          <a:bodyPr/>
          <a:lstStyle/>
          <a:p>
            <a:pPr defTabSz="1065213">
              <a:lnSpc>
                <a:spcPct val="80000"/>
              </a:lnSpc>
            </a:pPr>
            <a:r>
              <a:rPr lang="en-US" b="1" dirty="0"/>
              <a:t>Interface</a:t>
            </a:r>
            <a:r>
              <a:rPr lang="en-US" dirty="0"/>
              <a:t> is the outside view</a:t>
            </a:r>
          </a:p>
          <a:p>
            <a:pPr lvl="1" defTabSz="1065213">
              <a:lnSpc>
                <a:spcPct val="80000"/>
              </a:lnSpc>
            </a:pPr>
            <a:r>
              <a:rPr lang="en-US" b="1" dirty="0"/>
              <a:t>Public</a:t>
            </a:r>
            <a:r>
              <a:rPr lang="en-US" dirty="0"/>
              <a:t> – items accessible to all external objects through the interface (porthole)</a:t>
            </a:r>
          </a:p>
          <a:p>
            <a:pPr defTabSz="1065213">
              <a:lnSpc>
                <a:spcPct val="80000"/>
              </a:lnSpc>
            </a:pPr>
            <a:endParaRPr lang="en-US" dirty="0"/>
          </a:p>
          <a:p>
            <a:pPr defTabSz="1065213">
              <a:lnSpc>
                <a:spcPct val="80000"/>
              </a:lnSpc>
            </a:pPr>
            <a:r>
              <a:rPr lang="en-US" b="1" dirty="0"/>
              <a:t>Implementation</a:t>
            </a:r>
            <a:r>
              <a:rPr lang="en-US" dirty="0"/>
              <a:t> is the inner workings</a:t>
            </a:r>
          </a:p>
          <a:p>
            <a:pPr lvl="1" defTabSz="1065213">
              <a:lnSpc>
                <a:spcPct val="80000"/>
              </a:lnSpc>
            </a:pPr>
            <a:r>
              <a:rPr lang="en-US" b="1" dirty="0"/>
              <a:t>Private</a:t>
            </a:r>
            <a:r>
              <a:rPr lang="en-US" dirty="0"/>
              <a:t> – items accessible only from inside the object, hidden from outside (brick wall)</a:t>
            </a:r>
          </a:p>
        </p:txBody>
      </p:sp>
      <p:pic>
        <p:nvPicPr>
          <p:cNvPr id="15365" name="Picture 7" descr="MCTR00241_0000[1]"/>
          <p:cNvPicPr>
            <a:picLocks noChangeAspect="1" noChangeArrowheads="1"/>
          </p:cNvPicPr>
          <p:nvPr/>
        </p:nvPicPr>
        <p:blipFill>
          <a:blip r:embed="rId3"/>
          <a:srcRect/>
          <a:stretch>
            <a:fillRect/>
          </a:stretch>
        </p:blipFill>
        <p:spPr bwMode="auto">
          <a:xfrm>
            <a:off x="762000" y="2403475"/>
            <a:ext cx="1078277" cy="1048883"/>
          </a:xfrm>
          <a:prstGeom prst="rect">
            <a:avLst/>
          </a:prstGeom>
          <a:noFill/>
          <a:ln w="9525">
            <a:noFill/>
            <a:miter lim="800000"/>
            <a:headEnd/>
            <a:tailEnd/>
          </a:ln>
        </p:spPr>
      </p:pic>
      <p:pic>
        <p:nvPicPr>
          <p:cNvPr id="15366" name="Picture 8" descr="MCj02807160000[1]"/>
          <p:cNvPicPr>
            <a:picLocks noChangeAspect="1" noChangeArrowheads="1"/>
          </p:cNvPicPr>
          <p:nvPr/>
        </p:nvPicPr>
        <p:blipFill>
          <a:blip r:embed="rId4"/>
          <a:srcRect/>
          <a:stretch>
            <a:fillRect/>
          </a:stretch>
        </p:blipFill>
        <p:spPr bwMode="auto">
          <a:xfrm>
            <a:off x="2057400" y="1828800"/>
            <a:ext cx="1485144" cy="1534649"/>
          </a:xfrm>
          <a:prstGeom prst="rect">
            <a:avLst/>
          </a:prstGeom>
          <a:noFill/>
          <a:ln w="9525">
            <a:noFill/>
            <a:miter lim="800000"/>
            <a:headEnd/>
            <a:tailEnd/>
          </a:ln>
        </p:spPr>
      </p:pic>
      <p:sp>
        <p:nvSpPr>
          <p:cNvPr id="15367" name="Line 5"/>
          <p:cNvSpPr>
            <a:spLocks noChangeShapeType="1"/>
          </p:cNvSpPr>
          <p:nvPr/>
        </p:nvSpPr>
        <p:spPr bwMode="auto">
          <a:xfrm flipV="1">
            <a:off x="1219200" y="2971800"/>
            <a:ext cx="74257" cy="1911052"/>
          </a:xfrm>
          <a:prstGeom prst="line">
            <a:avLst/>
          </a:prstGeom>
          <a:noFill/>
          <a:ln w="101600">
            <a:solidFill>
              <a:srgbClr val="0000FF"/>
            </a:solidFill>
            <a:round/>
            <a:headEnd/>
            <a:tailEnd type="triangle" w="lg" len="lg"/>
          </a:ln>
        </p:spPr>
        <p:txBody>
          <a:bodyPr/>
          <a:lstStyle/>
          <a:p>
            <a:endParaRPr lang="en-CA"/>
          </a:p>
        </p:txBody>
      </p:sp>
      <p:pic>
        <p:nvPicPr>
          <p:cNvPr id="15368" name="Picture 11" descr="MCED00214_0000[1]"/>
          <p:cNvPicPr>
            <a:picLocks noChangeAspect="1" noChangeArrowheads="1"/>
          </p:cNvPicPr>
          <p:nvPr/>
        </p:nvPicPr>
        <p:blipFill>
          <a:blip r:embed="rId5"/>
          <a:srcRect/>
          <a:stretch>
            <a:fillRect/>
          </a:stretch>
        </p:blipFill>
        <p:spPr bwMode="auto">
          <a:xfrm>
            <a:off x="228600" y="4419600"/>
            <a:ext cx="2004945" cy="200494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73919</TotalTime>
  <Words>1661</Words>
  <Application>Microsoft Office PowerPoint</Application>
  <PresentationFormat>On-screen Show (4:3)</PresentationFormat>
  <Paragraphs>377</Paragraphs>
  <Slides>48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Microsoft YaHei Light</vt:lpstr>
      <vt:lpstr>Monotype Sorts</vt:lpstr>
      <vt:lpstr>Arial</vt:lpstr>
      <vt:lpstr>Georgia</vt:lpstr>
      <vt:lpstr>Times New Roman</vt:lpstr>
      <vt:lpstr>Trebuchet MS</vt:lpstr>
      <vt:lpstr>Wingdings 3</vt:lpstr>
      <vt:lpstr>Facet</vt:lpstr>
      <vt:lpstr>PowerPoint Presentation</vt:lpstr>
      <vt:lpstr> Day 4 Agenda</vt:lpstr>
      <vt:lpstr>Thinking of Objects</vt:lpstr>
      <vt:lpstr>Classes &amp; Objects</vt:lpstr>
      <vt:lpstr>Classes &amp; Objects</vt:lpstr>
      <vt:lpstr>Classes &amp; Objects</vt:lpstr>
      <vt:lpstr>Identifying Classes</vt:lpstr>
      <vt:lpstr>Class Exercise</vt:lpstr>
      <vt:lpstr>Interface &amp; Implementation</vt:lpstr>
      <vt:lpstr>Data Hiding</vt:lpstr>
      <vt:lpstr>Group Exercise</vt:lpstr>
      <vt:lpstr>Class Relationships</vt:lpstr>
      <vt:lpstr>Class Relationships</vt:lpstr>
      <vt:lpstr>Types of Relationships</vt:lpstr>
      <vt:lpstr>Types of Relationships</vt:lpstr>
      <vt:lpstr>Generalization</vt:lpstr>
      <vt:lpstr>Class Exercise</vt:lpstr>
      <vt:lpstr>Unified Modeling Language  (UML)</vt:lpstr>
      <vt:lpstr>Modeling Method</vt:lpstr>
      <vt:lpstr>History of UML</vt:lpstr>
      <vt:lpstr>History of UML - Continued</vt:lpstr>
      <vt:lpstr>Books24X7</vt:lpstr>
      <vt:lpstr>UML Diagrams</vt:lpstr>
      <vt:lpstr>Use Case Diagrams</vt:lpstr>
      <vt:lpstr>Logical Model (Structure of the System)</vt:lpstr>
      <vt:lpstr>Physical Model</vt:lpstr>
      <vt:lpstr>Use Case Analysis</vt:lpstr>
      <vt:lpstr>Use Case Description</vt:lpstr>
      <vt:lpstr>Use Case Diagrams</vt:lpstr>
      <vt:lpstr>Use Case Diagrams - Relationships</vt:lpstr>
      <vt:lpstr>Example: e-Commerce Website</vt:lpstr>
      <vt:lpstr>Use Case Diagrams</vt:lpstr>
      <vt:lpstr>Case: Campus Housing Service</vt:lpstr>
      <vt:lpstr>PowerPoint Presentation</vt:lpstr>
      <vt:lpstr>PowerPoint Presentation</vt:lpstr>
      <vt:lpstr>Classes</vt:lpstr>
      <vt:lpstr>Class Diagrams</vt:lpstr>
      <vt:lpstr>Class Diagrams</vt:lpstr>
      <vt:lpstr>Class Diagrams</vt:lpstr>
      <vt:lpstr>Association Relationship </vt:lpstr>
      <vt:lpstr>Association Example</vt:lpstr>
      <vt:lpstr>Cardinality Exercise</vt:lpstr>
      <vt:lpstr>Association Class</vt:lpstr>
      <vt:lpstr>Unidirectional Association</vt:lpstr>
      <vt:lpstr>Reflexive Association</vt:lpstr>
      <vt:lpstr>Aggregation</vt:lpstr>
      <vt:lpstr>Generalization Example</vt:lpstr>
      <vt:lpstr>UML Use Case Diagram Assignment</vt:lpstr>
    </vt:vector>
  </TitlesOfParts>
  <Company>The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1 -- Monday</dc:title>
  <dc:creator>TGS</dc:creator>
  <cp:lastModifiedBy>DongMing Hu</cp:lastModifiedBy>
  <cp:revision>2770</cp:revision>
  <cp:lastPrinted>2016-05-24T14:52:48Z</cp:lastPrinted>
  <dcterms:created xsi:type="dcterms:W3CDTF">2001-02-06T02:44:33Z</dcterms:created>
  <dcterms:modified xsi:type="dcterms:W3CDTF">2019-02-14T06:06:18Z</dcterms:modified>
</cp:coreProperties>
</file>