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32"/>
  </p:notesMasterIdLst>
  <p:handoutMasterIdLst>
    <p:handoutMasterId r:id="rId33"/>
  </p:handoutMasterIdLst>
  <p:sldIdLst>
    <p:sldId id="256" r:id="rId2"/>
    <p:sldId id="330" r:id="rId3"/>
    <p:sldId id="655" r:id="rId4"/>
    <p:sldId id="644" r:id="rId5"/>
    <p:sldId id="629" r:id="rId6"/>
    <p:sldId id="651" r:id="rId7"/>
    <p:sldId id="652" r:id="rId8"/>
    <p:sldId id="516" r:id="rId9"/>
    <p:sldId id="643" r:id="rId10"/>
    <p:sldId id="630" r:id="rId11"/>
    <p:sldId id="517" r:id="rId12"/>
    <p:sldId id="627" r:id="rId13"/>
    <p:sldId id="653" r:id="rId14"/>
    <p:sldId id="528" r:id="rId15"/>
    <p:sldId id="657" r:id="rId16"/>
    <p:sldId id="658" r:id="rId17"/>
    <p:sldId id="659" r:id="rId18"/>
    <p:sldId id="616" r:id="rId19"/>
    <p:sldId id="529" r:id="rId20"/>
    <p:sldId id="634" r:id="rId21"/>
    <p:sldId id="635" r:id="rId22"/>
    <p:sldId id="636" r:id="rId23"/>
    <p:sldId id="637" r:id="rId24"/>
    <p:sldId id="638" r:id="rId25"/>
    <p:sldId id="656" r:id="rId26"/>
    <p:sldId id="632" r:id="rId27"/>
    <p:sldId id="620" r:id="rId28"/>
    <p:sldId id="622" r:id="rId29"/>
    <p:sldId id="623" r:id="rId30"/>
    <p:sldId id="626" r:id="rId31"/>
  </p:sldIdLst>
  <p:sldSz cx="9144000" cy="6858000" type="screen4x3"/>
  <p:notesSz cx="6983413" cy="9269413"/>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7184" autoAdjust="0"/>
  </p:normalViewPr>
  <p:slideViewPr>
    <p:cSldViewPr>
      <p:cViewPr varScale="1">
        <p:scale>
          <a:sx n="85" d="100"/>
          <a:sy n="85" d="100"/>
        </p:scale>
        <p:origin x="40" y="13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3026562"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p>
        </p:txBody>
      </p:sp>
      <p:sp>
        <p:nvSpPr>
          <p:cNvPr id="14339" name="Rectangle 3"/>
          <p:cNvSpPr>
            <a:spLocks noGrp="1" noChangeArrowheads="1"/>
          </p:cNvSpPr>
          <p:nvPr>
            <p:ph type="dt" sz="quarter" idx="1"/>
          </p:nvPr>
        </p:nvSpPr>
        <p:spPr bwMode="auto">
          <a:xfrm>
            <a:off x="3956852" y="0"/>
            <a:ext cx="3026561"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pPr>
              <a:defRPr/>
            </a:pPr>
            <a:fld id="{3489C108-6E13-4384-AB2F-55E610925081}" type="datetime1">
              <a:rPr lang="en-US"/>
              <a:pPr>
                <a:defRPr/>
              </a:pPr>
              <a:t>2/11/2019</a:t>
            </a:fld>
            <a:endParaRPr lang="en-US"/>
          </a:p>
        </p:txBody>
      </p:sp>
      <p:sp>
        <p:nvSpPr>
          <p:cNvPr id="14340" name="Rectangle 4"/>
          <p:cNvSpPr>
            <a:spLocks noGrp="1" noChangeArrowheads="1"/>
          </p:cNvSpPr>
          <p:nvPr>
            <p:ph type="ftr" sz="quarter" idx="2"/>
          </p:nvPr>
        </p:nvSpPr>
        <p:spPr bwMode="auto">
          <a:xfrm>
            <a:off x="1" y="8806270"/>
            <a:ext cx="3026562"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pPr>
              <a:defRPr/>
            </a:pPr>
            <a:endParaRPr lang="en-US"/>
          </a:p>
        </p:txBody>
      </p:sp>
      <p:sp>
        <p:nvSpPr>
          <p:cNvPr id="14341" name="Rectangle 5"/>
          <p:cNvSpPr>
            <a:spLocks noGrp="1" noChangeArrowheads="1"/>
          </p:cNvSpPr>
          <p:nvPr>
            <p:ph type="sldNum" sz="quarter" idx="3"/>
          </p:nvPr>
        </p:nvSpPr>
        <p:spPr bwMode="auto">
          <a:xfrm>
            <a:off x="3956852" y="8806270"/>
            <a:ext cx="3026561"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pPr>
              <a:defRPr/>
            </a:pPr>
            <a:fld id="{1CAEA28E-E8F7-4D03-9D14-32EBBFEFD144}" type="slidenum">
              <a:rPr lang="en-US"/>
              <a:pPr>
                <a:defRPr/>
              </a:pPr>
              <a:t>‹#›</a:t>
            </a:fld>
            <a:endParaRPr lang="en-US"/>
          </a:p>
        </p:txBody>
      </p:sp>
    </p:spTree>
    <p:extLst>
      <p:ext uri="{BB962C8B-B14F-4D97-AF65-F5344CB8AC3E}">
        <p14:creationId xmlns:p14="http://schemas.microsoft.com/office/powerpoint/2010/main" val="2819362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1" y="0"/>
            <a:ext cx="3026562"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p>
        </p:txBody>
      </p:sp>
      <p:sp>
        <p:nvSpPr>
          <p:cNvPr id="35843" name="Rectangle 9"/>
          <p:cNvSpPr>
            <a:spLocks noGrp="1" noRot="1" noChangeAspect="1" noChangeArrowheads="1"/>
          </p:cNvSpPr>
          <p:nvPr>
            <p:ph type="sldImg" idx="2"/>
          </p:nvPr>
        </p:nvSpPr>
        <p:spPr bwMode="auto">
          <a:xfrm>
            <a:off x="1176338" y="695325"/>
            <a:ext cx="4632325" cy="3475038"/>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31850" y="4402316"/>
            <a:ext cx="5119713" cy="4171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9" name="Rectangle 11"/>
          <p:cNvSpPr>
            <a:spLocks noGrp="1" noChangeArrowheads="1"/>
          </p:cNvSpPr>
          <p:nvPr>
            <p:ph type="dt" idx="1"/>
          </p:nvPr>
        </p:nvSpPr>
        <p:spPr bwMode="auto">
          <a:xfrm>
            <a:off x="3956852" y="0"/>
            <a:ext cx="3026561"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pPr>
              <a:defRPr/>
            </a:pPr>
            <a:fld id="{C84976A9-A63F-4C68-8232-A80BC0FF4C0C}" type="datetime1">
              <a:rPr lang="en-US"/>
              <a:pPr>
                <a:defRPr/>
              </a:pPr>
              <a:t>2/11/2019</a:t>
            </a:fld>
            <a:endParaRPr lang="en-US"/>
          </a:p>
        </p:txBody>
      </p:sp>
      <p:sp>
        <p:nvSpPr>
          <p:cNvPr id="2060" name="Rectangle 12"/>
          <p:cNvSpPr>
            <a:spLocks noGrp="1" noChangeArrowheads="1"/>
          </p:cNvSpPr>
          <p:nvPr>
            <p:ph type="ftr" sz="quarter" idx="4"/>
          </p:nvPr>
        </p:nvSpPr>
        <p:spPr bwMode="auto">
          <a:xfrm>
            <a:off x="1" y="8806270"/>
            <a:ext cx="3026562"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pPr>
              <a:defRPr/>
            </a:pPr>
            <a:endParaRPr lang="en-US"/>
          </a:p>
        </p:txBody>
      </p:sp>
      <p:sp>
        <p:nvSpPr>
          <p:cNvPr id="2061" name="Rectangle 13"/>
          <p:cNvSpPr>
            <a:spLocks noGrp="1" noChangeArrowheads="1"/>
          </p:cNvSpPr>
          <p:nvPr>
            <p:ph type="sldNum" sz="quarter" idx="5"/>
          </p:nvPr>
        </p:nvSpPr>
        <p:spPr bwMode="auto">
          <a:xfrm>
            <a:off x="3956852" y="8806270"/>
            <a:ext cx="3026561"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pPr>
              <a:defRPr/>
            </a:pPr>
            <a:fld id="{F696B289-4959-4878-9DD6-6FBD981B8AF3}" type="slidenum">
              <a:rPr lang="en-US"/>
              <a:pPr>
                <a:defRPr/>
              </a:pPr>
              <a:t>‹#›</a:t>
            </a:fld>
            <a:endParaRPr lang="en-US"/>
          </a:p>
        </p:txBody>
      </p:sp>
    </p:spTree>
    <p:extLst>
      <p:ext uri="{BB962C8B-B14F-4D97-AF65-F5344CB8AC3E}">
        <p14:creationId xmlns:p14="http://schemas.microsoft.com/office/powerpoint/2010/main" val="322246122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152400" y="6553200"/>
            <a:ext cx="9448800" cy="457200"/>
          </a:xfrm>
          <a:prstGeom prst="rect">
            <a:avLst/>
          </a:prstGeom>
          <a:solidFill>
            <a:srgbClr val="DADEEA"/>
          </a:solidFill>
          <a:ln w="57150">
            <a:solidFill>
              <a:schemeClr val="accent2">
                <a:lumMod val="50000"/>
              </a:schemeClr>
            </a:solidFill>
            <a:miter lim="800000"/>
            <a:headEnd/>
            <a:tailEnd/>
          </a:ln>
          <a:effectLst/>
        </p:spPr>
        <p:txBody>
          <a:bodyPr wrap="none" anchor="ctr"/>
          <a:lstStyle/>
          <a:p>
            <a:pPr algn="ctr" eaLnBrk="1" hangingPunct="1">
              <a:defRPr/>
            </a:pPr>
            <a:endParaRPr kumimoji="0" lang="en-CA" sz="1000">
              <a:latin typeface="Arial" charset="0"/>
            </a:endParaRPr>
          </a:p>
        </p:txBody>
      </p:sp>
      <p:sp>
        <p:nvSpPr>
          <p:cNvPr id="5" name="Rectangle 5"/>
          <p:cNvSpPr>
            <a:spLocks noChangeArrowheads="1"/>
          </p:cNvSpPr>
          <p:nvPr/>
        </p:nvSpPr>
        <p:spPr bwMode="auto">
          <a:xfrm>
            <a:off x="0" y="6553200"/>
            <a:ext cx="9144000" cy="228600"/>
          </a:xfrm>
          <a:prstGeom prst="rect">
            <a:avLst/>
          </a:prstGeom>
          <a:noFill/>
          <a:ln w="9525">
            <a:noFill/>
            <a:miter lim="800000"/>
            <a:headEnd/>
            <a:tailEnd/>
          </a:ln>
          <a:effectLst/>
        </p:spPr>
        <p:txBody>
          <a:bodyPr/>
          <a:lstStyle/>
          <a:p>
            <a:pPr algn="ctr" eaLnBrk="1" hangingPunct="1">
              <a:defRPr/>
            </a:pPr>
            <a:r>
              <a:rPr kumimoji="0" lang="en-CA" sz="1000" b="1" dirty="0">
                <a:latin typeface="Arial" charset="0"/>
              </a:rPr>
              <a:t>© SAIT Polytechnic</a:t>
            </a:r>
            <a:r>
              <a:rPr kumimoji="0" lang="en-CA" sz="1000" dirty="0">
                <a:latin typeface="Arial" charset="0"/>
              </a:rPr>
              <a:t> – </a:t>
            </a:r>
            <a:r>
              <a:rPr kumimoji="0" lang="en-CA" sz="1000" i="1" dirty="0">
                <a:latin typeface="Arial" charset="0"/>
              </a:rPr>
              <a:t>School of Information and Communications Technologies</a:t>
            </a:r>
          </a:p>
          <a:p>
            <a:pPr eaLnBrk="1" hangingPunct="1">
              <a:defRPr/>
            </a:pPr>
            <a:endParaRPr kumimoji="0" lang="en-CA" sz="1000" dirty="0">
              <a:latin typeface="Arial" charset="0"/>
            </a:endParaRPr>
          </a:p>
        </p:txBody>
      </p:sp>
      <p:sp>
        <p:nvSpPr>
          <p:cNvPr id="61447" name="Rectangle 7"/>
          <p:cNvSpPr>
            <a:spLocks noGrp="1" noChangeArrowheads="1"/>
          </p:cNvSpPr>
          <p:nvPr>
            <p:ph type="subTitle" sz="quarter" idx="1"/>
          </p:nvPr>
        </p:nvSpPr>
        <p:spPr>
          <a:xfrm>
            <a:off x="1371600" y="1752600"/>
            <a:ext cx="6400800" cy="3886200"/>
          </a:xfrm>
        </p:spPr>
        <p:txBody>
          <a:bodyPr/>
          <a:lstStyle>
            <a:lvl1pPr marL="0" indent="0" algn="ctr">
              <a:buFontTx/>
              <a:buNone/>
              <a:defRPr sz="2800" b="1"/>
            </a:lvl1pPr>
          </a:lstStyle>
          <a:p>
            <a:r>
              <a:rPr lang="en-US"/>
              <a:t>Click to edit Master subtitle style</a:t>
            </a:r>
            <a:endParaRPr lang="en-CA" dirty="0"/>
          </a:p>
        </p:txBody>
      </p:sp>
      <p:pic>
        <p:nvPicPr>
          <p:cNvPr id="8" name="Picture 7" descr="PROJ216_slide_blue.jpg"/>
          <p:cNvPicPr>
            <a:picLocks noChangeAspect="1"/>
          </p:cNvPicPr>
          <p:nvPr userDrawn="1"/>
        </p:nvPicPr>
        <p:blipFill>
          <a:blip r:embed="rId2" cstate="print"/>
          <a:stretch>
            <a:fillRect/>
          </a:stretch>
        </p:blipFill>
        <p:spPr>
          <a:xfrm>
            <a:off x="0" y="0"/>
            <a:ext cx="5029200" cy="838200"/>
          </a:xfrm>
          <a:prstGeom prst="rect">
            <a:avLst/>
          </a:prstGeom>
        </p:spPr>
      </p:pic>
      <p:sp>
        <p:nvSpPr>
          <p:cNvPr id="10"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a:solidFill>
                  <a:schemeClr val="accent2">
                    <a:lumMod val="50000"/>
                  </a:schemeClr>
                </a:solidFill>
                <a:latin typeface="Arial" charset="0"/>
              </a:rPr>
              <a:t>– Software Project Concepts –</a:t>
            </a:r>
            <a:br>
              <a:rPr lang="en-CA" sz="2800" i="1" dirty="0">
                <a:solidFill>
                  <a:schemeClr val="accent2">
                    <a:lumMod val="50000"/>
                  </a:schemeClr>
                </a:solidFill>
              </a:rPr>
            </a:br>
            <a:r>
              <a:rPr lang="en-CA" sz="2000" dirty="0">
                <a:solidFill>
                  <a:schemeClr val="accent2">
                    <a:lumMod val="50000"/>
                  </a:schemeClr>
                </a:solidFill>
              </a:rPr>
              <a:t>Day 1</a:t>
            </a:r>
            <a:endParaRPr kumimoji="0" lang="en-CA" sz="2000" kern="0" dirty="0">
              <a:ea typeface="+mj-ea"/>
              <a:cs typeface="+mj-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219200"/>
            <a:ext cx="2209800" cy="4724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219200"/>
            <a:ext cx="6477000" cy="4724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839200" cy="838200"/>
          </a:xfrm>
        </p:spPr>
        <p:txBody>
          <a:bodyPr/>
          <a:lstStyle/>
          <a:p>
            <a:r>
              <a:rPr lang="en-US"/>
              <a:t>Click to edit Master title style</a:t>
            </a:r>
          </a:p>
        </p:txBody>
      </p:sp>
      <p:sp>
        <p:nvSpPr>
          <p:cNvPr id="3" name="Content Placeholder 2"/>
          <p:cNvSpPr>
            <a:spLocks noGrp="1"/>
          </p:cNvSpPr>
          <p:nvPr>
            <p:ph sz="half" idx="1"/>
          </p:nvPr>
        </p:nvSpPr>
        <p:spPr>
          <a:xfrm>
            <a:off x="990600" y="2057400"/>
            <a:ext cx="3505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2057400"/>
            <a:ext cx="3505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839200" cy="838200"/>
          </a:xfrm>
        </p:spPr>
        <p:txBody>
          <a:bodyPr/>
          <a:lstStyle/>
          <a:p>
            <a:r>
              <a:rPr lang="en-US"/>
              <a:t>Click to edit Master title style</a:t>
            </a:r>
          </a:p>
        </p:txBody>
      </p:sp>
      <p:sp>
        <p:nvSpPr>
          <p:cNvPr id="3" name="Table Placeholder 2"/>
          <p:cNvSpPr>
            <a:spLocks noGrp="1"/>
          </p:cNvSpPr>
          <p:nvPr>
            <p:ph type="tbl" idx="1"/>
          </p:nvPr>
        </p:nvSpPr>
        <p:spPr>
          <a:xfrm>
            <a:off x="990600" y="2057400"/>
            <a:ext cx="7162800" cy="3886200"/>
          </a:xfrm>
        </p:spPr>
        <p:txBody>
          <a:bodyPr/>
          <a:lstStyle/>
          <a:p>
            <a:pPr lvl="0"/>
            <a:r>
              <a:rPr lang="en-US" noProof="0"/>
              <a:t>Click icon to add table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200"/>
            </a:lvl1pPr>
            <a:lvl2pPr>
              <a:defRPr sz="2200"/>
            </a:lvl2pPr>
            <a:lvl3pPr>
              <a:defRPr sz="1800"/>
            </a:lvl3pPr>
            <a:lvl4pPr>
              <a:defRPr sz="18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62000" y="1371600"/>
            <a:ext cx="7772400" cy="4460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2057400"/>
            <a:ext cx="4343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057400"/>
            <a:ext cx="4343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981201"/>
            <a:ext cx="4040188" cy="76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743200"/>
            <a:ext cx="4040188" cy="3382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981200"/>
            <a:ext cx="4041775" cy="76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990600" y="2057400"/>
            <a:ext cx="71628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0420" name="Rectangle 4"/>
          <p:cNvSpPr>
            <a:spLocks noChangeArrowheads="1"/>
          </p:cNvSpPr>
          <p:nvPr/>
        </p:nvSpPr>
        <p:spPr bwMode="auto">
          <a:xfrm>
            <a:off x="-152400" y="6553200"/>
            <a:ext cx="9448800" cy="457200"/>
          </a:xfrm>
          <a:prstGeom prst="rect">
            <a:avLst/>
          </a:prstGeom>
          <a:solidFill>
            <a:srgbClr val="DADEEA"/>
          </a:solidFill>
          <a:ln w="57150">
            <a:solidFill>
              <a:schemeClr val="accent2">
                <a:lumMod val="50000"/>
              </a:schemeClr>
            </a:solidFill>
            <a:miter lim="800000"/>
            <a:headEnd/>
            <a:tailEnd/>
          </a:ln>
          <a:effectLst/>
        </p:spPr>
        <p:txBody>
          <a:bodyPr wrap="none" anchor="ctr"/>
          <a:lstStyle/>
          <a:p>
            <a:pPr algn="ctr" eaLnBrk="1" hangingPunct="1">
              <a:defRPr/>
            </a:pPr>
            <a:endParaRPr kumimoji="0" lang="en-CA" sz="1000">
              <a:latin typeface="Arial" charset="0"/>
            </a:endParaRPr>
          </a:p>
        </p:txBody>
      </p:sp>
      <p:sp>
        <p:nvSpPr>
          <p:cNvPr id="60421" name="Rectangle 5"/>
          <p:cNvSpPr>
            <a:spLocks noChangeArrowheads="1"/>
          </p:cNvSpPr>
          <p:nvPr/>
        </p:nvSpPr>
        <p:spPr bwMode="auto">
          <a:xfrm>
            <a:off x="0" y="6553200"/>
            <a:ext cx="9144000" cy="228600"/>
          </a:xfrm>
          <a:prstGeom prst="rect">
            <a:avLst/>
          </a:prstGeom>
          <a:noFill/>
          <a:ln w="9525">
            <a:noFill/>
            <a:miter lim="800000"/>
            <a:headEnd/>
            <a:tailEnd/>
          </a:ln>
          <a:effectLst/>
        </p:spPr>
        <p:txBody>
          <a:bodyPr/>
          <a:lstStyle/>
          <a:p>
            <a:pPr algn="ctr" eaLnBrk="1" hangingPunct="1">
              <a:defRPr/>
            </a:pPr>
            <a:r>
              <a:rPr kumimoji="0" lang="en-CA" sz="1000" b="1" dirty="0">
                <a:latin typeface="Arial" charset="0"/>
              </a:rPr>
              <a:t>© SAIT Polytechnic</a:t>
            </a:r>
            <a:r>
              <a:rPr kumimoji="0" lang="en-CA" sz="1000" dirty="0">
                <a:latin typeface="Arial" charset="0"/>
              </a:rPr>
              <a:t> – </a:t>
            </a:r>
            <a:r>
              <a:rPr kumimoji="0" lang="en-CA" sz="1000" i="1" dirty="0">
                <a:latin typeface="Arial" charset="0"/>
              </a:rPr>
              <a:t>School of Information and Communications Technologies</a:t>
            </a:r>
          </a:p>
          <a:p>
            <a:pPr eaLnBrk="1" hangingPunct="1">
              <a:defRPr/>
            </a:pPr>
            <a:endParaRPr kumimoji="0" lang="en-CA" sz="1000" dirty="0">
              <a:latin typeface="Arial" charset="0"/>
            </a:endParaRPr>
          </a:p>
        </p:txBody>
      </p:sp>
      <p:sp>
        <p:nvSpPr>
          <p:cNvPr id="1029" name="Rectangle 7"/>
          <p:cNvSpPr>
            <a:spLocks noGrp="1" noChangeArrowheads="1"/>
          </p:cNvSpPr>
          <p:nvPr>
            <p:ph type="title"/>
          </p:nvPr>
        </p:nvSpPr>
        <p:spPr bwMode="auto">
          <a:xfrm>
            <a:off x="152400" y="1219200"/>
            <a:ext cx="8839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60424" name="Line 8"/>
          <p:cNvSpPr>
            <a:spLocks noChangeShapeType="1"/>
          </p:cNvSpPr>
          <p:nvPr/>
        </p:nvSpPr>
        <p:spPr bwMode="auto">
          <a:xfrm>
            <a:off x="1600200" y="1905000"/>
            <a:ext cx="5943600" cy="0"/>
          </a:xfrm>
          <a:prstGeom prst="line">
            <a:avLst/>
          </a:prstGeom>
          <a:noFill/>
          <a:ln w="38100" cmpd="dbl">
            <a:solidFill>
              <a:schemeClr val="accent2">
                <a:lumMod val="75000"/>
              </a:schemeClr>
            </a:solidFill>
            <a:round/>
            <a:headEnd/>
            <a:tailEnd/>
          </a:ln>
          <a:effectLst/>
        </p:spPr>
        <p:txBody>
          <a:bodyPr/>
          <a:lstStyle/>
          <a:p>
            <a:pPr>
              <a:defRPr/>
            </a:pPr>
            <a:endParaRPr lang="en-US"/>
          </a:p>
        </p:txBody>
      </p:sp>
      <p:sp>
        <p:nvSpPr>
          <p:cNvPr id="11" name="Rectangle 6"/>
          <p:cNvSpPr txBox="1">
            <a:spLocks noChangeArrowheads="1"/>
          </p:cNvSpPr>
          <p:nvPr/>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a:solidFill>
                  <a:schemeClr val="accent2">
                    <a:lumMod val="50000"/>
                  </a:schemeClr>
                </a:solidFill>
                <a:latin typeface="Arial" charset="0"/>
              </a:rPr>
              <a:t>– Software Project Concepts –</a:t>
            </a:r>
            <a:br>
              <a:rPr lang="en-CA" sz="2800" i="1" dirty="0">
                <a:solidFill>
                  <a:schemeClr val="accent2">
                    <a:lumMod val="50000"/>
                  </a:schemeClr>
                </a:solidFill>
              </a:rPr>
            </a:br>
            <a:r>
              <a:rPr lang="en-CA" sz="2000" dirty="0">
                <a:solidFill>
                  <a:schemeClr val="accent2">
                    <a:lumMod val="50000"/>
                  </a:schemeClr>
                </a:solidFill>
              </a:rPr>
              <a:t>Day 1</a:t>
            </a:r>
            <a:endParaRPr kumimoji="0" lang="en-CA" sz="2000" kern="0" dirty="0">
              <a:ea typeface="+mj-ea"/>
              <a:cs typeface="+mj-cs"/>
            </a:endParaRPr>
          </a:p>
        </p:txBody>
      </p:sp>
      <p:pic>
        <p:nvPicPr>
          <p:cNvPr id="9" name="Picture 8" descr="PROJ216_slide_blue.jpg"/>
          <p:cNvPicPr>
            <a:picLocks noChangeAspect="1"/>
          </p:cNvPicPr>
          <p:nvPr userDrawn="1"/>
        </p:nvPicPr>
        <p:blipFill>
          <a:blip r:embed="rId15" cstate="print"/>
          <a:stretch>
            <a:fillRect/>
          </a:stretch>
        </p:blipFill>
        <p:spPr>
          <a:xfrm>
            <a:off x="0" y="0"/>
            <a:ext cx="5029200" cy="838200"/>
          </a:xfrm>
          <a:prstGeom prst="rect">
            <a:avLst/>
          </a:prstGeom>
        </p:spPr>
      </p:pic>
    </p:spTree>
  </p:cSld>
  <p:clrMap bg1="lt1" tx1="dk1" bg2="lt2" tx2="dk2" accent1="accent1" accent2="accent2" accent3="accent3" accent4="accent4" accent5="accent5" accent6="accent6" hlink="hlink" folHlink="folHlink"/>
  <p:sldLayoutIdLst>
    <p:sldLayoutId id="2147483817"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txStyles>
    <p:titleStyle>
      <a:lvl1pPr algn="ctr" rtl="0" eaLnBrk="0" fontAlgn="base" hangingPunct="0">
        <a:spcBef>
          <a:spcPct val="0"/>
        </a:spcBef>
        <a:spcAft>
          <a:spcPct val="0"/>
        </a:spcAft>
        <a:defRPr sz="3200" b="1">
          <a:solidFill>
            <a:srgbClr val="262673"/>
          </a:solidFill>
          <a:latin typeface="+mj-lt"/>
          <a:ea typeface="+mj-ea"/>
          <a:cs typeface="+mj-cs"/>
        </a:defRPr>
      </a:lvl1pPr>
      <a:lvl2pPr algn="ctr" rtl="0" eaLnBrk="0" fontAlgn="base" hangingPunct="0">
        <a:spcBef>
          <a:spcPct val="0"/>
        </a:spcBef>
        <a:spcAft>
          <a:spcPct val="0"/>
        </a:spcAft>
        <a:defRPr sz="3200" b="1">
          <a:solidFill>
            <a:srgbClr val="262673"/>
          </a:solidFill>
          <a:latin typeface="Arial" charset="0"/>
        </a:defRPr>
      </a:lvl2pPr>
      <a:lvl3pPr algn="ctr" rtl="0" eaLnBrk="0" fontAlgn="base" hangingPunct="0">
        <a:spcBef>
          <a:spcPct val="0"/>
        </a:spcBef>
        <a:spcAft>
          <a:spcPct val="0"/>
        </a:spcAft>
        <a:defRPr sz="3200" b="1">
          <a:solidFill>
            <a:srgbClr val="262673"/>
          </a:solidFill>
          <a:latin typeface="Arial" charset="0"/>
        </a:defRPr>
      </a:lvl3pPr>
      <a:lvl4pPr algn="ctr" rtl="0" eaLnBrk="0" fontAlgn="base" hangingPunct="0">
        <a:spcBef>
          <a:spcPct val="0"/>
        </a:spcBef>
        <a:spcAft>
          <a:spcPct val="0"/>
        </a:spcAft>
        <a:defRPr sz="3200" b="1">
          <a:solidFill>
            <a:srgbClr val="262673"/>
          </a:solidFill>
          <a:latin typeface="Arial" charset="0"/>
        </a:defRPr>
      </a:lvl4pPr>
      <a:lvl5pPr algn="ctr" rtl="0" eaLnBrk="0" fontAlgn="base" hangingPunct="0">
        <a:spcBef>
          <a:spcPct val="0"/>
        </a:spcBef>
        <a:spcAft>
          <a:spcPct val="0"/>
        </a:spcAft>
        <a:defRPr sz="3200" b="1">
          <a:solidFill>
            <a:srgbClr val="262673"/>
          </a:solidFill>
          <a:latin typeface="Arial" charset="0"/>
        </a:defRPr>
      </a:lvl5pPr>
      <a:lvl6pPr marL="457200" algn="ctr" rtl="0" eaLnBrk="1" fontAlgn="base" hangingPunct="1">
        <a:spcBef>
          <a:spcPct val="0"/>
        </a:spcBef>
        <a:spcAft>
          <a:spcPct val="0"/>
        </a:spcAft>
        <a:defRPr sz="3200" b="1">
          <a:solidFill>
            <a:srgbClr val="245256"/>
          </a:solidFill>
          <a:latin typeface="Arial" charset="0"/>
        </a:defRPr>
      </a:lvl6pPr>
      <a:lvl7pPr marL="914400" algn="ctr" rtl="0" eaLnBrk="1" fontAlgn="base" hangingPunct="1">
        <a:spcBef>
          <a:spcPct val="0"/>
        </a:spcBef>
        <a:spcAft>
          <a:spcPct val="0"/>
        </a:spcAft>
        <a:defRPr sz="3200" b="1">
          <a:solidFill>
            <a:srgbClr val="245256"/>
          </a:solidFill>
          <a:latin typeface="Arial" charset="0"/>
        </a:defRPr>
      </a:lvl7pPr>
      <a:lvl8pPr marL="1371600" algn="ctr" rtl="0" eaLnBrk="1" fontAlgn="base" hangingPunct="1">
        <a:spcBef>
          <a:spcPct val="0"/>
        </a:spcBef>
        <a:spcAft>
          <a:spcPct val="0"/>
        </a:spcAft>
        <a:defRPr sz="3200" b="1">
          <a:solidFill>
            <a:srgbClr val="245256"/>
          </a:solidFill>
          <a:latin typeface="Arial" charset="0"/>
        </a:defRPr>
      </a:lvl8pPr>
      <a:lvl9pPr marL="1828800" algn="ctr" rtl="0" eaLnBrk="1" fontAlgn="base" hangingPunct="1">
        <a:spcBef>
          <a:spcPct val="0"/>
        </a:spcBef>
        <a:spcAft>
          <a:spcPct val="0"/>
        </a:spcAft>
        <a:defRPr sz="3200" b="1">
          <a:solidFill>
            <a:srgbClr val="245256"/>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400">
          <a:solidFill>
            <a:schemeClr val="tx1"/>
          </a:solidFill>
          <a:latin typeface="+mn-lt"/>
        </a:defRPr>
      </a:lvl6pPr>
      <a:lvl7pPr marL="2971800" indent="-228600" algn="l" rtl="0" eaLnBrk="1" fontAlgn="base" hangingPunct="1">
        <a:spcBef>
          <a:spcPct val="20000"/>
        </a:spcBef>
        <a:spcAft>
          <a:spcPct val="0"/>
        </a:spcAft>
        <a:buChar char="»"/>
        <a:defRPr sz="2400">
          <a:solidFill>
            <a:schemeClr val="tx1"/>
          </a:solidFill>
          <a:latin typeface="+mn-lt"/>
        </a:defRPr>
      </a:lvl7pPr>
      <a:lvl8pPr marL="3429000" indent="-228600" algn="l" rtl="0" eaLnBrk="1" fontAlgn="base" hangingPunct="1">
        <a:spcBef>
          <a:spcPct val="20000"/>
        </a:spcBef>
        <a:spcAft>
          <a:spcPct val="0"/>
        </a:spcAft>
        <a:buChar char="»"/>
        <a:defRPr sz="2400">
          <a:solidFill>
            <a:schemeClr val="tx1"/>
          </a:solidFill>
          <a:latin typeface="+mn-lt"/>
        </a:defRPr>
      </a:lvl8pPr>
      <a:lvl9pPr marL="3886200" indent="-228600" algn="l" rtl="0" eaLnBrk="1" fontAlgn="base" hangingPunct="1">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rike.com/blog/complete-collection-project-management-statistics-2015/" TargetMode="External"/><Relationship Id="rId2" Type="http://schemas.openxmlformats.org/officeDocument/2006/relationships/hyperlink" Target="http://en.wikipedia.org/wiki/Project_manag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pmi.org/~/media/PDF/Ethics/ap_pmicodeofethics.ashx" TargetMode="External"/><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rojectmanager.com/blog/10-project-management-knowledge-areas" TargetMode="External"/><Relationship Id="rId2" Type="http://schemas.openxmlformats.org/officeDocument/2006/relationships/hyperlink" Target="https://blog.masterofproject.com/pmbok-pdf/" TargetMode="External"/><Relationship Id="rId1" Type="http://schemas.openxmlformats.org/officeDocument/2006/relationships/slideLayout" Target="../slideLayouts/slideLayout2.xml"/><Relationship Id="rId4" Type="http://schemas.openxmlformats.org/officeDocument/2006/relationships/hyperlink" Target="https://www.workfront.com/blog/10-project-management-knowledge-areas-what-you-need-to-kno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andadoc.com/software-development-proposal-template" TargetMode="External"/><Relationship Id="rId2" Type="http://schemas.openxmlformats.org/officeDocument/2006/relationships/hyperlink" Target="http://en.wikipedia.org/wiki/Request_for_Proposal" TargetMode="External"/><Relationship Id="rId1" Type="http://schemas.openxmlformats.org/officeDocument/2006/relationships/slideLayout" Target="../slideLayouts/slideLayout2.xml"/><Relationship Id="rId5" Type="http://schemas.openxmlformats.org/officeDocument/2006/relationships/hyperlink" Target="https://www.kandasoft.com/RFP-submission.html" TargetMode="External"/><Relationship Id="rId4" Type="http://schemas.openxmlformats.org/officeDocument/2006/relationships/hyperlink" Target="http://www.entrepreneur.com/formnet/form/117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Project_manag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ubTitle" idx="1"/>
          </p:nvPr>
        </p:nvSpPr>
        <p:spPr>
          <a:xfrm>
            <a:off x="1371600" y="1752600"/>
            <a:ext cx="6400800" cy="3886200"/>
          </a:xfrm>
        </p:spPr>
        <p:txBody>
          <a:bodyPr/>
          <a:lstStyle/>
          <a:p>
            <a:pPr eaLnBrk="1" hangingPunct="1"/>
            <a:r>
              <a:rPr lang="en-US" dirty="0"/>
              <a:t>PROJ 216</a:t>
            </a:r>
            <a:br>
              <a:rPr lang="en-US" b="0" dirty="0"/>
            </a:br>
            <a:r>
              <a:rPr lang="en-US" dirty="0"/>
              <a:t>Software Project Concepts</a:t>
            </a:r>
          </a:p>
          <a:p>
            <a:pPr eaLnBrk="1" hangingPunct="1"/>
            <a:endParaRPr lang="en-US" dirty="0"/>
          </a:p>
          <a:p>
            <a:pPr eaLnBrk="1" hangingPunct="1"/>
            <a:r>
              <a:rPr lang="en-CA" dirty="0"/>
              <a:t>Day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066800"/>
            <a:ext cx="9144000" cy="838200"/>
          </a:xfrm>
        </p:spPr>
        <p:txBody>
          <a:bodyPr/>
          <a:lstStyle/>
          <a:p>
            <a:pPr eaLnBrk="1" hangingPunct="1"/>
            <a:r>
              <a:rPr lang="en-CA"/>
              <a:t>Project Management</a:t>
            </a:r>
          </a:p>
        </p:txBody>
      </p:sp>
      <p:sp>
        <p:nvSpPr>
          <p:cNvPr id="13315" name="Content Placeholder 2"/>
          <p:cNvSpPr>
            <a:spLocks noGrp="1"/>
          </p:cNvSpPr>
          <p:nvPr>
            <p:ph idx="1"/>
          </p:nvPr>
        </p:nvSpPr>
        <p:spPr>
          <a:xfrm>
            <a:off x="914400" y="2057400"/>
            <a:ext cx="7239000" cy="3886200"/>
          </a:xfrm>
        </p:spPr>
        <p:txBody>
          <a:bodyPr/>
          <a:lstStyle/>
          <a:p>
            <a:pPr eaLnBrk="1" hangingPunct="1"/>
            <a:r>
              <a:rPr lang="en-CA" dirty="0"/>
              <a:t>“Discipline of planning, organizing, and managing resources to bring about the successful completion of specific project goals and objectives” </a:t>
            </a:r>
          </a:p>
          <a:p>
            <a:pPr eaLnBrk="1" hangingPunct="1"/>
            <a:r>
              <a:rPr lang="en-CA" sz="2400" dirty="0">
                <a:solidFill>
                  <a:srgbClr val="002060"/>
                </a:solidFill>
                <a:hlinkClick r:id="rId2"/>
              </a:rPr>
              <a:t>http://en.wikipedia.org/wiki/Project_management</a:t>
            </a:r>
            <a:r>
              <a:rPr lang="en-CA" sz="2400" dirty="0">
                <a:solidFill>
                  <a:srgbClr val="002060"/>
                </a:solidFill>
              </a:rPr>
              <a:t> </a:t>
            </a:r>
            <a:endParaRPr lang="en-US" sz="2400" dirty="0">
              <a:solidFill>
                <a:srgbClr val="002060"/>
              </a:solidFill>
            </a:endParaRPr>
          </a:p>
          <a:p>
            <a:pPr eaLnBrk="1" hangingPunct="1"/>
            <a:r>
              <a:rPr lang="en-US" sz="2400" dirty="0">
                <a:solidFill>
                  <a:srgbClr val="002060"/>
                </a:solidFill>
              </a:rPr>
              <a:t>Interesting PM statistics:</a:t>
            </a:r>
          </a:p>
          <a:p>
            <a:r>
              <a:rPr lang="en-US" dirty="0">
                <a:hlinkClick r:id="rId3"/>
              </a:rPr>
              <a:t>https://www.planningproapp.com/blog/complete-collection-project-management-statistics-2016/</a:t>
            </a:r>
          </a:p>
          <a:p>
            <a:r>
              <a:rPr lang="en-US" dirty="0">
                <a:hlinkClick r:id="rId3"/>
              </a:rPr>
              <a:t>https://www.wrike.com/blog/complete-collection-project-management-statistics-2015/</a:t>
            </a:r>
            <a:endParaRPr lang="en-US" dirty="0"/>
          </a:p>
          <a:p>
            <a:pPr lvl="1" eaLnBrk="1" hangingPunct="1"/>
            <a:endParaRPr lang="en-US" sz="24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914400"/>
            <a:ext cx="9144000" cy="1143000"/>
          </a:xfrm>
        </p:spPr>
        <p:txBody>
          <a:bodyPr/>
          <a:lstStyle/>
          <a:p>
            <a:pPr eaLnBrk="1" hangingPunct="1"/>
            <a:r>
              <a:rPr lang="en-GB"/>
              <a:t>Project Management Institute</a:t>
            </a:r>
            <a:endParaRPr lang="en-US"/>
          </a:p>
        </p:txBody>
      </p:sp>
      <p:sp>
        <p:nvSpPr>
          <p:cNvPr id="10243" name="Rectangle 3"/>
          <p:cNvSpPr>
            <a:spLocks noChangeArrowheads="1"/>
          </p:cNvSpPr>
          <p:nvPr/>
        </p:nvSpPr>
        <p:spPr bwMode="auto">
          <a:xfrm>
            <a:off x="914400" y="2057400"/>
            <a:ext cx="8001000" cy="4495800"/>
          </a:xfrm>
          <a:prstGeom prst="rect">
            <a:avLst/>
          </a:prstGeom>
          <a:noFill/>
          <a:ln w="12700">
            <a:noFill/>
            <a:miter lim="800000"/>
            <a:headEnd/>
            <a:tailEnd/>
          </a:ln>
        </p:spPr>
        <p:txBody>
          <a:bodyPr lIns="90488" tIns="44450" rIns="90488" bIns="44450"/>
          <a:lstStyle/>
          <a:p>
            <a:pPr marL="285750" indent="-285750">
              <a:spcBef>
                <a:spcPct val="20000"/>
              </a:spcBef>
              <a:buClr>
                <a:schemeClr val="accent2"/>
              </a:buClr>
              <a:buFont typeface="Arial" pitchFamily="34" charset="0"/>
              <a:buChar char="•"/>
            </a:pPr>
            <a:r>
              <a:rPr lang="en-US" sz="2200" dirty="0">
                <a:latin typeface="Tahoma" pitchFamily="34" charset="0"/>
              </a:rPr>
              <a:t>PMI: </a:t>
            </a:r>
            <a:r>
              <a:rPr lang="en-US" sz="2200" dirty="0">
                <a:latin typeface="Tahoma" pitchFamily="34" charset="0"/>
                <a:hlinkClick r:id="rId2"/>
              </a:rPr>
              <a:t>www.pmi.org</a:t>
            </a:r>
            <a:endParaRPr lang="en-US" sz="2200" dirty="0">
              <a:latin typeface="Tahoma" pitchFamily="34" charset="0"/>
            </a:endParaRPr>
          </a:p>
          <a:p>
            <a:pPr marL="285750" indent="-285750">
              <a:spcBef>
                <a:spcPct val="20000"/>
              </a:spcBef>
              <a:buClr>
                <a:schemeClr val="accent2"/>
              </a:buClr>
              <a:buFont typeface="Arial" pitchFamily="34" charset="0"/>
              <a:buChar char="•"/>
            </a:pPr>
            <a:r>
              <a:rPr lang="en-US" sz="2200" dirty="0">
                <a:latin typeface="Tahoma" pitchFamily="34" charset="0"/>
              </a:rPr>
              <a:t>Certification</a:t>
            </a:r>
          </a:p>
          <a:p>
            <a:pPr marL="285750" indent="-285750">
              <a:spcBef>
                <a:spcPct val="20000"/>
              </a:spcBef>
              <a:buClr>
                <a:schemeClr val="accent2"/>
              </a:buClr>
              <a:buFont typeface="Arial" pitchFamily="34" charset="0"/>
              <a:buChar char="•"/>
            </a:pPr>
            <a:r>
              <a:rPr lang="en-US" sz="2200" dirty="0">
                <a:latin typeface="Tahoma" pitchFamily="34" charset="0"/>
              </a:rPr>
              <a:t>PM Body of Knowledge (PMBOK)</a:t>
            </a:r>
          </a:p>
          <a:p>
            <a:pPr marL="742950" lvl="1" indent="-285750">
              <a:spcBef>
                <a:spcPct val="20000"/>
              </a:spcBef>
              <a:buClr>
                <a:schemeClr val="accent2"/>
              </a:buClr>
              <a:buFont typeface="Arial" pitchFamily="34" charset="0"/>
              <a:buChar char="•"/>
            </a:pPr>
            <a:r>
              <a:rPr lang="en-US" sz="2200" i="1" dirty="0">
                <a:latin typeface="Tahoma" pitchFamily="34" charset="0"/>
              </a:rPr>
              <a:t>A Guide to Project Management Body of Knowledge (PMBOK Guide) 2013 is available at the SAIT Library (e-book)</a:t>
            </a:r>
          </a:p>
          <a:p>
            <a:pPr marL="285750" indent="-285750">
              <a:spcBef>
                <a:spcPct val="20000"/>
              </a:spcBef>
              <a:buClr>
                <a:schemeClr val="accent2"/>
              </a:buClr>
              <a:buFont typeface="Arial" pitchFamily="34" charset="0"/>
              <a:buChar char="•"/>
            </a:pPr>
            <a:r>
              <a:rPr lang="en-US" sz="2200" dirty="0">
                <a:latin typeface="Tahoma" pitchFamily="34" charset="0"/>
              </a:rPr>
              <a:t>Code of Ethics</a:t>
            </a:r>
          </a:p>
          <a:p>
            <a:pPr marL="742950" lvl="1" indent="-285750">
              <a:spcBef>
                <a:spcPct val="20000"/>
              </a:spcBef>
              <a:buClr>
                <a:schemeClr val="accent2"/>
              </a:buClr>
              <a:buFont typeface="Arial" pitchFamily="34" charset="0"/>
              <a:buChar char="•"/>
            </a:pPr>
            <a:r>
              <a:rPr lang="en-US" sz="2200" dirty="0">
                <a:latin typeface="Tahoma" pitchFamily="34" charset="0"/>
                <a:hlinkClick r:id="rId3"/>
              </a:rPr>
              <a:t>http://www.pmi.org/~/media/PDF/Ethics/ap_pmicodeofethics.ashx</a:t>
            </a:r>
            <a:endParaRPr lang="en-US" sz="2200" dirty="0">
              <a:latin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914400"/>
            <a:ext cx="9144000" cy="1143000"/>
          </a:xfrm>
        </p:spPr>
        <p:txBody>
          <a:bodyPr/>
          <a:lstStyle/>
          <a:p>
            <a:pPr eaLnBrk="1" hangingPunct="1"/>
            <a:r>
              <a:rPr lang="en-GB"/>
              <a:t>Project Management</a:t>
            </a:r>
            <a:endParaRPr lang="en-US"/>
          </a:p>
        </p:txBody>
      </p:sp>
      <p:sp>
        <p:nvSpPr>
          <p:cNvPr id="15363" name="Rectangle 3"/>
          <p:cNvSpPr>
            <a:spLocks noChangeArrowheads="1"/>
          </p:cNvSpPr>
          <p:nvPr/>
        </p:nvSpPr>
        <p:spPr bwMode="auto">
          <a:xfrm>
            <a:off x="914400" y="2057400"/>
            <a:ext cx="8229600" cy="4300538"/>
          </a:xfrm>
          <a:prstGeom prst="rect">
            <a:avLst/>
          </a:prstGeom>
          <a:noFill/>
          <a:ln w="12700">
            <a:noFill/>
            <a:miter lim="800000"/>
            <a:headEnd/>
            <a:tailEnd/>
          </a:ln>
        </p:spPr>
        <p:txBody>
          <a:bodyPr lIns="90488" tIns="44450" rIns="90488" bIns="44450"/>
          <a:lstStyle/>
          <a:p>
            <a:pPr marL="342900" indent="-342900">
              <a:spcBef>
                <a:spcPct val="20000"/>
              </a:spcBef>
              <a:buClr>
                <a:schemeClr val="accent2"/>
              </a:buClr>
              <a:buFont typeface="Arial" pitchFamily="34" charset="0"/>
              <a:buChar char="•"/>
            </a:pPr>
            <a:r>
              <a:rPr lang="en-US" sz="2200">
                <a:latin typeface="Tahoma" pitchFamily="34" charset="0"/>
              </a:rPr>
              <a:t>Determining Project Success</a:t>
            </a:r>
          </a:p>
          <a:p>
            <a:pPr marL="742950" lvl="1" indent="-285750">
              <a:spcBef>
                <a:spcPct val="20000"/>
              </a:spcBef>
              <a:buClr>
                <a:schemeClr val="accent2"/>
              </a:buClr>
              <a:buFont typeface="Arial" pitchFamily="34" charset="0"/>
              <a:buChar char="•"/>
            </a:pPr>
            <a:r>
              <a:rPr lang="en-US" sz="2200">
                <a:latin typeface="Tahoma" pitchFamily="34" charset="0"/>
              </a:rPr>
              <a:t>Achieves desired objectives (Quality) within given deadlines and budget</a:t>
            </a:r>
          </a:p>
        </p:txBody>
      </p:sp>
      <p:sp>
        <p:nvSpPr>
          <p:cNvPr id="15364" name="Isosceles Triangle 3"/>
          <p:cNvSpPr>
            <a:spLocks noChangeArrowheads="1"/>
          </p:cNvSpPr>
          <p:nvPr/>
        </p:nvSpPr>
        <p:spPr bwMode="auto">
          <a:xfrm>
            <a:off x="2819400" y="4114800"/>
            <a:ext cx="3505200" cy="1905000"/>
          </a:xfrm>
          <a:prstGeom prst="triangle">
            <a:avLst>
              <a:gd name="adj" fmla="val 50000"/>
            </a:avLst>
          </a:prstGeom>
          <a:solidFill>
            <a:schemeClr val="accent1"/>
          </a:solidFill>
          <a:ln w="9525" algn="ctr">
            <a:solidFill>
              <a:schemeClr val="tx1"/>
            </a:solidFill>
            <a:round/>
            <a:headEnd/>
            <a:tailEnd/>
          </a:ln>
        </p:spPr>
        <p:txBody>
          <a:bodyPr/>
          <a:lstStyle/>
          <a:p>
            <a:endParaRPr lang="en-US" sz="2800"/>
          </a:p>
        </p:txBody>
      </p:sp>
      <p:sp>
        <p:nvSpPr>
          <p:cNvPr id="15365" name="TextBox 4"/>
          <p:cNvSpPr txBox="1">
            <a:spLocks noChangeArrowheads="1"/>
          </p:cNvSpPr>
          <p:nvPr/>
        </p:nvSpPr>
        <p:spPr bwMode="auto">
          <a:xfrm>
            <a:off x="3200400" y="3657600"/>
            <a:ext cx="2720975" cy="461963"/>
          </a:xfrm>
          <a:prstGeom prst="rect">
            <a:avLst/>
          </a:prstGeom>
          <a:noFill/>
          <a:ln w="9525">
            <a:noFill/>
            <a:miter lim="800000"/>
            <a:headEnd/>
            <a:tailEnd/>
          </a:ln>
        </p:spPr>
        <p:txBody>
          <a:bodyPr wrap="none">
            <a:spAutoFit/>
          </a:bodyPr>
          <a:lstStyle/>
          <a:p>
            <a:r>
              <a:rPr lang="en-US"/>
              <a:t>Meets Requirements</a:t>
            </a:r>
          </a:p>
        </p:txBody>
      </p:sp>
      <p:sp>
        <p:nvSpPr>
          <p:cNvPr id="15366" name="TextBox 5"/>
          <p:cNvSpPr txBox="1">
            <a:spLocks noChangeArrowheads="1"/>
          </p:cNvSpPr>
          <p:nvPr/>
        </p:nvSpPr>
        <p:spPr bwMode="auto">
          <a:xfrm>
            <a:off x="6324600" y="5715000"/>
            <a:ext cx="1990725" cy="461963"/>
          </a:xfrm>
          <a:prstGeom prst="rect">
            <a:avLst/>
          </a:prstGeom>
          <a:noFill/>
          <a:ln w="9525">
            <a:noFill/>
            <a:miter lim="800000"/>
            <a:headEnd/>
            <a:tailEnd/>
          </a:ln>
        </p:spPr>
        <p:txBody>
          <a:bodyPr wrap="none">
            <a:spAutoFit/>
          </a:bodyPr>
          <a:lstStyle/>
          <a:p>
            <a:r>
              <a:rPr lang="en-US"/>
              <a:t>Within Budget</a:t>
            </a:r>
          </a:p>
        </p:txBody>
      </p:sp>
      <p:sp>
        <p:nvSpPr>
          <p:cNvPr id="15367" name="TextBox 6"/>
          <p:cNvSpPr txBox="1">
            <a:spLocks noChangeArrowheads="1"/>
          </p:cNvSpPr>
          <p:nvPr/>
        </p:nvSpPr>
        <p:spPr bwMode="auto">
          <a:xfrm>
            <a:off x="1524000" y="5791200"/>
            <a:ext cx="1300163" cy="461963"/>
          </a:xfrm>
          <a:prstGeom prst="rect">
            <a:avLst/>
          </a:prstGeom>
          <a:noFill/>
          <a:ln w="9525">
            <a:noFill/>
            <a:miter lim="800000"/>
            <a:headEnd/>
            <a:tailEnd/>
          </a:ln>
        </p:spPr>
        <p:txBody>
          <a:bodyPr wrap="none">
            <a:spAutoFit/>
          </a:bodyPr>
          <a:lstStyle/>
          <a:p>
            <a:r>
              <a:rPr lang="en-US"/>
              <a:t>On-Time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Project Management Triangle</a:t>
            </a:r>
          </a:p>
        </p:txBody>
      </p:sp>
      <p:sp>
        <p:nvSpPr>
          <p:cNvPr id="3" name="Content Placeholder 2"/>
          <p:cNvSpPr>
            <a:spLocks noGrp="1"/>
          </p:cNvSpPr>
          <p:nvPr>
            <p:ph idx="1"/>
          </p:nvPr>
        </p:nvSpPr>
        <p:spPr/>
        <p:txBody>
          <a:bodyPr/>
          <a:lstStyle/>
          <a:p>
            <a:r>
              <a:rPr lang="en-CA" dirty="0"/>
              <a:t>Alternate view</a:t>
            </a:r>
          </a:p>
        </p:txBody>
      </p:sp>
      <p:sp>
        <p:nvSpPr>
          <p:cNvPr id="4" name="Isosceles Triangle 3"/>
          <p:cNvSpPr/>
          <p:nvPr/>
        </p:nvSpPr>
        <p:spPr bwMode="auto">
          <a:xfrm>
            <a:off x="2971800" y="2971800"/>
            <a:ext cx="3124200" cy="21336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CA" sz="2800" b="0" i="0" u="none" strike="noStrike" cap="none" normalizeH="0" baseline="0">
              <a:ln>
                <a:noFill/>
              </a:ln>
              <a:solidFill>
                <a:schemeClr val="tx1"/>
              </a:solidFill>
              <a:effectLst/>
              <a:latin typeface="Times New Roman" pitchFamily="18" charset="0"/>
            </a:endParaRPr>
          </a:p>
        </p:txBody>
      </p:sp>
      <p:sp>
        <p:nvSpPr>
          <p:cNvPr id="5" name="TextBox 4"/>
          <p:cNvSpPr txBox="1"/>
          <p:nvPr/>
        </p:nvSpPr>
        <p:spPr>
          <a:xfrm>
            <a:off x="3590365" y="2501155"/>
            <a:ext cx="2514600" cy="461665"/>
          </a:xfrm>
          <a:prstGeom prst="rect">
            <a:avLst/>
          </a:prstGeom>
          <a:noFill/>
        </p:spPr>
        <p:txBody>
          <a:bodyPr wrap="square" rtlCol="0">
            <a:spAutoFit/>
          </a:bodyPr>
          <a:lstStyle/>
          <a:p>
            <a:r>
              <a:rPr lang="en-CA" dirty="0"/>
              <a:t>Scope/ Quality</a:t>
            </a:r>
          </a:p>
        </p:txBody>
      </p:sp>
      <p:sp>
        <p:nvSpPr>
          <p:cNvPr id="6" name="TextBox 5"/>
          <p:cNvSpPr txBox="1"/>
          <p:nvPr/>
        </p:nvSpPr>
        <p:spPr>
          <a:xfrm>
            <a:off x="1981200" y="4800600"/>
            <a:ext cx="990600" cy="461665"/>
          </a:xfrm>
          <a:prstGeom prst="rect">
            <a:avLst/>
          </a:prstGeom>
          <a:noFill/>
        </p:spPr>
        <p:txBody>
          <a:bodyPr wrap="square" rtlCol="0">
            <a:spAutoFit/>
          </a:bodyPr>
          <a:lstStyle/>
          <a:p>
            <a:r>
              <a:rPr lang="en-CA" dirty="0"/>
              <a:t>Time</a:t>
            </a:r>
          </a:p>
        </p:txBody>
      </p:sp>
      <p:sp>
        <p:nvSpPr>
          <p:cNvPr id="7" name="TextBox 6"/>
          <p:cNvSpPr txBox="1"/>
          <p:nvPr/>
        </p:nvSpPr>
        <p:spPr>
          <a:xfrm>
            <a:off x="6096000" y="4800600"/>
            <a:ext cx="1219200" cy="461665"/>
          </a:xfrm>
          <a:prstGeom prst="rect">
            <a:avLst/>
          </a:prstGeom>
          <a:noFill/>
        </p:spPr>
        <p:txBody>
          <a:bodyPr wrap="square" rtlCol="0">
            <a:spAutoFit/>
          </a:bodyPr>
          <a:lstStyle/>
          <a:p>
            <a:r>
              <a:rPr lang="en-CA" dirty="0"/>
              <a:t>Cost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914400"/>
            <a:ext cx="9144000" cy="1143000"/>
          </a:xfrm>
        </p:spPr>
        <p:txBody>
          <a:bodyPr/>
          <a:lstStyle/>
          <a:p>
            <a:pPr eaLnBrk="1" hangingPunct="1"/>
            <a:r>
              <a:rPr lang="en-GB"/>
              <a:t>Project Management</a:t>
            </a:r>
            <a:endParaRPr lang="en-US"/>
          </a:p>
        </p:txBody>
      </p:sp>
      <p:sp>
        <p:nvSpPr>
          <p:cNvPr id="12291" name="Rectangle 3"/>
          <p:cNvSpPr>
            <a:spLocks noChangeArrowheads="1"/>
          </p:cNvSpPr>
          <p:nvPr/>
        </p:nvSpPr>
        <p:spPr bwMode="auto">
          <a:xfrm>
            <a:off x="914400" y="2057400"/>
            <a:ext cx="8229600" cy="4300538"/>
          </a:xfrm>
          <a:prstGeom prst="rect">
            <a:avLst/>
          </a:prstGeom>
          <a:noFill/>
          <a:ln w="12700">
            <a:noFill/>
            <a:miter lim="800000"/>
            <a:headEnd/>
            <a:tailEnd/>
          </a:ln>
        </p:spPr>
        <p:txBody>
          <a:bodyPr lIns="90488" tIns="44450" rIns="90488" bIns="44450"/>
          <a:lstStyle/>
          <a:p>
            <a:pPr marL="342900" indent="-342900">
              <a:spcBef>
                <a:spcPct val="20000"/>
              </a:spcBef>
              <a:buClr>
                <a:schemeClr val="accent2"/>
              </a:buClr>
              <a:buFont typeface="Arial" pitchFamily="34" charset="0"/>
              <a:buChar char="•"/>
            </a:pPr>
            <a:r>
              <a:rPr lang="en-US" sz="2200" dirty="0">
                <a:latin typeface="Tahoma" pitchFamily="34" charset="0"/>
              </a:rPr>
              <a:t>Project Manager’s responsibilities</a:t>
            </a:r>
          </a:p>
          <a:p>
            <a:pPr marL="742950" lvl="1" indent="-285750">
              <a:spcBef>
                <a:spcPct val="20000"/>
              </a:spcBef>
              <a:buClr>
                <a:schemeClr val="accent2"/>
              </a:buClr>
              <a:buFont typeface="Arial" pitchFamily="34" charset="0"/>
              <a:buChar char="•"/>
            </a:pPr>
            <a:r>
              <a:rPr lang="en-US" sz="2200" dirty="0">
                <a:latin typeface="Tahoma" pitchFamily="34" charset="0"/>
              </a:rPr>
              <a:t>Assigning tasks</a:t>
            </a:r>
          </a:p>
          <a:p>
            <a:pPr marL="742950" lvl="1" indent="-285750">
              <a:spcBef>
                <a:spcPct val="20000"/>
              </a:spcBef>
              <a:buClr>
                <a:schemeClr val="accent2"/>
              </a:buClr>
              <a:buFont typeface="Arial" pitchFamily="34" charset="0"/>
              <a:buChar char="•"/>
            </a:pPr>
            <a:r>
              <a:rPr lang="en-US" sz="2200" dirty="0">
                <a:latin typeface="Tahoma" pitchFamily="34" charset="0"/>
              </a:rPr>
              <a:t>Planning &amp; organizing</a:t>
            </a:r>
          </a:p>
          <a:p>
            <a:pPr marL="742950" lvl="1" indent="-285750">
              <a:spcBef>
                <a:spcPct val="20000"/>
              </a:spcBef>
              <a:buClr>
                <a:schemeClr val="accent2"/>
              </a:buClr>
              <a:buFont typeface="Arial" pitchFamily="34" charset="0"/>
              <a:buChar char="•"/>
            </a:pPr>
            <a:r>
              <a:rPr lang="en-US" sz="2200" dirty="0">
                <a:latin typeface="Tahoma" pitchFamily="34" charset="0"/>
              </a:rPr>
              <a:t>Supervising</a:t>
            </a:r>
          </a:p>
          <a:p>
            <a:pPr marL="342900" indent="-342900">
              <a:spcBef>
                <a:spcPct val="20000"/>
              </a:spcBef>
              <a:buClr>
                <a:schemeClr val="accent2"/>
              </a:buClr>
            </a:pPr>
            <a:endParaRPr lang="en-US" sz="2200" dirty="0">
              <a:latin typeface="Tahoma" pitchFamily="34" charset="0"/>
            </a:endParaRPr>
          </a:p>
          <a:p>
            <a:pPr marL="742950" lvl="1" indent="-285750">
              <a:spcBef>
                <a:spcPct val="20000"/>
              </a:spcBef>
              <a:buClr>
                <a:schemeClr val="accent2"/>
              </a:buClr>
              <a:buFont typeface="Monotype Sorts"/>
              <a:buNone/>
            </a:pPr>
            <a:endParaRPr lang="en-US" sz="2800"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wipe(down)">
                                      <p:cBhvr>
                                        <p:cTn id="10" dur="500"/>
                                        <p:tgtEl>
                                          <p:spTgt spid="1229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wipe(down)">
                                      <p:cBhvr>
                                        <p:cTn id="13" dur="500"/>
                                        <p:tgtEl>
                                          <p:spTgt spid="1229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wipe(down)">
                                      <p:cBhvr>
                                        <p:cTn id="16"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Knowledge Areas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1908" y="2057400"/>
            <a:ext cx="5973533" cy="4267200"/>
          </a:xfrm>
        </p:spPr>
      </p:pic>
    </p:spTree>
    <p:extLst>
      <p:ext uri="{BB962C8B-B14F-4D97-AF65-F5344CB8AC3E}">
        <p14:creationId xmlns:p14="http://schemas.microsoft.com/office/powerpoint/2010/main" val="321781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10 Knowledge Areas </a:t>
            </a:r>
          </a:p>
        </p:txBody>
      </p:sp>
      <p:sp>
        <p:nvSpPr>
          <p:cNvPr id="3" name="Content Placeholder 2"/>
          <p:cNvSpPr>
            <a:spLocks noGrp="1"/>
          </p:cNvSpPr>
          <p:nvPr>
            <p:ph idx="1"/>
          </p:nvPr>
        </p:nvSpPr>
        <p:spPr/>
        <p:txBody>
          <a:bodyPr/>
          <a:lstStyle/>
          <a:p>
            <a:r>
              <a:rPr lang="en-US" dirty="0">
                <a:hlinkClick r:id="rId2"/>
              </a:rPr>
              <a:t>https://blog.masterofproject.com/pmbok-pdf/</a:t>
            </a:r>
            <a:endParaRPr lang="en-US" dirty="0"/>
          </a:p>
          <a:p>
            <a:pPr marL="0" indent="0">
              <a:buNone/>
            </a:pPr>
            <a:endParaRPr lang="en-US" dirty="0"/>
          </a:p>
          <a:p>
            <a:r>
              <a:rPr lang="en-US" dirty="0">
                <a:hlinkClick r:id="rId3"/>
              </a:rPr>
              <a:t>https://www.projectmanager.com/blog/10-project-management-knowledge-areas</a:t>
            </a:r>
            <a:endParaRPr lang="en-US" dirty="0"/>
          </a:p>
          <a:p>
            <a:pPr marL="0" indent="0">
              <a:buNone/>
            </a:pPr>
            <a:endParaRPr lang="en-US" dirty="0"/>
          </a:p>
          <a:p>
            <a:r>
              <a:rPr lang="en-US" dirty="0">
                <a:hlinkClick r:id="rId4"/>
              </a:rPr>
              <a:t>https://www.workfront.com/blog/10-project-management-knowledge-areas-what-you-need-to-know</a:t>
            </a:r>
            <a:endParaRPr lang="en-US" dirty="0"/>
          </a:p>
          <a:p>
            <a:endParaRPr lang="en-US" dirty="0"/>
          </a:p>
        </p:txBody>
      </p:sp>
    </p:spTree>
    <p:extLst>
      <p:ext uri="{BB962C8B-B14F-4D97-AF65-F5344CB8AC3E}">
        <p14:creationId xmlns:p14="http://schemas.microsoft.com/office/powerpoint/2010/main" val="404308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914400"/>
            <a:ext cx="8839200" cy="838200"/>
          </a:xfrm>
        </p:spPr>
        <p:txBody>
          <a:bodyPr/>
          <a:lstStyle/>
          <a:p>
            <a:r>
              <a:rPr lang="ja-JP" altLang="en-US" dirty="0"/>
              <a:t>コミュ発表</a:t>
            </a:r>
            <a:endParaRPr lang="en-US" dirty="0"/>
          </a:p>
        </p:txBody>
      </p:sp>
      <p:sp>
        <p:nvSpPr>
          <p:cNvPr id="3" name="Content Placeholder 2"/>
          <p:cNvSpPr>
            <a:spLocks noGrp="1"/>
          </p:cNvSpPr>
          <p:nvPr>
            <p:ph idx="1"/>
          </p:nvPr>
        </p:nvSpPr>
        <p:spPr>
          <a:xfrm>
            <a:off x="609600" y="2076450"/>
            <a:ext cx="8229600" cy="3886200"/>
          </a:xfrm>
        </p:spPr>
        <p:txBody>
          <a:bodyPr/>
          <a:lstStyle/>
          <a:p>
            <a:r>
              <a:rPr lang="en-US" sz="2000" dirty="0">
                <a:solidFill>
                  <a:schemeClr val="bg2"/>
                </a:solidFill>
                <a:latin typeface="Times New Roman" panose="02020603050405020304" pitchFamily="18" charset="0"/>
                <a:cs typeface="Times New Roman" panose="02020603050405020304" pitchFamily="18" charset="0"/>
              </a:rPr>
              <a:t>Communications might be paramount as it informs every aspect of the project. Communications inform the team and stakeholders, therefore the need to plan communications management is a critical step in any project.</a:t>
            </a:r>
          </a:p>
          <a:p>
            <a:r>
              <a:rPr lang="en-US" sz="2000" dirty="0">
                <a:latin typeface="Times New Roman" panose="02020603050405020304" pitchFamily="18" charset="0"/>
                <a:cs typeface="Times New Roman" panose="02020603050405020304" pitchFamily="18" charset="0"/>
              </a:rPr>
              <a:t>Define: Com is all about informing the right members on the right time the information they need to know, which includes but not limited to deadlines, required quality, funds, changes.</a:t>
            </a:r>
          </a:p>
          <a:p>
            <a:r>
              <a:rPr lang="en-US" sz="2000" dirty="0">
                <a:latin typeface="Times New Roman" panose="02020603050405020304" pitchFamily="18" charset="0"/>
                <a:cs typeface="Times New Roman" panose="02020603050405020304" pitchFamily="18" charset="0"/>
              </a:rPr>
              <a:t>Why Important?: project nature decides com is important.</a:t>
            </a:r>
          </a:p>
          <a:p>
            <a:r>
              <a:rPr lang="en-US" sz="2000" dirty="0">
                <a:latin typeface="Times New Roman" panose="02020603050405020304" pitchFamily="18" charset="0"/>
                <a:cs typeface="Times New Roman" panose="02020603050405020304" pitchFamily="18" charset="0"/>
              </a:rPr>
              <a:t>Before start: How com is done &amp; What frequency &amp; Who needs What and When</a:t>
            </a:r>
          </a:p>
          <a:p>
            <a:r>
              <a:rPr lang="en-US" sz="2000" dirty="0">
                <a:latin typeface="Times New Roman" panose="02020603050405020304" pitchFamily="18" charset="0"/>
                <a:cs typeface="Times New Roman" panose="02020603050405020304" pitchFamily="18" charset="0"/>
              </a:rPr>
              <a:t>Do not over communicate or under</a:t>
            </a:r>
          </a:p>
        </p:txBody>
      </p:sp>
      <p:cxnSp>
        <p:nvCxnSpPr>
          <p:cNvPr id="5" name="Straight Connector 4"/>
          <p:cNvCxnSpPr/>
          <p:nvPr/>
        </p:nvCxnSpPr>
        <p:spPr bwMode="auto">
          <a:xfrm>
            <a:off x="762000" y="4038600"/>
            <a:ext cx="7696200" cy="0"/>
          </a:xfrm>
          <a:prstGeom prst="line">
            <a:avLst/>
          </a:prstGeom>
          <a:ln>
            <a:solidFill>
              <a:srgbClr val="C0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877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914400"/>
            <a:ext cx="9144000" cy="1143000"/>
          </a:xfrm>
        </p:spPr>
        <p:txBody>
          <a:bodyPr/>
          <a:lstStyle/>
          <a:p>
            <a:pPr eaLnBrk="1" hangingPunct="1"/>
            <a:r>
              <a:rPr lang="en-GB" dirty="0"/>
              <a:t>Exercise</a:t>
            </a:r>
            <a:endParaRPr lang="en-US" dirty="0"/>
          </a:p>
        </p:txBody>
      </p:sp>
      <p:sp>
        <p:nvSpPr>
          <p:cNvPr id="13315" name="Rectangle 3"/>
          <p:cNvSpPr>
            <a:spLocks noChangeArrowheads="1"/>
          </p:cNvSpPr>
          <p:nvPr/>
        </p:nvSpPr>
        <p:spPr bwMode="auto">
          <a:xfrm>
            <a:off x="914400" y="1981200"/>
            <a:ext cx="8229600" cy="4376738"/>
          </a:xfrm>
          <a:prstGeom prst="rect">
            <a:avLst/>
          </a:prstGeom>
          <a:noFill/>
          <a:ln w="12700">
            <a:noFill/>
            <a:miter lim="800000"/>
            <a:headEnd/>
            <a:tailEnd/>
          </a:ln>
        </p:spPr>
        <p:txBody>
          <a:bodyPr lIns="90488" tIns="44450" rIns="90488" bIns="44450"/>
          <a:lstStyle/>
          <a:p>
            <a:pPr>
              <a:spcBef>
                <a:spcPct val="20000"/>
              </a:spcBef>
              <a:buClr>
                <a:schemeClr val="accent2"/>
              </a:buClr>
              <a:defRPr/>
            </a:pPr>
            <a:r>
              <a:rPr lang="en-US" sz="2200" dirty="0">
                <a:latin typeface="Tahoma" pitchFamily="34" charset="0"/>
              </a:rPr>
              <a:t>Form 10 groups:</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Scope</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Time</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Cost</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Quality</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Resource</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Communication</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Risk</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Procurement</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Stakeholder</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Integration </a:t>
            </a:r>
            <a:r>
              <a:rPr lang="en-US" sz="2200" dirty="0">
                <a:latin typeface="Tahoma" pitchFamily="34" charset="0"/>
              </a:rPr>
              <a:t>Management</a:t>
            </a:r>
          </a:p>
          <a:p>
            <a:pPr marL="742950" lvl="1" indent="-285750">
              <a:spcBef>
                <a:spcPct val="20000"/>
              </a:spcBef>
              <a:buClr>
                <a:schemeClr val="accent2"/>
              </a:buClr>
              <a:buFont typeface="Arial" pitchFamily="34" charset="0"/>
              <a:buChar char="•"/>
              <a:defRPr/>
            </a:pPr>
            <a:endParaRPr lang="en-US" sz="2200" dirty="0">
              <a:latin typeface="Tahoma" pitchFamily="34" charset="0"/>
            </a:endParaRPr>
          </a:p>
          <a:p>
            <a:pPr marL="742950" lvl="1" indent="-285750">
              <a:spcBef>
                <a:spcPct val="20000"/>
              </a:spcBef>
              <a:buClr>
                <a:schemeClr val="accent2"/>
              </a:buClr>
              <a:buFont typeface="Arial" pitchFamily="34" charset="0"/>
              <a:buChar char="•"/>
              <a:defRPr/>
            </a:pPr>
            <a:endParaRPr lang="en-US" sz="2200" dirty="0">
              <a:latin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914400"/>
            <a:ext cx="9144000" cy="1143000"/>
          </a:xfrm>
        </p:spPr>
        <p:txBody>
          <a:bodyPr/>
          <a:lstStyle/>
          <a:p>
            <a:pPr eaLnBrk="1" hangingPunct="1"/>
            <a:r>
              <a:rPr lang="en-GB" dirty="0"/>
              <a:t>Exercise</a:t>
            </a:r>
            <a:endParaRPr lang="en-US" dirty="0"/>
          </a:p>
        </p:txBody>
      </p:sp>
      <p:sp>
        <p:nvSpPr>
          <p:cNvPr id="14339" name="Rectangle 3"/>
          <p:cNvSpPr>
            <a:spLocks noChangeArrowheads="1"/>
          </p:cNvSpPr>
          <p:nvPr/>
        </p:nvSpPr>
        <p:spPr bwMode="auto">
          <a:xfrm>
            <a:off x="685800" y="2066925"/>
            <a:ext cx="8229600" cy="4300538"/>
          </a:xfrm>
          <a:prstGeom prst="rect">
            <a:avLst/>
          </a:prstGeom>
          <a:noFill/>
          <a:ln w="12700">
            <a:noFill/>
            <a:miter lim="800000"/>
            <a:headEnd/>
            <a:tailEnd/>
          </a:ln>
        </p:spPr>
        <p:txBody>
          <a:bodyPr lIns="90488" tIns="44450" rIns="90488" bIns="44450"/>
          <a:lstStyle/>
          <a:p>
            <a:pPr marL="342900" indent="-342900">
              <a:spcBef>
                <a:spcPct val="20000"/>
              </a:spcBef>
              <a:buClr>
                <a:schemeClr val="accent2"/>
              </a:buClr>
              <a:buFont typeface="Arial" pitchFamily="34" charset="0"/>
              <a:buChar char="•"/>
              <a:defRPr/>
            </a:pPr>
            <a:r>
              <a:rPr lang="en-US" sz="2200" dirty="0">
                <a:solidFill>
                  <a:schemeClr val="accent5">
                    <a:lumMod val="25000"/>
                  </a:schemeClr>
                </a:solidFill>
                <a:latin typeface="Tahoma" pitchFamily="34" charset="0"/>
              </a:rPr>
              <a:t>Class Research and Discussion Exercise</a:t>
            </a:r>
            <a:r>
              <a:rPr lang="en-US" sz="2200" dirty="0">
                <a:latin typeface="Tahoma" pitchFamily="34" charset="0"/>
              </a:rPr>
              <a:t>:</a:t>
            </a:r>
          </a:p>
          <a:p>
            <a:pPr marL="742950" lvl="1" indent="-285750">
              <a:spcBef>
                <a:spcPct val="20000"/>
              </a:spcBef>
              <a:buClr>
                <a:schemeClr val="accent2"/>
              </a:buClr>
              <a:buFont typeface="Arial" pitchFamily="34" charset="0"/>
              <a:buChar char="•"/>
              <a:defRPr/>
            </a:pPr>
            <a:r>
              <a:rPr lang="en-US" sz="2200" dirty="0">
                <a:latin typeface="Tahoma" pitchFamily="34" charset="0"/>
              </a:rPr>
              <a:t>20-30 minutes to prepare, 5 minutes presentation</a:t>
            </a:r>
          </a:p>
          <a:p>
            <a:pPr marL="742950" lvl="1" indent="-285750">
              <a:spcBef>
                <a:spcPct val="20000"/>
              </a:spcBef>
              <a:buClr>
                <a:schemeClr val="accent2"/>
              </a:buClr>
              <a:buFont typeface="Arial" pitchFamily="34" charset="0"/>
              <a:buChar char="•"/>
              <a:defRPr/>
            </a:pPr>
            <a:r>
              <a:rPr lang="en-US" sz="2200" dirty="0">
                <a:latin typeface="Tahoma" pitchFamily="34" charset="0"/>
              </a:rPr>
              <a:t>Using a Web browser, Research each of your topics and put together a short presentation for the rest of the class Tell us what the topic is about, why it is important that the project manager is responsible for it, and we will discuss the implications of the responsibility for the success of the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914400"/>
            <a:ext cx="9144000" cy="838200"/>
          </a:xfrm>
        </p:spPr>
        <p:txBody>
          <a:bodyPr/>
          <a:lstStyle/>
          <a:p>
            <a:pPr eaLnBrk="1" hangingPunct="1"/>
            <a:br>
              <a:rPr lang="en-US"/>
            </a:br>
            <a:r>
              <a:rPr lang="en-US"/>
              <a:t>Day 1 Agenda</a:t>
            </a:r>
          </a:p>
        </p:txBody>
      </p:sp>
      <p:sp>
        <p:nvSpPr>
          <p:cNvPr id="4099" name="Rectangle 3"/>
          <p:cNvSpPr>
            <a:spLocks noGrp="1" noChangeArrowheads="1"/>
          </p:cNvSpPr>
          <p:nvPr>
            <p:ph idx="1"/>
          </p:nvPr>
        </p:nvSpPr>
        <p:spPr>
          <a:xfrm>
            <a:off x="914400" y="2057400"/>
            <a:ext cx="7772400" cy="4267200"/>
          </a:xfrm>
        </p:spPr>
        <p:txBody>
          <a:bodyPr/>
          <a:lstStyle/>
          <a:p>
            <a:pPr eaLnBrk="1" hangingPunct="1"/>
            <a:r>
              <a:rPr lang="en-US" dirty="0"/>
              <a:t>Project Management Concepts</a:t>
            </a:r>
          </a:p>
          <a:p>
            <a:pPr eaLnBrk="1" hangingPunct="1"/>
            <a:r>
              <a:rPr lang="en-US" dirty="0"/>
              <a:t>The Request for Proposal</a:t>
            </a:r>
          </a:p>
          <a:p>
            <a:pPr eaLnBrk="1" hangingPunct="1"/>
            <a:r>
              <a:rPr lang="en-US"/>
              <a:t>The Proposal</a:t>
            </a:r>
          </a:p>
          <a:p>
            <a:pPr marL="0" indent="0" eaLnBrk="1" hangingPunct="1">
              <a:buNone/>
            </a:pPr>
            <a:endParaRPr lang="en-US" dirty="0"/>
          </a:p>
          <a:p>
            <a:pPr eaLnBrk="1" hangingPunct="1"/>
            <a:r>
              <a:rPr lang="en-US" b="1" dirty="0">
                <a:solidFill>
                  <a:srgbClr val="0070C0"/>
                </a:solidFill>
              </a:rPr>
              <a:t>Group Work </a:t>
            </a:r>
            <a:r>
              <a:rPr lang="en-US" dirty="0">
                <a:solidFill>
                  <a:srgbClr val="0070C0"/>
                </a:solidFill>
              </a:rPr>
              <a:t>– start preparing Proposal Presentation for the Travel Experts project</a:t>
            </a:r>
          </a:p>
          <a:p>
            <a:pPr eaLnBrk="1" hangingPunct="1">
              <a:buFont typeface="Monotype Sorts"/>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838200"/>
          </a:xfrm>
        </p:spPr>
        <p:txBody>
          <a:bodyPr/>
          <a:lstStyle/>
          <a:p>
            <a:pPr eaLnBrk="1" hangingPunct="1"/>
            <a:r>
              <a:rPr lang="en-CA"/>
              <a:t>Project Phases</a:t>
            </a:r>
          </a:p>
        </p:txBody>
      </p:sp>
      <p:sp>
        <p:nvSpPr>
          <p:cNvPr id="20483" name="Content Placeholder 2"/>
          <p:cNvSpPr>
            <a:spLocks noGrp="1"/>
          </p:cNvSpPr>
          <p:nvPr>
            <p:ph idx="1"/>
          </p:nvPr>
        </p:nvSpPr>
        <p:spPr>
          <a:xfrm>
            <a:off x="914400" y="2057400"/>
            <a:ext cx="7239000" cy="3886200"/>
          </a:xfrm>
        </p:spPr>
        <p:txBody>
          <a:bodyPr/>
          <a:lstStyle/>
          <a:p>
            <a:pPr eaLnBrk="1" hangingPunct="1"/>
            <a:r>
              <a:rPr lang="en-CA" dirty="0"/>
              <a:t>Four Main Phases:</a:t>
            </a:r>
          </a:p>
          <a:p>
            <a:pPr lvl="1" eaLnBrk="1" hangingPunct="1"/>
            <a:r>
              <a:rPr lang="en-CA" dirty="0"/>
              <a:t>Project Initiation (Definition)</a:t>
            </a:r>
          </a:p>
          <a:p>
            <a:pPr lvl="1" eaLnBrk="1" hangingPunct="1"/>
            <a:r>
              <a:rPr lang="en-CA" dirty="0"/>
              <a:t>Project Planning</a:t>
            </a:r>
          </a:p>
          <a:p>
            <a:pPr lvl="1" eaLnBrk="1" hangingPunct="1"/>
            <a:r>
              <a:rPr lang="en-CA" dirty="0"/>
              <a:t>Project Execution</a:t>
            </a:r>
          </a:p>
          <a:p>
            <a:pPr lvl="1" eaLnBrk="1" hangingPunct="1"/>
            <a:r>
              <a:rPr lang="en-CA" dirty="0"/>
              <a:t>Project Closure</a:t>
            </a:r>
          </a:p>
          <a:p>
            <a:pPr eaLnBrk="1" hangingPunct="1"/>
            <a:r>
              <a:rPr lang="en-CA" dirty="0"/>
              <a:t>Usually each phase ends with a Phase Review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1066800"/>
            <a:ext cx="9144000" cy="838200"/>
          </a:xfrm>
        </p:spPr>
        <p:txBody>
          <a:bodyPr/>
          <a:lstStyle/>
          <a:p>
            <a:pPr eaLnBrk="1" hangingPunct="1"/>
            <a:r>
              <a:rPr lang="en-CA"/>
              <a:t>Project Initiation</a:t>
            </a:r>
          </a:p>
        </p:txBody>
      </p:sp>
      <p:sp>
        <p:nvSpPr>
          <p:cNvPr id="21507" name="Content Placeholder 2"/>
          <p:cNvSpPr>
            <a:spLocks noGrp="1"/>
          </p:cNvSpPr>
          <p:nvPr>
            <p:ph idx="1"/>
          </p:nvPr>
        </p:nvSpPr>
        <p:spPr>
          <a:xfrm>
            <a:off x="914400" y="2057400"/>
            <a:ext cx="7239000" cy="3886200"/>
          </a:xfrm>
        </p:spPr>
        <p:txBody>
          <a:bodyPr/>
          <a:lstStyle/>
          <a:p>
            <a:pPr eaLnBrk="1" hangingPunct="1"/>
            <a:r>
              <a:rPr lang="en-CA" dirty="0"/>
              <a:t>“Starting up”:</a:t>
            </a:r>
          </a:p>
          <a:p>
            <a:pPr lvl="1" eaLnBrk="1" hangingPunct="1"/>
            <a:r>
              <a:rPr lang="en-CA" dirty="0"/>
              <a:t>Business Case</a:t>
            </a:r>
          </a:p>
          <a:p>
            <a:pPr lvl="1" eaLnBrk="1" hangingPunct="1"/>
            <a:r>
              <a:rPr lang="en-CA" dirty="0"/>
              <a:t>Feasibility Study</a:t>
            </a:r>
          </a:p>
          <a:p>
            <a:pPr lvl="1" eaLnBrk="1" hangingPunct="1"/>
            <a:r>
              <a:rPr lang="en-CA" dirty="0"/>
              <a:t>Terms of Reference</a:t>
            </a:r>
          </a:p>
          <a:p>
            <a:pPr lvl="1" eaLnBrk="1" hangingPunct="1"/>
            <a:r>
              <a:rPr lang="en-CA" dirty="0"/>
              <a:t>Team Job Descriptions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1066800"/>
            <a:ext cx="9144000" cy="838200"/>
          </a:xfrm>
        </p:spPr>
        <p:txBody>
          <a:bodyPr/>
          <a:lstStyle/>
          <a:p>
            <a:pPr eaLnBrk="1" hangingPunct="1"/>
            <a:r>
              <a:rPr lang="en-CA" dirty="0"/>
              <a:t>Project Planning</a:t>
            </a:r>
          </a:p>
        </p:txBody>
      </p:sp>
      <p:sp>
        <p:nvSpPr>
          <p:cNvPr id="22531" name="Content Placeholder 2"/>
          <p:cNvSpPr>
            <a:spLocks noGrp="1"/>
          </p:cNvSpPr>
          <p:nvPr>
            <p:ph idx="1"/>
          </p:nvPr>
        </p:nvSpPr>
        <p:spPr>
          <a:xfrm>
            <a:off x="914400" y="2057400"/>
            <a:ext cx="7848600" cy="4572000"/>
          </a:xfrm>
        </p:spPr>
        <p:txBody>
          <a:bodyPr/>
          <a:lstStyle/>
          <a:p>
            <a:pPr eaLnBrk="1" hangingPunct="1"/>
            <a:r>
              <a:rPr lang="en-CA" dirty="0"/>
              <a:t>Defining the project</a:t>
            </a:r>
          </a:p>
          <a:p>
            <a:pPr lvl="1" eaLnBrk="1" hangingPunct="1"/>
            <a:r>
              <a:rPr lang="en-CA" dirty="0" err="1"/>
              <a:t>G.Horine</a:t>
            </a:r>
            <a:r>
              <a:rPr lang="en-CA" dirty="0"/>
              <a:t>, “Absolute Beginner’s Guide to Project Management”, 3</a:t>
            </a:r>
            <a:r>
              <a:rPr lang="en-CA" baseline="30000" dirty="0"/>
              <a:t>rd</a:t>
            </a:r>
            <a:r>
              <a:rPr lang="en-CA" dirty="0"/>
              <a:t> edition, page 47</a:t>
            </a:r>
          </a:p>
          <a:p>
            <a:pPr eaLnBrk="1" hangingPunct="1"/>
            <a:r>
              <a:rPr lang="en-CA" dirty="0"/>
              <a:t>Project Definition Document</a:t>
            </a:r>
          </a:p>
          <a:p>
            <a:pPr lvl="1" eaLnBrk="1" hangingPunct="1"/>
            <a:r>
              <a:rPr lang="en-CA" dirty="0"/>
              <a:t>a.k.a. Project Charter</a:t>
            </a:r>
          </a:p>
          <a:p>
            <a:pPr eaLnBrk="1" hangingPunct="1"/>
            <a:r>
              <a:rPr lang="en-CA" dirty="0"/>
              <a:t>Required Elements</a:t>
            </a:r>
          </a:p>
          <a:p>
            <a:pPr eaLnBrk="1" hangingPunct="1"/>
            <a:r>
              <a:rPr lang="en-CA" dirty="0"/>
              <a:t>Optional Elements</a:t>
            </a:r>
          </a:p>
          <a:p>
            <a:pPr lvl="1" eaLnBrk="1" hangingPunct="1"/>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066800"/>
            <a:ext cx="9144000" cy="838200"/>
          </a:xfrm>
        </p:spPr>
        <p:txBody>
          <a:bodyPr/>
          <a:lstStyle/>
          <a:p>
            <a:pPr eaLnBrk="1" hangingPunct="1"/>
            <a:r>
              <a:rPr lang="en-CA"/>
              <a:t>Project Execution</a:t>
            </a:r>
          </a:p>
        </p:txBody>
      </p:sp>
      <p:sp>
        <p:nvSpPr>
          <p:cNvPr id="24579" name="Content Placeholder 2"/>
          <p:cNvSpPr>
            <a:spLocks noGrp="1"/>
          </p:cNvSpPr>
          <p:nvPr>
            <p:ph idx="1"/>
          </p:nvPr>
        </p:nvSpPr>
        <p:spPr>
          <a:xfrm>
            <a:off x="914400" y="2057400"/>
            <a:ext cx="8001000" cy="4343400"/>
          </a:xfrm>
        </p:spPr>
        <p:txBody>
          <a:bodyPr/>
          <a:lstStyle/>
          <a:p>
            <a:pPr eaLnBrk="1" hangingPunct="1"/>
            <a:r>
              <a:rPr lang="en-CA"/>
              <a:t>Build Deliverables</a:t>
            </a:r>
          </a:p>
          <a:p>
            <a:pPr eaLnBrk="1" hangingPunct="1"/>
            <a:r>
              <a:rPr lang="en-CA"/>
              <a:t>Monitor and Control</a:t>
            </a:r>
          </a:p>
          <a:p>
            <a:pPr lvl="1" eaLnBrk="1" hangingPunct="1"/>
            <a:r>
              <a:rPr lang="en-CA"/>
              <a:t>Time</a:t>
            </a:r>
          </a:p>
          <a:p>
            <a:pPr lvl="1" eaLnBrk="1" hangingPunct="1"/>
            <a:r>
              <a:rPr lang="en-CA"/>
              <a:t>Cost</a:t>
            </a:r>
          </a:p>
          <a:p>
            <a:pPr lvl="1" eaLnBrk="1" hangingPunct="1"/>
            <a:r>
              <a:rPr lang="en-CA"/>
              <a:t>Change</a:t>
            </a:r>
          </a:p>
          <a:p>
            <a:pPr lvl="1" eaLnBrk="1" hangingPunct="1"/>
            <a:r>
              <a:rPr lang="en-CA"/>
              <a:t>Risk</a:t>
            </a:r>
          </a:p>
          <a:p>
            <a:pPr lvl="1" eaLnBrk="1" hangingPunct="1"/>
            <a:r>
              <a:rPr lang="en-CA"/>
              <a:t>Procurement</a:t>
            </a:r>
          </a:p>
          <a:p>
            <a:pPr lvl="1" eaLnBrk="1" hangingPunct="1"/>
            <a:r>
              <a:rPr lang="en-CA"/>
              <a:t>Communications</a:t>
            </a:r>
          </a:p>
          <a:p>
            <a:pPr lvl="1" eaLnBrk="1" hangingPunct="1"/>
            <a:r>
              <a:rPr lang="en-CA"/>
              <a:t>Acceptance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1066800"/>
            <a:ext cx="9144000" cy="838200"/>
          </a:xfrm>
        </p:spPr>
        <p:txBody>
          <a:bodyPr/>
          <a:lstStyle/>
          <a:p>
            <a:pPr eaLnBrk="1" hangingPunct="1"/>
            <a:r>
              <a:rPr lang="en-CA"/>
              <a:t>Project Closure</a:t>
            </a:r>
          </a:p>
        </p:txBody>
      </p:sp>
      <p:sp>
        <p:nvSpPr>
          <p:cNvPr id="25603" name="Content Placeholder 2"/>
          <p:cNvSpPr>
            <a:spLocks noGrp="1"/>
          </p:cNvSpPr>
          <p:nvPr>
            <p:ph idx="1"/>
          </p:nvPr>
        </p:nvSpPr>
        <p:spPr>
          <a:xfrm>
            <a:off x="914400" y="2057400"/>
            <a:ext cx="7239000" cy="3886200"/>
          </a:xfrm>
        </p:spPr>
        <p:txBody>
          <a:bodyPr/>
          <a:lstStyle/>
          <a:p>
            <a:pPr eaLnBrk="1" hangingPunct="1"/>
            <a:r>
              <a:rPr lang="en-CA" dirty="0"/>
              <a:t>Project Closure Report</a:t>
            </a:r>
          </a:p>
          <a:p>
            <a:pPr eaLnBrk="1" hangingPunct="1"/>
            <a:r>
              <a:rPr lang="en-CA" dirty="0"/>
              <a:t>Acceptance by the customer</a:t>
            </a:r>
          </a:p>
          <a:p>
            <a:pPr eaLnBrk="1" hangingPunct="1"/>
            <a:r>
              <a:rPr lang="en-CA" dirty="0"/>
              <a:t>Review project completion</a:t>
            </a:r>
          </a:p>
          <a:p>
            <a:pPr lvl="1" eaLnBrk="1" hangingPunct="1"/>
            <a:r>
              <a:rPr lang="en-CA" dirty="0"/>
              <a:t>Lessons learned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RFP and Proposal</a:t>
            </a:r>
            <a:endParaRPr lang="en-CA" dirty="0"/>
          </a:p>
        </p:txBody>
      </p:sp>
      <p:sp>
        <p:nvSpPr>
          <p:cNvPr id="3" name="Text Placeholder 2"/>
          <p:cNvSpPr>
            <a:spLocks noGrp="1"/>
          </p:cNvSpPr>
          <p:nvPr>
            <p:ph type="body" idx="1"/>
          </p:nvPr>
        </p:nvSpPr>
        <p:spPr/>
        <p:txBody>
          <a:bodyPr/>
          <a:lstStyle/>
          <a:p>
            <a:r>
              <a:rPr lang="en-US" dirty="0"/>
              <a:t>Step 1: Getting the Project</a:t>
            </a:r>
            <a:endParaRPr lang="en-CA" dirty="0"/>
          </a:p>
        </p:txBody>
      </p:sp>
    </p:spTree>
    <p:extLst>
      <p:ext uri="{BB962C8B-B14F-4D97-AF65-F5344CB8AC3E}">
        <p14:creationId xmlns:p14="http://schemas.microsoft.com/office/powerpoint/2010/main" val="15513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914400"/>
            <a:ext cx="9144000" cy="1066800"/>
          </a:xfrm>
        </p:spPr>
        <p:txBody>
          <a:bodyPr/>
          <a:lstStyle/>
          <a:p>
            <a:pPr eaLnBrk="1" hangingPunct="1"/>
            <a:r>
              <a:rPr lang="en-US"/>
              <a:t>The Request For Proposal (RFP)</a:t>
            </a:r>
            <a:endParaRPr lang="en-CA"/>
          </a:p>
        </p:txBody>
      </p:sp>
      <p:sp>
        <p:nvSpPr>
          <p:cNvPr id="3" name="Content Placeholder 2"/>
          <p:cNvSpPr>
            <a:spLocks noGrp="1"/>
          </p:cNvSpPr>
          <p:nvPr>
            <p:ph idx="1"/>
          </p:nvPr>
        </p:nvSpPr>
        <p:spPr>
          <a:xfrm>
            <a:off x="838200" y="2057400"/>
            <a:ext cx="8001000" cy="4419600"/>
          </a:xfrm>
        </p:spPr>
        <p:txBody>
          <a:bodyPr/>
          <a:lstStyle/>
          <a:p>
            <a:pPr marL="571500" indent="-457200" eaLnBrk="1" hangingPunct="1">
              <a:defRPr/>
            </a:pPr>
            <a:r>
              <a:rPr lang="en-US" dirty="0"/>
              <a:t>Produced after current system is understood and requirements have been gathered</a:t>
            </a:r>
          </a:p>
          <a:p>
            <a:pPr marL="571500" indent="-457200" eaLnBrk="1" hangingPunct="1">
              <a:defRPr/>
            </a:pPr>
            <a:r>
              <a:rPr lang="en-US" dirty="0"/>
              <a:t>Sent to vendors</a:t>
            </a:r>
          </a:p>
          <a:p>
            <a:pPr marL="571500" indent="-457200" eaLnBrk="1" hangingPunct="1">
              <a:defRPr/>
            </a:pPr>
            <a:r>
              <a:rPr lang="en-US" dirty="0"/>
              <a:t>Describes situation, expectations, problem to be solved, details of what the vendor is expected to provide</a:t>
            </a:r>
          </a:p>
          <a:p>
            <a:pPr marL="571500" indent="-457200" eaLnBrk="1" hangingPunct="1">
              <a:defRPr/>
            </a:pPr>
            <a:r>
              <a:rPr lang="en-US" dirty="0"/>
              <a:t>Sets guidelines for proposal structure</a:t>
            </a:r>
          </a:p>
          <a:p>
            <a:pPr marL="571500" indent="-457200" eaLnBrk="1" hangingPunct="1">
              <a:defRPr/>
            </a:pPr>
            <a:r>
              <a:rPr lang="en-US" dirty="0"/>
              <a:t>Vendor prepares a proposal following guidelines in RFP</a:t>
            </a:r>
          </a:p>
          <a:p>
            <a:pPr eaLnBrk="1" hangingPunct="1">
              <a:buFont typeface="Monotype Sorts" pitchFamily="2" charset="2"/>
              <a:buChar char="z"/>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066800"/>
            <a:ext cx="9144000" cy="838200"/>
          </a:xfrm>
        </p:spPr>
        <p:txBody>
          <a:bodyPr/>
          <a:lstStyle/>
          <a:p>
            <a:pPr eaLnBrk="1" hangingPunct="1"/>
            <a:r>
              <a:rPr lang="en-US" sz="3600"/>
              <a:t>The Request for Proposal</a:t>
            </a:r>
          </a:p>
        </p:txBody>
      </p:sp>
      <p:sp>
        <p:nvSpPr>
          <p:cNvPr id="29699" name="Rectangle 3"/>
          <p:cNvSpPr>
            <a:spLocks noGrp="1" noChangeArrowheads="1"/>
          </p:cNvSpPr>
          <p:nvPr>
            <p:ph idx="1"/>
          </p:nvPr>
        </p:nvSpPr>
        <p:spPr>
          <a:xfrm>
            <a:off x="609600" y="2057400"/>
            <a:ext cx="8382000" cy="3962400"/>
          </a:xfrm>
        </p:spPr>
        <p:txBody>
          <a:bodyPr/>
          <a:lstStyle/>
          <a:p>
            <a:pPr marL="395288" lvl="1" indent="-398463" eaLnBrk="1" hangingPunct="1"/>
            <a:r>
              <a:rPr lang="en-US" dirty="0">
                <a:hlinkClick r:id="rId2"/>
              </a:rPr>
              <a:t>http://en.wikipedia.org/wiki/Request_for_Proposal</a:t>
            </a:r>
            <a:endParaRPr lang="en-US" dirty="0"/>
          </a:p>
          <a:p>
            <a:pPr marL="395288" lvl="1" indent="-398463" eaLnBrk="1" hangingPunct="1"/>
            <a:endParaRPr lang="en-US" dirty="0"/>
          </a:p>
          <a:p>
            <a:pPr marL="395288" lvl="1" indent="-398463" eaLnBrk="1" hangingPunct="1"/>
            <a:r>
              <a:rPr lang="en-US" dirty="0"/>
              <a:t>RFT sample templates: </a:t>
            </a:r>
          </a:p>
          <a:p>
            <a:pPr marL="795338" lvl="2" indent="-398463" eaLnBrk="1" hangingPunct="1"/>
            <a:r>
              <a:rPr lang="en-US" dirty="0">
                <a:hlinkClick r:id="rId3"/>
              </a:rPr>
              <a:t>https://www.pandadoc.com/software-development-proposal-template</a:t>
            </a:r>
            <a:endParaRPr lang="en-US" dirty="0"/>
          </a:p>
          <a:p>
            <a:pPr marL="795338" lvl="2" indent="-398463" eaLnBrk="1" hangingPunct="1"/>
            <a:r>
              <a:rPr lang="en-US" dirty="0">
                <a:hlinkClick r:id="rId4"/>
              </a:rPr>
              <a:t>http://www.entrepreneur.com/formnet/form/1173</a:t>
            </a:r>
            <a:endParaRPr lang="en-US" dirty="0"/>
          </a:p>
          <a:p>
            <a:pPr marL="396875" lvl="2" indent="0" eaLnBrk="1" hangingPunct="1">
              <a:buNone/>
            </a:pPr>
            <a:endParaRPr lang="en-US" dirty="0"/>
          </a:p>
          <a:p>
            <a:pPr marL="395288" lvl="1" indent="-398463" eaLnBrk="1" hangingPunct="1"/>
            <a:r>
              <a:rPr lang="en-US" dirty="0"/>
              <a:t>Companies who specialize in custom software development may solicit RFP applications: </a:t>
            </a:r>
          </a:p>
          <a:p>
            <a:pPr marL="795338" lvl="2" indent="-398463" eaLnBrk="1" hangingPunct="1"/>
            <a:r>
              <a:rPr lang="en-US" dirty="0">
                <a:hlinkClick r:id="rId5"/>
              </a:rPr>
              <a:t>https://www.kandasoft.com/RFP-submission.html</a:t>
            </a:r>
            <a:endParaRPr lang="en-US" dirty="0"/>
          </a:p>
          <a:p>
            <a:pPr marL="395288" lvl="1" indent="-398463" eaLnBrk="1" hangingPunct="1"/>
            <a:endParaRPr lang="en-US" dirty="0"/>
          </a:p>
          <a:p>
            <a:pPr marL="395288" lvl="1" indent="-398463" eaLnBrk="1" hangingPunct="1"/>
            <a:endParaRPr lang="en-US" dirty="0"/>
          </a:p>
          <a:p>
            <a:pPr marL="395288" lvl="1" indent="-398463" eaLnBrk="1" hangingPunct="1"/>
            <a:endParaRPr lang="en-US" dirty="0"/>
          </a:p>
          <a:p>
            <a:pPr marL="395288" lvl="1" indent="-398463" eaLnBrk="1" hangingPunct="1"/>
            <a:endParaRPr lang="en-US" dirty="0"/>
          </a:p>
          <a:p>
            <a:pPr marL="395288" lvl="1" indent="-398463" eaLnBrk="1" hangingPunct="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990600"/>
            <a:ext cx="9144000" cy="990600"/>
          </a:xfrm>
        </p:spPr>
        <p:txBody>
          <a:bodyPr/>
          <a:lstStyle/>
          <a:p>
            <a:pPr eaLnBrk="1" hangingPunct="1"/>
            <a:r>
              <a:rPr lang="en-US" sz="3600"/>
              <a:t>The Proposal </a:t>
            </a:r>
          </a:p>
        </p:txBody>
      </p:sp>
      <p:sp>
        <p:nvSpPr>
          <p:cNvPr id="21507" name="Rectangle 3"/>
          <p:cNvSpPr>
            <a:spLocks noGrp="1" noChangeArrowheads="1"/>
          </p:cNvSpPr>
          <p:nvPr>
            <p:ph idx="1"/>
          </p:nvPr>
        </p:nvSpPr>
        <p:spPr>
          <a:xfrm>
            <a:off x="914400" y="1981200"/>
            <a:ext cx="8229600" cy="4495800"/>
          </a:xfrm>
        </p:spPr>
        <p:txBody>
          <a:bodyPr/>
          <a:lstStyle/>
          <a:p>
            <a:pPr marL="571500" indent="-457200" eaLnBrk="1" hangingPunct="1"/>
            <a:r>
              <a:rPr lang="en-US" dirty="0"/>
              <a:t>Response to an RFP</a:t>
            </a:r>
          </a:p>
          <a:p>
            <a:pPr marL="571500" indent="-457200" eaLnBrk="1" hangingPunct="1"/>
            <a:r>
              <a:rPr lang="en-US" dirty="0"/>
              <a:t>Must follow the RFP guidelines for format</a:t>
            </a:r>
          </a:p>
          <a:p>
            <a:pPr marL="895350" lvl="1" indent="-381000" eaLnBrk="1" hangingPunct="1"/>
            <a:r>
              <a:rPr lang="en-US" dirty="0"/>
              <a:t>Makes evaluation of proposals easier if they are consistent in format</a:t>
            </a:r>
          </a:p>
          <a:p>
            <a:pPr marL="571500" indent="-457200" eaLnBrk="1" hangingPunct="1"/>
            <a:r>
              <a:rPr lang="en-US" dirty="0"/>
              <a:t>May be written as a speculative proposal without an RFP</a:t>
            </a:r>
          </a:p>
          <a:p>
            <a:pPr marL="571500" indent="-457200" eaLnBrk="1" hangingPunct="1"/>
            <a:r>
              <a:rPr lang="en-US" dirty="0"/>
              <a:t>Internet search: “IT project Proposal”</a:t>
            </a:r>
          </a:p>
          <a:p>
            <a:pPr marL="971550" lvl="1" indent="-457200" eaLnBrk="1" hangingPunct="1"/>
            <a:r>
              <a:rPr lang="en-US" dirty="0"/>
              <a:t>Writing tips</a:t>
            </a:r>
          </a:p>
          <a:p>
            <a:pPr marL="971550" lvl="1" indent="-457200" eaLnBrk="1" hangingPunct="1"/>
            <a:r>
              <a:rPr lang="en-US" dirty="0"/>
              <a:t>Sample templates</a:t>
            </a:r>
          </a:p>
          <a:p>
            <a:pPr marL="971550" lvl="1" indent="-457200" eaLnBrk="1" hangingPunct="1"/>
            <a:r>
              <a:rPr lang="en-US" dirty="0"/>
              <a:t>… </a:t>
            </a:r>
            <a:r>
              <a:rPr lang="en-US" i="1" dirty="0"/>
              <a:t>take with a grain of salt, customize</a:t>
            </a:r>
            <a:br>
              <a:rPr lang="en-US" i="1" dirty="0"/>
            </a:b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down)">
                                      <p:cBhvr>
                                        <p:cTn id="12" dur="500"/>
                                        <p:tgtEl>
                                          <p:spTgt spid="21507">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wipe(down)">
                                      <p:cBhvr>
                                        <p:cTn id="15" dur="500"/>
                                        <p:tgtEl>
                                          <p:spTgt spid="215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wipe(down)">
                                      <p:cBhvr>
                                        <p:cTn id="20" dur="500"/>
                                        <p:tgtEl>
                                          <p:spTgt spid="215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animEffect transition="in" filter="wipe(down)">
                                      <p:cBhvr>
                                        <p:cTn id="25" dur="500"/>
                                        <p:tgtEl>
                                          <p:spTgt spid="21507">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1507">
                                            <p:txEl>
                                              <p:pRg st="5" end="5"/>
                                            </p:txEl>
                                          </p:spTgt>
                                        </p:tgtEl>
                                        <p:attrNameLst>
                                          <p:attrName>style.visibility</p:attrName>
                                        </p:attrNameLst>
                                      </p:cBhvr>
                                      <p:to>
                                        <p:strVal val="visible"/>
                                      </p:to>
                                    </p:set>
                                    <p:animEffect transition="in" filter="wipe(down)">
                                      <p:cBhvr>
                                        <p:cTn id="28" dur="500"/>
                                        <p:tgtEl>
                                          <p:spTgt spid="21507">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animEffect transition="in" filter="wipe(down)">
                                      <p:cBhvr>
                                        <p:cTn id="31" dur="500"/>
                                        <p:tgtEl>
                                          <p:spTgt spid="21507">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507">
                                            <p:txEl>
                                              <p:pRg st="7" end="7"/>
                                            </p:txEl>
                                          </p:spTgt>
                                        </p:tgtEl>
                                        <p:attrNameLst>
                                          <p:attrName>style.visibility</p:attrName>
                                        </p:attrNameLst>
                                      </p:cBhvr>
                                      <p:to>
                                        <p:strVal val="visible"/>
                                      </p:to>
                                    </p:set>
                                    <p:animEffect transition="in" filter="wipe(down)">
                                      <p:cBhvr>
                                        <p:cTn id="34"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914400"/>
            <a:ext cx="9144000" cy="1066800"/>
          </a:xfrm>
        </p:spPr>
        <p:txBody>
          <a:bodyPr/>
          <a:lstStyle/>
          <a:p>
            <a:pPr eaLnBrk="1" hangingPunct="1"/>
            <a:r>
              <a:rPr lang="en-US" sz="3600"/>
              <a:t>The Proposal</a:t>
            </a:r>
          </a:p>
        </p:txBody>
      </p:sp>
      <p:sp>
        <p:nvSpPr>
          <p:cNvPr id="31747" name="Rectangle 3"/>
          <p:cNvSpPr>
            <a:spLocks noGrp="1" noChangeArrowheads="1"/>
          </p:cNvSpPr>
          <p:nvPr>
            <p:ph idx="1"/>
          </p:nvPr>
        </p:nvSpPr>
        <p:spPr>
          <a:xfrm>
            <a:off x="914400" y="2057400"/>
            <a:ext cx="8229600" cy="4343400"/>
          </a:xfrm>
        </p:spPr>
        <p:txBody>
          <a:bodyPr/>
          <a:lstStyle/>
          <a:p>
            <a:pPr marL="571500" indent="-457200" eaLnBrk="1" hangingPunct="1"/>
            <a:r>
              <a:rPr lang="en-US" dirty="0"/>
              <a:t>Project Name, identification codes, date, etc.</a:t>
            </a:r>
          </a:p>
          <a:p>
            <a:pPr marL="571500" indent="-457200" eaLnBrk="1" hangingPunct="1"/>
            <a:r>
              <a:rPr lang="en-US" dirty="0"/>
              <a:t>Executive overview</a:t>
            </a:r>
          </a:p>
          <a:p>
            <a:pPr marL="571500" indent="-457200" eaLnBrk="1" hangingPunct="1"/>
            <a:r>
              <a:rPr lang="en-US" dirty="0"/>
              <a:t>Start &amp; finish dates</a:t>
            </a:r>
          </a:p>
          <a:p>
            <a:pPr marL="571500" indent="-457200" eaLnBrk="1" hangingPunct="1"/>
            <a:r>
              <a:rPr lang="en-US" dirty="0"/>
              <a:t>Goals/objectives</a:t>
            </a:r>
          </a:p>
          <a:p>
            <a:pPr marL="571500" indent="-457200" eaLnBrk="1" hangingPunct="1"/>
            <a:r>
              <a:rPr lang="en-US" dirty="0"/>
              <a:t>Scope</a:t>
            </a:r>
          </a:p>
          <a:p>
            <a:pPr marL="571500" indent="-457200" eaLnBrk="1" hangingPunct="1"/>
            <a:r>
              <a:rPr lang="en-US" dirty="0"/>
              <a:t>Cost estimates</a:t>
            </a:r>
          </a:p>
          <a:p>
            <a:pPr marL="571500" indent="-457200" eaLnBrk="1" hangingPunct="1"/>
            <a:r>
              <a:rPr lang="en-US" dirty="0"/>
              <a:t>Business justification (your sales pitch – why they should give the project to you)</a:t>
            </a:r>
          </a:p>
          <a:p>
            <a:pPr marL="571500" indent="-457200" eaLnBrk="1" hangingPunct="1"/>
            <a:r>
              <a:rPr lang="en-US" dirty="0"/>
              <a:t>Information about your company</a:t>
            </a:r>
          </a:p>
          <a:p>
            <a:pPr marL="571500" indent="-457200" eaLnBrk="1" hangingPunct="1"/>
            <a:r>
              <a:rPr lang="en-US" dirty="0"/>
              <a:t>Team members – biography, or </a:t>
            </a:r>
            <a:r>
              <a:rPr lang="en-US" dirty="0" err="1"/>
              <a:t>resum</a:t>
            </a:r>
            <a:r>
              <a:rPr lang="en-US" dirty="0" err="1">
                <a:cs typeface="Tahoma" pitchFamily="34" charset="0"/>
              </a:rPr>
              <a:t>é</a:t>
            </a:r>
            <a:endParaRPr lang="en-US" dirty="0">
              <a:cs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Concepts</a:t>
            </a:r>
            <a:endParaRPr lang="en-CA" dirty="0"/>
          </a:p>
        </p:txBody>
      </p:sp>
    </p:spTree>
    <p:extLst>
      <p:ext uri="{BB962C8B-B14F-4D97-AF65-F5344CB8AC3E}">
        <p14:creationId xmlns:p14="http://schemas.microsoft.com/office/powerpoint/2010/main" val="1931203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914400"/>
            <a:ext cx="9144000" cy="1066800"/>
          </a:xfrm>
        </p:spPr>
        <p:txBody>
          <a:bodyPr/>
          <a:lstStyle/>
          <a:p>
            <a:pPr eaLnBrk="1" hangingPunct="1">
              <a:defRPr/>
            </a:pPr>
            <a:r>
              <a:rPr lang="en-US" sz="3600" dirty="0">
                <a:solidFill>
                  <a:schemeClr val="accent5">
                    <a:lumMod val="25000"/>
                  </a:schemeClr>
                </a:solidFill>
              </a:rPr>
              <a:t>Group Workshop</a:t>
            </a:r>
            <a:endParaRPr lang="en-US" sz="3600" dirty="0">
              <a:solidFill>
                <a:schemeClr val="accent2">
                  <a:lumMod val="75000"/>
                </a:schemeClr>
              </a:solidFill>
            </a:endParaRPr>
          </a:p>
        </p:txBody>
      </p:sp>
      <p:sp>
        <p:nvSpPr>
          <p:cNvPr id="33795" name="Rectangle 3"/>
          <p:cNvSpPr>
            <a:spLocks noGrp="1" noChangeArrowheads="1"/>
          </p:cNvSpPr>
          <p:nvPr>
            <p:ph idx="1"/>
          </p:nvPr>
        </p:nvSpPr>
        <p:spPr>
          <a:xfrm>
            <a:off x="495300" y="1933575"/>
            <a:ext cx="8153400" cy="4419600"/>
          </a:xfrm>
        </p:spPr>
        <p:txBody>
          <a:bodyPr/>
          <a:lstStyle/>
          <a:p>
            <a:pPr marL="590550" indent="-533400" eaLnBrk="1" hangingPunct="1"/>
            <a:r>
              <a:rPr lang="en-US" dirty="0"/>
              <a:t>Working in your workshop groups, discuss the layout, topics, and business description you will use to create a presentation to the Travel Experts management.</a:t>
            </a:r>
          </a:p>
          <a:p>
            <a:pPr marL="590550" indent="-533400" eaLnBrk="1" hangingPunct="1"/>
            <a:r>
              <a:rPr lang="en-US" dirty="0"/>
              <a:t>The goal of the presentation is to:</a:t>
            </a:r>
          </a:p>
          <a:p>
            <a:pPr marL="990600" lvl="1" indent="-533400" eaLnBrk="1" hangingPunct="1"/>
            <a:r>
              <a:rPr lang="en-US" dirty="0"/>
              <a:t>Introduce your team</a:t>
            </a:r>
          </a:p>
          <a:p>
            <a:pPr marL="990600" lvl="1" indent="-533400" eaLnBrk="1" hangingPunct="1"/>
            <a:r>
              <a:rPr lang="en-US" dirty="0"/>
              <a:t>Propose your solution to their prototype development project</a:t>
            </a:r>
          </a:p>
          <a:p>
            <a:pPr marL="990600" lvl="1" indent="-533400" eaLnBrk="1" hangingPunct="1"/>
            <a:r>
              <a:rPr lang="en-US" dirty="0"/>
              <a:t>Demonstrate the website you have built to show them your capabilities</a:t>
            </a:r>
          </a:p>
          <a:p>
            <a:pPr marL="990600" lvl="1" indent="-533400" eaLnBrk="1" hangingPunct="1"/>
            <a:r>
              <a:rPr lang="en-US" dirty="0"/>
              <a:t>Provide an overview of the cost and schedule</a:t>
            </a:r>
          </a:p>
          <a:p>
            <a:pPr marL="590550" indent="-533400" eaLnBrk="1" hangingPunct="1"/>
            <a:r>
              <a:rPr lang="en-US" dirty="0"/>
              <a:t>Begin working on your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1066800"/>
            <a:ext cx="9144000" cy="838200"/>
          </a:xfrm>
        </p:spPr>
        <p:txBody>
          <a:bodyPr/>
          <a:lstStyle/>
          <a:p>
            <a:pPr eaLnBrk="1" hangingPunct="1"/>
            <a:r>
              <a:rPr lang="en-CA" dirty="0"/>
              <a:t>Good PM Books at SAIT Library</a:t>
            </a:r>
          </a:p>
        </p:txBody>
      </p:sp>
      <p:sp>
        <p:nvSpPr>
          <p:cNvPr id="11267" name="Content Placeholder 2"/>
          <p:cNvSpPr>
            <a:spLocks noGrp="1"/>
          </p:cNvSpPr>
          <p:nvPr>
            <p:ph idx="1"/>
          </p:nvPr>
        </p:nvSpPr>
        <p:spPr>
          <a:xfrm>
            <a:off x="914400" y="2057400"/>
            <a:ext cx="7239000" cy="3886200"/>
          </a:xfrm>
        </p:spPr>
        <p:txBody>
          <a:bodyPr/>
          <a:lstStyle/>
          <a:p>
            <a:pPr eaLnBrk="1" hangingPunct="1"/>
            <a:r>
              <a:rPr lang="en-US" dirty="0"/>
              <a:t>“Absolute Beginner’s Guide to Project Management” by Greg </a:t>
            </a:r>
            <a:r>
              <a:rPr lang="en-US" dirty="0" err="1"/>
              <a:t>Horine</a:t>
            </a:r>
            <a:r>
              <a:rPr lang="en-US" dirty="0"/>
              <a:t>, 3</a:t>
            </a:r>
            <a:r>
              <a:rPr lang="en-US" baseline="30000" dirty="0"/>
              <a:t>rd</a:t>
            </a:r>
            <a:r>
              <a:rPr lang="en-US" dirty="0"/>
              <a:t> Edition, 2013, QUE, ISBN: 978-0-7897-5010-5 </a:t>
            </a:r>
          </a:p>
          <a:p>
            <a:pPr eaLnBrk="1" hangingPunct="1"/>
            <a:r>
              <a:rPr lang="en-US" dirty="0"/>
              <a:t>“Information Technology Project management” by Kathy Schwalbe, 2014</a:t>
            </a:r>
          </a:p>
          <a:p>
            <a:pPr eaLnBrk="1" hangingPunct="1"/>
            <a:r>
              <a:rPr lang="en-US" dirty="0"/>
              <a:t>“</a:t>
            </a:r>
            <a:r>
              <a:rPr lang="en-CA" dirty="0"/>
              <a:t>Software Project Management in a Changing World”,  by G. </a:t>
            </a:r>
            <a:r>
              <a:rPr lang="en-CA" dirty="0" err="1"/>
              <a:t>Ruhe</a:t>
            </a:r>
            <a:r>
              <a:rPr lang="en-CA" dirty="0"/>
              <a:t>, and C. </a:t>
            </a:r>
            <a:r>
              <a:rPr lang="en-CA" dirty="0" err="1"/>
              <a:t>Wohlin</a:t>
            </a:r>
            <a:r>
              <a:rPr lang="en-CA" dirty="0"/>
              <a:t>, 2014 (e-book)</a:t>
            </a:r>
          </a:p>
          <a:p>
            <a:pPr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43000"/>
            <a:ext cx="9144000" cy="838200"/>
          </a:xfrm>
        </p:spPr>
        <p:txBody>
          <a:bodyPr/>
          <a:lstStyle/>
          <a:p>
            <a:pPr eaLnBrk="1" hangingPunct="1"/>
            <a:r>
              <a:rPr lang="en-CA">
                <a:solidFill>
                  <a:schemeClr val="tx1"/>
                </a:solidFill>
              </a:rPr>
              <a:t>Project</a:t>
            </a:r>
            <a:r>
              <a:rPr lang="en-CA"/>
              <a:t> Definition</a:t>
            </a:r>
          </a:p>
        </p:txBody>
      </p:sp>
      <p:sp>
        <p:nvSpPr>
          <p:cNvPr id="9219" name="Content Placeholder 2"/>
          <p:cNvSpPr>
            <a:spLocks noGrp="1"/>
          </p:cNvSpPr>
          <p:nvPr>
            <p:ph idx="1"/>
          </p:nvPr>
        </p:nvSpPr>
        <p:spPr>
          <a:xfrm>
            <a:off x="838200" y="1981200"/>
            <a:ext cx="7848600" cy="4495800"/>
          </a:xfrm>
        </p:spPr>
        <p:txBody>
          <a:bodyPr/>
          <a:lstStyle/>
          <a:p>
            <a:pPr eaLnBrk="1" hangingPunct="1"/>
            <a:r>
              <a:rPr lang="en-US" sz="2800" dirty="0"/>
              <a:t>“</a:t>
            </a:r>
            <a:r>
              <a:rPr lang="en-CA" sz="2800" dirty="0">
                <a:solidFill>
                  <a:srgbClr val="C00000"/>
                </a:solidFill>
              </a:rPr>
              <a:t>Project</a:t>
            </a:r>
            <a:r>
              <a:rPr lang="en-CA" sz="2800" dirty="0"/>
              <a:t> is a finite endeavour (having specific start and completion dates) undertaken to create a unique product or service which brings about beneficial change or added value”</a:t>
            </a:r>
            <a:endParaRPr lang="en-US" sz="2800" dirty="0">
              <a:solidFill>
                <a:srgbClr val="002060"/>
              </a:solidFill>
            </a:endParaRPr>
          </a:p>
          <a:p>
            <a:pPr eaLnBrk="1" hangingPunct="1"/>
            <a:r>
              <a:rPr lang="en-CA" sz="2800" dirty="0"/>
              <a:t>Contrast with </a:t>
            </a:r>
            <a:r>
              <a:rPr lang="en-CA" sz="2800" dirty="0">
                <a:solidFill>
                  <a:srgbClr val="C00000"/>
                </a:solidFill>
              </a:rPr>
              <a:t>Process</a:t>
            </a:r>
            <a:r>
              <a:rPr lang="en-CA" sz="2800" dirty="0"/>
              <a:t>: “Permanent or semi-permanent functional work to repetitively produce the same product or service”</a:t>
            </a:r>
          </a:p>
          <a:p>
            <a:pPr eaLnBrk="1" hangingPunct="1">
              <a:buFont typeface="Monotype Sorts"/>
              <a:buNone/>
            </a:pPr>
            <a:endParaRPr lang="en-CA" sz="2000" dirty="0">
              <a:solidFill>
                <a:srgbClr val="002060"/>
              </a:solidFill>
            </a:endParaRPr>
          </a:p>
          <a:p>
            <a:pPr eaLnBrk="1" hangingPunct="1">
              <a:buFont typeface="Monotype Sorts"/>
              <a:buNone/>
            </a:pPr>
            <a:r>
              <a:rPr lang="en-CA" sz="2000" dirty="0">
                <a:solidFill>
                  <a:srgbClr val="002060"/>
                </a:solidFill>
              </a:rPr>
              <a:t>	</a:t>
            </a:r>
            <a:r>
              <a:rPr lang="en-CA" sz="2000" dirty="0">
                <a:solidFill>
                  <a:srgbClr val="002060"/>
                </a:solidFill>
                <a:hlinkClick r:id="rId2"/>
              </a:rPr>
              <a:t>http://en.wikipedia.org/wiki/Project_management</a:t>
            </a:r>
            <a:r>
              <a:rPr lang="en-CA" sz="2000" dirty="0">
                <a:solidFill>
                  <a:srgbClr val="002060"/>
                </a:solidFill>
              </a:rPr>
              <a:t> </a:t>
            </a:r>
            <a:endParaRPr lang="en-CA" sz="2000" dirty="0"/>
          </a:p>
          <a:p>
            <a:pPr eaLnBrk="1" hangingPunct="1"/>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763000" cy="533400"/>
          </a:xfrm>
        </p:spPr>
        <p:txBody>
          <a:bodyPr/>
          <a:lstStyle/>
          <a:p>
            <a:r>
              <a:rPr lang="en-CA" dirty="0"/>
              <a:t>Projects vs. Processes - Similarities*</a:t>
            </a:r>
          </a:p>
        </p:txBody>
      </p:sp>
      <p:sp>
        <p:nvSpPr>
          <p:cNvPr id="3" name="Content Placeholder 2"/>
          <p:cNvSpPr>
            <a:spLocks noGrp="1"/>
          </p:cNvSpPr>
          <p:nvPr>
            <p:ph idx="1"/>
          </p:nvPr>
        </p:nvSpPr>
        <p:spPr>
          <a:xfrm>
            <a:off x="838200" y="2209800"/>
            <a:ext cx="7315200" cy="3733800"/>
          </a:xfrm>
        </p:spPr>
        <p:txBody>
          <a:bodyPr/>
          <a:lstStyle/>
          <a:p>
            <a:r>
              <a:rPr lang="en-CA" dirty="0"/>
              <a:t>Planned, executed and controlled</a:t>
            </a:r>
          </a:p>
          <a:p>
            <a:r>
              <a:rPr lang="en-CA" dirty="0"/>
              <a:t>Performed by people</a:t>
            </a:r>
          </a:p>
          <a:p>
            <a:r>
              <a:rPr lang="en-CA" dirty="0"/>
              <a:t>Resource constrained</a:t>
            </a:r>
          </a:p>
          <a:p>
            <a:pPr lvl="1"/>
            <a:endParaRPr lang="en-CA" dirty="0"/>
          </a:p>
          <a:p>
            <a:pPr lvl="1"/>
            <a:endParaRPr lang="en-CA" dirty="0"/>
          </a:p>
          <a:p>
            <a:pPr lvl="1">
              <a:buNone/>
            </a:pPr>
            <a:endParaRPr lang="en-CA" dirty="0"/>
          </a:p>
          <a:p>
            <a:pPr lvl="1">
              <a:buNone/>
            </a:pPr>
            <a:r>
              <a:rPr lang="en-CA" i="1" dirty="0">
                <a:solidFill>
                  <a:srgbClr val="003399"/>
                </a:solidFill>
              </a:rPr>
              <a:t>* G. </a:t>
            </a:r>
            <a:r>
              <a:rPr lang="en-CA" i="1" dirty="0" err="1">
                <a:solidFill>
                  <a:srgbClr val="003399"/>
                </a:solidFill>
              </a:rPr>
              <a:t>Horine</a:t>
            </a:r>
            <a:r>
              <a:rPr lang="en-CA" i="1" dirty="0">
                <a:solidFill>
                  <a:srgbClr val="003399"/>
                </a:solidFill>
              </a:rPr>
              <a:t> – “Project Management: Absolute Beginner Guide”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763000" cy="533400"/>
          </a:xfrm>
        </p:spPr>
        <p:txBody>
          <a:bodyPr/>
          <a:lstStyle/>
          <a:p>
            <a:r>
              <a:rPr lang="en-CA" dirty="0"/>
              <a:t>Projects vs. Processes - Differences*</a:t>
            </a:r>
          </a:p>
        </p:txBody>
      </p:sp>
      <p:graphicFrame>
        <p:nvGraphicFramePr>
          <p:cNvPr id="4" name="Table 3"/>
          <p:cNvGraphicFramePr>
            <a:graphicFrameLocks noGrp="1"/>
          </p:cNvGraphicFramePr>
          <p:nvPr>
            <p:extLst>
              <p:ext uri="{D42A27DB-BD31-4B8C-83A1-F6EECF244321}">
                <p14:modId xmlns:p14="http://schemas.microsoft.com/office/powerpoint/2010/main" val="2087217547"/>
              </p:ext>
            </p:extLst>
          </p:nvPr>
        </p:nvGraphicFramePr>
        <p:xfrm>
          <a:off x="457200" y="1981200"/>
          <a:ext cx="8229600" cy="4172436"/>
        </p:xfrm>
        <a:graphic>
          <a:graphicData uri="http://schemas.openxmlformats.org/drawingml/2006/table">
            <a:tbl>
              <a:tblPr firstRow="1" bandRow="1">
                <a:tableStyleId>{5C22544A-7EE6-4342-B048-85BDC9FD1C3A}</a:tableStyleId>
              </a:tblPr>
              <a:tblGrid>
                <a:gridCol w="1708030">
                  <a:extLst>
                    <a:ext uri="{9D8B030D-6E8A-4147-A177-3AD203B41FA5}">
                      <a16:colId xmlns:a16="http://schemas.microsoft.com/office/drawing/2014/main" val="20000"/>
                    </a:ext>
                  </a:extLst>
                </a:gridCol>
                <a:gridCol w="3183147">
                  <a:extLst>
                    <a:ext uri="{9D8B030D-6E8A-4147-A177-3AD203B41FA5}">
                      <a16:colId xmlns:a16="http://schemas.microsoft.com/office/drawing/2014/main" val="20001"/>
                    </a:ext>
                  </a:extLst>
                </a:gridCol>
                <a:gridCol w="3338423">
                  <a:extLst>
                    <a:ext uri="{9D8B030D-6E8A-4147-A177-3AD203B41FA5}">
                      <a16:colId xmlns:a16="http://schemas.microsoft.com/office/drawing/2014/main" val="20002"/>
                    </a:ext>
                  </a:extLst>
                </a:gridCol>
              </a:tblGrid>
              <a:tr h="509294">
                <a:tc>
                  <a:txBody>
                    <a:bodyPr/>
                    <a:lstStyle/>
                    <a:p>
                      <a:r>
                        <a:rPr lang="en-CA" dirty="0"/>
                        <a:t>Feature</a:t>
                      </a:r>
                    </a:p>
                  </a:txBody>
                  <a:tcPr/>
                </a:tc>
                <a:tc>
                  <a:txBody>
                    <a:bodyPr/>
                    <a:lstStyle/>
                    <a:p>
                      <a:r>
                        <a:rPr lang="en-CA" dirty="0"/>
                        <a:t>Projects</a:t>
                      </a:r>
                    </a:p>
                  </a:txBody>
                  <a:tcPr/>
                </a:tc>
                <a:tc>
                  <a:txBody>
                    <a:bodyPr/>
                    <a:lstStyle/>
                    <a:p>
                      <a:r>
                        <a:rPr lang="en-CA" dirty="0"/>
                        <a:t>Processes</a:t>
                      </a:r>
                    </a:p>
                  </a:txBody>
                  <a:tcPr/>
                </a:tc>
                <a:extLst>
                  <a:ext uri="{0D108BD9-81ED-4DB2-BD59-A6C34878D82A}">
                    <a16:rowId xmlns:a16="http://schemas.microsoft.com/office/drawing/2014/main" val="10000"/>
                  </a:ext>
                </a:extLst>
              </a:tr>
              <a:tr h="579951">
                <a:tc>
                  <a:txBody>
                    <a:bodyPr/>
                    <a:lstStyle/>
                    <a:p>
                      <a:r>
                        <a:rPr lang="en-CA" dirty="0"/>
                        <a:t>Purpose</a:t>
                      </a:r>
                    </a:p>
                  </a:txBody>
                  <a:tcPr/>
                </a:tc>
                <a:tc>
                  <a:txBody>
                    <a:bodyPr/>
                    <a:lstStyle/>
                    <a:p>
                      <a:r>
                        <a:rPr lang="en-CA" dirty="0"/>
                        <a:t>Attain objectives</a:t>
                      </a:r>
                      <a:r>
                        <a:rPr lang="en-CA" baseline="0" dirty="0"/>
                        <a:t> and terminate</a:t>
                      </a:r>
                      <a:endParaRPr lang="en-CA" dirty="0"/>
                    </a:p>
                  </a:txBody>
                  <a:tcPr/>
                </a:tc>
                <a:tc>
                  <a:txBody>
                    <a:bodyPr/>
                    <a:lstStyle/>
                    <a:p>
                      <a:r>
                        <a:rPr lang="en-CA" dirty="0"/>
                        <a:t>Sustain organization</a:t>
                      </a:r>
                    </a:p>
                  </a:txBody>
                  <a:tcPr/>
                </a:tc>
                <a:extLst>
                  <a:ext uri="{0D108BD9-81ED-4DB2-BD59-A6C34878D82A}">
                    <a16:rowId xmlns:a16="http://schemas.microsoft.com/office/drawing/2014/main" val="10001"/>
                  </a:ext>
                </a:extLst>
              </a:tr>
              <a:tr h="579951">
                <a:tc>
                  <a:txBody>
                    <a:bodyPr/>
                    <a:lstStyle/>
                    <a:p>
                      <a:r>
                        <a:rPr lang="en-CA" dirty="0"/>
                        <a:t>Time</a:t>
                      </a:r>
                    </a:p>
                  </a:txBody>
                  <a:tcPr/>
                </a:tc>
                <a:tc>
                  <a:txBody>
                    <a:bodyPr/>
                    <a:lstStyle/>
                    <a:p>
                      <a:r>
                        <a:rPr lang="en-CA" dirty="0"/>
                        <a:t>Temporary; defined start and end</a:t>
                      </a:r>
                    </a:p>
                  </a:txBody>
                  <a:tcPr/>
                </a:tc>
                <a:tc>
                  <a:txBody>
                    <a:bodyPr/>
                    <a:lstStyle/>
                    <a:p>
                      <a:r>
                        <a:rPr lang="en-CA" dirty="0"/>
                        <a:t>Ongoing</a:t>
                      </a:r>
                    </a:p>
                  </a:txBody>
                  <a:tcPr/>
                </a:tc>
                <a:extLst>
                  <a:ext uri="{0D108BD9-81ED-4DB2-BD59-A6C34878D82A}">
                    <a16:rowId xmlns:a16="http://schemas.microsoft.com/office/drawing/2014/main" val="10002"/>
                  </a:ext>
                </a:extLst>
              </a:tr>
              <a:tr h="579951">
                <a:tc>
                  <a:txBody>
                    <a:bodyPr/>
                    <a:lstStyle/>
                    <a:p>
                      <a:r>
                        <a:rPr lang="en-CA" dirty="0"/>
                        <a:t>Outcome</a:t>
                      </a:r>
                    </a:p>
                  </a:txBody>
                  <a:tcPr/>
                </a:tc>
                <a:tc>
                  <a:txBody>
                    <a:bodyPr/>
                    <a:lstStyle/>
                    <a:p>
                      <a:r>
                        <a:rPr lang="en-CA" dirty="0"/>
                        <a:t>Unique product, service or result</a:t>
                      </a:r>
                    </a:p>
                  </a:txBody>
                  <a:tcPr/>
                </a:tc>
                <a:tc>
                  <a:txBody>
                    <a:bodyPr/>
                    <a:lstStyle/>
                    <a:p>
                      <a:r>
                        <a:rPr lang="en-CA" dirty="0"/>
                        <a:t>Multiple</a:t>
                      </a:r>
                      <a:r>
                        <a:rPr lang="en-CA" baseline="0" dirty="0"/>
                        <a:t> products, services or results</a:t>
                      </a:r>
                      <a:endParaRPr lang="en-CA" dirty="0"/>
                    </a:p>
                  </a:txBody>
                  <a:tcPr/>
                </a:tc>
                <a:extLst>
                  <a:ext uri="{0D108BD9-81ED-4DB2-BD59-A6C34878D82A}">
                    <a16:rowId xmlns:a16="http://schemas.microsoft.com/office/drawing/2014/main" val="10003"/>
                  </a:ext>
                </a:extLst>
              </a:tr>
              <a:tr h="579951">
                <a:tc>
                  <a:txBody>
                    <a:bodyPr/>
                    <a:lstStyle/>
                    <a:p>
                      <a:r>
                        <a:rPr lang="en-CA" dirty="0"/>
                        <a:t>People</a:t>
                      </a:r>
                    </a:p>
                  </a:txBody>
                  <a:tcPr/>
                </a:tc>
                <a:tc>
                  <a:txBody>
                    <a:bodyPr/>
                    <a:lstStyle/>
                    <a:p>
                      <a:r>
                        <a:rPr lang="en-CA" dirty="0"/>
                        <a:t>Temporary teams; not aligned</a:t>
                      </a:r>
                      <a:r>
                        <a:rPr lang="en-CA" baseline="0" dirty="0"/>
                        <a:t> with organization’s structure</a:t>
                      </a:r>
                      <a:endParaRPr lang="en-CA" dirty="0"/>
                    </a:p>
                  </a:txBody>
                  <a:tcPr/>
                </a:tc>
                <a:tc>
                  <a:txBody>
                    <a:bodyPr/>
                    <a:lstStyle/>
                    <a:p>
                      <a:r>
                        <a:rPr lang="en-CA" dirty="0"/>
                        <a:t>Functional teams aligned with organization’s structure</a:t>
                      </a:r>
                    </a:p>
                  </a:txBody>
                  <a:tcPr/>
                </a:tc>
                <a:extLst>
                  <a:ext uri="{0D108BD9-81ED-4DB2-BD59-A6C34878D82A}">
                    <a16:rowId xmlns:a16="http://schemas.microsoft.com/office/drawing/2014/main" val="10004"/>
                  </a:ext>
                </a:extLst>
              </a:tr>
              <a:tr h="828502">
                <a:tc>
                  <a:txBody>
                    <a:bodyPr/>
                    <a:lstStyle/>
                    <a:p>
                      <a:r>
                        <a:rPr lang="en-CA" dirty="0"/>
                        <a:t>Authority of Manager</a:t>
                      </a:r>
                    </a:p>
                  </a:txBody>
                  <a:tcPr/>
                </a:tc>
                <a:tc>
                  <a:txBody>
                    <a:bodyPr/>
                    <a:lstStyle/>
                    <a:p>
                      <a:r>
                        <a:rPr lang="en-CA" dirty="0"/>
                        <a:t>Varies by organization</a:t>
                      </a:r>
                    </a:p>
                    <a:p>
                      <a:r>
                        <a:rPr lang="en-CA" dirty="0"/>
                        <a:t>Minimal line of authority</a:t>
                      </a:r>
                    </a:p>
                  </a:txBody>
                  <a:tcPr/>
                </a:tc>
                <a:tc>
                  <a:txBody>
                    <a:bodyPr/>
                    <a:lstStyle/>
                    <a:p>
                      <a:r>
                        <a:rPr lang="en-CA" dirty="0"/>
                        <a:t>Generally formal; direct line of authority</a:t>
                      </a:r>
                    </a:p>
                  </a:txBody>
                  <a:tcPr/>
                </a:tc>
                <a:extLst>
                  <a:ext uri="{0D108BD9-81ED-4DB2-BD59-A6C34878D82A}">
                    <a16:rowId xmlns:a16="http://schemas.microsoft.com/office/drawing/2014/main" val="10005"/>
                  </a:ext>
                </a:extLst>
              </a:tr>
            </a:tbl>
          </a:graphicData>
        </a:graphic>
      </p:graphicFrame>
      <p:sp>
        <p:nvSpPr>
          <p:cNvPr id="5" name="Content Placeholder 4"/>
          <p:cNvSpPr>
            <a:spLocks noGrp="1"/>
          </p:cNvSpPr>
          <p:nvPr>
            <p:ph idx="1"/>
          </p:nvPr>
        </p:nvSpPr>
        <p:spPr>
          <a:xfrm>
            <a:off x="1600200" y="6172200"/>
            <a:ext cx="7162800" cy="457200"/>
          </a:xfrm>
        </p:spPr>
        <p:txBody>
          <a:bodyPr/>
          <a:lstStyle/>
          <a:p>
            <a:pPr marL="342900" lvl="1" indent="-342900">
              <a:buNone/>
            </a:pPr>
            <a:r>
              <a:rPr lang="en-CA" sz="1800" i="1" dirty="0">
                <a:solidFill>
                  <a:srgbClr val="003399"/>
                </a:solidFill>
              </a:rPr>
              <a:t>* G. </a:t>
            </a:r>
            <a:r>
              <a:rPr lang="en-CA" sz="1800" i="1" dirty="0" err="1">
                <a:solidFill>
                  <a:srgbClr val="003399"/>
                </a:solidFill>
              </a:rPr>
              <a:t>Horine</a:t>
            </a:r>
            <a:r>
              <a:rPr lang="en-CA" sz="1800" i="1" dirty="0">
                <a:solidFill>
                  <a:srgbClr val="003399"/>
                </a:solidFill>
              </a:rPr>
              <a:t> – “Project Management: Absolute Beginner Guide”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914400"/>
            <a:ext cx="9144000" cy="1143000"/>
          </a:xfrm>
        </p:spPr>
        <p:txBody>
          <a:bodyPr/>
          <a:lstStyle/>
          <a:p>
            <a:pPr eaLnBrk="1" hangingPunct="1"/>
            <a:r>
              <a:rPr lang="en-GB" dirty="0"/>
              <a:t>Project Characteristics</a:t>
            </a:r>
            <a:endParaRPr lang="en-US" dirty="0"/>
          </a:p>
        </p:txBody>
      </p:sp>
      <p:sp>
        <p:nvSpPr>
          <p:cNvPr id="9219" name="Rectangle 3"/>
          <p:cNvSpPr>
            <a:spLocks noChangeArrowheads="1"/>
          </p:cNvSpPr>
          <p:nvPr/>
        </p:nvSpPr>
        <p:spPr bwMode="auto">
          <a:xfrm>
            <a:off x="609600" y="2047875"/>
            <a:ext cx="8229600" cy="4300538"/>
          </a:xfrm>
          <a:prstGeom prst="rect">
            <a:avLst/>
          </a:prstGeom>
          <a:noFill/>
          <a:ln w="12700">
            <a:noFill/>
            <a:miter lim="800000"/>
            <a:headEnd/>
            <a:tailEnd/>
          </a:ln>
        </p:spPr>
        <p:txBody>
          <a:bodyPr lIns="90488" tIns="44450" rIns="90488" bIns="44450"/>
          <a:lstStyle/>
          <a:p>
            <a:pPr marL="285750" indent="-285750">
              <a:spcBef>
                <a:spcPct val="20000"/>
              </a:spcBef>
              <a:buClr>
                <a:schemeClr val="accent2"/>
              </a:buClr>
              <a:buFont typeface="Arial" pitchFamily="34" charset="0"/>
              <a:buChar char="•"/>
              <a:defRPr/>
            </a:pPr>
            <a:r>
              <a:rPr lang="en-US" sz="2200" dirty="0">
                <a:latin typeface="Tahoma" pitchFamily="34" charset="0"/>
              </a:rPr>
              <a:t>A </a:t>
            </a:r>
            <a:r>
              <a:rPr lang="en-US" sz="2200" u="sng" dirty="0">
                <a:latin typeface="Tahoma" pitchFamily="34" charset="0"/>
              </a:rPr>
              <a:t>set of tasks</a:t>
            </a:r>
            <a:r>
              <a:rPr lang="en-US" sz="2200" dirty="0">
                <a:latin typeface="Tahoma" pitchFamily="34" charset="0"/>
              </a:rPr>
              <a:t> which may be performed concurrently and/or in sequence, to </a:t>
            </a:r>
            <a:r>
              <a:rPr lang="en-US" sz="2200" u="sng" dirty="0">
                <a:latin typeface="Tahoma" pitchFamily="34" charset="0"/>
              </a:rPr>
              <a:t>achieve a goal or objective</a:t>
            </a:r>
          </a:p>
          <a:p>
            <a:pPr marL="285750" indent="-285750">
              <a:spcBef>
                <a:spcPct val="20000"/>
              </a:spcBef>
              <a:buClr>
                <a:schemeClr val="accent2"/>
              </a:buClr>
              <a:buFont typeface="Arial" pitchFamily="34" charset="0"/>
              <a:buChar char="•"/>
              <a:defRPr/>
            </a:pPr>
            <a:endParaRPr lang="en-US" sz="2200" dirty="0">
              <a:latin typeface="Tahoma" pitchFamily="34" charset="0"/>
            </a:endParaRPr>
          </a:p>
          <a:p>
            <a:pPr marL="285750" indent="-285750">
              <a:spcBef>
                <a:spcPct val="20000"/>
              </a:spcBef>
              <a:buClr>
                <a:schemeClr val="accent2"/>
              </a:buClr>
              <a:buFont typeface="Arial" pitchFamily="34" charset="0"/>
              <a:buChar char="•"/>
              <a:defRPr/>
            </a:pPr>
            <a:r>
              <a:rPr lang="en-US" sz="2200" dirty="0">
                <a:latin typeface="Tahoma" pitchFamily="34" charset="0"/>
              </a:rPr>
              <a:t>A distinct </a:t>
            </a:r>
            <a:r>
              <a:rPr lang="en-US" sz="2200" u="sng" dirty="0">
                <a:latin typeface="Tahoma" pitchFamily="34" charset="0"/>
              </a:rPr>
              <a:t>start and finish date</a:t>
            </a:r>
          </a:p>
          <a:p>
            <a:pPr marL="285750" indent="-285750">
              <a:spcBef>
                <a:spcPct val="20000"/>
              </a:spcBef>
              <a:buClr>
                <a:schemeClr val="accent2"/>
              </a:buClr>
              <a:buFont typeface="Arial" pitchFamily="34" charset="0"/>
              <a:buChar char="•"/>
              <a:defRPr/>
            </a:pPr>
            <a:endParaRPr lang="en-US" sz="2200" dirty="0">
              <a:latin typeface="Tahoma" pitchFamily="34" charset="0"/>
            </a:endParaRPr>
          </a:p>
          <a:p>
            <a:pPr marL="285750" indent="-285750">
              <a:spcBef>
                <a:spcPct val="20000"/>
              </a:spcBef>
              <a:buClr>
                <a:schemeClr val="accent2"/>
              </a:buClr>
              <a:buFont typeface="Arial" pitchFamily="34" charset="0"/>
              <a:buChar char="•"/>
              <a:defRPr/>
            </a:pPr>
            <a:r>
              <a:rPr lang="en-US" sz="2200" dirty="0">
                <a:latin typeface="Tahoma" pitchFamily="34" charset="0"/>
              </a:rPr>
              <a:t>A </a:t>
            </a:r>
            <a:r>
              <a:rPr lang="en-US" sz="2200" u="sng" dirty="0">
                <a:latin typeface="Tahoma" pitchFamily="34" charset="0"/>
              </a:rPr>
              <a:t>limited set of resources</a:t>
            </a:r>
            <a:r>
              <a:rPr lang="en-US" sz="2200" dirty="0">
                <a:latin typeface="Tahoma" pitchFamily="34" charset="0"/>
              </a:rPr>
              <a:t> which may be used on more than one project</a:t>
            </a:r>
          </a:p>
          <a:p>
            <a:pPr marL="742950" lvl="1" indent="-285750">
              <a:spcBef>
                <a:spcPct val="20000"/>
              </a:spcBef>
              <a:buClr>
                <a:schemeClr val="accent2"/>
              </a:buClr>
              <a:buFont typeface="Arial" pitchFamily="34" charset="0"/>
              <a:buChar char="•"/>
              <a:defRPr/>
            </a:pPr>
            <a:endParaRPr lang="en-US" sz="2200" dirty="0">
              <a:latin typeface="Tahoma" pitchFamily="34" charset="0"/>
            </a:endParaRPr>
          </a:p>
          <a:p>
            <a:pPr marL="342900" indent="-342900">
              <a:spcBef>
                <a:spcPct val="20000"/>
              </a:spcBef>
              <a:buClr>
                <a:schemeClr val="accent2"/>
              </a:buClr>
              <a:buFont typeface="Arial" pitchFamily="34" charset="0"/>
              <a:buChar char="•"/>
              <a:defRPr/>
            </a:pPr>
            <a:r>
              <a:rPr lang="en-US" sz="2200" dirty="0">
                <a:solidFill>
                  <a:schemeClr val="accent5">
                    <a:lumMod val="25000"/>
                  </a:schemeClr>
                </a:solidFill>
                <a:latin typeface="Tahoma" pitchFamily="34" charset="0"/>
              </a:rPr>
              <a:t>Examples of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dow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wipe(down)">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wipe(down)">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wipe(down)">
                                      <p:cBhvr>
                                        <p:cTn id="2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1066800"/>
            <a:ext cx="9144000" cy="838200"/>
          </a:xfrm>
        </p:spPr>
        <p:txBody>
          <a:bodyPr/>
          <a:lstStyle/>
          <a:p>
            <a:pPr eaLnBrk="1" hangingPunct="1"/>
            <a:r>
              <a:rPr lang="en-CA"/>
              <a:t>Project Goals &amp; Objectives</a:t>
            </a:r>
          </a:p>
        </p:txBody>
      </p:sp>
      <p:sp>
        <p:nvSpPr>
          <p:cNvPr id="12291" name="Content Placeholder 2"/>
          <p:cNvSpPr>
            <a:spLocks noGrp="1"/>
          </p:cNvSpPr>
          <p:nvPr>
            <p:ph idx="1"/>
          </p:nvPr>
        </p:nvSpPr>
        <p:spPr>
          <a:xfrm>
            <a:off x="914400" y="2057400"/>
            <a:ext cx="7543800" cy="4267200"/>
          </a:xfrm>
        </p:spPr>
        <p:txBody>
          <a:bodyPr/>
          <a:lstStyle/>
          <a:p>
            <a:pPr eaLnBrk="1" hangingPunct="1"/>
            <a:r>
              <a:rPr lang="en-CA" dirty="0"/>
              <a:t>Goal</a:t>
            </a:r>
          </a:p>
          <a:p>
            <a:pPr lvl="1" eaLnBrk="1" hangingPunct="1"/>
            <a:r>
              <a:rPr lang="en-CA" dirty="0"/>
              <a:t>End result – what are we trying to accomplish</a:t>
            </a:r>
          </a:p>
          <a:p>
            <a:pPr eaLnBrk="1" hangingPunct="1"/>
            <a:r>
              <a:rPr lang="en-CA" dirty="0"/>
              <a:t>Objectives</a:t>
            </a:r>
          </a:p>
          <a:p>
            <a:pPr lvl="1" eaLnBrk="1" hangingPunct="1"/>
            <a:r>
              <a:rPr lang="en-CA" dirty="0"/>
              <a:t>Steps -- how are we going to reach the goal</a:t>
            </a:r>
          </a:p>
          <a:p>
            <a:pPr lvl="1" eaLnBrk="1" hangingPunct="1"/>
            <a:r>
              <a:rPr lang="en-CA" b="1" dirty="0"/>
              <a:t>S</a:t>
            </a:r>
            <a:r>
              <a:rPr lang="en-CA" dirty="0"/>
              <a:t> = Specific</a:t>
            </a:r>
          </a:p>
          <a:p>
            <a:pPr lvl="1" eaLnBrk="1" hangingPunct="1"/>
            <a:r>
              <a:rPr lang="en-CA" b="1" dirty="0"/>
              <a:t>M</a:t>
            </a:r>
            <a:r>
              <a:rPr lang="en-CA" dirty="0"/>
              <a:t> = Measurable</a:t>
            </a:r>
          </a:p>
          <a:p>
            <a:pPr lvl="1" eaLnBrk="1" hangingPunct="1"/>
            <a:r>
              <a:rPr lang="en-CA" b="1" dirty="0"/>
              <a:t>A</a:t>
            </a:r>
            <a:r>
              <a:rPr lang="en-CA" dirty="0"/>
              <a:t> = Achievable (or Agreed-To)</a:t>
            </a:r>
          </a:p>
          <a:p>
            <a:pPr lvl="1" eaLnBrk="1" hangingPunct="1"/>
            <a:r>
              <a:rPr lang="en-CA" b="1" dirty="0"/>
              <a:t>R</a:t>
            </a:r>
            <a:r>
              <a:rPr lang="en-CA" dirty="0"/>
              <a:t> = Relevant (or: Realistic, Rewarding)</a:t>
            </a:r>
          </a:p>
          <a:p>
            <a:pPr lvl="1" eaLnBrk="1" hangingPunct="1"/>
            <a:r>
              <a:rPr lang="en-CA" b="1" dirty="0"/>
              <a:t>T</a:t>
            </a:r>
            <a:r>
              <a:rPr lang="en-CA" dirty="0"/>
              <a:t> = Time-bound</a:t>
            </a:r>
          </a:p>
          <a:p>
            <a:pPr eaLnBrk="1" hangingPunct="1"/>
            <a:r>
              <a:rPr lang="en-CA" dirty="0"/>
              <a:t>Maybe the acronym should be SMAARRRT?</a:t>
            </a:r>
          </a:p>
        </p:txBody>
      </p:sp>
    </p:spTree>
  </p:cSld>
  <p:clrMapOvr>
    <a:masterClrMapping/>
  </p:clrMapOvr>
</p:sld>
</file>

<file path=ppt/theme/theme1.xml><?xml version="1.0" encoding="utf-8"?>
<a:theme xmlns:a="http://schemas.openxmlformats.org/drawingml/2006/main" name="Final Header Graphics - cprg235">
  <a:themeElements>
    <a:clrScheme name="java_2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ava_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java_2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ava_2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ava_2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ava_2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ava_2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ava_2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ava_2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ava_2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ava_2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ava_2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ava_2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ava_2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OOST Slide Template</Template>
  <TotalTime>53121</TotalTime>
  <Words>1189</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Monotype Sorts</vt:lpstr>
      <vt:lpstr>Arial</vt:lpstr>
      <vt:lpstr>Georgia</vt:lpstr>
      <vt:lpstr>Tahoma</vt:lpstr>
      <vt:lpstr>Times New Roman</vt:lpstr>
      <vt:lpstr>Final Header Graphics - cprg235</vt:lpstr>
      <vt:lpstr>PowerPoint Presentation</vt:lpstr>
      <vt:lpstr> Day 1 Agenda</vt:lpstr>
      <vt:lpstr>Project management Concepts</vt:lpstr>
      <vt:lpstr>Good PM Books at SAIT Library</vt:lpstr>
      <vt:lpstr>Project Definition</vt:lpstr>
      <vt:lpstr>Projects vs. Processes - Similarities*</vt:lpstr>
      <vt:lpstr>Projects vs. Processes - Differences*</vt:lpstr>
      <vt:lpstr>Project Characteristics</vt:lpstr>
      <vt:lpstr>Project Goals &amp; Objectives</vt:lpstr>
      <vt:lpstr>Project Management</vt:lpstr>
      <vt:lpstr>Project Management Institute</vt:lpstr>
      <vt:lpstr>Project Management</vt:lpstr>
      <vt:lpstr>Project Management Triangle</vt:lpstr>
      <vt:lpstr>Project Management</vt:lpstr>
      <vt:lpstr>10 Knowledge Areas</vt:lpstr>
      <vt:lpstr>Resources: 10 Knowledge Areas </vt:lpstr>
      <vt:lpstr>コミュ発表</vt:lpstr>
      <vt:lpstr>Exercise</vt:lpstr>
      <vt:lpstr>Exercise</vt:lpstr>
      <vt:lpstr>Project Phases</vt:lpstr>
      <vt:lpstr>Project Initiation</vt:lpstr>
      <vt:lpstr>Project Planning</vt:lpstr>
      <vt:lpstr>Project Execution</vt:lpstr>
      <vt:lpstr>Project Closure</vt:lpstr>
      <vt:lpstr>RFP and Proposal</vt:lpstr>
      <vt:lpstr>The Request For Proposal (RFP)</vt:lpstr>
      <vt:lpstr>The Request for Proposal</vt:lpstr>
      <vt:lpstr>The Proposal </vt:lpstr>
      <vt:lpstr>The Proposal</vt:lpstr>
      <vt:lpstr>Group Workshop</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Harv's ThinkPad</dc:creator>
  <cp:lastModifiedBy>DongMing Hu</cp:lastModifiedBy>
  <cp:revision>461</cp:revision>
  <cp:lastPrinted>2014-11-10T16:20:59Z</cp:lastPrinted>
  <dcterms:created xsi:type="dcterms:W3CDTF">1999-02-07T02:48:05Z</dcterms:created>
  <dcterms:modified xsi:type="dcterms:W3CDTF">2019-02-12T04:13:38Z</dcterms:modified>
</cp:coreProperties>
</file>