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0" r:id="rId1"/>
    <p:sldMasterId id="2147483772" r:id="rId2"/>
  </p:sldMasterIdLst>
  <p:notesMasterIdLst>
    <p:notesMasterId r:id="rId25"/>
  </p:notesMasterIdLst>
  <p:handoutMasterIdLst>
    <p:handoutMasterId r:id="rId26"/>
  </p:handoutMasterIdLst>
  <p:sldIdLst>
    <p:sldId id="596" r:id="rId3"/>
    <p:sldId id="603" r:id="rId4"/>
    <p:sldId id="638" r:id="rId5"/>
    <p:sldId id="636" r:id="rId6"/>
    <p:sldId id="643" r:id="rId7"/>
    <p:sldId id="644" r:id="rId8"/>
    <p:sldId id="645" r:id="rId9"/>
    <p:sldId id="646" r:id="rId10"/>
    <p:sldId id="621" r:id="rId11"/>
    <p:sldId id="637" r:id="rId12"/>
    <p:sldId id="639" r:id="rId13"/>
    <p:sldId id="623" r:id="rId14"/>
    <p:sldId id="624" r:id="rId15"/>
    <p:sldId id="625" r:id="rId16"/>
    <p:sldId id="641" r:id="rId17"/>
    <p:sldId id="647" r:id="rId18"/>
    <p:sldId id="648" r:id="rId19"/>
    <p:sldId id="627" r:id="rId20"/>
    <p:sldId id="628" r:id="rId21"/>
    <p:sldId id="629" r:id="rId22"/>
    <p:sldId id="630" r:id="rId23"/>
    <p:sldId id="642" r:id="rId24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5811" autoAdjust="0"/>
  </p:normalViewPr>
  <p:slideViewPr>
    <p:cSldViewPr>
      <p:cViewPr varScale="1">
        <p:scale>
          <a:sx n="99" d="100"/>
          <a:sy n="99" d="100"/>
        </p:scale>
        <p:origin x="6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748" tIns="46374" rIns="92748" bIns="46374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0"/>
            <a:ext cx="3026833" cy="46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748" tIns="46374" rIns="92748" bIns="46374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fld id="{4FB653D8-9081-4917-A649-ED11F71F7EEF}" type="datetime1">
              <a:rPr lang="en-US"/>
              <a:pPr>
                <a:defRPr/>
              </a:pPr>
              <a:t>2/13/2019</a:t>
            </a:fld>
            <a:endParaRPr lang="en-US"/>
          </a:p>
        </p:txBody>
      </p:sp>
      <p:sp>
        <p:nvSpPr>
          <p:cNvPr id="1434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755"/>
            <a:ext cx="3026833" cy="46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748" tIns="46374" rIns="92748" bIns="46374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19755"/>
            <a:ext cx="3026833" cy="46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748" tIns="46374" rIns="92748" bIns="46374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fld id="{578058CE-E35B-42BF-8523-BA33232EC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61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748" tIns="46374" rIns="92748" bIns="46374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316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879"/>
            <a:ext cx="5122333" cy="417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748" tIns="46374" rIns="92748" bIns="463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0"/>
            <a:ext cx="3026833" cy="46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748" tIns="46374" rIns="92748" bIns="46374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fld id="{7CBB0D2E-1E09-4F6A-AF74-8999AF11E2FB}" type="datetime1">
              <a:rPr lang="en-US"/>
              <a:pPr>
                <a:defRPr/>
              </a:pPr>
              <a:t>2/13/2019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755"/>
            <a:ext cx="3026833" cy="46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748" tIns="46374" rIns="92748" bIns="46374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19755"/>
            <a:ext cx="3026833" cy="46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748" tIns="46374" rIns="92748" bIns="46374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fld id="{E74BC215-5134-44AA-9A12-810D336FF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132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4516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916DF42-EEAA-45C0-BABD-BE3849A7DCD4}" type="datetime1">
              <a:rPr lang="en-US" smtClean="0">
                <a:latin typeface="Times New Roman" charset="0"/>
              </a:rPr>
              <a:pPr/>
              <a:t>2/13/2019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3F7852-CA84-43E1-B71F-819E437B35B0}" type="slidenum">
              <a:rPr lang="en-US" smtClean="0">
                <a:latin typeface="Times New Roman" charset="0"/>
              </a:rPr>
              <a:pPr/>
              <a:t>1</a:t>
            </a:fld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38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9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82F2AE9A-FDA2-4225-8F1F-6BB272E18B68}" type="datetimeFigureOut">
              <a:rPr kumimoji="0" lang="es-ES" sz="1800">
                <a:solidFill>
                  <a:srgbClr val="1F497D"/>
                </a:solidFill>
              </a:rPr>
              <a:pPr eaLnBrk="1" hangingPunct="1">
                <a:defRPr/>
              </a:pPr>
              <a:t>13/02/2019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6324600"/>
            <a:ext cx="5029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8110DE19-8D94-4D00-8E02-24062E397079}" type="slidenum">
              <a:rPr kumimoji="0" lang="en-US" sz="180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78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887C8C8F-BED2-4BAC-82CA-2D48A0D8F37C}" type="datetimeFigureOut">
              <a:rPr kumimoji="0" lang="es-ES" sz="1800">
                <a:solidFill>
                  <a:srgbClr val="1F497D"/>
                </a:solidFill>
              </a:rPr>
              <a:pPr eaLnBrk="1" hangingPunct="1">
                <a:defRPr/>
              </a:pPr>
              <a:t>13/02/2019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6324600"/>
            <a:ext cx="5029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4017A7EC-AC3E-4484-8787-5772EF05EA48}" type="slidenum">
              <a:rPr kumimoji="0" lang="en-US" sz="180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708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02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66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5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37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79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30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939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3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16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02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56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3979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73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840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141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65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221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52400" y="6553200"/>
            <a:ext cx="9448800" cy="457200"/>
          </a:xfrm>
          <a:prstGeom prst="rect">
            <a:avLst/>
          </a:prstGeom>
          <a:solidFill>
            <a:srgbClr val="DADEEA"/>
          </a:solidFill>
          <a:ln w="571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CA" sz="1000">
              <a:latin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00600" y="0"/>
            <a:ext cx="4343400" cy="838200"/>
          </a:xfrm>
          <a:prstGeom prst="rect">
            <a:avLst/>
          </a:prstGeom>
          <a:solidFill>
            <a:srgbClr val="DADE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kumimoji="0" lang="en-CA" sz="1000" b="1" dirty="0">
                <a:latin typeface="Arial" charset="0"/>
              </a:rPr>
              <a:t>© SAIT Polytechnic</a:t>
            </a:r>
            <a:r>
              <a:rPr kumimoji="0" lang="en-CA" sz="1000" dirty="0">
                <a:latin typeface="Arial" charset="0"/>
              </a:rPr>
              <a:t> – </a:t>
            </a:r>
            <a:r>
              <a:rPr kumimoji="0" lang="en-CA" sz="1000" i="1" dirty="0">
                <a:latin typeface="Arial" charset="0"/>
              </a:rPr>
              <a:t>School of Information and Communications Technologies</a:t>
            </a:r>
          </a:p>
          <a:p>
            <a:pPr eaLnBrk="1" hangingPunct="1">
              <a:defRPr/>
            </a:pPr>
            <a:endParaRPr kumimoji="0" lang="en-CA" sz="1000" dirty="0">
              <a:latin typeface="Arial" charset="0"/>
            </a:endParaRP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1752600"/>
            <a:ext cx="6400800" cy="3886200"/>
          </a:xfrm>
        </p:spPr>
        <p:txBody>
          <a:bodyPr/>
          <a:lstStyle>
            <a:lvl1pPr marL="0" indent="0" algn="ctr">
              <a:buFontTx/>
              <a:buNone/>
              <a:defRPr sz="2800" b="1"/>
            </a:lvl1pPr>
          </a:lstStyle>
          <a:p>
            <a:r>
              <a:rPr lang="en-US" smtClean="0"/>
              <a:t>Click to edit Master subtitle style</a:t>
            </a:r>
            <a:endParaRPr lang="en-CA" dirty="0"/>
          </a:p>
        </p:txBody>
      </p:sp>
      <p:pic>
        <p:nvPicPr>
          <p:cNvPr id="9" name="Picture 8" descr="PROJ216_slide_blu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5029200" cy="8382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 userDrawn="1"/>
        </p:nvSpPr>
        <p:spPr>
          <a:xfrm>
            <a:off x="4038600" y="0"/>
            <a:ext cx="5105400" cy="8382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>
              <a:defRPr sz="2400" b="0">
                <a:solidFill>
                  <a:schemeClr val="accent2">
                    <a:lumMod val="75000"/>
                  </a:schemeClr>
                </a:solidFill>
                <a:latin typeface="Georgia" pitchFamily="18" charset="0"/>
              </a:defRPr>
            </a:lvl1pPr>
          </a:lstStyle>
          <a:p>
            <a:pPr algn="ctr" eaLnBrk="1" hangingPunct="1">
              <a:defRPr/>
            </a:pPr>
            <a:r>
              <a:rPr lang="en-CA" sz="1400" i="1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– Software Project Concepts –</a:t>
            </a:r>
            <a:r>
              <a:rPr lang="en-CA" sz="2800" i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CA" sz="2800" i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CA" sz="2000" dirty="0" smtClean="0">
                <a:solidFill>
                  <a:schemeClr val="accent2">
                    <a:lumMod val="50000"/>
                  </a:schemeClr>
                </a:solidFill>
              </a:rPr>
              <a:t>Day 5</a:t>
            </a:r>
            <a:endParaRPr kumimoji="0" lang="en-CA" sz="2000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40856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609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648DF-E48E-46CF-B68A-934C7C737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A7C4B92C-2EFC-436A-8C46-260E25ABD0E1}" type="datetimeFigureOut">
              <a:rPr kumimoji="0" lang="es-ES" sz="1800">
                <a:solidFill>
                  <a:srgbClr val="1F497D"/>
                </a:solidFill>
              </a:rPr>
              <a:pPr eaLnBrk="1" hangingPunct="1">
                <a:defRPr/>
              </a:pPr>
              <a:t>13/02/2019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7E2122C3-31C8-4EF2-877B-D3226855C12D}" type="slidenum">
              <a:rPr kumimoji="0" lang="en-US" sz="180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3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D5310CB2-B579-4E78-B3C3-024209E75C62}" type="datetimeFigureOut">
              <a:rPr kumimoji="0" lang="es-ES" sz="1800">
                <a:solidFill>
                  <a:srgbClr val="1F497D"/>
                </a:solidFill>
              </a:rPr>
              <a:pPr eaLnBrk="1" hangingPunct="1">
                <a:defRPr/>
              </a:pPr>
              <a:t>13/02/2019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B70E7D59-40D9-4D74-A509-F2776FCF6B8F}" type="slidenum">
              <a:rPr kumimoji="0" lang="en-US" sz="180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8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0BB8F89F-FFCF-4333-BC23-DDED05DC4B3E}" type="datetimeFigureOut">
              <a:rPr kumimoji="0" lang="es-ES" sz="1800">
                <a:solidFill>
                  <a:srgbClr val="1F497D"/>
                </a:solidFill>
              </a:rPr>
              <a:pPr eaLnBrk="1" hangingPunct="1">
                <a:defRPr/>
              </a:pPr>
              <a:t>13/02/2019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26C3248C-8279-4411-9CE3-7AF9FB89F821}" type="slidenum">
              <a:rPr kumimoji="0" lang="en-US" sz="180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1E23E4A4-E1C4-4497-9E72-7F73A4C143F7}" type="datetimeFigureOut">
              <a:rPr kumimoji="0" lang="es-ES" sz="1800">
                <a:solidFill>
                  <a:srgbClr val="1F497D"/>
                </a:solidFill>
              </a:rPr>
              <a:pPr eaLnBrk="1" hangingPunct="1">
                <a:defRPr/>
              </a:pPr>
              <a:t>13/02/2019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66BE4CD6-B695-4E7E-882B-4D9B1EC0B5C1}" type="slidenum">
              <a:rPr kumimoji="0" lang="en-US" sz="180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17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5B1CE9A2-0D27-44EE-8F01-9189D53C1014}" type="datetimeFigureOut">
              <a:rPr kumimoji="0" lang="es-ES" sz="1800">
                <a:solidFill>
                  <a:srgbClr val="1F497D"/>
                </a:solidFill>
              </a:rPr>
              <a:pPr eaLnBrk="1" hangingPunct="1">
                <a:defRPr/>
              </a:pPr>
              <a:t>13/02/2019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76600" y="6324600"/>
            <a:ext cx="5029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C67FA000-44D6-4EB8-B811-9451EA7658A7}" type="slidenum">
              <a:rPr kumimoji="0" lang="en-US" sz="180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91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1F133474-A916-46B8-84F3-07ACACC104FA}" type="datetimeFigureOut">
              <a:rPr kumimoji="0" lang="es-ES" sz="1800">
                <a:solidFill>
                  <a:srgbClr val="1F497D"/>
                </a:solidFill>
              </a:rPr>
              <a:pPr eaLnBrk="1" hangingPunct="1">
                <a:defRPr/>
              </a:pPr>
              <a:t>13/02/2019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324600"/>
            <a:ext cx="5029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223ECDF1-6038-4B3A-BC74-B34B1AB56AB7}" type="slidenum">
              <a:rPr kumimoji="0" lang="en-US" sz="180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40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E54B3543-37F4-4B01-AC24-762C65C90DA4}" type="datetimeFigureOut">
              <a:rPr kumimoji="0" lang="es-ES" sz="1800">
                <a:solidFill>
                  <a:srgbClr val="1F497D"/>
                </a:solidFill>
              </a:rPr>
              <a:pPr eaLnBrk="1" hangingPunct="1">
                <a:defRPr/>
              </a:pPr>
              <a:t>13/02/2019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324600"/>
            <a:ext cx="5029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eaLnBrk="1" hangingPunct="1">
              <a:defRPr/>
            </a:pPr>
            <a:fld id="{4FBED0F0-D183-4E6E-9659-A10093F8F271}" type="slidenum">
              <a:rPr kumimoji="0" lang="en-US" sz="180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24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6" descr="wiley_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6248400"/>
            <a:ext cx="3619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838200" y="6289675"/>
            <a:ext cx="6308725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00" dirty="0">
                <a:solidFill>
                  <a:srgbClr val="1F497D"/>
                </a:solidFill>
                <a:latin typeface="Calibri"/>
              </a:rPr>
              <a:t>PowerPoint Presentation for Dennis, Wixom, &amp; Tegarden </a:t>
            </a:r>
            <a:r>
              <a:rPr kumimoji="0" lang="en-US" sz="1100" i="1" dirty="0">
                <a:solidFill>
                  <a:srgbClr val="1F497D"/>
                </a:solidFill>
                <a:latin typeface="Calibri"/>
              </a:rPr>
              <a:t>Systems Analysis and Design with UML, 3rd Edition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solidFill>
                  <a:srgbClr val="1F497D"/>
                </a:solidFill>
                <a:latin typeface="Calibri"/>
              </a:rPr>
              <a:t>Copyright © 2009 John Wiley &amp; Sons,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53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26262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 descr="PROJ216_slide_blue.jpg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0"/>
            <a:ext cx="5029200" cy="838200"/>
          </a:xfrm>
          <a:prstGeom prst="rect">
            <a:avLst/>
          </a:prstGeom>
        </p:spPr>
      </p:pic>
      <p:sp>
        <p:nvSpPr>
          <p:cNvPr id="19" name="Rectangle 6"/>
          <p:cNvSpPr txBox="1">
            <a:spLocks noChangeArrowheads="1"/>
          </p:cNvSpPr>
          <p:nvPr userDrawn="1"/>
        </p:nvSpPr>
        <p:spPr>
          <a:xfrm>
            <a:off x="4038600" y="0"/>
            <a:ext cx="5105400" cy="8382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>
              <a:defRPr sz="2400" b="0">
                <a:solidFill>
                  <a:schemeClr val="accent2">
                    <a:lumMod val="75000"/>
                  </a:schemeClr>
                </a:solidFill>
                <a:latin typeface="Georgia" pitchFamily="18" charset="0"/>
              </a:defRPr>
            </a:lvl1pPr>
          </a:lstStyle>
          <a:p>
            <a:pPr algn="ctr" eaLnBrk="1" hangingPunct="1">
              <a:defRPr/>
            </a:pPr>
            <a:r>
              <a:rPr lang="en-CA" sz="1400" i="1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– Software Project Concepts –</a:t>
            </a:r>
            <a:r>
              <a:rPr lang="en-CA" sz="2800" i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CA" sz="2800" i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CA" sz="2000" dirty="0" smtClean="0">
                <a:solidFill>
                  <a:schemeClr val="accent2">
                    <a:lumMod val="50000"/>
                  </a:schemeClr>
                </a:solidFill>
              </a:rPr>
              <a:t>Day 5</a:t>
            </a:r>
            <a:endParaRPr kumimoji="0" lang="en-CA" sz="2000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8286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4319015/differences-between-sequence-diagram-and-collaboration-diagram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ilemodeling.com/artifacts/stateMachineDiagram.htm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ml-diagrams.org/component-diagrams.html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ilemodeling.com/artifacts/deploymentDiagram.htm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n.codegear.com/article/31863#sequence-diagrams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 216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Software Project Concepts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CA" dirty="0" smtClean="0"/>
              <a:t>Day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838200"/>
            <a:ext cx="6096000" cy="1219200"/>
          </a:xfrm>
        </p:spPr>
        <p:txBody>
          <a:bodyPr/>
          <a:lstStyle/>
          <a:p>
            <a:r>
              <a:rPr lang="en-US" dirty="0" smtClean="0"/>
              <a:t>UML – Collaboration Diagrams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8305800" cy="4038600"/>
          </a:xfrm>
        </p:spPr>
        <p:txBody>
          <a:bodyPr/>
          <a:lstStyle/>
          <a:p>
            <a:pPr defTabSz="1065213">
              <a:lnSpc>
                <a:spcPct val="80000"/>
              </a:lnSpc>
            </a:pPr>
            <a:r>
              <a:rPr lang="en-US" dirty="0" smtClean="0"/>
              <a:t>Same information as sequence diagrams, but focused on objects’ interaction rather than time sequencing</a:t>
            </a:r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Time flow represented by numbering of messages </a:t>
            </a:r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Collaboration diagram can usually be automatically generated from sequence diagram and vice versa</a:t>
            </a:r>
          </a:p>
          <a:p>
            <a:pPr lvl="1" defTabSz="1065213">
              <a:lnSpc>
                <a:spcPct val="80000"/>
              </a:lnSpc>
              <a:buFont typeface="Monotype Sorts"/>
              <a:buNone/>
            </a:pPr>
            <a:endParaRPr lang="en-US" dirty="0"/>
          </a:p>
          <a:p>
            <a:pPr lvl="1" defTabSz="1065213">
              <a:lnSpc>
                <a:spcPct val="80000"/>
              </a:lnSpc>
              <a:buFont typeface="Monotype Sorts"/>
              <a:buNone/>
            </a:pPr>
            <a:endParaRPr lang="en-US" dirty="0" smtClean="0"/>
          </a:p>
          <a:p>
            <a:pPr defTabSz="1065213">
              <a:lnSpc>
                <a:spcPct val="80000"/>
              </a:lnSpc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stackoverflow.com/questions/14319015/differences-between-sequence-diagram-and-collaboration-diagram</a:t>
            </a:r>
            <a:endParaRPr lang="en-US" dirty="0" smtClean="0"/>
          </a:p>
          <a:p>
            <a:pPr defTabSz="1065213">
              <a:lnSpc>
                <a:spcPct val="80000"/>
              </a:lnSpc>
            </a:pPr>
            <a:endParaRPr lang="en-US" dirty="0" smtClean="0"/>
          </a:p>
          <a:p>
            <a:pPr lvl="1" defTabSz="1065213">
              <a:lnSpc>
                <a:spcPct val="80000"/>
              </a:lnSpc>
            </a:pPr>
            <a:endParaRPr lang="en-US" dirty="0" smtClean="0"/>
          </a:p>
          <a:p>
            <a:pPr defTabSz="1065213">
              <a:lnSpc>
                <a:spcPct val="8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42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838200"/>
            <a:ext cx="6096000" cy="1219200"/>
          </a:xfrm>
        </p:spPr>
        <p:txBody>
          <a:bodyPr/>
          <a:lstStyle/>
          <a:p>
            <a:r>
              <a:rPr lang="en-US" dirty="0" smtClean="0"/>
              <a:t>UML – State Transition Diagrams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8001000" cy="3886200"/>
          </a:xfrm>
        </p:spPr>
        <p:txBody>
          <a:bodyPr/>
          <a:lstStyle/>
          <a:p>
            <a:pPr defTabSz="1065213">
              <a:lnSpc>
                <a:spcPct val="80000"/>
              </a:lnSpc>
            </a:pPr>
            <a:endParaRPr lang="en-US" dirty="0" smtClean="0"/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Created for objects that exhibit non-trivial behaviour</a:t>
            </a:r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Shows changes of object’s states over time </a:t>
            </a:r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State changes are triggered by events</a:t>
            </a:r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May also show action that accompany state change</a:t>
            </a:r>
          </a:p>
          <a:p>
            <a:pPr defTabSz="1065213">
              <a:lnSpc>
                <a:spcPct val="80000"/>
              </a:lnSpc>
            </a:pPr>
            <a:endParaRPr lang="en-US" dirty="0" smtClean="0"/>
          </a:p>
          <a:p>
            <a:pPr defTabSz="1065213">
              <a:lnSpc>
                <a:spcPct val="80000"/>
              </a:lnSpc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www.agilemodeling.com/artifacts/stateMachineDiagram.htm</a:t>
            </a:r>
            <a:endParaRPr lang="en-US" dirty="0" smtClean="0"/>
          </a:p>
          <a:p>
            <a:pPr defTabSz="1065213">
              <a:lnSpc>
                <a:spcPct val="80000"/>
              </a:lnSpc>
            </a:pPr>
            <a:endParaRPr lang="en-US" dirty="0" smtClean="0"/>
          </a:p>
          <a:p>
            <a:pPr lvl="1" defTabSz="1065213">
              <a:lnSpc>
                <a:spcPct val="80000"/>
              </a:lnSpc>
            </a:pPr>
            <a:endParaRPr lang="en-US" dirty="0" smtClean="0"/>
          </a:p>
          <a:p>
            <a:pPr defTabSz="1065213">
              <a:lnSpc>
                <a:spcPct val="8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759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8200"/>
            <a:ext cx="9144000" cy="1219200"/>
          </a:xfrm>
        </p:spPr>
        <p:txBody>
          <a:bodyPr/>
          <a:lstStyle/>
          <a:p>
            <a:pPr algn="ctr"/>
            <a:r>
              <a:rPr lang="en-US" smtClean="0"/>
              <a:t>State Transition Diagram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057400"/>
            <a:ext cx="8153400" cy="3962400"/>
          </a:xfrm>
        </p:spPr>
        <p:txBody>
          <a:bodyPr/>
          <a:lstStyle/>
          <a:p>
            <a:pPr defTabSz="1065213">
              <a:lnSpc>
                <a:spcPct val="80000"/>
              </a:lnSpc>
            </a:pPr>
            <a:r>
              <a:rPr lang="en-US" dirty="0" smtClean="0"/>
              <a:t>Applies to only one object</a:t>
            </a:r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Only events that significantly change object state are included</a:t>
            </a:r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Only classes with significant behaviour have states</a:t>
            </a:r>
          </a:p>
          <a:p>
            <a:pPr defTabSz="1065213">
              <a:lnSpc>
                <a:spcPct val="80000"/>
              </a:lnSpc>
            </a:pPr>
            <a:r>
              <a:rPr lang="en-US" b="1" dirty="0" smtClean="0"/>
              <a:t>State</a:t>
            </a:r>
            <a:r>
              <a:rPr lang="en-US" dirty="0" smtClean="0"/>
              <a:t> is a time-span between 2 events</a:t>
            </a:r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State variables = properties of the object</a:t>
            </a:r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Events trigger state transitions</a:t>
            </a:r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Actions = object’s response to transitions</a:t>
            </a:r>
          </a:p>
          <a:p>
            <a:pPr lvl="1" defTabSz="1065213"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8200"/>
            <a:ext cx="9144000" cy="1219200"/>
          </a:xfrm>
        </p:spPr>
        <p:txBody>
          <a:bodyPr/>
          <a:lstStyle/>
          <a:p>
            <a:pPr algn="ctr"/>
            <a:r>
              <a:rPr lang="en-US" dirty="0" smtClean="0"/>
              <a:t>State Transition Diagram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763838" y="1981200"/>
          <a:ext cx="357187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VISIO" r:id="rId3" imgW="3021480" imgH="3739320" progId="Visio.Drawing.6">
                  <p:embed/>
                </p:oleObj>
              </mc:Choice>
              <mc:Fallback>
                <p:oleObj name="VISIO" r:id="rId3" imgW="3021480" imgH="373932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1981200"/>
                        <a:ext cx="3571875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8200"/>
            <a:ext cx="9144000" cy="1219200"/>
          </a:xfrm>
        </p:spPr>
        <p:txBody>
          <a:bodyPr/>
          <a:lstStyle/>
          <a:p>
            <a:pPr algn="ctr"/>
            <a:r>
              <a:rPr lang="en-US" dirty="0" smtClean="0"/>
              <a:t>State Transition Diagram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981200"/>
            <a:ext cx="7162800" cy="1219200"/>
          </a:xfrm>
        </p:spPr>
        <p:txBody>
          <a:bodyPr/>
          <a:lstStyle/>
          <a:p>
            <a:pPr defTabSz="1065213"/>
            <a:r>
              <a:rPr lang="en-US" sz="2200" dirty="0" smtClean="0"/>
              <a:t>Booking a Flight </a:t>
            </a:r>
          </a:p>
          <a:p>
            <a:pPr lvl="1" defTabSz="1065213"/>
            <a:endParaRPr lang="en-US" sz="2200" dirty="0" smtClean="0"/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01675" y="1981200"/>
          <a:ext cx="8137525" cy="487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VISIO" r:id="rId3" imgW="3869280" imgH="2317320" progId="Visio.Drawing.6">
                  <p:embed/>
                </p:oleObj>
              </mc:Choice>
              <mc:Fallback>
                <p:oleObj name="VISIO" r:id="rId3" imgW="3869280" imgH="2317320" progId="Visio.Drawing.6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1981200"/>
                        <a:ext cx="8137525" cy="487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 state transition diagram for a garage door opener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33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914400"/>
            <a:ext cx="6347713" cy="685800"/>
          </a:xfrm>
        </p:spPr>
        <p:txBody>
          <a:bodyPr/>
          <a:lstStyle/>
          <a:p>
            <a:r>
              <a:rPr lang="en-US" dirty="0" smtClean="0"/>
              <a:t>Component Diagram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Component diagram </a:t>
            </a:r>
            <a:r>
              <a:rPr lang="en-US" dirty="0" smtClean="0"/>
              <a:t>shows </a:t>
            </a:r>
            <a:r>
              <a:rPr lang="en-US" u="sng" dirty="0" smtClean="0"/>
              <a:t>physical design </a:t>
            </a:r>
            <a:r>
              <a:rPr lang="en-US" dirty="0" smtClean="0"/>
              <a:t>of software components, interfaces and ports</a:t>
            </a:r>
          </a:p>
          <a:p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www.uml-diagrams.org/component-diagrams.html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32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diagram shows physical nodes and components that runs of these nodes</a:t>
            </a:r>
          </a:p>
          <a:p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www.agilemodeling.com/artifacts/deploymentDiagram.htm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07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0"/>
            <a:ext cx="7239000" cy="1295400"/>
          </a:xfrm>
        </p:spPr>
        <p:txBody>
          <a:bodyPr/>
          <a:lstStyle/>
          <a:p>
            <a:pPr algn="ctr"/>
            <a:r>
              <a:rPr lang="en-US" dirty="0" smtClean="0"/>
              <a:t>Information System Architecture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362200"/>
            <a:ext cx="73152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Client-Server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Multi-Tiered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Web Architecture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7391400" cy="1143000"/>
          </a:xfrm>
        </p:spPr>
        <p:txBody>
          <a:bodyPr/>
          <a:lstStyle/>
          <a:p>
            <a:pPr algn="ctr"/>
            <a:r>
              <a:rPr lang="en-US" dirty="0" smtClean="0"/>
              <a:t>Client/Server Architecture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81200"/>
            <a:ext cx="7848600" cy="4419600"/>
          </a:xfrm>
        </p:spPr>
        <p:txBody>
          <a:bodyPr/>
          <a:lstStyle/>
          <a:p>
            <a:r>
              <a:rPr lang="en-US" dirty="0" smtClean="0"/>
              <a:t>Client functions</a:t>
            </a:r>
          </a:p>
          <a:p>
            <a:pPr lvl="1"/>
            <a:r>
              <a:rPr lang="en-US" sz="2200" dirty="0" smtClean="0"/>
              <a:t>formatting &amp; display</a:t>
            </a:r>
          </a:p>
          <a:p>
            <a:pPr lvl="1"/>
            <a:r>
              <a:rPr lang="en-US" sz="2200" dirty="0" smtClean="0"/>
              <a:t>data entry &amp; transmission to server</a:t>
            </a:r>
          </a:p>
          <a:p>
            <a:pPr lvl="1"/>
            <a:r>
              <a:rPr lang="en-US" sz="2200" dirty="0" smtClean="0"/>
              <a:t>query building</a:t>
            </a:r>
          </a:p>
          <a:p>
            <a:r>
              <a:rPr lang="en-US" dirty="0" smtClean="0"/>
              <a:t>Server functions</a:t>
            </a:r>
          </a:p>
          <a:p>
            <a:pPr lvl="1"/>
            <a:r>
              <a:rPr lang="en-US" sz="2200" dirty="0" smtClean="0"/>
              <a:t>processing requests from many clients</a:t>
            </a:r>
          </a:p>
          <a:p>
            <a:pPr lvl="1"/>
            <a:r>
              <a:rPr lang="en-US" sz="2200" dirty="0" smtClean="0"/>
              <a:t>locking, sharing</a:t>
            </a:r>
          </a:p>
          <a:p>
            <a:pPr lvl="1"/>
            <a:r>
              <a:rPr lang="en-US" sz="2200" dirty="0" smtClean="0"/>
              <a:t>load balancing</a:t>
            </a:r>
          </a:p>
          <a:p>
            <a:pPr lvl="1"/>
            <a:r>
              <a:rPr lang="en-US" sz="2200" dirty="0" smtClean="0"/>
              <a:t>transaction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43000"/>
            <a:ext cx="9144000" cy="838200"/>
          </a:xfrm>
        </p:spPr>
        <p:txBody>
          <a:bodyPr/>
          <a:lstStyle/>
          <a:p>
            <a:r>
              <a:rPr lang="en-US" dirty="0" smtClean="0"/>
              <a:t>Day 5 Agenda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057400"/>
            <a:ext cx="8153400" cy="41910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Class Diagram </a:t>
            </a:r>
            <a:r>
              <a:rPr lang="en-US" dirty="0"/>
              <a:t>D</a:t>
            </a:r>
            <a:r>
              <a:rPr lang="en-US" dirty="0" smtClean="0"/>
              <a:t>emo (MS Visio)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Class </a:t>
            </a:r>
            <a:r>
              <a:rPr lang="en-US" dirty="0"/>
              <a:t>D</a:t>
            </a:r>
            <a:r>
              <a:rPr lang="en-US" dirty="0" smtClean="0"/>
              <a:t>iagram Exercise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More UML Diagrams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Package diagram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Sequence diagrams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State </a:t>
            </a:r>
            <a:r>
              <a:rPr lang="en-US" dirty="0" smtClean="0"/>
              <a:t>transition diagrams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System </a:t>
            </a:r>
            <a:r>
              <a:rPr lang="en-US" dirty="0" smtClean="0"/>
              <a:t>Architecture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Client/Server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Multi-Tiered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Web Architecture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70C0"/>
                </a:solidFill>
              </a:rPr>
              <a:t>Workshop: finish UML Class Diagram– due </a:t>
            </a:r>
            <a:r>
              <a:rPr lang="en-US" dirty="0">
                <a:solidFill>
                  <a:srgbClr val="0070C0"/>
                </a:solidFill>
              </a:rPr>
              <a:t>8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.m. on Day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38200"/>
            <a:ext cx="7239000" cy="1143000"/>
          </a:xfrm>
        </p:spPr>
        <p:txBody>
          <a:bodyPr/>
          <a:lstStyle/>
          <a:p>
            <a:pPr algn="ctr"/>
            <a:r>
              <a:rPr lang="en-US" dirty="0" smtClean="0"/>
              <a:t>Multi-Tiered Architecture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960120" y="2133600"/>
            <a:ext cx="8001000" cy="4572000"/>
          </a:xfrm>
        </p:spPr>
        <p:txBody>
          <a:bodyPr/>
          <a:lstStyle/>
          <a:p>
            <a:r>
              <a:rPr lang="en-US" dirty="0" smtClean="0"/>
              <a:t>MVC – Model-View-Controller</a:t>
            </a:r>
          </a:p>
          <a:p>
            <a:r>
              <a:rPr lang="en-US" dirty="0" smtClean="0"/>
              <a:t>Presentation Layer</a:t>
            </a:r>
          </a:p>
          <a:p>
            <a:pPr lvl="1"/>
            <a:r>
              <a:rPr lang="en-US" dirty="0" smtClean="0"/>
              <a:t>thin client</a:t>
            </a:r>
          </a:p>
          <a:p>
            <a:pPr lvl="1"/>
            <a:r>
              <a:rPr lang="en-US" dirty="0" smtClean="0"/>
              <a:t>validation</a:t>
            </a:r>
          </a:p>
          <a:p>
            <a:r>
              <a:rPr lang="en-US" dirty="0" smtClean="0"/>
              <a:t>Business Layer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rocessing logic</a:t>
            </a:r>
          </a:p>
          <a:p>
            <a:pPr lvl="1"/>
            <a:r>
              <a:rPr lang="en-US" dirty="0" smtClean="0"/>
              <a:t>validation</a:t>
            </a:r>
          </a:p>
          <a:p>
            <a:r>
              <a:rPr lang="en-US" dirty="0" smtClean="0"/>
              <a:t>Data Layer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processing</a:t>
            </a:r>
          </a:p>
          <a:p>
            <a:r>
              <a:rPr lang="en-US" dirty="0" smtClean="0"/>
              <a:t>Additional layers, e.g. middleware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66800"/>
            <a:ext cx="9144000" cy="838200"/>
          </a:xfrm>
        </p:spPr>
        <p:txBody>
          <a:bodyPr/>
          <a:lstStyle/>
          <a:p>
            <a:pPr algn="ctr"/>
            <a:r>
              <a:rPr lang="en-US" dirty="0" smtClean="0"/>
              <a:t>Web Architecture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00400" y="2110770"/>
            <a:ext cx="4267200" cy="4203650"/>
            <a:chOff x="3200400" y="2110770"/>
            <a:chExt cx="4267200" cy="4203650"/>
          </a:xfrm>
        </p:grpSpPr>
        <p:sp>
          <p:nvSpPr>
            <p:cNvPr id="31747" name="Text Box 4"/>
            <p:cNvSpPr txBox="1">
              <a:spLocks noChangeArrowheads="1"/>
            </p:cNvSpPr>
            <p:nvPr/>
          </p:nvSpPr>
          <p:spPr bwMode="auto">
            <a:xfrm>
              <a:off x="3886200" y="2110770"/>
              <a:ext cx="1447800" cy="5232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31748" name="Text Box 5"/>
            <p:cNvSpPr txBox="1">
              <a:spLocks noChangeArrowheads="1"/>
            </p:cNvSpPr>
            <p:nvPr/>
          </p:nvSpPr>
          <p:spPr bwMode="auto">
            <a:xfrm>
              <a:off x="3733800" y="3515380"/>
              <a:ext cx="1752600" cy="5232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web server</a:t>
              </a:r>
            </a:p>
          </p:txBody>
        </p:sp>
        <p:sp>
          <p:nvSpPr>
            <p:cNvPr id="31749" name="Text Box 6"/>
            <p:cNvSpPr txBox="1">
              <a:spLocks noChangeArrowheads="1"/>
            </p:cNvSpPr>
            <p:nvPr/>
          </p:nvSpPr>
          <p:spPr bwMode="auto">
            <a:xfrm>
              <a:off x="3200400" y="4648200"/>
              <a:ext cx="2819400" cy="5232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application server</a:t>
              </a:r>
            </a:p>
          </p:txBody>
        </p:sp>
        <p:sp>
          <p:nvSpPr>
            <p:cNvPr id="31750" name="Text Box 7"/>
            <p:cNvSpPr txBox="1">
              <a:spLocks noChangeArrowheads="1"/>
            </p:cNvSpPr>
            <p:nvPr/>
          </p:nvSpPr>
          <p:spPr bwMode="auto">
            <a:xfrm>
              <a:off x="3352800" y="5791200"/>
              <a:ext cx="2438400" cy="5232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/>
                <a:buNone/>
              </a:pPr>
              <a:r>
                <a:rPr lang="en-US" dirty="0"/>
                <a:t>database server</a:t>
              </a:r>
            </a:p>
          </p:txBody>
        </p:sp>
        <p:sp>
          <p:nvSpPr>
            <p:cNvPr id="31751" name="AutoShape 8"/>
            <p:cNvSpPr>
              <a:spLocks noChangeArrowheads="1"/>
            </p:cNvSpPr>
            <p:nvPr/>
          </p:nvSpPr>
          <p:spPr bwMode="auto">
            <a:xfrm>
              <a:off x="4343400" y="2633990"/>
              <a:ext cx="485775" cy="867103"/>
            </a:xfrm>
            <a:prstGeom prst="downArrow">
              <a:avLst>
                <a:gd name="adj1" fmla="val 50000"/>
                <a:gd name="adj2" fmla="val 3063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1752" name="AutoShape 9"/>
            <p:cNvSpPr>
              <a:spLocks noChangeArrowheads="1"/>
            </p:cNvSpPr>
            <p:nvPr/>
          </p:nvSpPr>
          <p:spPr bwMode="auto">
            <a:xfrm>
              <a:off x="4343400" y="5181600"/>
              <a:ext cx="485775" cy="595313"/>
            </a:xfrm>
            <a:prstGeom prst="downArrow">
              <a:avLst>
                <a:gd name="adj1" fmla="val 50000"/>
                <a:gd name="adj2" fmla="val 3063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1753" name="AutoShape 10"/>
            <p:cNvSpPr>
              <a:spLocks noChangeArrowheads="1"/>
            </p:cNvSpPr>
            <p:nvPr/>
          </p:nvSpPr>
          <p:spPr bwMode="auto">
            <a:xfrm>
              <a:off x="4343400" y="4038600"/>
              <a:ext cx="485775" cy="595313"/>
            </a:xfrm>
            <a:prstGeom prst="downArrow">
              <a:avLst>
                <a:gd name="adj1" fmla="val 50000"/>
                <a:gd name="adj2" fmla="val 3063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4838700" y="2721604"/>
              <a:ext cx="2628900" cy="769309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391150" y="2854828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Internet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9790"/>
            <a:ext cx="6347713" cy="1320800"/>
          </a:xfrm>
        </p:spPr>
        <p:txBody>
          <a:bodyPr/>
          <a:lstStyle/>
          <a:p>
            <a:r>
              <a:rPr lang="en-US" dirty="0"/>
              <a:t>UML </a:t>
            </a:r>
            <a:r>
              <a:rPr lang="en-US" dirty="0" smtClean="0"/>
              <a:t>Class Diagram </a:t>
            </a:r>
            <a:r>
              <a:rPr lang="en-US" dirty="0"/>
              <a:t>Assignment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 diagram </a:t>
            </a:r>
            <a:r>
              <a:rPr lang="en-US" dirty="0"/>
              <a:t>that shows classes, their attributes and operations, and relationships between the classes. Make sure to indicate cardinality at the ends of relationships wherever applicable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800000"/>
                </a:solidFill>
              </a:rPr>
              <a:t>	DUE DATE: 8:00 a.m. on Day </a:t>
            </a:r>
            <a:r>
              <a:rPr lang="en-US" b="1" dirty="0" smtClean="0">
                <a:solidFill>
                  <a:srgbClr val="800000"/>
                </a:solidFill>
              </a:rPr>
              <a:t>6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457200"/>
            <a:r>
              <a:rPr lang="en-US" b="1">
                <a:solidFill>
                  <a:srgbClr val="7030A0"/>
                </a:solidFill>
              </a:rPr>
              <a:t>Create one copy of each diagram per group, but each student submits through learn.sait.ca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8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838200"/>
            <a:ext cx="6096000" cy="1219200"/>
          </a:xfrm>
        </p:spPr>
        <p:txBody>
          <a:bodyPr/>
          <a:lstStyle/>
          <a:p>
            <a:r>
              <a:rPr lang="en-US" dirty="0" smtClean="0"/>
              <a:t>UML – </a:t>
            </a:r>
            <a:r>
              <a:rPr lang="en-US" dirty="0"/>
              <a:t>P</a:t>
            </a:r>
            <a:r>
              <a:rPr lang="en-US" dirty="0" smtClean="0"/>
              <a:t>ackage Diagram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514600"/>
            <a:ext cx="8097520" cy="2895600"/>
          </a:xfrm>
        </p:spPr>
        <p:txBody>
          <a:bodyPr/>
          <a:lstStyle/>
          <a:p>
            <a:pPr defTabSz="1065213">
              <a:lnSpc>
                <a:spcPct val="80000"/>
              </a:lnSpc>
            </a:pPr>
            <a:r>
              <a:rPr lang="en-US" dirty="0" smtClean="0"/>
              <a:t>Relevant for medium to large size systems</a:t>
            </a:r>
          </a:p>
          <a:p>
            <a:pPr defTabSz="1065213">
              <a:lnSpc>
                <a:spcPct val="80000"/>
              </a:lnSpc>
            </a:pPr>
            <a:r>
              <a:rPr lang="en-US" dirty="0"/>
              <a:t>S</a:t>
            </a:r>
            <a:r>
              <a:rPr lang="en-US" dirty="0" smtClean="0"/>
              <a:t>hows how classes are grouped into packages</a:t>
            </a:r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Shows relationships between packages (e.g. one package imports another)</a:t>
            </a:r>
          </a:p>
          <a:p>
            <a:pPr defTabSz="1065213">
              <a:lnSpc>
                <a:spcPct val="80000"/>
              </a:lnSpc>
            </a:pPr>
            <a:endParaRPr lang="en-US" dirty="0" smtClean="0"/>
          </a:p>
          <a:p>
            <a:pPr marL="0" indent="0" defTabSz="1065213">
              <a:lnSpc>
                <a:spcPct val="80000"/>
              </a:lnSpc>
              <a:buNone/>
            </a:pPr>
            <a:endParaRPr lang="en-US" dirty="0"/>
          </a:p>
          <a:p>
            <a:pPr marL="0" indent="0" defTabSz="1065213">
              <a:lnSpc>
                <a:spcPct val="8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88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838200"/>
            <a:ext cx="6096000" cy="1219200"/>
          </a:xfrm>
        </p:spPr>
        <p:txBody>
          <a:bodyPr/>
          <a:lstStyle/>
          <a:p>
            <a:r>
              <a:rPr lang="en-US" dirty="0" smtClean="0"/>
              <a:t>UML – Sequence Diagrams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8305800" cy="4038600"/>
          </a:xfrm>
        </p:spPr>
        <p:txBody>
          <a:bodyPr/>
          <a:lstStyle/>
          <a:p>
            <a:pPr defTabSz="1065213">
              <a:lnSpc>
                <a:spcPct val="80000"/>
              </a:lnSpc>
            </a:pPr>
            <a:r>
              <a:rPr lang="en-US" dirty="0" smtClean="0"/>
              <a:t>Created for a use case</a:t>
            </a:r>
          </a:p>
          <a:p>
            <a:pPr lvl="1" defTabSz="1065213">
              <a:lnSpc>
                <a:spcPct val="80000"/>
              </a:lnSpc>
            </a:pPr>
            <a:r>
              <a:rPr lang="en-US" dirty="0" smtClean="0"/>
              <a:t>Multiple sequence diagrams for one use case show steps of different paths through the use case</a:t>
            </a:r>
          </a:p>
          <a:p>
            <a:pPr lvl="1" defTabSz="1065213">
              <a:lnSpc>
                <a:spcPct val="80000"/>
              </a:lnSpc>
            </a:pPr>
            <a:endParaRPr lang="en-US" dirty="0" smtClean="0"/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Shows objects involved in the behaviour</a:t>
            </a:r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Models sequence of events (interaction between objects)</a:t>
            </a:r>
          </a:p>
          <a:p>
            <a:pPr lvl="1" defTabSz="1065213">
              <a:lnSpc>
                <a:spcPct val="80000"/>
              </a:lnSpc>
            </a:pPr>
            <a:r>
              <a:rPr lang="en-US" dirty="0" smtClean="0"/>
              <a:t>which methods are called, arguments that are passed</a:t>
            </a:r>
          </a:p>
          <a:p>
            <a:pPr defTabSz="1065213">
              <a:lnSpc>
                <a:spcPct val="80000"/>
              </a:lnSpc>
            </a:pPr>
            <a:endParaRPr lang="en-US" dirty="0" smtClean="0"/>
          </a:p>
          <a:p>
            <a:pPr defTabSz="1065213">
              <a:lnSpc>
                <a:spcPct val="80000"/>
              </a:lnSpc>
            </a:pPr>
            <a:r>
              <a:rPr lang="en-US" dirty="0" smtClean="0"/>
              <a:t>Organized along time flow</a:t>
            </a:r>
          </a:p>
          <a:p>
            <a:pPr lvl="1" defTabSz="1065213">
              <a:lnSpc>
                <a:spcPct val="80000"/>
              </a:lnSpc>
            </a:pPr>
            <a:endParaRPr lang="en-US" dirty="0" smtClean="0"/>
          </a:p>
          <a:p>
            <a:pPr defTabSz="1065213">
              <a:lnSpc>
                <a:spcPct val="80000"/>
              </a:lnSpc>
            </a:pPr>
            <a:r>
              <a:rPr lang="en-US" dirty="0" smtClean="0">
                <a:hlinkClick r:id="rId2"/>
              </a:rPr>
              <a:t>http://www.agilemodeling.com/artifacts/sequenceDiagram.htm</a:t>
            </a:r>
          </a:p>
          <a:p>
            <a:pPr defTabSz="1065213">
              <a:lnSpc>
                <a:spcPct val="80000"/>
              </a:lnSpc>
            </a:pPr>
            <a:endParaRPr lang="en-US" dirty="0" smtClean="0">
              <a:hlinkClick r:id="rId2"/>
            </a:endParaRPr>
          </a:p>
          <a:p>
            <a:pPr marL="0" indent="0" defTabSz="1065213">
              <a:lnSpc>
                <a:spcPct val="80000"/>
              </a:lnSpc>
              <a:buNone/>
            </a:pPr>
            <a:endParaRPr lang="en-US" dirty="0" smtClean="0"/>
          </a:p>
          <a:p>
            <a:pPr lvl="1" defTabSz="1065213">
              <a:lnSpc>
                <a:spcPct val="8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59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Sequence Diagram Syntax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38238" y="1600200"/>
            <a:ext cx="6867525" cy="39814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69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Sequence Diagram Syntax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38238" y="1600200"/>
            <a:ext cx="6867525" cy="32194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08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Sequence Diagram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33475" y="1600200"/>
            <a:ext cx="6877050" cy="3810000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060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Steps to Build Sequence Diagrams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sz="2800" smtClean="0"/>
              <a:t>Set the context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sz="2800" smtClean="0"/>
              <a:t>Identify which objects will participate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sz="2800" smtClean="0"/>
              <a:t>Set the lifeline for each object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sz="2800" smtClean="0"/>
              <a:t>Lay out the messages from top to bottom of the diagram based on the order in which they are sent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sz="2800" smtClean="0"/>
              <a:t>Add execution occurrence to each object‘s lifeline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sz="2800" smtClean="0"/>
              <a:t>Validate the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4999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pPr algn="ctr"/>
            <a:r>
              <a:rPr lang="en-US" dirty="0" smtClean="0"/>
              <a:t>Can You Read This Diagram?</a:t>
            </a:r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899591"/>
              </p:ext>
            </p:extLst>
          </p:nvPr>
        </p:nvGraphicFramePr>
        <p:xfrm>
          <a:off x="533400" y="1371600"/>
          <a:ext cx="6856314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VISIO" r:id="rId3" imgW="3903480" imgH="3297600" progId="Visio.Drawing.6">
                  <p:embed/>
                </p:oleObj>
              </mc:Choice>
              <mc:Fallback>
                <p:oleObj name="VISIO" r:id="rId3" imgW="3903480" imgH="32976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1600"/>
                        <a:ext cx="6856314" cy="579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ey_SAD">
  <a:themeElements>
    <a:clrScheme name="Blue">
      <a:dk1>
        <a:srgbClr val="1F497D"/>
      </a:dk1>
      <a:lt1>
        <a:srgbClr val="C6D9F0"/>
      </a:lt1>
      <a:dk2>
        <a:srgbClr val="4F81BD"/>
      </a:dk2>
      <a:lt2>
        <a:srgbClr val="DBE5F1"/>
      </a:lt2>
      <a:accent1>
        <a:srgbClr val="17365D"/>
      </a:accent1>
      <a:accent2>
        <a:srgbClr val="366092"/>
      </a:accent2>
      <a:accent3>
        <a:srgbClr val="953734"/>
      </a:accent3>
      <a:accent4>
        <a:srgbClr val="E36C09"/>
      </a:accent4>
      <a:accent5>
        <a:srgbClr val="262626"/>
      </a:accent5>
      <a:accent6>
        <a:srgbClr val="5F497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OOST Slide Template</Template>
  <TotalTime>73029</TotalTime>
  <Words>484</Words>
  <Application>Microsoft Office PowerPoint</Application>
  <PresentationFormat>On-screen Show (4:3)</PresentationFormat>
  <Paragraphs>117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Monotype Sorts</vt:lpstr>
      <vt:lpstr>Arial</vt:lpstr>
      <vt:lpstr>Calibri</vt:lpstr>
      <vt:lpstr>Georgia</vt:lpstr>
      <vt:lpstr>Times New Roman</vt:lpstr>
      <vt:lpstr>Trebuchet MS</vt:lpstr>
      <vt:lpstr>Wingdings 3</vt:lpstr>
      <vt:lpstr>Wiley_SAD</vt:lpstr>
      <vt:lpstr>Facet</vt:lpstr>
      <vt:lpstr>VISIO</vt:lpstr>
      <vt:lpstr>PowerPoint Presentation</vt:lpstr>
      <vt:lpstr>Day 5 Agenda</vt:lpstr>
      <vt:lpstr>UML – Package Diagram</vt:lpstr>
      <vt:lpstr>UML – Sequence Diagrams</vt:lpstr>
      <vt:lpstr>Sequence Diagram Syntax</vt:lpstr>
      <vt:lpstr>More Sequence Diagram Syntax</vt:lpstr>
      <vt:lpstr>Sample Sequence Diagram</vt:lpstr>
      <vt:lpstr>Steps to Build Sequence Diagrams</vt:lpstr>
      <vt:lpstr>Can You Read This Diagram?</vt:lpstr>
      <vt:lpstr>UML – Collaboration Diagrams</vt:lpstr>
      <vt:lpstr>UML – State Transition Diagrams</vt:lpstr>
      <vt:lpstr>State Transition Diagram</vt:lpstr>
      <vt:lpstr>State Transition Diagram</vt:lpstr>
      <vt:lpstr>State Transition Diagram</vt:lpstr>
      <vt:lpstr>Exercise</vt:lpstr>
      <vt:lpstr>Component Diagram</vt:lpstr>
      <vt:lpstr>Deployment Diagram</vt:lpstr>
      <vt:lpstr>Information System Architecture</vt:lpstr>
      <vt:lpstr>Client/Server Architecture</vt:lpstr>
      <vt:lpstr>Multi-Tiered Architecture</vt:lpstr>
      <vt:lpstr>Web Architecture</vt:lpstr>
      <vt:lpstr>UML Class Diagram Assignment</vt:lpstr>
    </vt:vector>
  </TitlesOfParts>
  <Company>The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1 -- Monday</dc:title>
  <dc:creator>TGS</dc:creator>
  <cp:lastModifiedBy>DongMing Hu</cp:lastModifiedBy>
  <cp:revision>2742</cp:revision>
  <cp:lastPrinted>1999-02-25T15:34:44Z</cp:lastPrinted>
  <dcterms:created xsi:type="dcterms:W3CDTF">2001-02-06T02:44:33Z</dcterms:created>
  <dcterms:modified xsi:type="dcterms:W3CDTF">2019-02-13T20:37:43Z</dcterms:modified>
</cp:coreProperties>
</file>