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  <p:sldMasterId id="2147483844" r:id="rId2"/>
    <p:sldMasterId id="2147483859" r:id="rId3"/>
  </p:sldMasterIdLst>
  <p:notesMasterIdLst>
    <p:notesMasterId r:id="rId53"/>
  </p:notesMasterIdLst>
  <p:handoutMasterIdLst>
    <p:handoutMasterId r:id="rId54"/>
  </p:handoutMasterIdLst>
  <p:sldIdLst>
    <p:sldId id="256" r:id="rId4"/>
    <p:sldId id="257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60" r:id="rId13"/>
    <p:sldId id="263" r:id="rId14"/>
    <p:sldId id="264" r:id="rId15"/>
    <p:sldId id="265" r:id="rId16"/>
    <p:sldId id="267" r:id="rId17"/>
    <p:sldId id="270" r:id="rId18"/>
    <p:sldId id="271" r:id="rId19"/>
    <p:sldId id="272" r:id="rId20"/>
    <p:sldId id="273" r:id="rId21"/>
    <p:sldId id="275" r:id="rId22"/>
    <p:sldId id="305" r:id="rId23"/>
    <p:sldId id="277" r:id="rId24"/>
    <p:sldId id="278" r:id="rId25"/>
    <p:sldId id="279" r:id="rId26"/>
    <p:sldId id="280" r:id="rId27"/>
    <p:sldId id="281" r:id="rId28"/>
    <p:sldId id="282" r:id="rId29"/>
    <p:sldId id="333" r:id="rId30"/>
    <p:sldId id="334" r:id="rId31"/>
    <p:sldId id="283" r:id="rId32"/>
    <p:sldId id="335" r:id="rId33"/>
    <p:sldId id="341" r:id="rId34"/>
    <p:sldId id="336" r:id="rId35"/>
    <p:sldId id="342" r:id="rId36"/>
    <p:sldId id="337" r:id="rId37"/>
    <p:sldId id="285" r:id="rId38"/>
    <p:sldId id="338" r:id="rId39"/>
    <p:sldId id="343" r:id="rId40"/>
    <p:sldId id="344" r:id="rId41"/>
    <p:sldId id="345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03" r:id="rId52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>
      <p:cViewPr>
        <p:scale>
          <a:sx n="90" d="100"/>
          <a:sy n="90" d="100"/>
        </p:scale>
        <p:origin x="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24FEF5D-4DF2-4132-BA1D-1F475D6C6725}" type="datetime1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380CF62C-F8BC-4CCE-80C0-F6BB5FE19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4925" y="674688"/>
            <a:ext cx="4494213" cy="337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5E85B2D6-04B5-45D6-9D2F-BF712180C36A}" type="datetime1">
              <a:rPr lang="en-US"/>
              <a:pPr>
                <a:defRPr/>
              </a:pPr>
              <a:t>2/8/2019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9B53BEDA-F1BB-4CFC-ABED-00646CB8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42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  <a:t/>
            </a:r>
            <a:b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 smtClean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60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19200"/>
            <a:ext cx="22098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770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3886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5391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  <a:t/>
            </a:r>
            <a:b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 smtClean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146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460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9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0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1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5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5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17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3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656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219200"/>
            <a:ext cx="22098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770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8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057400"/>
            <a:ext cx="35052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5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8839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2057400"/>
            <a:ext cx="7162800" cy="3886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1052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A34A2E18-CD44-477F-BE58-865A7D633A2D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31D70A26-8612-446B-B38E-8DDD4B3CF307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96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7DF0F497-C808-486B-AB47-543FC41DEF7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68516EF3-4FC5-43C9-BBD2-506B96AB4BDA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71600"/>
            <a:ext cx="7772400" cy="4460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195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0BA168A6-35A3-441B-8A75-72D6F94ACA9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8A3E4A29-C1FD-4C96-A783-C625D7AE2ED0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BA7CD7A5-31F5-4D7D-89AA-8351D5169D90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DE111DA3-E016-4122-BC34-0BABFAE81B01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58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5E8320C8-DAEE-45E6-986D-99CF7C8D1987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E0AB65C4-9916-408E-A94C-166F8E7A852A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87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39958284-08D2-43CF-AB4F-B81FF608527A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CFDF6588-B9BC-4AF8-A25E-7FD55FD8B0E4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19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56516FC5-F269-46CC-A6B5-D0E512618064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149ECEBC-DC86-4562-A0E8-747FAAFD3644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76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C7D3BE10-97FC-47FF-8E31-AC4FE707FE51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BDF13701-E291-446A-8FDD-69723886E5C3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64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8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56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3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8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343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08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94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D7F40750-926C-4A41-AACC-F4DE55D1898D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A68ABFBE-0A0A-4CB0-92DF-1EED972D6E2B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305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hangingPunct="1">
              <a:defRPr/>
            </a:pPr>
            <a:fld id="{A5B1214A-A790-4FCB-9125-FC92C03EED7F}" type="datetimeFigureOut">
              <a:rPr kumimoji="0" lang="es-ES" sz="1800" smtClean="0">
                <a:solidFill>
                  <a:srgbClr val="1F497D"/>
                </a:solidFill>
              </a:rPr>
              <a:pPr eaLnBrk="1" hangingPunct="1">
                <a:defRPr/>
              </a:pPr>
              <a:t>08/02/2019</a:t>
            </a:fld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defRPr/>
            </a:pPr>
            <a:endParaRPr kumimoji="0" lang="en-US" sz="1800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>
              <a:defRPr/>
            </a:pPr>
            <a:fld id="{441D6E77-3D6C-47FC-A309-B02AAFB39279}" type="slidenum">
              <a:rPr kumimoji="0" lang="en-US" sz="1800" smtClean="0">
                <a:solidFill>
                  <a:srgbClr val="1F497D"/>
                </a:solidFill>
              </a:rPr>
              <a:pPr eaLnBrk="1" hangingPunct="1">
                <a:defRPr/>
              </a:pPr>
              <a:t>‹#›</a:t>
            </a:fld>
            <a:endParaRPr kumimoji="0" lang="en-US" sz="180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65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0"/>
            <a:ext cx="4343400" cy="838200"/>
          </a:xfrm>
          <a:prstGeom prst="rect">
            <a:avLst/>
          </a:prstGeom>
          <a:solidFill>
            <a:srgbClr val="DADE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latin typeface="Arial" charset="0"/>
              </a:rPr>
              <a:t>© SAIT Polytechnic</a:t>
            </a:r>
            <a:r>
              <a:rPr kumimoji="0" lang="en-CA" sz="1000" dirty="0">
                <a:latin typeface="Arial" charset="0"/>
              </a:rPr>
              <a:t> – </a:t>
            </a:r>
            <a:r>
              <a:rPr kumimoji="0" lang="en-CA" sz="1000" i="1" dirty="0"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latin typeface="Arial" charset="0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752600"/>
            <a:ext cx="6400800" cy="38862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 descr="PROJ216_sl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CA" sz="2800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CA" sz="2000" dirty="0" smtClean="0">
                <a:solidFill>
                  <a:schemeClr val="accent2">
                    <a:lumMod val="50000"/>
                  </a:schemeClr>
                </a:solidFill>
              </a:rPr>
              <a:t>Day 2</a:t>
            </a:r>
            <a:endParaRPr kumimoji="0" lang="en-CA" sz="2000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9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1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1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3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1905000"/>
            <a:ext cx="59436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PROJ216_slide_blu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  <a:t/>
            </a:r>
            <a:b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 smtClean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798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574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-152400" y="6553200"/>
            <a:ext cx="9448800" cy="457200"/>
          </a:xfrm>
          <a:prstGeom prst="rect">
            <a:avLst/>
          </a:prstGeom>
          <a:solidFill>
            <a:srgbClr val="DADEEA"/>
          </a:solidFill>
          <a:ln w="571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CA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en-CA" sz="1000" b="1" dirty="0">
                <a:solidFill>
                  <a:srgbClr val="000000"/>
                </a:solidFill>
                <a:latin typeface="Arial" charset="0"/>
              </a:rPr>
              <a:t>© SAIT Polytechnic</a:t>
            </a:r>
            <a:r>
              <a:rPr kumimoji="0" lang="en-CA" sz="10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kumimoji="0" lang="en-CA" sz="1000" i="1" dirty="0">
                <a:solidFill>
                  <a:srgbClr val="000000"/>
                </a:solidFill>
                <a:latin typeface="Arial" charset="0"/>
              </a:rPr>
              <a:t>School of Information and Communications Technologies</a:t>
            </a:r>
          </a:p>
          <a:p>
            <a:pPr eaLnBrk="1" hangingPunct="1">
              <a:defRPr/>
            </a:pPr>
            <a:endParaRPr kumimoji="0" lang="en-CA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1600200" y="1905000"/>
            <a:ext cx="5943600" cy="0"/>
          </a:xfrm>
          <a:prstGeom prst="line">
            <a:avLst/>
          </a:prstGeom>
          <a:noFill/>
          <a:ln w="38100" cmpd="dbl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PROJ216_slide_blu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5029200" cy="838200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4038600" y="0"/>
            <a:ext cx="5105400" cy="8382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sz="2400" b="0">
                <a:solidFill>
                  <a:schemeClr val="accent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pPr algn="ctr" eaLnBrk="1" hangingPunct="1">
              <a:defRPr/>
            </a:pPr>
            <a:r>
              <a:rPr lang="en-CA" sz="1400" i="1" dirty="0" smtClean="0">
                <a:solidFill>
                  <a:srgbClr val="333399">
                    <a:lumMod val="50000"/>
                  </a:srgbClr>
                </a:solidFill>
                <a:latin typeface="Arial" charset="0"/>
              </a:rPr>
              <a:t>– Software Project Concepts –</a:t>
            </a:r>
            <a: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  <a:t/>
            </a:r>
            <a:br>
              <a:rPr lang="en-CA" sz="2800" i="1" dirty="0" smtClean="0">
                <a:solidFill>
                  <a:srgbClr val="333399">
                    <a:lumMod val="50000"/>
                  </a:srgbClr>
                </a:solidFill>
              </a:rPr>
            </a:br>
            <a:r>
              <a:rPr lang="en-CA" sz="2000" dirty="0" smtClean="0">
                <a:solidFill>
                  <a:srgbClr val="333399">
                    <a:lumMod val="50000"/>
                  </a:srgbClr>
                </a:solidFill>
              </a:rPr>
              <a:t>Day 2</a:t>
            </a:r>
            <a:endParaRPr kumimoji="0" lang="en-CA" sz="2000" kern="0" dirty="0">
              <a:solidFill>
                <a:srgbClr val="333399">
                  <a:lumMod val="75000"/>
                </a:srgb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86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62673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4525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sl.edu/~sauterv/analysis/JAD.htm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a.wiley.com/WileyCDA/Section/id-302478.html?query=dennis&amp;field=AUTHOR_LASTNAMES" TargetMode="Externa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gile_software_development" TargetMode="External"/><Relationship Id="rId2" Type="http://schemas.openxmlformats.org/officeDocument/2006/relationships/hyperlink" Target="http://en.wikipedia.org/wiki/List_of_software_development_philosophies" TargetMode="Externa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://en.wikipedia.org/wiki/Extreme_Programming" TargetMode="External"/><Relationship Id="rId4" Type="http://schemas.openxmlformats.org/officeDocument/2006/relationships/hyperlink" Target="http://en.wikipedia.org/wiki/Scrum_(development)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garyagile.com/" TargetMode="Externa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 216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Software Project Concepts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CA" dirty="0" smtClean="0"/>
              <a:t>Day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CA" smtClean="0"/>
              <a:t>The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848600" cy="4267200"/>
          </a:xfrm>
        </p:spPr>
        <p:txBody>
          <a:bodyPr/>
          <a:lstStyle/>
          <a:p>
            <a:pPr marL="590550" indent="-533400" eaLnBrk="1" hangingPunct="1">
              <a:defRPr/>
            </a:pPr>
            <a:r>
              <a:rPr lang="en-US" dirty="0" smtClean="0"/>
              <a:t>Blueprint for the project</a:t>
            </a:r>
          </a:p>
          <a:p>
            <a:pPr marL="590550" indent="-533400" eaLnBrk="1" hangingPunct="1">
              <a:defRPr/>
            </a:pPr>
            <a:r>
              <a:rPr lang="en-US" dirty="0" smtClean="0"/>
              <a:t>Starts to take </a:t>
            </a:r>
            <a:r>
              <a:rPr lang="en-US" dirty="0" smtClean="0"/>
              <a:t>from </a:t>
            </a:r>
            <a:r>
              <a:rPr lang="en-US" dirty="0" smtClean="0"/>
              <a:t>early in the project</a:t>
            </a:r>
          </a:p>
          <a:p>
            <a:pPr marL="590550" indent="-533400" eaLnBrk="1" hangingPunct="1">
              <a:defRPr/>
            </a:pPr>
            <a:r>
              <a:rPr lang="en-US" dirty="0" smtClean="0"/>
              <a:t>Is updated and revised throughout the project</a:t>
            </a:r>
          </a:p>
          <a:p>
            <a:pPr marL="571500" indent="-457200" eaLnBrk="1" hangingPunct="1"/>
            <a:r>
              <a:rPr lang="en-US" dirty="0" smtClean="0"/>
              <a:t>Initial Project Plan defines:</a:t>
            </a:r>
            <a:endParaRPr lang="en-US" dirty="0"/>
          </a:p>
          <a:p>
            <a:pPr marL="895350" lvl="1" indent="-381000" eaLnBrk="1" hangingPunct="1"/>
            <a:r>
              <a:rPr lang="en-US" dirty="0"/>
              <a:t>Goals</a:t>
            </a:r>
          </a:p>
          <a:p>
            <a:pPr marL="1295400" lvl="2" indent="-381000" eaLnBrk="1" hangingPunct="1"/>
            <a:r>
              <a:rPr lang="en-US" dirty="0"/>
              <a:t>General objectives</a:t>
            </a:r>
          </a:p>
          <a:p>
            <a:pPr marL="1295400" lvl="2" indent="-381000" eaLnBrk="1" hangingPunct="1"/>
            <a:r>
              <a:rPr lang="en-US" dirty="0"/>
              <a:t>Vision for the project</a:t>
            </a:r>
          </a:p>
          <a:p>
            <a:pPr marL="1295400" lvl="2" indent="-381000" eaLnBrk="1" hangingPunct="1"/>
            <a:r>
              <a:rPr lang="en-US" dirty="0"/>
              <a:t>“Where we want to go”</a:t>
            </a:r>
          </a:p>
          <a:p>
            <a:pPr marL="895350" lvl="1" indent="-381000" eaLnBrk="1" hangingPunct="1"/>
            <a:r>
              <a:rPr lang="en-US" dirty="0"/>
              <a:t>Objectives</a:t>
            </a:r>
          </a:p>
          <a:p>
            <a:pPr marL="1295400" lvl="2" indent="-381000" eaLnBrk="1" hangingPunct="1"/>
            <a:r>
              <a:rPr lang="en-US" b="1" dirty="0"/>
              <a:t>S</a:t>
            </a:r>
            <a:r>
              <a:rPr lang="en-US" dirty="0"/>
              <a:t>pecific, </a:t>
            </a:r>
            <a:r>
              <a:rPr lang="en-US" b="1" dirty="0"/>
              <a:t>M</a:t>
            </a:r>
            <a:r>
              <a:rPr lang="en-US" dirty="0"/>
              <a:t>easureable, </a:t>
            </a:r>
            <a:r>
              <a:rPr lang="en-US" b="1" dirty="0"/>
              <a:t>A</a:t>
            </a:r>
            <a:r>
              <a:rPr lang="en-US" dirty="0"/>
              <a:t>chievable, </a:t>
            </a:r>
            <a:r>
              <a:rPr lang="en-US" b="1" dirty="0"/>
              <a:t>R</a:t>
            </a:r>
            <a:r>
              <a:rPr lang="en-US" dirty="0"/>
              <a:t>ealistic, </a:t>
            </a:r>
            <a:r>
              <a:rPr lang="en-US" b="1" dirty="0"/>
              <a:t>T</a:t>
            </a:r>
            <a:r>
              <a:rPr lang="en-US" dirty="0"/>
              <a:t>ime-bound</a:t>
            </a:r>
          </a:p>
          <a:p>
            <a:pPr marL="1295400" lvl="2" indent="-381000" eaLnBrk="1" hangingPunct="1"/>
            <a:r>
              <a:rPr lang="en-US" dirty="0"/>
              <a:t>“How we will get where we want to go”</a:t>
            </a:r>
          </a:p>
          <a:p>
            <a:pPr marL="590550" indent="-533400" eaLnBrk="1" hangingPunct="1">
              <a:defRPr/>
            </a:pPr>
            <a:endParaRPr lang="en-US" dirty="0" smtClean="0"/>
          </a:p>
          <a:p>
            <a:pPr eaLnBrk="1" hangingPunct="1">
              <a:buFont typeface="Monotype Sorts" pitchFamily="2" charset="2"/>
              <a:buChar char="z"/>
              <a:defRPr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Initial Project Plan 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343400"/>
          </a:xfrm>
        </p:spPr>
        <p:txBody>
          <a:bodyPr/>
          <a:lstStyle/>
          <a:p>
            <a:pPr marL="495300" indent="-381000" eaLnBrk="1" hangingPunct="1"/>
            <a:r>
              <a:rPr lang="en-US" dirty="0" smtClean="0"/>
              <a:t>Assumptions</a:t>
            </a:r>
          </a:p>
          <a:p>
            <a:pPr marL="895350" lvl="1" indent="-381000" eaLnBrk="1" hangingPunct="1"/>
            <a:r>
              <a:rPr lang="en-US" dirty="0" smtClean="0"/>
              <a:t>Must be documented to avoid problems later</a:t>
            </a:r>
          </a:p>
          <a:p>
            <a:pPr marL="495300" indent="-381000" eaLnBrk="1" hangingPunct="1"/>
            <a:r>
              <a:rPr lang="en-US" dirty="0" smtClean="0"/>
              <a:t>Contingency plans</a:t>
            </a:r>
          </a:p>
          <a:p>
            <a:pPr marL="895350" lvl="1" indent="-381000" eaLnBrk="1" hangingPunct="1"/>
            <a:r>
              <a:rPr lang="en-US" dirty="0" smtClean="0"/>
              <a:t>One for each assumption</a:t>
            </a:r>
          </a:p>
          <a:p>
            <a:pPr marL="895350" lvl="1" indent="-381000" eaLnBrk="1" hangingPunct="1"/>
            <a:r>
              <a:rPr lang="en-US" dirty="0" smtClean="0"/>
              <a:t>Plan for possible problems –probability and impact</a:t>
            </a:r>
          </a:p>
          <a:p>
            <a:pPr marL="495300" indent="-381000" eaLnBrk="1" hangingPunct="1"/>
            <a:r>
              <a:rPr lang="en-US" dirty="0" smtClean="0"/>
              <a:t>Scope</a:t>
            </a:r>
          </a:p>
          <a:p>
            <a:pPr marL="895350" lvl="1" indent="-381000" eaLnBrk="1" hangingPunct="1"/>
            <a:r>
              <a:rPr lang="en-US" dirty="0" smtClean="0"/>
              <a:t>Based on all of the above</a:t>
            </a:r>
          </a:p>
          <a:p>
            <a:pPr marL="895350" lvl="1" indent="-381000" eaLnBrk="1" hangingPunct="1"/>
            <a:r>
              <a:rPr lang="en-US" dirty="0" smtClean="0"/>
              <a:t>Includes what we will be doing in the project as well as specifying anything that we are not doing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Initial Project Plan – cont.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419600"/>
          </a:xfrm>
        </p:spPr>
        <p:txBody>
          <a:bodyPr/>
          <a:lstStyle/>
          <a:p>
            <a:pPr marL="571500" indent="-457200" eaLnBrk="1" hangingPunct="1"/>
            <a:r>
              <a:rPr lang="en-US" dirty="0" smtClean="0"/>
              <a:t>Define Phases, Milestones and End Products</a:t>
            </a:r>
          </a:p>
          <a:p>
            <a:pPr marL="571500" indent="-457200" eaLnBrk="1" hangingPunct="1"/>
            <a:r>
              <a:rPr lang="en-US" dirty="0" smtClean="0"/>
              <a:t>Define the Tasks </a:t>
            </a:r>
          </a:p>
          <a:p>
            <a:pPr marL="571500" indent="-457200" eaLnBrk="1" hangingPunct="1"/>
            <a:r>
              <a:rPr lang="en-US" dirty="0" smtClean="0"/>
              <a:t>Establish the Task Relationships</a:t>
            </a:r>
          </a:p>
          <a:p>
            <a:pPr marL="571500" indent="-457200" eaLnBrk="1" hangingPunct="1"/>
            <a:r>
              <a:rPr lang="en-US" dirty="0" smtClean="0"/>
              <a:t>Assign Resources and Costs</a:t>
            </a:r>
          </a:p>
          <a:p>
            <a:pPr marL="571500" indent="-457200" eaLnBrk="1" hangingPunct="1"/>
            <a:r>
              <a:rPr lang="en-US" dirty="0" smtClean="0"/>
              <a:t>Establish the Initial Plan as Your Project </a:t>
            </a:r>
            <a:r>
              <a:rPr lang="en-US" b="1" dirty="0" smtClean="0"/>
              <a:t>Baseline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Project Plan 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848600" cy="4343400"/>
          </a:xfrm>
        </p:spPr>
        <p:txBody>
          <a:bodyPr/>
          <a:lstStyle/>
          <a:p>
            <a:pPr marL="590550" indent="-533400" eaLnBrk="1" hangingPunct="1">
              <a:defRPr/>
            </a:pPr>
            <a:r>
              <a:rPr lang="en-US" dirty="0" smtClean="0"/>
              <a:t>Beyond the Initial Project Plan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Roles &amp; Responsibilities</a:t>
            </a:r>
          </a:p>
          <a:p>
            <a:pPr marL="1295400" lvl="2" indent="-381000" eaLnBrk="1" hangingPunct="1">
              <a:defRPr/>
            </a:pPr>
            <a:r>
              <a:rPr lang="en-US" dirty="0" smtClean="0"/>
              <a:t>Organization chart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Reporting</a:t>
            </a:r>
          </a:p>
          <a:p>
            <a:pPr marL="1295400" lvl="2" indent="-381000" eaLnBrk="1" hangingPunct="1">
              <a:defRPr/>
            </a:pPr>
            <a:r>
              <a:rPr lang="en-US" dirty="0" smtClean="0"/>
              <a:t>Status reports</a:t>
            </a:r>
          </a:p>
          <a:p>
            <a:pPr marL="1295400" lvl="2" indent="-381000" eaLnBrk="1" hangingPunct="1">
              <a:defRPr/>
            </a:pPr>
            <a:r>
              <a:rPr lang="en-US" dirty="0" smtClean="0"/>
              <a:t>Status meeting schedule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Change control plan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Acceptance procedure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Cost estimate</a:t>
            </a:r>
          </a:p>
          <a:p>
            <a:pPr marL="971550" lvl="1" indent="-457200" eaLnBrk="1" hangingPunct="1">
              <a:defRPr/>
            </a:pPr>
            <a:r>
              <a:rPr lang="en-US" dirty="0" smtClean="0"/>
              <a:t>Tasks &amp; Schedule (Gantt chart)</a:t>
            </a:r>
          </a:p>
          <a:p>
            <a:pPr marL="1371600" lvl="2" indent="-45720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Group Exercise 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8077200" cy="4267200"/>
          </a:xfrm>
        </p:spPr>
        <p:txBody>
          <a:bodyPr/>
          <a:lstStyle/>
          <a:p>
            <a:pPr marL="590550" indent="-533400" eaLnBrk="1" hangingPunct="1"/>
            <a:r>
              <a:rPr lang="en-US" dirty="0" smtClean="0">
                <a:solidFill>
                  <a:srgbClr val="002060"/>
                </a:solidFill>
              </a:rPr>
              <a:t>Working in your workshop groups for approximately 30 minutes, come up with a statement of goals, a list of objectives, assumptions, contingencies, and a scope definition for the Threaded </a:t>
            </a: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orkshop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Software Development Lifecycle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752600" y="1905000"/>
          <a:ext cx="554672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4784289" imgH="3984041" progId="Visio.Drawing.11">
                  <p:embed/>
                </p:oleObj>
              </mc:Choice>
              <mc:Fallback>
                <p:oleObj name="Visio" r:id="rId3" imgW="4784289" imgH="39840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546725" cy="462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Software Development Lifecycle -- Phases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Analysis Phases</a:t>
            </a:r>
            <a:endParaRPr lang="en-US" u="sng" dirty="0" smtClean="0"/>
          </a:p>
          <a:p>
            <a:pPr lvl="1" eaLnBrk="1" hangingPunct="1"/>
            <a:r>
              <a:rPr lang="en-US" dirty="0" smtClean="0"/>
              <a:t>Feasibility Study</a:t>
            </a:r>
          </a:p>
          <a:p>
            <a:pPr lvl="1" eaLnBrk="1" hangingPunct="1"/>
            <a:r>
              <a:rPr lang="en-US" dirty="0" smtClean="0"/>
              <a:t>Analysis of the Current System</a:t>
            </a:r>
          </a:p>
          <a:p>
            <a:pPr lvl="1" eaLnBrk="1" hangingPunct="1"/>
            <a:r>
              <a:rPr lang="en-US" dirty="0" smtClean="0"/>
              <a:t>Analysis of User Requirements </a:t>
            </a:r>
          </a:p>
          <a:p>
            <a:pPr lvl="1" eaLnBrk="1" hangingPunct="1"/>
            <a:r>
              <a:rPr lang="en-US" dirty="0" smtClean="0"/>
              <a:t>Selection of a Solution (Hardware and Software)</a:t>
            </a:r>
          </a:p>
          <a:p>
            <a:pPr lvl="1" eaLnBrk="1" hangingPunct="1"/>
            <a:r>
              <a:rPr lang="en-US" dirty="0" smtClean="0"/>
              <a:t>Hardware and Software Acquisition</a:t>
            </a:r>
          </a:p>
          <a:p>
            <a:pPr eaLnBrk="1" hangingPunct="1"/>
            <a:r>
              <a:rPr lang="en-US" dirty="0" smtClean="0"/>
              <a:t>System Design Phase</a:t>
            </a:r>
          </a:p>
          <a:p>
            <a:pPr lvl="1" eaLnBrk="1" hangingPunct="1"/>
            <a:r>
              <a:rPr lang="en-US" dirty="0" smtClean="0"/>
              <a:t>Detailed Design</a:t>
            </a:r>
          </a:p>
          <a:p>
            <a:pPr eaLnBrk="1" hangingPunct="1"/>
            <a:r>
              <a:rPr lang="en-US" dirty="0" smtClean="0"/>
              <a:t>System Implementation</a:t>
            </a:r>
            <a:endParaRPr lang="en-US" u="sng" dirty="0" smtClean="0"/>
          </a:p>
          <a:p>
            <a:pPr eaLnBrk="1" hangingPunct="1"/>
            <a:r>
              <a:rPr lang="en-US" dirty="0" smtClean="0"/>
              <a:t>System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Research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191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002060"/>
                </a:solidFill>
              </a:rPr>
              <a:t>Analysis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phase</a:t>
            </a:r>
          </a:p>
          <a:p>
            <a:pPr marL="990600" lvl="1" indent="-533400" eaLnBrk="1" hangingPunct="1"/>
            <a:r>
              <a:rPr lang="en-US" dirty="0" smtClean="0"/>
              <a:t>Inspect existing software implementation features</a:t>
            </a:r>
          </a:p>
          <a:p>
            <a:pPr marL="990600" lvl="1" indent="-533400" eaLnBrk="1" hangingPunct="1"/>
            <a:r>
              <a:rPr lang="en-US" dirty="0" smtClean="0"/>
              <a:t>Evaluate existing software based on businesses needs</a:t>
            </a:r>
          </a:p>
          <a:p>
            <a:pPr marL="990600" lvl="1" indent="-533400" eaLnBrk="1" hangingPunct="1"/>
            <a:r>
              <a:rPr lang="en-US" dirty="0" smtClean="0"/>
              <a:t>Propose enhancements to improve software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Feasibility Study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smtClean="0"/>
              <a:t>An attempt to determine whether or not the benefits of a new system are worth the cost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Review of the current system</a:t>
            </a:r>
          </a:p>
          <a:p>
            <a:pPr lvl="1" eaLnBrk="1" hangingPunct="1"/>
            <a:r>
              <a:rPr lang="en-US" smtClean="0"/>
              <a:t>Determine Preliminary User Requirements</a:t>
            </a:r>
          </a:p>
          <a:p>
            <a:pPr lvl="1" eaLnBrk="1" hangingPunct="1"/>
            <a:r>
              <a:rPr lang="en-US" smtClean="0"/>
              <a:t>Selection of Solution (Hardware and Software)</a:t>
            </a:r>
          </a:p>
          <a:p>
            <a:pPr lvl="1" eaLnBrk="1" hangingPunct="1"/>
            <a:r>
              <a:rPr lang="en-US" smtClean="0"/>
              <a:t>Project Plan</a:t>
            </a:r>
          </a:p>
          <a:p>
            <a:pPr lvl="1" eaLnBrk="1" hangingPunct="1"/>
            <a:r>
              <a:rPr lang="en-US" smtClean="0"/>
              <a:t>Economic evaluation (Cost/Benefit)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Feasibility Assessment  (Cost/Benefit Analysis)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Current System Study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smtClean="0"/>
              <a:t>An assessment of the current situation to determine the strengths as well as the problems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Document organization with end-users (Org. Chart)</a:t>
            </a:r>
          </a:p>
          <a:p>
            <a:pPr lvl="1" eaLnBrk="1" hangingPunct="1"/>
            <a:r>
              <a:rPr lang="en-US" smtClean="0"/>
              <a:t>Perform fact finding  (interviews, observation, questionnaires)</a:t>
            </a:r>
          </a:p>
          <a:p>
            <a:pPr lvl="1" eaLnBrk="1" hangingPunct="1"/>
            <a:r>
              <a:rPr lang="en-US" smtClean="0"/>
              <a:t>Document everything  (What, Where, When , Why, How and by Whom)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Current System Analysis Report (Problem Statement)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Day 2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Project Definition</a:t>
            </a:r>
          </a:p>
          <a:p>
            <a:pPr eaLnBrk="1" hangingPunct="1"/>
            <a:r>
              <a:rPr lang="en-US" dirty="0" smtClean="0"/>
              <a:t>Project Plan</a:t>
            </a:r>
          </a:p>
          <a:p>
            <a:pPr eaLnBrk="1" hangingPunct="1"/>
            <a:r>
              <a:rPr lang="en-US" dirty="0" smtClean="0"/>
              <a:t>Software Development Lifecycle</a:t>
            </a:r>
          </a:p>
          <a:p>
            <a:pPr eaLnBrk="1" hangingPunct="1"/>
            <a:r>
              <a:rPr lang="en-US" dirty="0"/>
              <a:t>Modern Software Development </a:t>
            </a:r>
            <a:r>
              <a:rPr lang="en-US" dirty="0" smtClean="0"/>
              <a:t>Approaches</a:t>
            </a:r>
          </a:p>
          <a:p>
            <a:pPr eaLnBrk="1" hangingPunct="1">
              <a:buFont typeface="Monotype Sorts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Work – continue working on the Proposal Presentation for the Travel Experts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Requirements Study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A definition of  the requirements for the new system</a:t>
            </a:r>
          </a:p>
          <a:p>
            <a:pPr lvl="1" eaLnBrk="1" hangingPunct="1"/>
            <a:r>
              <a:rPr lang="en-US" dirty="0" smtClean="0"/>
              <a:t>Based on the Current System</a:t>
            </a:r>
          </a:p>
          <a:p>
            <a:pPr lvl="2" eaLnBrk="1" hangingPunct="1"/>
            <a:r>
              <a:rPr lang="en-US" dirty="0" smtClean="0"/>
              <a:t>Should reflect its essential strengths and resolve its shortcomings</a:t>
            </a:r>
          </a:p>
          <a:p>
            <a:pPr lvl="1" eaLnBrk="1" hangingPunct="1"/>
            <a:r>
              <a:rPr lang="en-US" dirty="0" smtClean="0"/>
              <a:t>Includes Joint Application Design  (JAD) sessions</a:t>
            </a:r>
          </a:p>
          <a:p>
            <a:pPr lvl="2" eaLnBrk="1" hangingPunct="1"/>
            <a:r>
              <a:rPr lang="en-US" dirty="0" smtClean="0">
                <a:hlinkClick r:id="rId2"/>
              </a:rPr>
              <a:t>http://www.umsl.edu/~sauterv/analysis/JAD.html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The findings indicate </a:t>
            </a:r>
            <a:r>
              <a:rPr lang="en-US" u="sng" dirty="0" smtClean="0"/>
              <a:t>what</a:t>
            </a:r>
            <a:r>
              <a:rPr lang="en-US" dirty="0" smtClean="0"/>
              <a:t> is to be done (logical)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Hardware/Software Selection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 smtClean="0"/>
              <a:t>Determine hardware and software to use in the new system.  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Evaluate hardware and software alternatives</a:t>
            </a:r>
          </a:p>
          <a:p>
            <a:pPr lvl="1" eaLnBrk="1" hangingPunct="1"/>
            <a:r>
              <a:rPr lang="en-US" smtClean="0"/>
              <a:t>System Proposal</a:t>
            </a:r>
          </a:p>
          <a:p>
            <a:pPr lvl="1" eaLnBrk="1" hangingPunct="1"/>
            <a:r>
              <a:rPr lang="en-US" smtClean="0"/>
              <a:t>Develop Requests for Proposal  (RFP) if applicable</a:t>
            </a:r>
          </a:p>
          <a:p>
            <a:pPr lvl="1" eaLnBrk="1" hangingPunct="1"/>
            <a:r>
              <a:rPr lang="en-US" smtClean="0"/>
              <a:t>Update the Project Plan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System Proposal  (with proposed system configuration)</a:t>
            </a:r>
          </a:p>
          <a:p>
            <a:pPr lvl="1" eaLnBrk="1" hangingPunct="1"/>
            <a:r>
              <a:rPr lang="en-US" smtClean="0"/>
              <a:t>Request for Proposal (RFP)</a:t>
            </a:r>
          </a:p>
          <a:p>
            <a:pPr lvl="1" eaLnBrk="1" hangingPunct="1"/>
            <a:r>
              <a:rPr lang="en-US" smtClean="0"/>
              <a:t>Updated Project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Detail Design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572000"/>
          </a:xfrm>
        </p:spPr>
        <p:txBody>
          <a:bodyPr/>
          <a:lstStyle/>
          <a:p>
            <a:pPr eaLnBrk="1" hangingPunct="1"/>
            <a:r>
              <a:rPr lang="en-US" smtClean="0"/>
              <a:t>Determine </a:t>
            </a:r>
            <a:r>
              <a:rPr lang="en-US" u="sng" smtClean="0"/>
              <a:t>how</a:t>
            </a:r>
            <a:r>
              <a:rPr lang="en-US" smtClean="0"/>
              <a:t> the new system is going to work on the software and hardware to be used 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Design specifications</a:t>
            </a:r>
          </a:p>
          <a:p>
            <a:pPr lvl="1" eaLnBrk="1" hangingPunct="1"/>
            <a:r>
              <a:rPr lang="en-US" smtClean="0"/>
              <a:t>Database design</a:t>
            </a:r>
          </a:p>
          <a:p>
            <a:pPr lvl="1" eaLnBrk="1" hangingPunct="1"/>
            <a:r>
              <a:rPr lang="en-US" smtClean="0"/>
              <a:t>Design walk-throughs</a:t>
            </a:r>
          </a:p>
          <a:p>
            <a:pPr lvl="1" eaLnBrk="1" hangingPunct="1"/>
            <a:r>
              <a:rPr lang="en-US" smtClean="0"/>
              <a:t>Test plan for all testing update Project 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Detail Design Specification</a:t>
            </a:r>
          </a:p>
          <a:p>
            <a:pPr lvl="1" eaLnBrk="1" hangingPunct="1"/>
            <a:r>
              <a:rPr lang="en-US" smtClean="0"/>
              <a:t>Test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Construction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800600"/>
          </a:xfrm>
        </p:spPr>
        <p:txBody>
          <a:bodyPr/>
          <a:lstStyle/>
          <a:p>
            <a:pPr eaLnBrk="1" hangingPunct="1"/>
            <a:r>
              <a:rPr lang="en-US" smtClean="0"/>
              <a:t>Programming, testing and documentation of the applications based on the requirements specifications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Programming, Testing, Documentation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Documented Source Programs</a:t>
            </a:r>
          </a:p>
          <a:p>
            <a:pPr lvl="1" eaLnBrk="1" hangingPunct="1"/>
            <a:r>
              <a:rPr lang="en-US" smtClean="0"/>
              <a:t>User and Operations Guides</a:t>
            </a:r>
          </a:p>
          <a:p>
            <a:pPr lvl="1" eaLnBrk="1" hangingPunct="1"/>
            <a:r>
              <a:rPr lang="en-US" smtClean="0"/>
              <a:t>Test Results</a:t>
            </a:r>
          </a:p>
          <a:p>
            <a:pPr lvl="1" eaLnBrk="1" hangingPunct="1"/>
            <a:r>
              <a:rPr lang="en-US" smtClean="0"/>
              <a:t>Training Materials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smtClean="0"/>
              <a:t>Correct environment is set up at the user/client site so that the system can be installed  </a:t>
            </a:r>
          </a:p>
          <a:p>
            <a:pPr eaLnBrk="1" hangingPunct="1"/>
            <a:r>
              <a:rPr lang="en-US" smtClean="0"/>
              <a:t>Standard Activities</a:t>
            </a:r>
          </a:p>
          <a:p>
            <a:pPr lvl="1" eaLnBrk="1" hangingPunct="1"/>
            <a:r>
              <a:rPr lang="en-US" smtClean="0"/>
              <a:t>Install and test the system to ensure it is workable</a:t>
            </a:r>
          </a:p>
          <a:p>
            <a:pPr lvl="1" eaLnBrk="1" hangingPunct="1"/>
            <a:r>
              <a:rPr lang="en-US" smtClean="0"/>
              <a:t>Convert user data</a:t>
            </a:r>
          </a:p>
          <a:p>
            <a:pPr lvl="1" eaLnBrk="1" hangingPunct="1"/>
            <a:r>
              <a:rPr lang="en-US" smtClean="0"/>
              <a:t>Train the users</a:t>
            </a:r>
          </a:p>
          <a:p>
            <a:pPr lvl="1" eaLnBrk="1" hangingPunct="1"/>
            <a:r>
              <a:rPr lang="en-US" smtClean="0"/>
              <a:t>Activities common to every phase</a:t>
            </a:r>
          </a:p>
          <a:p>
            <a:pPr eaLnBrk="1" hangingPunct="1"/>
            <a:r>
              <a:rPr lang="en-US" smtClean="0"/>
              <a:t>End Product(s)</a:t>
            </a:r>
          </a:p>
          <a:p>
            <a:pPr lvl="1" eaLnBrk="1" hangingPunct="1"/>
            <a:r>
              <a:rPr lang="en-US" smtClean="0"/>
              <a:t>Updated user and operations guides</a:t>
            </a:r>
          </a:p>
          <a:p>
            <a:pPr lvl="1" eaLnBrk="1" hangingPunct="1"/>
            <a:r>
              <a:rPr lang="en-US" smtClean="0"/>
              <a:t>Enhancement/change requests</a:t>
            </a:r>
          </a:p>
          <a:p>
            <a:pPr lvl="1" eaLnBrk="1" hangingPunct="1"/>
            <a:r>
              <a:rPr lang="en-US" smtClean="0"/>
              <a:t>Corrected source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Maintenance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495800"/>
          </a:xfrm>
        </p:spPr>
        <p:txBody>
          <a:bodyPr/>
          <a:lstStyle/>
          <a:p>
            <a:pPr eaLnBrk="1" hangingPunct="1"/>
            <a:r>
              <a:rPr lang="en-US" smtClean="0"/>
              <a:t>Two main activities:</a:t>
            </a:r>
          </a:p>
          <a:p>
            <a:pPr marL="971550" lvl="1" indent="-514350" eaLnBrk="1" hangingPunct="1">
              <a:buFont typeface="Arial Black" pitchFamily="34" charset="0"/>
              <a:buAutoNum type="arabicPeriod"/>
            </a:pPr>
            <a:r>
              <a:rPr lang="en-US" smtClean="0"/>
              <a:t>To correct any "bugs" which arise as the result of ongoing system use  </a:t>
            </a:r>
          </a:p>
          <a:p>
            <a:pPr marL="971550" lvl="1" indent="-514350" eaLnBrk="1" hangingPunct="1">
              <a:buFont typeface="Arial Black" pitchFamily="34" charset="0"/>
              <a:buAutoNum type="arabicPeriod"/>
            </a:pPr>
            <a:r>
              <a:rPr lang="en-US" smtClean="0"/>
              <a:t>To deal with requested user enhancements, or necessary changes based on new needs, for example, changed government regulations</a:t>
            </a:r>
          </a:p>
          <a:p>
            <a:pPr eaLnBrk="1" hangingPunct="1"/>
            <a:r>
              <a:rPr lang="en-US" smtClean="0"/>
              <a:t>Change must be requested in writing, and the full SDLC process must follow  </a:t>
            </a:r>
          </a:p>
          <a:p>
            <a:pPr eaLnBrk="1" hangingPunct="1"/>
            <a:r>
              <a:rPr lang="en-US" smtClean="0"/>
              <a:t>End Products include any program or documentation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Development Methodologies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Systems Analysis &amp; Design with UML version 2.0: An Object-Oriented Approach, Denis, Wixom, </a:t>
            </a:r>
            <a:r>
              <a:rPr lang="en-US" dirty="0" err="1" smtClean="0"/>
              <a:t>Tegarden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Edition, John Wiley &amp; Sons, 2009 </a:t>
            </a:r>
          </a:p>
          <a:p>
            <a:pPr marL="342900" lvl="1" indent="-342900" eaLnBrk="1" hangingPunct="1"/>
            <a:r>
              <a:rPr lang="en-US" dirty="0">
                <a:solidFill>
                  <a:srgbClr val="0070C0"/>
                </a:solidFill>
              </a:rPr>
              <a:t>The subsequent blue-background slides are from this </a:t>
            </a:r>
            <a:r>
              <a:rPr lang="en-US" dirty="0" smtClean="0">
                <a:solidFill>
                  <a:srgbClr val="0070C0"/>
                </a:solidFill>
              </a:rPr>
              <a:t>book</a:t>
            </a:r>
            <a:endParaRPr lang="en-US" dirty="0" smtClean="0"/>
          </a:p>
          <a:p>
            <a:pPr eaLnBrk="1" hangingPunct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edition is available, 2012</a:t>
            </a:r>
          </a:p>
          <a:p>
            <a:pPr marL="457200" lvl="1" indent="0" eaLnBrk="1" hangingPunct="1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ca.wiley.com/WileyCDA/Section/id-302478.html?query=dennis&amp;field=AUTHOR_LASTNAMES</a:t>
            </a: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Categories of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Structured Design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Waterfall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Parallel Development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Rapid Application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Phased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Prototyping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Throwaway Prototyping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Agile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eXtreme Programming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Structured Design 1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600200"/>
            <a:ext cx="6324600" cy="3781425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886075" y="5495925"/>
            <a:ext cx="356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 smtClean="0">
                <a:solidFill>
                  <a:srgbClr val="1F497D"/>
                </a:solidFill>
              </a:rPr>
              <a:t>Waterfall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20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Waterfall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Original structured design methodology</a:t>
            </a:r>
          </a:p>
          <a:p>
            <a:pPr eaLnBrk="1" hangingPunct="1"/>
            <a:r>
              <a:rPr lang="en-US" dirty="0" smtClean="0"/>
              <a:t>Each phase must be complete before the next one starts</a:t>
            </a:r>
          </a:p>
          <a:p>
            <a:pPr eaLnBrk="1" hangingPunct="1"/>
            <a:r>
              <a:rPr lang="en-US" dirty="0" smtClean="0"/>
              <a:t>Client must sign-off</a:t>
            </a:r>
          </a:p>
          <a:p>
            <a:pPr lvl="1" eaLnBrk="1" hangingPunct="1"/>
            <a:r>
              <a:rPr lang="en-US" dirty="0" smtClean="0"/>
              <a:t>  Any further changes done as maintenance</a:t>
            </a:r>
          </a:p>
          <a:p>
            <a:pPr eaLnBrk="1" hangingPunct="1"/>
            <a:r>
              <a:rPr lang="en-US" dirty="0" smtClean="0"/>
              <a:t>QA must approve deliverables</a:t>
            </a:r>
          </a:p>
          <a:p>
            <a:pPr eaLnBrk="1" hangingPunct="1"/>
            <a:r>
              <a:rPr lang="en-US" dirty="0" smtClean="0"/>
              <a:t>Documentation must be complete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Question: What are the advantages and disadvantages of waterfall development methodology?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Definition – Required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20000" cy="4267200"/>
          </a:xfrm>
        </p:spPr>
        <p:txBody>
          <a:bodyPr/>
          <a:lstStyle/>
          <a:p>
            <a:r>
              <a:rPr lang="en-CA" b="1" dirty="0" smtClean="0"/>
              <a:t>Purpose </a:t>
            </a:r>
            <a:r>
              <a:rPr lang="en-CA" dirty="0" smtClean="0"/>
              <a:t>– Why? (organizational objective, problem being solved, priority level)</a:t>
            </a:r>
          </a:p>
          <a:p>
            <a:r>
              <a:rPr lang="en-CA" b="1" dirty="0" smtClean="0"/>
              <a:t>Goals &amp; Objectives</a:t>
            </a:r>
          </a:p>
          <a:p>
            <a:r>
              <a:rPr lang="en-CA" b="1" dirty="0" smtClean="0"/>
              <a:t>Success Criteria</a:t>
            </a:r>
          </a:p>
          <a:p>
            <a:r>
              <a:rPr lang="en-CA" b="1" dirty="0" smtClean="0"/>
              <a:t>Project Context</a:t>
            </a:r>
            <a:r>
              <a:rPr lang="en-CA" dirty="0" smtClean="0"/>
              <a:t> – relation to the organization, relation to other projects</a:t>
            </a:r>
          </a:p>
          <a:p>
            <a:r>
              <a:rPr lang="en-CA" b="1" dirty="0" smtClean="0"/>
              <a:t>Scope Specification </a:t>
            </a:r>
            <a:r>
              <a:rPr lang="en-CA" dirty="0" smtClean="0"/>
              <a:t>– defines boundaries</a:t>
            </a:r>
          </a:p>
          <a:p>
            <a:r>
              <a:rPr lang="en-CA" b="1" dirty="0" smtClean="0"/>
              <a:t>Out-of-Scope Specifications </a:t>
            </a:r>
          </a:p>
          <a:p>
            <a:r>
              <a:rPr lang="en-CA" b="1" dirty="0" smtClean="0"/>
              <a:t>Assumptions</a:t>
            </a:r>
          </a:p>
          <a:p>
            <a:r>
              <a:rPr lang="en-CA" b="1" dirty="0" smtClean="0"/>
              <a:t>Constraints </a:t>
            </a:r>
            <a:r>
              <a:rPr lang="en-CA" dirty="0" smtClean="0"/>
              <a:t>– any business event, schedule, budget, resource, technology constraints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Structured Design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600200"/>
            <a:ext cx="5761038" cy="3733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2886075" y="5495925"/>
            <a:ext cx="329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 smtClean="0">
                <a:solidFill>
                  <a:srgbClr val="1F497D"/>
                </a:solidFill>
              </a:rPr>
              <a:t>Parallel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2984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arallel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Planning, analysis, and general design up front</a:t>
            </a:r>
          </a:p>
          <a:p>
            <a:pPr eaLnBrk="1" hangingPunct="1"/>
            <a:r>
              <a:rPr lang="en-US" dirty="0"/>
              <a:t>Independent parts developed at the same </a:t>
            </a:r>
            <a:r>
              <a:rPr lang="en-US" dirty="0" smtClean="0"/>
              <a:t>time (design, implementation)</a:t>
            </a:r>
          </a:p>
          <a:p>
            <a:pPr eaLnBrk="1" hangingPunct="1"/>
            <a:r>
              <a:rPr lang="en-US" dirty="0" smtClean="0"/>
              <a:t>Integration needed once parts are developed</a:t>
            </a: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Question: What are the main advantage of parallel development over waterfall development? What are the challenges it brings</a:t>
            </a:r>
          </a:p>
        </p:txBody>
      </p:sp>
    </p:spTree>
    <p:extLst>
      <p:ext uri="{BB962C8B-B14F-4D97-AF65-F5344CB8AC3E}">
        <p14:creationId xmlns:p14="http://schemas.microsoft.com/office/powerpoint/2010/main" val="35271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Rapid Application Development 1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1600200"/>
            <a:ext cx="4689475" cy="3733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2895600" y="5495925"/>
            <a:ext cx="328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 smtClean="0">
                <a:solidFill>
                  <a:srgbClr val="1F497D"/>
                </a:solidFill>
              </a:rPr>
              <a:t>Phased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369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RAD Phased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The idea of Rapid Application Development is to get part of the system developed quickly and delivered to the users</a:t>
            </a:r>
          </a:p>
          <a:p>
            <a:pPr eaLnBrk="1" hangingPunct="1"/>
            <a:r>
              <a:rPr lang="en-US" dirty="0" smtClean="0"/>
              <a:t>In phased development, system is developed in phases (versions) sequentially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Question: What should be included in the first version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32207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282944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Rapid Application Development 2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600200"/>
            <a:ext cx="6029325" cy="25908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081338" y="4352925"/>
            <a:ext cx="301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 smtClean="0">
                <a:solidFill>
                  <a:srgbClr val="1F497D"/>
                </a:solidFill>
              </a:rPr>
              <a:t>System Prototyping</a:t>
            </a:r>
          </a:p>
        </p:txBody>
      </p:sp>
    </p:spTree>
    <p:extLst>
      <p:ext uri="{BB962C8B-B14F-4D97-AF65-F5344CB8AC3E}">
        <p14:creationId xmlns:p14="http://schemas.microsoft.com/office/powerpoint/2010/main" val="3181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Prototyping Methodology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Starts with a “quick and dirty” program that provides minimal features; features added to it iteratively after obtaining users’ feedback</a:t>
            </a:r>
          </a:p>
          <a:p>
            <a:pPr eaLnBrk="1" hangingPunct="1"/>
            <a:r>
              <a:rPr lang="en-US" dirty="0" smtClean="0"/>
              <a:t>Users involved in the development process</a:t>
            </a:r>
          </a:p>
          <a:p>
            <a:pPr eaLnBrk="1" hangingPunct="1"/>
            <a:r>
              <a:rPr lang="en-US" dirty="0" smtClean="0"/>
              <a:t>Challenge with careful methodological analysis</a:t>
            </a:r>
          </a:p>
          <a:p>
            <a:pPr eaLnBrk="1" hangingPunct="1"/>
            <a:r>
              <a:rPr lang="en-US" dirty="0" smtClean="0"/>
              <a:t>Also known as Iterative Model or Spiral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82944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Rapid Application Development 3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5063" y="1600200"/>
            <a:ext cx="6832600" cy="3124200"/>
          </a:xfrm>
          <a:ln>
            <a:solidFill>
              <a:schemeClr val="bg1">
                <a:lumMod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2667000" y="4962525"/>
            <a:ext cx="3648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kumimoji="0" lang="en-US" altLang="en-US" sz="2800" smtClean="0">
                <a:solidFill>
                  <a:srgbClr val="1F497D"/>
                </a:solidFill>
              </a:rPr>
              <a:t>Throwaway Prototyping</a:t>
            </a:r>
          </a:p>
        </p:txBody>
      </p:sp>
    </p:spTree>
    <p:extLst>
      <p:ext uri="{BB962C8B-B14F-4D97-AF65-F5344CB8AC3E}">
        <p14:creationId xmlns:p14="http://schemas.microsoft.com/office/powerpoint/2010/main" val="760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09601"/>
            <a:ext cx="5827713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Throwaway Prototyping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2209800"/>
            <a:ext cx="6858000" cy="2438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Refines key issues BEFORE the system is built</a:t>
            </a:r>
          </a:p>
          <a:p>
            <a:pPr eaLnBrk="1" hangingPunct="1"/>
            <a:r>
              <a:rPr lang="en-US" dirty="0" smtClean="0"/>
              <a:t>Experience gained in creating the prototype facilitates development of the “real” system</a:t>
            </a:r>
          </a:p>
          <a:p>
            <a:pPr eaLnBrk="1" hangingPunct="1"/>
            <a:r>
              <a:rPr lang="en-US" dirty="0" smtClean="0"/>
              <a:t>Produces more stable and reliable systems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81000" y="50802"/>
            <a:ext cx="6347713" cy="1320800"/>
          </a:xfrm>
        </p:spPr>
        <p:txBody>
          <a:bodyPr/>
          <a:lstStyle/>
          <a:p>
            <a:r>
              <a:rPr lang="en-US" altLang="en-US" dirty="0" smtClean="0"/>
              <a:t>Selecting the Right Methodology*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26227"/>
              </p:ext>
            </p:extLst>
          </p:nvPr>
        </p:nvGraphicFramePr>
        <p:xfrm>
          <a:off x="762000" y="1447802"/>
          <a:ext cx="76200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69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Usefulness</a:t>
                      </a:r>
                      <a:r>
                        <a:rPr lang="en-US" sz="1800" baseline="0" dirty="0" smtClean="0"/>
                        <a:t> for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Waterfall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Phased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Prototyping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Throwaway Prototyping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Unclear user requirements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Unfamiliar technology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Complex</a:t>
                      </a:r>
                      <a:r>
                        <a:rPr lang="en-US" sz="1800" baseline="0" dirty="0" smtClean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Reliable</a:t>
                      </a:r>
                      <a:r>
                        <a:rPr lang="en-US" sz="1800" baseline="0" dirty="0" smtClean="0"/>
                        <a:t> systems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 time schedule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Poor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A3E"/>
                          </a:solidFill>
                        </a:rPr>
                        <a:t>Excellent</a:t>
                      </a:r>
                      <a:endParaRPr lang="en-US" sz="1600" dirty="0">
                        <a:solidFill>
                          <a:srgbClr val="008A3E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00800" y="5867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- simplified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8839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Selecting a Methodology: Discussion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915400" cy="449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Roanake</a:t>
            </a:r>
            <a:r>
              <a:rPr lang="en-US" dirty="0" smtClean="0"/>
              <a:t> Software Consulting Company (RSCC) is  a large consulting firm with offices around the world. The company wants to build a new knowledge management system that can identify and track the expertise of individual consultants anywhere in the world based on their education and prior experience</a:t>
            </a:r>
          </a:p>
          <a:p>
            <a:pPr eaLnBrk="1" hangingPunct="1"/>
            <a:r>
              <a:rPr lang="en-US" dirty="0" smtClean="0"/>
              <a:t>Assume this </a:t>
            </a:r>
            <a:r>
              <a:rPr lang="en-US" smtClean="0"/>
              <a:t>is  a new </a:t>
            </a:r>
            <a:r>
              <a:rPr lang="en-US" dirty="0" smtClean="0"/>
              <a:t>idea that has never been attempted</a:t>
            </a:r>
          </a:p>
          <a:p>
            <a:pPr eaLnBrk="1" hangingPunct="1"/>
            <a:r>
              <a:rPr lang="en-US" dirty="0" smtClean="0"/>
              <a:t>RSCC has an international network, but the offices in each country may use somewhat different hardware and software</a:t>
            </a:r>
          </a:p>
          <a:p>
            <a:pPr eaLnBrk="1" hangingPunct="1"/>
            <a:r>
              <a:rPr lang="en-US" dirty="0" smtClean="0"/>
              <a:t>RSCC management wants the system up an d running within a year.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What type of methodology would you recommend and why?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5 minutes in small groups, then compare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307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</a:t>
            </a:r>
            <a:r>
              <a:rPr lang="en-CA" dirty="0" smtClean="0"/>
              <a:t>Definition - </a:t>
            </a:r>
            <a:r>
              <a:rPr lang="en-CA" dirty="0"/>
              <a:t>Required </a:t>
            </a:r>
            <a:r>
              <a:rPr lang="en-CA" dirty="0" smtClean="0"/>
              <a:t>Elements 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924800" cy="4495800"/>
          </a:xfrm>
        </p:spPr>
        <p:txBody>
          <a:bodyPr/>
          <a:lstStyle/>
          <a:p>
            <a:r>
              <a:rPr lang="en-CA" b="1" dirty="0" smtClean="0"/>
              <a:t>Risks </a:t>
            </a:r>
            <a:r>
              <a:rPr lang="en-CA" dirty="0" smtClean="0"/>
              <a:t>– any uncertain event or condition (risk) that, if occurs, could have a negative effect on the project</a:t>
            </a:r>
          </a:p>
          <a:p>
            <a:r>
              <a:rPr lang="en-CA" b="1" dirty="0" smtClean="0"/>
              <a:t>Stakeholders</a:t>
            </a:r>
            <a:r>
              <a:rPr lang="en-CA" dirty="0" smtClean="0"/>
              <a:t> – all individuals, business unites and organizations involved </a:t>
            </a:r>
            <a:r>
              <a:rPr lang="en-CA" dirty="0" smtClean="0"/>
              <a:t>in </a:t>
            </a:r>
            <a:r>
              <a:rPr lang="en-CA" dirty="0" smtClean="0"/>
              <a:t>the project, their roles, and mutual relationships</a:t>
            </a:r>
          </a:p>
          <a:p>
            <a:pPr lvl="1"/>
            <a:r>
              <a:rPr lang="en-CA" dirty="0" smtClean="0"/>
              <a:t>All stakeholders must be identified</a:t>
            </a:r>
          </a:p>
          <a:p>
            <a:pPr lvl="1"/>
            <a:r>
              <a:rPr lang="en-CA" dirty="0" smtClean="0"/>
              <a:t>All major stakeholders must approve the Project Definition document</a:t>
            </a:r>
          </a:p>
          <a:p>
            <a:r>
              <a:rPr lang="en-CA" b="1" dirty="0" smtClean="0"/>
              <a:t>Recommended Project Approach </a:t>
            </a:r>
            <a:r>
              <a:rPr lang="en-CA" dirty="0" smtClean="0"/>
              <a:t>– recommended approach to getting the work done and why it was selected over any other options (key strategies, methodologies and technologies to be used)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051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Modern Development Methods</a:t>
            </a:r>
            <a:endParaRPr lang="en-CA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20000" cy="3886200"/>
          </a:xfrm>
        </p:spPr>
        <p:txBody>
          <a:bodyPr/>
          <a:lstStyle/>
          <a:p>
            <a:pPr eaLnBrk="1" hangingPunct="1"/>
            <a:r>
              <a:rPr lang="en-CA" dirty="0" smtClean="0"/>
              <a:t>Many approaches</a:t>
            </a:r>
          </a:p>
          <a:p>
            <a:pPr lvl="1" eaLnBrk="1" hangingPunct="1"/>
            <a:r>
              <a:rPr lang="en-CA" dirty="0" smtClean="0">
                <a:hlinkClick r:id="rId2"/>
              </a:rPr>
              <a:t>http://en.wikipedia.org/wiki/List_of_software_development_philosophies</a:t>
            </a:r>
            <a:endParaRPr lang="en-CA" dirty="0" smtClean="0"/>
          </a:p>
          <a:p>
            <a:pPr eaLnBrk="1" hangingPunct="1"/>
            <a:r>
              <a:rPr lang="en-CA" dirty="0" smtClean="0"/>
              <a:t>Agile Development</a:t>
            </a:r>
          </a:p>
          <a:p>
            <a:pPr lvl="1"/>
            <a:r>
              <a:rPr lang="en-CA" dirty="0" smtClean="0">
                <a:hlinkClick r:id="rId3"/>
              </a:rPr>
              <a:t>http://en.wikipedia.org/wiki/Agile_software_development</a:t>
            </a:r>
            <a:endParaRPr lang="en-CA" dirty="0" smtClean="0"/>
          </a:p>
          <a:p>
            <a:pPr lvl="1"/>
            <a:r>
              <a:rPr lang="en-CA" dirty="0" smtClean="0"/>
              <a:t>Many techniques and methodologies</a:t>
            </a:r>
          </a:p>
          <a:p>
            <a:pPr lvl="2"/>
            <a:r>
              <a:rPr lang="en-CA" dirty="0" smtClean="0">
                <a:hlinkClick r:id="rId4"/>
              </a:rPr>
              <a:t>http://en.wikipedia.org/wiki/Scrum_(development)</a:t>
            </a:r>
            <a:endParaRPr lang="en-CA" dirty="0" smtClean="0"/>
          </a:p>
          <a:p>
            <a:pPr lvl="2" eaLnBrk="1" hangingPunct="1"/>
            <a:r>
              <a:rPr lang="en-CA" dirty="0" smtClean="0">
                <a:hlinkClick r:id="rId5"/>
              </a:rPr>
              <a:t>http://en.wikipedia.org/wiki/Extreme_Programming</a:t>
            </a:r>
            <a:endParaRPr lang="en-CA" dirty="0" smtClean="0"/>
          </a:p>
          <a:p>
            <a:pPr lvl="2" eaLnBrk="1" hangingPunct="1"/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86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CA" smtClean="0"/>
              <a:t>Agile Development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8001000" cy="4152900"/>
          </a:xfrm>
        </p:spPr>
        <p:txBody>
          <a:bodyPr/>
          <a:lstStyle/>
          <a:p>
            <a:pPr eaLnBrk="1" hangingPunct="1"/>
            <a:r>
              <a:rPr lang="en-CA" dirty="0" smtClean="0"/>
              <a:t>Encourages frequent inspection and adaptation</a:t>
            </a:r>
          </a:p>
          <a:p>
            <a:pPr eaLnBrk="1" hangingPunct="1"/>
            <a:r>
              <a:rPr lang="en-CA" dirty="0" smtClean="0"/>
              <a:t>Leadership philosophy that encourages team work, self-organization and accountability</a:t>
            </a:r>
          </a:p>
          <a:p>
            <a:pPr eaLnBrk="1" hangingPunct="1"/>
            <a:r>
              <a:rPr lang="en-CA" dirty="0" smtClean="0"/>
              <a:t>Allows for rapid delivery of high-quality software</a:t>
            </a:r>
          </a:p>
          <a:p>
            <a:pPr eaLnBrk="1" hangingPunct="1"/>
            <a:r>
              <a:rPr lang="en-CA" dirty="0" smtClean="0"/>
              <a:t>Aligns development with customer needs</a:t>
            </a:r>
          </a:p>
          <a:p>
            <a:pPr eaLnBrk="1" hangingPunct="1"/>
            <a:r>
              <a:rPr lang="en-CA" dirty="0" smtClean="0"/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70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pPr eaLnBrk="1" hangingPunct="1"/>
            <a:r>
              <a:rPr lang="en-CA" smtClean="0"/>
              <a:t>Agile Principles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96200" cy="4419600"/>
          </a:xfrm>
        </p:spPr>
        <p:txBody>
          <a:bodyPr/>
          <a:lstStyle/>
          <a:p>
            <a:pPr eaLnBrk="1" hangingPunct="1"/>
            <a:r>
              <a:rPr lang="en-CA" dirty="0" smtClean="0"/>
              <a:t>Individuals and interactions over processes and tools </a:t>
            </a:r>
          </a:p>
          <a:p>
            <a:pPr eaLnBrk="1" hangingPunct="1"/>
            <a:r>
              <a:rPr lang="en-CA" dirty="0" smtClean="0"/>
              <a:t>Working software over comprehensive documentation </a:t>
            </a:r>
          </a:p>
          <a:p>
            <a:pPr eaLnBrk="1" hangingPunct="1"/>
            <a:r>
              <a:rPr lang="en-CA" dirty="0" smtClean="0"/>
              <a:t>Customer collaboration over contract negotiation </a:t>
            </a:r>
          </a:p>
          <a:p>
            <a:pPr eaLnBrk="1" hangingPunct="1"/>
            <a:r>
              <a:rPr lang="en-CA" dirty="0" smtClean="0"/>
              <a:t>Responding to change over following a plan </a:t>
            </a:r>
          </a:p>
          <a:p>
            <a:pPr lvl="1" eaLnBrk="1" hangingPunct="1"/>
            <a:r>
              <a:rPr lang="en-US" dirty="0" smtClean="0">
                <a:hlinkClick r:id="rId2"/>
              </a:rPr>
              <a:t>http://agilemanifesto.org/</a:t>
            </a:r>
            <a:r>
              <a:rPr lang="en-US" dirty="0" smtClean="0"/>
              <a:t> </a:t>
            </a:r>
          </a:p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49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Agile Development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4343400"/>
          </a:xfrm>
        </p:spPr>
        <p:txBody>
          <a:bodyPr/>
          <a:lstStyle/>
          <a:p>
            <a:pPr eaLnBrk="1" hangingPunct="1"/>
            <a:r>
              <a:rPr lang="en-US" smtClean="0"/>
              <a:t>Phases</a:t>
            </a:r>
          </a:p>
          <a:p>
            <a:pPr lvl="1" eaLnBrk="1" hangingPunct="1"/>
            <a:r>
              <a:rPr lang="en-US" smtClean="0"/>
              <a:t>IRUF - Initial Requirements Up Front</a:t>
            </a:r>
          </a:p>
          <a:p>
            <a:pPr lvl="1" eaLnBrk="1" hangingPunct="1"/>
            <a:r>
              <a:rPr lang="en-US" smtClean="0"/>
              <a:t>Initial Architecture</a:t>
            </a:r>
          </a:p>
          <a:p>
            <a:pPr lvl="1" eaLnBrk="1" hangingPunct="1"/>
            <a:r>
              <a:rPr lang="en-US" smtClean="0"/>
              <a:t>Construction</a:t>
            </a:r>
          </a:p>
          <a:p>
            <a:pPr lvl="2" eaLnBrk="1" hangingPunct="1"/>
            <a:r>
              <a:rPr lang="en-US" smtClean="0"/>
              <a:t>Iterations between 2 &amp; 6 weeks in length</a:t>
            </a:r>
          </a:p>
          <a:p>
            <a:pPr lvl="2" eaLnBrk="1" hangingPunct="1"/>
            <a:r>
              <a:rPr lang="en-US" smtClean="0"/>
              <a:t>Detailed modeling -- requirements, analysis, design, and system integration</a:t>
            </a:r>
          </a:p>
          <a:p>
            <a:pPr lvl="1" eaLnBrk="1" hangingPunct="1"/>
            <a:r>
              <a:rPr lang="en-US" smtClean="0"/>
              <a:t>Deployment (Implementation)</a:t>
            </a:r>
          </a:p>
          <a:p>
            <a:pPr lvl="1" eaLnBrk="1" hangingPunct="1"/>
            <a:r>
              <a:rPr lang="en-US" smtClean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4120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Agile Development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8001000" cy="3810000"/>
          </a:xfrm>
        </p:spPr>
        <p:txBody>
          <a:bodyPr/>
          <a:lstStyle/>
          <a:p>
            <a:pPr eaLnBrk="1" hangingPunct="1"/>
            <a:r>
              <a:rPr lang="en-US" smtClean="0"/>
              <a:t>Avoid “Big Modeling Up Front” syndrome</a:t>
            </a:r>
          </a:p>
          <a:p>
            <a:pPr lvl="1" eaLnBrk="1" hangingPunct="1"/>
            <a:r>
              <a:rPr lang="en-US" smtClean="0"/>
              <a:t>tendency to try to design entire application before starting to build</a:t>
            </a:r>
          </a:p>
          <a:p>
            <a:pPr lvl="1" eaLnBrk="1" hangingPunct="1"/>
            <a:r>
              <a:rPr lang="en-US" smtClean="0"/>
              <a:t>comes from construction industry</a:t>
            </a:r>
          </a:p>
          <a:p>
            <a:pPr lvl="2" eaLnBrk="1" hangingPunct="1"/>
            <a:r>
              <a:rPr lang="en-US" smtClean="0"/>
              <a:t>however, software is more flexible than concrete</a:t>
            </a:r>
          </a:p>
          <a:p>
            <a:pPr lvl="2" eaLnBrk="1" hangingPunct="1"/>
            <a:r>
              <a:rPr lang="en-US" smtClean="0"/>
              <a:t>software is more difficult to understand at start of development</a:t>
            </a:r>
          </a:p>
          <a:p>
            <a:pPr lvl="2" eaLnBrk="1" hangingPunct="1"/>
            <a:r>
              <a:rPr lang="en-US" smtClean="0"/>
              <a:t>needs to be iterative</a:t>
            </a:r>
          </a:p>
        </p:txBody>
      </p:sp>
    </p:spTree>
    <p:extLst>
      <p:ext uri="{BB962C8B-B14F-4D97-AF65-F5344CB8AC3E}">
        <p14:creationId xmlns:p14="http://schemas.microsoft.com/office/powerpoint/2010/main" val="4182461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Simple, elegant software is more valuable than complex (complicated) hard-to-maintain software</a:t>
            </a:r>
          </a:p>
          <a:p>
            <a:pPr eaLnBrk="1" hangingPunct="1"/>
            <a:r>
              <a:rPr lang="en-US" dirty="0" smtClean="0"/>
              <a:t>Testing</a:t>
            </a:r>
          </a:p>
          <a:p>
            <a:pPr lvl="1" eaLnBrk="1" hangingPunct="1"/>
            <a:r>
              <a:rPr lang="en-US" dirty="0" smtClean="0"/>
              <a:t>Automated</a:t>
            </a:r>
          </a:p>
          <a:p>
            <a:pPr lvl="1" eaLnBrk="1" hangingPunct="1"/>
            <a:r>
              <a:rPr lang="en-US" dirty="0" smtClean="0"/>
              <a:t>Test Driven Development (TDD)</a:t>
            </a:r>
          </a:p>
          <a:p>
            <a:pPr lvl="2" eaLnBrk="1" hangingPunct="1"/>
            <a:r>
              <a:rPr lang="en-CA" dirty="0" smtClean="0">
                <a:hlinkClick r:id="rId2"/>
              </a:rPr>
              <a:t>http://en.wikipedia.org/wiki/Test-driven_development</a:t>
            </a:r>
            <a:endParaRPr lang="en-US" dirty="0" smtClean="0"/>
          </a:p>
          <a:p>
            <a:pPr lvl="2" eaLnBrk="1" hangingPunct="1"/>
            <a:r>
              <a:rPr lang="en-US" dirty="0" smtClean="0"/>
              <a:t>Tests created before code is written, as code is written, after code is written, after bugs are fixed</a:t>
            </a:r>
          </a:p>
          <a:p>
            <a:pPr lvl="2" eaLnBrk="1" hangingPunct="1"/>
            <a:r>
              <a:rPr lang="en-US" dirty="0" smtClean="0"/>
              <a:t>Bugs don’t get through twice</a:t>
            </a:r>
          </a:p>
        </p:txBody>
      </p:sp>
    </p:spTree>
    <p:extLst>
      <p:ext uri="{BB962C8B-B14F-4D97-AF65-F5344CB8AC3E}">
        <p14:creationId xmlns:p14="http://schemas.microsoft.com/office/powerpoint/2010/main" val="3861549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When to use it:</a:t>
            </a:r>
          </a:p>
          <a:p>
            <a:pPr lvl="1" eaLnBrk="1" hangingPunct="1"/>
            <a:r>
              <a:rPr lang="en-US" dirty="0" smtClean="0"/>
              <a:t>Customers not sure what system should do</a:t>
            </a:r>
          </a:p>
          <a:p>
            <a:pPr lvl="1" eaLnBrk="1" hangingPunct="1"/>
            <a:r>
              <a:rPr lang="en-US" dirty="0" smtClean="0"/>
              <a:t>System functionality expected to change often</a:t>
            </a:r>
          </a:p>
          <a:p>
            <a:pPr lvl="1" eaLnBrk="1" hangingPunct="1"/>
            <a:r>
              <a:rPr lang="en-US" dirty="0" smtClean="0"/>
              <a:t>Tight deadlines</a:t>
            </a:r>
          </a:p>
          <a:p>
            <a:pPr lvl="1" eaLnBrk="1" hangingPunct="1"/>
            <a:r>
              <a:rPr lang="en-US" dirty="0" smtClean="0"/>
              <a:t>Small teams - 2 to 10 programmers</a:t>
            </a:r>
          </a:p>
        </p:txBody>
      </p:sp>
    </p:spTree>
    <p:extLst>
      <p:ext uri="{BB962C8B-B14F-4D97-AF65-F5344CB8AC3E}">
        <p14:creationId xmlns:p14="http://schemas.microsoft.com/office/powerpoint/2010/main" val="149488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Extreme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smtClean="0"/>
              <a:t>Characteristics</a:t>
            </a:r>
          </a:p>
          <a:p>
            <a:pPr lvl="1" eaLnBrk="1" hangingPunct="1"/>
            <a:r>
              <a:rPr lang="en-US" smtClean="0"/>
              <a:t>Programmers, managers, customers working in close proximity</a:t>
            </a:r>
          </a:p>
          <a:p>
            <a:pPr lvl="1" eaLnBrk="1" hangingPunct="1"/>
            <a:r>
              <a:rPr lang="en-US" smtClean="0"/>
              <a:t>Testing must be automated </a:t>
            </a:r>
          </a:p>
          <a:p>
            <a:pPr lvl="2" eaLnBrk="1" hangingPunct="1"/>
            <a:r>
              <a:rPr lang="en-US" smtClean="0"/>
              <a:t>Acceptance tests run often, score is published</a:t>
            </a:r>
          </a:p>
          <a:p>
            <a:pPr lvl="1" eaLnBrk="1" hangingPunct="1"/>
            <a:r>
              <a:rPr lang="en-US" smtClean="0"/>
              <a:t>Stand-up meeting at start of each day</a:t>
            </a:r>
          </a:p>
          <a:p>
            <a:pPr lvl="1" eaLnBrk="1" hangingPunct="1"/>
            <a:r>
              <a:rPr lang="en-US" smtClean="0"/>
              <a:t>Pair Programming</a:t>
            </a:r>
          </a:p>
          <a:p>
            <a:pPr lvl="1" eaLnBrk="1" hangingPunct="1"/>
            <a:r>
              <a:rPr lang="en-US" smtClean="0"/>
              <a:t>No overtime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9146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CAMUG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Calgary Agile Methods Users’ Group</a:t>
            </a:r>
          </a:p>
          <a:p>
            <a:r>
              <a:rPr lang="en-CA" dirty="0" err="1" smtClean="0">
                <a:hlinkClick r:id="rId2"/>
              </a:rPr>
              <a:t>www.calgaryagile.com</a:t>
            </a:r>
            <a:endParaRPr lang="en-CA" dirty="0" smtClean="0"/>
          </a:p>
          <a:p>
            <a:r>
              <a:rPr lang="en-CA" dirty="0" smtClean="0"/>
              <a:t>Promotes networking with Calgary’s agile community</a:t>
            </a:r>
          </a:p>
          <a:p>
            <a:r>
              <a:rPr lang="en-CA" dirty="0" smtClean="0"/>
              <a:t>Meetings once a month, in the evening</a:t>
            </a:r>
          </a:p>
          <a:p>
            <a:r>
              <a:rPr lang="en-CA" dirty="0" smtClean="0"/>
              <a:t>Starts with half an hour networking session, followed by a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381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Workshop: Project Presentation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010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Spend the rest of today working on your group project presentations</a:t>
            </a:r>
          </a:p>
          <a:p>
            <a:pPr eaLnBrk="1" hangingPunct="1"/>
            <a:r>
              <a:rPr lang="en-US" dirty="0" err="1" smtClean="0">
                <a:solidFill>
                  <a:srgbClr val="0070C0"/>
                </a:solidFill>
              </a:rPr>
              <a:t>Powerpoint</a:t>
            </a:r>
            <a:r>
              <a:rPr lang="en-US" dirty="0" smtClean="0">
                <a:solidFill>
                  <a:srgbClr val="0070C0"/>
                </a:solidFill>
              </a:rPr>
              <a:t> slides due 8 a.m. on your presentation day</a:t>
            </a:r>
          </a:p>
          <a:p>
            <a:pPr eaLnBrk="1" hangingPunct="1"/>
            <a:r>
              <a:rPr lang="en-US" dirty="0" smtClean="0"/>
              <a:t>Submit </a:t>
            </a:r>
            <a:r>
              <a:rPr lang="en-US" smtClean="0"/>
              <a:t>through learn.sait.ca </a:t>
            </a:r>
            <a:r>
              <a:rPr lang="en-US" dirty="0" smtClean="0"/>
              <a:t>(one copy per group, but each person submits)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Elements to Consider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20000" cy="4267200"/>
          </a:xfrm>
        </p:spPr>
        <p:txBody>
          <a:bodyPr/>
          <a:lstStyle/>
          <a:p>
            <a:r>
              <a:rPr lang="en-CA" b="1" dirty="0" smtClean="0"/>
              <a:t>Alternative Project Approaches </a:t>
            </a:r>
            <a:r>
              <a:rPr lang="en-CA" dirty="0" smtClean="0"/>
              <a:t>– lists alternatives that were considered</a:t>
            </a:r>
            <a:endParaRPr lang="en-CA" b="1" dirty="0" smtClean="0"/>
          </a:p>
          <a:p>
            <a:r>
              <a:rPr lang="en-CA" b="1" dirty="0" smtClean="0"/>
              <a:t>Organizational Change Issues</a:t>
            </a:r>
            <a:r>
              <a:rPr lang="en-CA" dirty="0" smtClean="0"/>
              <a:t> – planning for the change impact (customers, business processes, personnel)</a:t>
            </a:r>
          </a:p>
          <a:p>
            <a:r>
              <a:rPr lang="en-CA" b="1" dirty="0" smtClean="0"/>
              <a:t>Policies and Standards </a:t>
            </a:r>
            <a:endParaRPr lang="en-CA" dirty="0" smtClean="0"/>
          </a:p>
          <a:p>
            <a:r>
              <a:rPr lang="en-CA" b="1" dirty="0" smtClean="0"/>
              <a:t>Preliminary Cost, Schedule, and Resource Estimates</a:t>
            </a:r>
          </a:p>
          <a:p>
            <a:r>
              <a:rPr lang="en-CA" b="1" dirty="0" smtClean="0"/>
              <a:t>Supporting Documents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 Key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Why are we doing this?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What organizational level goals does this project support?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does this project fit with other projects that are going on?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What is the expected benefit from this project?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Who is impacted, and who must be involved?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will we know when we are done or if the project was successful?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What are we going  to do?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</a:t>
            </a:r>
            <a:r>
              <a:rPr lang="en-CA" dirty="0" smtClean="0"/>
              <a:t>Communication(images)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 Overview Map</a:t>
            </a:r>
          </a:p>
          <a:p>
            <a:r>
              <a:rPr lang="en-CA" dirty="0" smtClean="0"/>
              <a:t>Project Organization Chart</a:t>
            </a:r>
          </a:p>
          <a:p>
            <a:r>
              <a:rPr lang="en-CA" dirty="0" smtClean="0"/>
              <a:t>Work Breakdown Structure</a:t>
            </a:r>
          </a:p>
          <a:p>
            <a:r>
              <a:rPr lang="en-US" dirty="0" smtClean="0"/>
              <a:t>…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Changes to Project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It’s a living document</a:t>
            </a:r>
          </a:p>
          <a:p>
            <a:r>
              <a:rPr lang="en-CA" dirty="0" smtClean="0"/>
              <a:t>Any changes must be approved by same set of original stakeholders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pPr eaLnBrk="1" hangingPunct="1"/>
            <a:r>
              <a:rPr lang="en-CA" dirty="0" smtClean="0"/>
              <a:t>Project Planning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543800" cy="1905000"/>
          </a:xfrm>
        </p:spPr>
        <p:txBody>
          <a:bodyPr/>
          <a:lstStyle/>
          <a:p>
            <a:pPr eaLnBrk="1" hangingPunct="1"/>
            <a:r>
              <a:rPr lang="en-CA" dirty="0" smtClean="0"/>
              <a:t>Step 2 - Planning the project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CA" dirty="0" smtClean="0"/>
              <a:t>G. </a:t>
            </a:r>
            <a:r>
              <a:rPr lang="en-CA" dirty="0" err="1" smtClean="0"/>
              <a:t>Horine</a:t>
            </a:r>
            <a:r>
              <a:rPr lang="en-CA" dirty="0" smtClean="0"/>
              <a:t>, “Absolute Beginner’s Guide to Project Management”, 3</a:t>
            </a:r>
            <a:r>
              <a:rPr lang="en-CA" baseline="30000" dirty="0" smtClean="0"/>
              <a:t>rd</a:t>
            </a:r>
            <a:r>
              <a:rPr lang="en-CA" dirty="0" smtClean="0"/>
              <a:t> edition, page 59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CA" b="1" dirty="0" smtClean="0"/>
              <a:t>Purpose</a:t>
            </a:r>
            <a:r>
              <a:rPr lang="en-CA" dirty="0" smtClean="0"/>
              <a:t>: to develop a plan that enables the project to be executed and controlled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44196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Planning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Executing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5410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Controlling</a:t>
            </a:r>
            <a:endParaRPr lang="en-CA" dirty="0"/>
          </a:p>
        </p:txBody>
      </p:sp>
      <p:cxnSp>
        <p:nvCxnSpPr>
          <p:cNvPr id="9" name="Shape 8"/>
          <p:cNvCxnSpPr>
            <a:stCxn id="5" idx="3"/>
            <a:endCxn id="6" idx="0"/>
          </p:cNvCxnSpPr>
          <p:nvPr/>
        </p:nvCxnSpPr>
        <p:spPr bwMode="auto">
          <a:xfrm>
            <a:off x="4648200" y="4650434"/>
            <a:ext cx="800100" cy="37876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hape 10"/>
          <p:cNvCxnSpPr>
            <a:stCxn id="6" idx="2"/>
            <a:endCxn id="7" idx="3"/>
          </p:cNvCxnSpPr>
          <p:nvPr/>
        </p:nvCxnSpPr>
        <p:spPr bwMode="auto">
          <a:xfrm rot="5400000">
            <a:off x="4896966" y="5089699"/>
            <a:ext cx="150168" cy="95250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" name="Curved Connector 12"/>
          <p:cNvCxnSpPr>
            <a:stCxn id="7" idx="1"/>
            <a:endCxn id="5" idx="1"/>
          </p:cNvCxnSpPr>
          <p:nvPr/>
        </p:nvCxnSpPr>
        <p:spPr bwMode="auto">
          <a:xfrm rot="10800000" flipH="1">
            <a:off x="2895600" y="4650435"/>
            <a:ext cx="457200" cy="990599"/>
          </a:xfrm>
          <a:prstGeom prst="curvedConnector3">
            <a:avLst>
              <a:gd name="adj1" fmla="val -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38200" y="4419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60"/>
                </a:solidFill>
              </a:rPr>
              <a:t>Initiating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5410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60"/>
                </a:solidFill>
              </a:rPr>
              <a:t>Closing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2286000" y="4572000"/>
            <a:ext cx="762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2057400" y="5562600"/>
            <a:ext cx="762000" cy="152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inal Header Graphics - cprg235">
  <a:themeElements>
    <a:clrScheme name="java_2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_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ava_2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Final Header Graphics - cprg235">
  <a:themeElements>
    <a:clrScheme name="java_2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ava_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java_2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_2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_2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OOST Slide Template</Template>
  <TotalTime>50263</TotalTime>
  <Words>1942</Words>
  <Application>Microsoft Office PowerPoint</Application>
  <PresentationFormat>On-screen Show (4:3)</PresentationFormat>
  <Paragraphs>363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Monotype Sorts</vt:lpstr>
      <vt:lpstr>Arial</vt:lpstr>
      <vt:lpstr>Arial Black</vt:lpstr>
      <vt:lpstr>Calibri</vt:lpstr>
      <vt:lpstr>Georgia</vt:lpstr>
      <vt:lpstr>Times New Roman</vt:lpstr>
      <vt:lpstr>Trebuchet MS</vt:lpstr>
      <vt:lpstr>Wingdings 3</vt:lpstr>
      <vt:lpstr>1_Final Header Graphics - cprg235</vt:lpstr>
      <vt:lpstr>3_Final Header Graphics - cprg235</vt:lpstr>
      <vt:lpstr>Facet</vt:lpstr>
      <vt:lpstr>Visio</vt:lpstr>
      <vt:lpstr>PowerPoint Presentation</vt:lpstr>
      <vt:lpstr> Day 2 Agenda</vt:lpstr>
      <vt:lpstr>Project Definition – Required Elements</vt:lpstr>
      <vt:lpstr>Project Definition - Required Elements Continued</vt:lpstr>
      <vt:lpstr>Optional Elements to Consider</vt:lpstr>
      <vt:lpstr>7 Key Questions</vt:lpstr>
      <vt:lpstr>Visual Communication(images)</vt:lpstr>
      <vt:lpstr>Changes to Project Definition</vt:lpstr>
      <vt:lpstr>Project Planning</vt:lpstr>
      <vt:lpstr>The Project Plan</vt:lpstr>
      <vt:lpstr>Initial Project Plan  </vt:lpstr>
      <vt:lpstr>Initial Project Plan – cont. </vt:lpstr>
      <vt:lpstr>Project Plan  </vt:lpstr>
      <vt:lpstr>Group Exercise  </vt:lpstr>
      <vt:lpstr>Software Development Lifecycle</vt:lpstr>
      <vt:lpstr>Software Development Lifecycle -- Phases</vt:lpstr>
      <vt:lpstr>Research</vt:lpstr>
      <vt:lpstr>Feasibility Study</vt:lpstr>
      <vt:lpstr>Current System Study</vt:lpstr>
      <vt:lpstr>Requirements Study</vt:lpstr>
      <vt:lpstr>Hardware/Software Selection</vt:lpstr>
      <vt:lpstr>Detail Design</vt:lpstr>
      <vt:lpstr>Construction</vt:lpstr>
      <vt:lpstr>Deployment</vt:lpstr>
      <vt:lpstr>Maintenance</vt:lpstr>
      <vt:lpstr>Software Development Methodologies</vt:lpstr>
      <vt:lpstr>Categories of Methodologies</vt:lpstr>
      <vt:lpstr>Structured Design 1</vt:lpstr>
      <vt:lpstr>Waterfall Development</vt:lpstr>
      <vt:lpstr>Structured Design 2</vt:lpstr>
      <vt:lpstr>Parallel Development</vt:lpstr>
      <vt:lpstr>Rapid Application Development 1</vt:lpstr>
      <vt:lpstr>RAD Phased Development</vt:lpstr>
      <vt:lpstr>Rapid Application Development 2</vt:lpstr>
      <vt:lpstr>Prototyping Methodology</vt:lpstr>
      <vt:lpstr>Rapid Application Development 3</vt:lpstr>
      <vt:lpstr>Throwaway Prototyping</vt:lpstr>
      <vt:lpstr>Selecting the Right Methodology*</vt:lpstr>
      <vt:lpstr>Selecting a Methodology: Discussion</vt:lpstr>
      <vt:lpstr>Modern Development Methods</vt:lpstr>
      <vt:lpstr>Agile Development</vt:lpstr>
      <vt:lpstr>Agile Principles</vt:lpstr>
      <vt:lpstr>Agile Development</vt:lpstr>
      <vt:lpstr>Agile Development</vt:lpstr>
      <vt:lpstr>Extreme Programming</vt:lpstr>
      <vt:lpstr>Extreme Programming</vt:lpstr>
      <vt:lpstr>Extreme Programming</vt:lpstr>
      <vt:lpstr>CAMUG</vt:lpstr>
      <vt:lpstr>Workshop: Project Presentation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Harv's ThinkPad</dc:creator>
  <cp:lastModifiedBy>DongMing Hu</cp:lastModifiedBy>
  <cp:revision>454</cp:revision>
  <cp:lastPrinted>2002-09-06T02:15:16Z</cp:lastPrinted>
  <dcterms:created xsi:type="dcterms:W3CDTF">1999-02-07T02:48:05Z</dcterms:created>
  <dcterms:modified xsi:type="dcterms:W3CDTF">2019-02-08T18:23:05Z</dcterms:modified>
</cp:coreProperties>
</file>