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07" r:id="rId4"/>
    <p:sldId id="308" r:id="rId5"/>
    <p:sldId id="309" r:id="rId6"/>
    <p:sldId id="310" r:id="rId7"/>
    <p:sldId id="332" r:id="rId8"/>
    <p:sldId id="333" r:id="rId9"/>
    <p:sldId id="334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22" r:id="rId19"/>
    <p:sldId id="324" r:id="rId20"/>
    <p:sldId id="325" r:id="rId21"/>
    <p:sldId id="326" r:id="rId22"/>
    <p:sldId id="327" r:id="rId23"/>
    <p:sldId id="330" r:id="rId24"/>
    <p:sldId id="317" r:id="rId25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11" autoAdjust="0"/>
  </p:normalViewPr>
  <p:slideViewPr>
    <p:cSldViewPr>
      <p:cViewPr varScale="1">
        <p:scale>
          <a:sx n="99" d="100"/>
          <a:sy n="99" d="100"/>
        </p:scale>
        <p:origin x="5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6BDF2D0-6695-48FE-A6C8-747039218432}" type="datetime1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EEE8A784-3601-42F3-9BB4-02B4574FD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4925" y="674688"/>
            <a:ext cx="4494213" cy="337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8255FF64-B077-4583-8461-E0E2D51179DF}" type="datetime1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623743B7-0171-4582-AA30-5B30D1F3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0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43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090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3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309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8148-6172-4FEC-9F2C-74107E490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7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PROJ216_slide_blue.jp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9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3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037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docs.com/project-documents/activity-cost-estimates.html#axzz4PSD1CxgJ" TargetMode="External"/><Relationship Id="rId2" Type="http://schemas.openxmlformats.org/officeDocument/2006/relationships/hyperlink" Target="http://www.dummies.com/careers/project-management/how-to-estimate-project-cos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24x7.com/bookmark.asp?bookid=1073&amp;r2b=1" TargetMode="External"/><Relationship Id="rId2" Type="http://schemas.openxmlformats.org/officeDocument/2006/relationships/hyperlink" Target="http://www.books24x7.com/book/id_1073/toc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amy_cuddy_your_body_language_shapes_who_you_a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hyperlink" Target="http://www.netmba.com/operations/" TargetMode="Externa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F53ZZsP4i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 216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Software Project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CA" dirty="0" smtClean="0"/>
              <a:t>Day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smtClean="0"/>
              <a:t>Scheduling the Project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6800" y="2057400"/>
            <a:ext cx="8077200" cy="430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>
                <a:latin typeface="Tahoma" pitchFamily="34" charset="0"/>
              </a:rPr>
              <a:t>Schedule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 smtClean="0">
                <a:latin typeface="Tahoma" pitchFamily="34" charset="0"/>
              </a:rPr>
              <a:t>Tasks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 smtClean="0">
                <a:latin typeface="Tahoma" pitchFamily="34" charset="0"/>
              </a:rPr>
              <a:t>Relationships: 1) </a:t>
            </a:r>
            <a:r>
              <a:rPr lang="en-US" sz="2200" b="1" dirty="0" smtClean="0">
                <a:latin typeface="Tahoma" pitchFamily="34" charset="0"/>
              </a:rPr>
              <a:t>finish to start. </a:t>
            </a:r>
            <a:r>
              <a:rPr lang="en-US" sz="2200" dirty="0" smtClean="0">
                <a:latin typeface="Tahoma" pitchFamily="34" charset="0"/>
              </a:rPr>
              <a:t>2) finish to finish. 3) start to finish. 4) start to start.</a:t>
            </a:r>
            <a:endParaRPr lang="en-US" sz="2200" dirty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>
                <a:latin typeface="Tahoma" pitchFamily="34" charset="0"/>
              </a:rPr>
              <a:t>Time estimates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>
                <a:latin typeface="Tahoma" pitchFamily="34" charset="0"/>
              </a:rPr>
              <a:t>Resource allocation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>
                <a:latin typeface="Tahoma" pitchFamily="34" charset="0"/>
              </a:rPr>
              <a:t>Lead </a:t>
            </a:r>
            <a:r>
              <a:rPr lang="en-US" sz="2200" dirty="0" smtClean="0">
                <a:latin typeface="Tahoma" pitchFamily="34" charset="0"/>
              </a:rPr>
              <a:t>time	      </a:t>
            </a:r>
            <a:r>
              <a:rPr lang="en-US" sz="2000" dirty="0" smtClean="0">
                <a:latin typeface="Tahoma" pitchFamily="34" charset="0"/>
              </a:rPr>
              <a:t>can start B 2 days before A finish</a:t>
            </a:r>
            <a:endParaRPr lang="en-US" sz="2000" dirty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200" dirty="0" smtClean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200" dirty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 smtClean="0">
                <a:latin typeface="Tahoma" pitchFamily="34" charset="0"/>
              </a:rPr>
              <a:t>Lag time		     </a:t>
            </a:r>
            <a:r>
              <a:rPr lang="en-US" sz="2000" dirty="0" smtClean="0">
                <a:latin typeface="Tahoma" pitchFamily="34" charset="0"/>
              </a:rPr>
              <a:t>B can start 2 days after A finish</a:t>
            </a:r>
            <a:endParaRPr lang="en-US" sz="2200" dirty="0">
              <a:latin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44196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48768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2800" y="5540943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0672" y="5976938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Scheduling the Project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419600"/>
          </a:xfrm>
        </p:spPr>
        <p:txBody>
          <a:bodyPr/>
          <a:lstStyle/>
          <a:p>
            <a:pPr marL="609600" indent="-609600"/>
            <a:r>
              <a:rPr lang="en-US" smtClean="0"/>
              <a:t>More Terminology</a:t>
            </a:r>
          </a:p>
          <a:p>
            <a:pPr marL="990600" lvl="1" indent="-533400"/>
            <a:r>
              <a:rPr lang="en-US" smtClean="0"/>
              <a:t>Baseline</a:t>
            </a:r>
          </a:p>
          <a:p>
            <a:pPr marL="990600" lvl="1" indent="-533400"/>
            <a:r>
              <a:rPr lang="en-US" smtClean="0"/>
              <a:t>Predecessor</a:t>
            </a:r>
          </a:p>
          <a:p>
            <a:pPr marL="990600" lvl="1" indent="-533400"/>
            <a:r>
              <a:rPr lang="en-US" smtClean="0"/>
              <a:t>Successor</a:t>
            </a:r>
          </a:p>
          <a:p>
            <a:pPr marL="990600" lvl="1" indent="-533400"/>
            <a:r>
              <a:rPr lang="en-US" smtClean="0"/>
              <a:t>Constraints</a:t>
            </a:r>
          </a:p>
          <a:p>
            <a:pPr marL="1371600" lvl="2" indent="-457200"/>
            <a:r>
              <a:rPr lang="en-US" smtClean="0"/>
              <a:t>Start no later than, Finish no later than, Must start on, Must finish on, etc.</a:t>
            </a:r>
          </a:p>
          <a:p>
            <a:pPr marL="1371600" lvl="2" indent="-457200"/>
            <a:endParaRPr lang="en-US" smtClean="0"/>
          </a:p>
          <a:p>
            <a:pPr marL="1371600" lvl="2" indent="-4572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smtClean="0"/>
              <a:t>Scheduling the Project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1981200"/>
            <a:ext cx="8077200" cy="430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Kinds of costs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Estimating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Who should do it?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Fixed price vs. hourly rates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Tracking completion status &amp; </a:t>
            </a:r>
            <a:br>
              <a:rPr lang="en-US" sz="2000" dirty="0">
                <a:latin typeface="Tahoma" pitchFamily="34" charset="0"/>
              </a:rPr>
            </a:br>
            <a:r>
              <a:rPr lang="en-US" sz="2000" dirty="0">
                <a:latin typeface="Tahoma" pitchFamily="34" charset="0"/>
              </a:rPr>
              <a:t>  actual vs. estimates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</a:rPr>
              <a:t>Slippage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hlinkClick r:id="rId2"/>
              </a:rPr>
              <a:t>http://www.dummies.com/careers/project-management/how-to-estimate-project-costs</a:t>
            </a:r>
            <a:r>
              <a:rPr lang="en-US" sz="2000" dirty="0" smtClean="0">
                <a:latin typeface="Tahoma" pitchFamily="34" charset="0"/>
                <a:hlinkClick r:id="rId2"/>
              </a:rPr>
              <a:t>/</a:t>
            </a:r>
            <a:endParaRPr lang="en-US" sz="2000" dirty="0" smtClean="0">
              <a:latin typeface="Tahoma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hlinkClick r:id="rId3"/>
              </a:rPr>
              <a:t>http://</a:t>
            </a:r>
            <a:r>
              <a:rPr lang="en-US" sz="2000" dirty="0" smtClean="0">
                <a:latin typeface="Tahoma" pitchFamily="34" charset="0"/>
                <a:hlinkClick r:id="rId3"/>
              </a:rPr>
              <a:t>www.projectmanagementdocs.com/project-documents/activity-cost-estimates.html#axzz4PSD1CxgJ</a:t>
            </a:r>
            <a:endParaRPr lang="en-US" sz="2000" dirty="0" smtClean="0"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</a:pPr>
            <a:endParaRPr lang="en-US" sz="28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r>
              <a:rPr lang="en-US" sz="3600" dirty="0" smtClean="0"/>
              <a:t>Estimating Task Duration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438400"/>
            <a:ext cx="8839200" cy="3657600"/>
          </a:xfrm>
        </p:spPr>
        <p:txBody>
          <a:bodyPr/>
          <a:lstStyle/>
          <a:p>
            <a:pPr marL="571500" indent="-457200">
              <a:defRPr/>
            </a:pPr>
            <a:r>
              <a:rPr lang="en-US" dirty="0" smtClean="0"/>
              <a:t>Mathematical method (PERT weighted average)</a:t>
            </a:r>
          </a:p>
          <a:p>
            <a:pPr marL="895350" lvl="1" indent="-381000">
              <a:defRPr/>
            </a:pPr>
            <a:r>
              <a:rPr lang="en-US" dirty="0" smtClean="0"/>
              <a:t>Determine optimistic time for task, most likely time, pessimistic time</a:t>
            </a:r>
          </a:p>
          <a:p>
            <a:pPr marL="895350" lvl="1" indent="-381000">
              <a:defRPr/>
            </a:pPr>
            <a:r>
              <a:rPr lang="en-US" dirty="0" smtClean="0"/>
              <a:t>Sample formula:</a:t>
            </a:r>
          </a:p>
          <a:p>
            <a:pPr marL="895350" lvl="1" indent="-381000">
              <a:defRPr/>
            </a:pPr>
            <a:r>
              <a:rPr lang="en-US" b="1" dirty="0" smtClean="0"/>
              <a:t>Estimate = (optimistic + (4 * most likely) + pessimistic) / 6</a:t>
            </a:r>
          </a:p>
          <a:p>
            <a:pPr marL="571500" indent="-457200">
              <a:defRPr/>
            </a:pPr>
            <a:endParaRPr lang="en-US" dirty="0" smtClean="0"/>
          </a:p>
          <a:p>
            <a:pPr marL="571500" indent="-457200">
              <a:defRPr/>
            </a:pPr>
            <a:r>
              <a:rPr lang="en-US" dirty="0" smtClean="0"/>
              <a:t>History</a:t>
            </a:r>
          </a:p>
          <a:p>
            <a:pPr marL="571500" indent="-457200">
              <a:defRPr/>
            </a:pPr>
            <a:r>
              <a:rPr lang="en-US" dirty="0" smtClean="0"/>
              <a:t>Experience</a:t>
            </a:r>
          </a:p>
          <a:p>
            <a:pPr marL="971550" lvl="1" indent="-457200">
              <a:defRPr/>
            </a:pPr>
            <a:endParaRPr lang="en-US" dirty="0" smtClean="0"/>
          </a:p>
          <a:p>
            <a:pPr marL="1371600" lvl="2" indent="-457200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Scheduling the Project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543800" cy="3657600"/>
          </a:xfrm>
        </p:spPr>
        <p:txBody>
          <a:bodyPr/>
          <a:lstStyle/>
          <a:p>
            <a:pPr marL="609600" indent="-609600"/>
            <a:r>
              <a:rPr lang="en-US" dirty="0" smtClean="0">
                <a:solidFill>
                  <a:srgbClr val="0070C0"/>
                </a:solidFill>
              </a:rPr>
              <a:t>Microsoft Project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Managing Teams and Clients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8153400" cy="4114800"/>
          </a:xfrm>
        </p:spPr>
        <p:txBody>
          <a:bodyPr/>
          <a:lstStyle/>
          <a:p>
            <a:pPr marL="590550" indent="-533400"/>
            <a:r>
              <a:rPr lang="en-US" smtClean="0"/>
              <a:t>Chapter 7 - Contractors and Clients</a:t>
            </a:r>
            <a:br>
              <a:rPr lang="en-US" smtClean="0"/>
            </a:br>
            <a:r>
              <a:rPr lang="en-US" b="1" smtClean="0"/>
              <a:t>Developing Effective Websites: A Project Manager's Guide</a:t>
            </a:r>
            <a:br>
              <a:rPr lang="en-US" b="1" smtClean="0"/>
            </a:br>
            <a:r>
              <a:rPr lang="en-US" smtClean="0"/>
              <a:t>by Roy Strauss and Patrick Hogan</a:t>
            </a:r>
          </a:p>
          <a:p>
            <a:pPr marL="590550" indent="-533400">
              <a:buFont typeface="Monotype Sorts"/>
              <a:buNone/>
            </a:pPr>
            <a:endParaRPr lang="en-US" smtClean="0"/>
          </a:p>
          <a:p>
            <a:pPr marL="590550" indent="-533400"/>
            <a:r>
              <a:rPr lang="en-US" smtClean="0"/>
              <a:t>Chapter 13 - Managing Customers and Beneficiaries</a:t>
            </a:r>
            <a:br>
              <a:rPr lang="en-US" smtClean="0"/>
            </a:br>
            <a:r>
              <a:rPr lang="en-US" b="1" smtClean="0"/>
              <a:t>Complex IT Project Management: 16 Steps to Success</a:t>
            </a:r>
            <a:br>
              <a:rPr lang="en-US" b="1" smtClean="0"/>
            </a:br>
            <a:r>
              <a:rPr lang="en-US" smtClean="0"/>
              <a:t>by Peter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Dealing with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772400" cy="4572000"/>
          </a:xfrm>
        </p:spPr>
        <p:txBody>
          <a:bodyPr/>
          <a:lstStyle/>
          <a:p>
            <a:pPr marL="609600" indent="-609600"/>
            <a:r>
              <a:rPr lang="en-US" smtClean="0"/>
              <a:t>Four main causes of wasted project time</a:t>
            </a:r>
          </a:p>
          <a:p>
            <a:pPr marL="990600" lvl="1" indent="-533400"/>
            <a:r>
              <a:rPr lang="en-US" smtClean="0"/>
              <a:t>Vague or conflicting project definition and scope</a:t>
            </a:r>
          </a:p>
          <a:p>
            <a:pPr marL="990600" lvl="1" indent="-533400"/>
            <a:r>
              <a:rPr lang="en-US" smtClean="0"/>
              <a:t>Lack of clearly articulated expectations</a:t>
            </a:r>
          </a:p>
          <a:p>
            <a:pPr marL="990600" lvl="1" indent="-533400"/>
            <a:r>
              <a:rPr lang="en-US" smtClean="0"/>
              <a:t>Competing (and shifting) priorities</a:t>
            </a:r>
          </a:p>
          <a:p>
            <a:pPr marL="990600" lvl="1" indent="-533400"/>
            <a:r>
              <a:rPr lang="en-US" smtClean="0"/>
              <a:t>No process established for problem resolution and feedback</a:t>
            </a:r>
          </a:p>
          <a:p>
            <a:pPr marL="990600" lvl="1" indent="-533400">
              <a:buFont typeface="Monotype Sorts"/>
              <a:buNone/>
            </a:pPr>
            <a:endParaRPr lang="en-US" smtClean="0"/>
          </a:p>
          <a:p>
            <a:pPr marL="990600" lvl="1" indent="-533400"/>
            <a:r>
              <a:rPr lang="en-US" b="1" smtClean="0"/>
              <a:t>New Directions in Project Management</a:t>
            </a:r>
            <a:br>
              <a:rPr lang="en-US" b="1" smtClean="0"/>
            </a:br>
            <a:r>
              <a:rPr lang="en-US" smtClean="0"/>
              <a:t>by Paul C. Tinnirello (ed), Chapter 38</a:t>
            </a:r>
          </a:p>
          <a:p>
            <a:pPr marL="1371600" lvl="2" indent="-457200">
              <a:buFont typeface="Monotype Sorts"/>
              <a:buNone/>
            </a:pPr>
            <a:r>
              <a:rPr lang="en-US" sz="2000" smtClean="0"/>
              <a:t> ISBN:084931190X</a:t>
            </a:r>
            <a:br>
              <a:rPr lang="en-US" sz="2000" smtClean="0"/>
            </a:b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mtClean="0"/>
              <a:t>Dealing with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114800"/>
          </a:xfrm>
        </p:spPr>
        <p:txBody>
          <a:bodyPr/>
          <a:lstStyle/>
          <a:p>
            <a:pPr marL="609600" indent="-609600"/>
            <a:r>
              <a:rPr lang="en-US" smtClean="0"/>
              <a:t>What do you do if the project slips behind?</a:t>
            </a:r>
          </a:p>
          <a:p>
            <a:pPr marL="990600" lvl="1" indent="-533400"/>
            <a:r>
              <a:rPr lang="en-US" smtClean="0"/>
              <a:t>Reschedule?</a:t>
            </a:r>
          </a:p>
          <a:p>
            <a:pPr marL="990600" lvl="1" indent="-533400"/>
            <a:r>
              <a:rPr lang="en-US" smtClean="0"/>
              <a:t>More resources?</a:t>
            </a:r>
          </a:p>
          <a:p>
            <a:pPr marL="990600" lvl="1" indent="-533400"/>
            <a:r>
              <a:rPr lang="en-US" smtClean="0"/>
              <a:t>Overtime or adding shifts?	</a:t>
            </a:r>
          </a:p>
          <a:p>
            <a:pPr marL="990600" lvl="1" indent="-533400"/>
            <a:r>
              <a:rPr lang="en-US" smtClean="0"/>
              <a:t>Use subcontractors?</a:t>
            </a:r>
          </a:p>
          <a:p>
            <a:pPr marL="990600" lvl="1" indent="-533400"/>
            <a:r>
              <a:rPr lang="en-US" smtClean="0"/>
              <a:t>Shift resources from non-critical tasks to critical tasks?</a:t>
            </a:r>
          </a:p>
          <a:p>
            <a:pPr marL="990600" lvl="1" indent="-533400"/>
            <a:r>
              <a:rPr lang="en-US" smtClean="0"/>
              <a:t>Make tasks concurrent instead of sequential if possible?</a:t>
            </a:r>
          </a:p>
          <a:p>
            <a:pPr marL="990600" lvl="1" indent="-533400"/>
            <a:r>
              <a:rPr lang="en-US" smtClean="0"/>
              <a:t>Change scope by eliminating or simplifying tasks?</a:t>
            </a:r>
          </a:p>
          <a:p>
            <a:pPr marL="990600" lvl="1" indent="-533400"/>
            <a:r>
              <a:rPr lang="en-US" smtClean="0"/>
              <a:t>Change scope of critical tasks to shorten them</a:t>
            </a:r>
            <a:r>
              <a:rPr lang="en-US" sz="240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Group Exercise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67636"/>
            <a:ext cx="8077200" cy="4267200"/>
          </a:xfrm>
        </p:spPr>
        <p:txBody>
          <a:bodyPr/>
          <a:lstStyle/>
          <a:p>
            <a:r>
              <a:rPr lang="en-US" dirty="0" smtClean="0"/>
              <a:t>Using the document “Team &amp; Client Conflict Situations”, get into groups and brainstorm solutions to the 3 conflict scenarios.  Class discussion will follow.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r>
              <a:rPr lang="en-US" smtClean="0"/>
              <a:t>Project Communication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343400"/>
          </a:xfrm>
        </p:spPr>
        <p:txBody>
          <a:bodyPr/>
          <a:lstStyle/>
          <a:p>
            <a:pPr marL="609600" indent="-609600"/>
            <a:r>
              <a:rPr lang="en-US" smtClean="0"/>
              <a:t>Purpose of Status Reports</a:t>
            </a:r>
          </a:p>
          <a:p>
            <a:pPr marL="990600" lvl="1" indent="-533400"/>
            <a:r>
              <a:rPr lang="en-US" smtClean="0"/>
              <a:t>Review status</a:t>
            </a:r>
          </a:p>
          <a:p>
            <a:pPr marL="990600" lvl="1" indent="-533400"/>
            <a:r>
              <a:rPr lang="en-US" smtClean="0"/>
              <a:t>Compare data</a:t>
            </a:r>
          </a:p>
          <a:p>
            <a:pPr marL="990600" lvl="1" indent="-533400"/>
            <a:r>
              <a:rPr lang="en-US" smtClean="0"/>
              <a:t>Check progress on the schedule</a:t>
            </a:r>
          </a:p>
          <a:p>
            <a:pPr marL="990600" lvl="1" indent="-533400"/>
            <a:r>
              <a:rPr lang="en-US" smtClean="0"/>
              <a:t>Check resource utilization</a:t>
            </a:r>
          </a:p>
          <a:p>
            <a:pPr marL="990600" lvl="1" indent="-533400"/>
            <a:r>
              <a:rPr lang="en-US" smtClean="0"/>
              <a:t>Check budget status</a:t>
            </a:r>
          </a:p>
          <a:p>
            <a:pPr marL="990600" lvl="1" indent="-533400"/>
            <a:r>
              <a:rPr lang="en-US" smtClean="0"/>
              <a:t>Watch for any potential problems looming in the future</a:t>
            </a:r>
          </a:p>
          <a:p>
            <a:pPr marL="990600" lvl="1" indent="-533400"/>
            <a:r>
              <a:rPr lang="en-US" smtClean="0"/>
              <a:t>Help stakeholders make decisions affecting the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Day 3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Project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overview of MS Project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Team &amp; Client Relationship Issues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Project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 documents </a:t>
            </a:r>
            <a:r>
              <a:rPr lang="en-US" dirty="0"/>
              <a:t>produced during the </a:t>
            </a:r>
            <a:r>
              <a:rPr lang="en-US" dirty="0" smtClean="0"/>
              <a:t>project</a:t>
            </a: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Work on MS-Project Gantt chart </a:t>
            </a:r>
            <a:r>
              <a:rPr lang="en-US" dirty="0" smtClean="0">
                <a:solidFill>
                  <a:srgbClr val="0070C0"/>
                </a:solidFill>
              </a:rPr>
              <a:t>– due 8 </a:t>
            </a:r>
            <a:r>
              <a:rPr lang="en-US" dirty="0">
                <a:solidFill>
                  <a:srgbClr val="0070C0"/>
                </a:solidFill>
              </a:rPr>
              <a:t>a.m. Day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r>
              <a:rPr lang="en-US" smtClean="0"/>
              <a:t>Project Communication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620000" cy="4267200"/>
          </a:xfrm>
        </p:spPr>
        <p:txBody>
          <a:bodyPr/>
          <a:lstStyle/>
          <a:p>
            <a:pPr marL="609600" indent="-609600"/>
            <a:r>
              <a:rPr lang="en-US" smtClean="0"/>
              <a:t>Contents of Status Reports</a:t>
            </a:r>
          </a:p>
          <a:p>
            <a:pPr marL="990600" lvl="1" indent="-533400"/>
            <a:r>
              <a:rPr lang="en-US" smtClean="0"/>
              <a:t>From</a:t>
            </a:r>
          </a:p>
          <a:p>
            <a:pPr marL="990600" lvl="1" indent="-533400"/>
            <a:r>
              <a:rPr lang="en-US" smtClean="0"/>
              <a:t>To</a:t>
            </a:r>
          </a:p>
          <a:p>
            <a:pPr marL="990600" lvl="1" indent="-533400"/>
            <a:r>
              <a:rPr lang="en-US" smtClean="0"/>
              <a:t>Date</a:t>
            </a:r>
          </a:p>
          <a:p>
            <a:pPr marL="990600" lvl="1" indent="-533400"/>
            <a:r>
              <a:rPr lang="en-US" smtClean="0"/>
              <a:t>Time period covered</a:t>
            </a:r>
          </a:p>
          <a:p>
            <a:pPr marL="990600" lvl="1" indent="-533400"/>
            <a:r>
              <a:rPr lang="en-US" smtClean="0"/>
              <a:t>Potential problems (things to watch out for)</a:t>
            </a:r>
          </a:p>
          <a:p>
            <a:pPr marL="990600" lvl="1" indent="-533400"/>
            <a:r>
              <a:rPr lang="en-US" smtClean="0"/>
              <a:t>Activities during the reporting period</a:t>
            </a:r>
          </a:p>
          <a:p>
            <a:pPr marL="990600" lvl="1" indent="-533400"/>
            <a:r>
              <a:rPr lang="en-US" smtClean="0"/>
              <a:t>Activities planned for next reporting period</a:t>
            </a:r>
          </a:p>
          <a:p>
            <a:pPr marL="990600" lvl="1" indent="-533400"/>
            <a:r>
              <a:rPr lang="en-US" smtClean="0"/>
              <a:t>Problems/issues</a:t>
            </a:r>
          </a:p>
          <a:p>
            <a:pPr marL="1371600" lvl="2" indent="-457200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mtClean="0"/>
              <a:t>Project Communication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8153400" cy="4800600"/>
          </a:xfrm>
        </p:spPr>
        <p:txBody>
          <a:bodyPr/>
          <a:lstStyle/>
          <a:p>
            <a:pPr marL="590550" indent="-533400"/>
            <a:r>
              <a:rPr lang="en-US" smtClean="0"/>
              <a:t>Change Control -- Data Captured </a:t>
            </a:r>
          </a:p>
          <a:p>
            <a:pPr marL="1295400" lvl="2" indent="-381000"/>
            <a:r>
              <a:rPr lang="en-US" smtClean="0"/>
              <a:t>Change-Request ID</a:t>
            </a:r>
          </a:p>
          <a:p>
            <a:pPr marL="1295400" lvl="2" indent="-381000"/>
            <a:r>
              <a:rPr lang="en-US" smtClean="0"/>
              <a:t>Change Type  -- new requirement, enhancement, defect</a:t>
            </a:r>
          </a:p>
          <a:p>
            <a:pPr marL="1295400" lvl="2" indent="-381000"/>
            <a:r>
              <a:rPr lang="en-US" smtClean="0"/>
              <a:t>Date Submitted/Date Updated</a:t>
            </a:r>
          </a:p>
          <a:p>
            <a:pPr marL="1295400" lvl="2" indent="-381000"/>
            <a:r>
              <a:rPr lang="en-US" smtClean="0"/>
              <a:t>Title -- One-line summary of the proposed change</a:t>
            </a:r>
          </a:p>
          <a:p>
            <a:pPr marL="1295400" lvl="2" indent="-381000"/>
            <a:r>
              <a:rPr lang="en-US" smtClean="0"/>
              <a:t>Description</a:t>
            </a:r>
          </a:p>
          <a:p>
            <a:pPr marL="1295400" lvl="2" indent="-381000"/>
            <a:r>
              <a:rPr lang="en-US" smtClean="0"/>
              <a:t>Originator Priority -- low, medium, or high</a:t>
            </a:r>
          </a:p>
          <a:p>
            <a:pPr marL="1295400" lvl="2" indent="-381000"/>
            <a:r>
              <a:rPr lang="en-US" smtClean="0"/>
              <a:t>Team Priority  --low, medium, or high</a:t>
            </a:r>
          </a:p>
          <a:p>
            <a:pPr marL="1295400" lvl="2" indent="-381000"/>
            <a:r>
              <a:rPr lang="en-US" smtClean="0"/>
              <a:t>Originator</a:t>
            </a:r>
          </a:p>
          <a:p>
            <a:pPr marL="1295400" lvl="2" indent="-381000"/>
            <a:r>
              <a:rPr lang="en-US" smtClean="0"/>
              <a:t>Modifier -- person responsible for implementing the change</a:t>
            </a:r>
          </a:p>
          <a:p>
            <a:pPr marL="1295400" lvl="2" indent="-381000"/>
            <a:r>
              <a:rPr lang="en-US" smtClean="0"/>
              <a:t>Verifier -- person who is responsible for verifying the change</a:t>
            </a:r>
          </a:p>
          <a:p>
            <a:pPr marL="1295400" lvl="2" indent="-381000"/>
            <a:r>
              <a:rPr lang="en-US" smtClean="0"/>
              <a:t>Project</a:t>
            </a:r>
          </a:p>
          <a:p>
            <a:pPr marL="1295400" lvl="2" indent="-381000"/>
            <a:r>
              <a:rPr lang="en-US" smtClean="0"/>
              <a:t>Response/Solution/Status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mtClean="0"/>
              <a:t>Project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696200" cy="4191000"/>
          </a:xfrm>
        </p:spPr>
        <p:txBody>
          <a:bodyPr/>
          <a:lstStyle/>
          <a:p>
            <a:pPr marL="609600" indent="-609600"/>
            <a:r>
              <a:rPr lang="en-US" smtClean="0"/>
              <a:t>Problem reports/ bug reports</a:t>
            </a:r>
          </a:p>
          <a:p>
            <a:pPr marL="990600" lvl="1" indent="-533400"/>
            <a:r>
              <a:rPr lang="en-US" smtClean="0"/>
              <a:t>Forms or software</a:t>
            </a:r>
          </a:p>
          <a:p>
            <a:pPr marL="990600" lvl="1" indent="-533400">
              <a:buFont typeface="Monotype Sorts"/>
              <a:buNone/>
            </a:pPr>
            <a:endParaRPr lang="en-US" b="1" smtClean="0"/>
          </a:p>
          <a:p>
            <a:pPr marL="990600" lvl="1" indent="-533400"/>
            <a:r>
              <a:rPr lang="en-US" b="1" smtClean="0">
                <a:hlinkClick r:id="rId2"/>
              </a:rPr>
              <a:t>A Guide to Software Configuration Management</a:t>
            </a:r>
            <a:r>
              <a:rPr lang="en-US" smtClean="0">
                <a:hlinkClick r:id="rId3"/>
              </a:rPr>
              <a:t> </a:t>
            </a:r>
            <a:r>
              <a:rPr lang="en-US" smtClean="0"/>
              <a:t>by Alexis Leon</a:t>
            </a:r>
            <a:br>
              <a:rPr lang="en-US" smtClean="0"/>
            </a:br>
            <a:r>
              <a:rPr lang="en-US" smtClean="0"/>
              <a:t>Chapter 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r>
              <a:rPr lang="en-US" sz="3600" smtClean="0"/>
              <a:t>Presentations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8153400" cy="4419600"/>
          </a:xfrm>
        </p:spPr>
        <p:txBody>
          <a:bodyPr/>
          <a:lstStyle/>
          <a:p>
            <a:pPr marL="590550" indent="-533400"/>
            <a:r>
              <a:rPr lang="en-US" b="1" dirty="0" smtClean="0"/>
              <a:t>Chapter 13 - Managing Customers and Beneficiaries</a:t>
            </a:r>
            <a:br>
              <a:rPr lang="en-US" b="1" dirty="0" smtClean="0"/>
            </a:br>
            <a:r>
              <a:rPr lang="en-US" b="1" dirty="0" smtClean="0"/>
              <a:t>“</a:t>
            </a:r>
            <a:r>
              <a:rPr lang="en-US" dirty="0" smtClean="0"/>
              <a:t>Complex IT Project Management: 16 Steps to Success”</a:t>
            </a:r>
            <a:br>
              <a:rPr lang="en-US" dirty="0" smtClean="0"/>
            </a:br>
            <a:r>
              <a:rPr lang="en-US" dirty="0" smtClean="0"/>
              <a:t>by Peter Schulte </a:t>
            </a:r>
          </a:p>
          <a:p>
            <a:pPr marL="971550" lvl="1" indent="-457200"/>
            <a:r>
              <a:rPr lang="en-US" dirty="0" smtClean="0"/>
              <a:t>The Dynamics of Public Presentations  </a:t>
            </a:r>
            <a:endParaRPr lang="en-US" dirty="0"/>
          </a:p>
          <a:p>
            <a:pPr marL="971550" lvl="1" indent="-457200"/>
            <a:endParaRPr lang="en-US" dirty="0" smtClean="0"/>
          </a:p>
          <a:p>
            <a:pPr marL="571500" indent="-45720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www.ted.com/talks/amy_cuddy_your_body_language_shapes_who_you_are</a:t>
            </a:r>
            <a:endParaRPr lang="en-US" dirty="0" smtClean="0"/>
          </a:p>
          <a:p>
            <a:pPr marL="571500" indent="-457200"/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066800"/>
          </a:xfrm>
        </p:spPr>
        <p:txBody>
          <a:bodyPr/>
          <a:lstStyle/>
          <a:p>
            <a:r>
              <a:rPr lang="en-US" sz="3600" dirty="0" smtClean="0"/>
              <a:t>Gantt Chart Assignment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981200"/>
            <a:ext cx="8572500" cy="4495800"/>
          </a:xfrm>
        </p:spPr>
        <p:txBody>
          <a:bodyPr/>
          <a:lstStyle/>
          <a:p>
            <a:pPr marL="609600" indent="-609600"/>
            <a:r>
              <a:rPr lang="en-US" b="1" dirty="0" smtClean="0"/>
              <a:t>Working in Project groups</a:t>
            </a:r>
            <a:r>
              <a:rPr lang="en-US" smtClean="0"/>
              <a:t>, determine </a:t>
            </a:r>
            <a:r>
              <a:rPr lang="en-US" dirty="0" smtClean="0"/>
              <a:t>the breakdown of the Threaded project into phases and identify some tasks for Phase 1, task relationships, and estimated durations. </a:t>
            </a:r>
          </a:p>
          <a:p>
            <a:pPr marL="609600" indent="-609600"/>
            <a:r>
              <a:rPr lang="en-US" dirty="0" smtClean="0"/>
              <a:t>Prepare a Gantt chart using MS-Project (one copy per group)</a:t>
            </a:r>
          </a:p>
          <a:p>
            <a:pPr marL="1009650" lvl="1" indent="-609600"/>
            <a:r>
              <a:rPr lang="en-US" dirty="0" smtClean="0"/>
              <a:t>Make tasks auto-scheduled, and include predecessor/successor relationships wherever applicable</a:t>
            </a:r>
          </a:p>
          <a:p>
            <a:pPr marL="1009650" lvl="1" indent="-609600"/>
            <a:r>
              <a:rPr lang="en-US" dirty="0"/>
              <a:t>Assign </a:t>
            </a:r>
            <a:r>
              <a:rPr lang="en-US" dirty="0" smtClean="0"/>
              <a:t>resources (people) </a:t>
            </a:r>
            <a:r>
              <a:rPr lang="en-US" dirty="0"/>
              <a:t>to tasks; make sure that no resources are overscheduled</a:t>
            </a:r>
          </a:p>
          <a:p>
            <a:pPr marL="1009650" lvl="1" indent="-609600"/>
            <a:r>
              <a:rPr lang="en-US" dirty="0" smtClean="0"/>
              <a:t>Make sure that your Gantt chart includes at least one summary task and at least one milestone</a:t>
            </a:r>
          </a:p>
          <a:p>
            <a:pPr marL="609600" indent="-609600"/>
            <a:r>
              <a:rPr lang="en-US" b="1" dirty="0" smtClean="0">
                <a:solidFill>
                  <a:srgbClr val="7030A0"/>
                </a:solidFill>
              </a:rPr>
              <a:t>Each students submits: due 8 a.m. Day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Scheduling the Project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114800"/>
          </a:xfrm>
        </p:spPr>
        <p:txBody>
          <a:bodyPr/>
          <a:lstStyle/>
          <a:p>
            <a:pPr marL="590550" indent="-533400"/>
            <a:r>
              <a:rPr lang="en-US" b="1" smtClean="0"/>
              <a:t>On Time Within Budget: Software Project Management Practices and Techniques, Third Edition</a:t>
            </a:r>
            <a:br>
              <a:rPr lang="en-US" b="1" smtClean="0"/>
            </a:br>
            <a:r>
              <a:rPr lang="en-US" smtClean="0"/>
              <a:t>by E.M. Bennatan</a:t>
            </a:r>
            <a:br>
              <a:rPr lang="en-US" smtClean="0"/>
            </a:br>
            <a:r>
              <a:rPr lang="en-US" smtClean="0"/>
              <a:t>ISBN:0471376442</a:t>
            </a:r>
            <a:br>
              <a:rPr lang="en-US" smtClean="0"/>
            </a:br>
            <a:r>
              <a:rPr lang="en-US" smtClean="0"/>
              <a:t>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r>
              <a:rPr lang="en-US" sz="3600" smtClean="0"/>
              <a:t>Scheduling the Project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800600"/>
          </a:xfrm>
        </p:spPr>
        <p:txBody>
          <a:bodyPr/>
          <a:lstStyle/>
          <a:p>
            <a:pPr marL="590550" indent="-533400"/>
            <a:r>
              <a:rPr lang="en-US" dirty="0" smtClean="0"/>
              <a:t>Breaking the project down</a:t>
            </a:r>
          </a:p>
          <a:p>
            <a:pPr marL="971550" lvl="1" indent="-457200"/>
            <a:r>
              <a:rPr lang="en-US" dirty="0" smtClean="0"/>
              <a:t>Phases 1, 2, 3…</a:t>
            </a:r>
          </a:p>
          <a:p>
            <a:pPr marL="971550" lvl="1" indent="-457200"/>
            <a:r>
              <a:rPr lang="en-US" dirty="0" smtClean="0"/>
              <a:t>Sub-Phases or summary tasks 1.1, 1.2, 1.3…</a:t>
            </a:r>
          </a:p>
          <a:p>
            <a:pPr marL="971550" lvl="1" indent="-457200"/>
            <a:r>
              <a:rPr lang="en-US" dirty="0" smtClean="0"/>
              <a:t>Tasks 1.1.1, 1.1.2, 1.1.3,…</a:t>
            </a:r>
          </a:p>
          <a:p>
            <a:pPr marL="971550" lvl="1" indent="-457200"/>
            <a:r>
              <a:rPr lang="en-US" dirty="0" smtClean="0"/>
              <a:t>Milestones</a:t>
            </a:r>
          </a:p>
          <a:p>
            <a:pPr marL="1295400" lvl="2" indent="-381000"/>
            <a:r>
              <a:rPr lang="en-US" dirty="0" smtClean="0"/>
              <a:t>Can have deliverables</a:t>
            </a:r>
          </a:p>
          <a:p>
            <a:pPr marL="1295400" lvl="2" indent="-381000"/>
            <a:r>
              <a:rPr lang="en-US" dirty="0" smtClean="0"/>
              <a:t>Zero time duration</a:t>
            </a:r>
          </a:p>
          <a:p>
            <a:pPr marL="1295400" lvl="2" indent="-381000"/>
            <a:endParaRPr lang="en-US" dirty="0" smtClean="0"/>
          </a:p>
          <a:p>
            <a:pPr marL="590550" indent="-533400"/>
            <a:r>
              <a:rPr lang="en-US" dirty="0" smtClean="0"/>
              <a:t>Phase, sub-phase, task hierarchy is called the </a:t>
            </a:r>
            <a:r>
              <a:rPr lang="en-US" b="1" dirty="0" smtClean="0"/>
              <a:t>Work Breakdown Structure (WBS)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838200"/>
          </a:xfrm>
        </p:spPr>
        <p:txBody>
          <a:bodyPr/>
          <a:lstStyle/>
          <a:p>
            <a:r>
              <a:rPr lang="en-US" sz="3600" smtClean="0"/>
              <a:t>Scheduling the Project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057400"/>
            <a:ext cx="7848600" cy="4000500"/>
          </a:xfrm>
        </p:spPr>
        <p:txBody>
          <a:bodyPr/>
          <a:lstStyle/>
          <a:p>
            <a:pPr marL="609600" indent="-609600"/>
            <a:r>
              <a:rPr lang="en-US" sz="2200" smtClean="0"/>
              <a:t>Gantt Chart</a:t>
            </a:r>
          </a:p>
          <a:p>
            <a:pPr marL="990600" lvl="1" indent="-533400"/>
            <a:r>
              <a:rPr lang="en-US" sz="2200" smtClean="0"/>
              <a:t>Plots timeline using bars</a:t>
            </a:r>
          </a:p>
          <a:p>
            <a:pPr marL="990600" lvl="1" indent="-533400"/>
            <a:r>
              <a:rPr lang="en-US" sz="2200" smtClean="0"/>
              <a:t>Most commonly used chart</a:t>
            </a:r>
          </a:p>
          <a:p>
            <a:pPr marL="1371600" lvl="2" indent="-457200"/>
            <a:endParaRPr lang="en-US" sz="200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3581400"/>
          <a:ext cx="8609013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7718760" imgH="1775160" progId="Visio.Drawing.11">
                  <p:embed/>
                </p:oleObj>
              </mc:Choice>
              <mc:Fallback>
                <p:oleObj name="VISIO" r:id="rId3" imgW="7718760" imgH="177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8609013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057400" y="5638800"/>
            <a:ext cx="5256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See:  </a:t>
            </a:r>
            <a:r>
              <a:rPr lang="en-US" dirty="0">
                <a:hlinkClick r:id="rId5"/>
              </a:rPr>
              <a:t>http://www.netmba.com/operations/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Scheduling the Project 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419600"/>
          </a:xfrm>
        </p:spPr>
        <p:txBody>
          <a:bodyPr/>
          <a:lstStyle/>
          <a:p>
            <a:pPr marL="609600" indent="-609600"/>
            <a:r>
              <a:rPr lang="en-US" dirty="0" smtClean="0"/>
              <a:t>Critical Path Method (CPM) </a:t>
            </a:r>
          </a:p>
          <a:p>
            <a:pPr marL="990600" lvl="1" indent="-533400"/>
            <a:r>
              <a:rPr lang="en-US" dirty="0" smtClean="0"/>
              <a:t>Diagram charts tasks and estimated duration time</a:t>
            </a:r>
          </a:p>
          <a:p>
            <a:pPr marL="990600" lvl="1" indent="-533400"/>
            <a:r>
              <a:rPr lang="en-US" dirty="0" smtClean="0"/>
              <a:t>Tasks are related by predecessor/successor constraints</a:t>
            </a:r>
          </a:p>
          <a:p>
            <a:pPr marL="990600" lvl="1" indent="-533400"/>
            <a:r>
              <a:rPr lang="en-US" dirty="0" smtClean="0"/>
              <a:t>Allows determination of which tasks are critical to success of project</a:t>
            </a:r>
          </a:p>
          <a:p>
            <a:pPr marL="990600" lvl="1" indent="-533400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critical path </a:t>
            </a:r>
            <a:r>
              <a:rPr lang="en-US" dirty="0" smtClean="0"/>
              <a:t>is the shortest time it will take to complete the project</a:t>
            </a:r>
          </a:p>
          <a:p>
            <a:pPr marL="990600" lvl="1" indent="-5334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www.youtube.com/watch?v=SF53ZZsP4ik</a:t>
            </a:r>
            <a:endParaRPr lang="en-US" dirty="0" smtClean="0"/>
          </a:p>
          <a:p>
            <a:pPr marL="990600" lvl="1" indent="-5334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6347713" cy="1320800"/>
          </a:xfrm>
        </p:spPr>
        <p:txBody>
          <a:bodyPr/>
          <a:lstStyle/>
          <a:p>
            <a:r>
              <a:rPr lang="en-US" dirty="0" smtClean="0"/>
              <a:t>Class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7543800" cy="3276600"/>
          </a:xfrm>
        </p:spPr>
        <p:txBody>
          <a:bodyPr/>
          <a:lstStyle/>
          <a:p>
            <a:r>
              <a:rPr lang="en-US" dirty="0" smtClean="0"/>
              <a:t>You have been asked to complete project in the  shortest time possible. The next slide show the tasks, their predecessors, and duration in days</a:t>
            </a:r>
          </a:p>
          <a:p>
            <a:r>
              <a:rPr lang="en-US" dirty="0" smtClean="0"/>
              <a:t>Which tasks belong to the critical path?</a:t>
            </a:r>
          </a:p>
          <a:p>
            <a:r>
              <a:rPr lang="en-US" dirty="0" smtClean="0"/>
              <a:t>For each task, determine its float</a:t>
            </a:r>
          </a:p>
          <a:p>
            <a:r>
              <a:rPr lang="en-US" dirty="0" smtClean="0"/>
              <a:t>What is the  float for all tasks on the critical path?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Class </a:t>
            </a:r>
            <a:r>
              <a:rPr lang="en-US" dirty="0"/>
              <a:t>E</a:t>
            </a:r>
            <a:r>
              <a:rPr lang="en-US" dirty="0" smtClean="0"/>
              <a:t>xercise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58290"/>
              </p:ext>
            </p:extLst>
          </p:nvPr>
        </p:nvGraphicFramePr>
        <p:xfrm>
          <a:off x="609600" y="2160588"/>
          <a:ext cx="63484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Predecessor(s)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D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E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 marL="81044" marR="810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G, H</a:t>
                      </a:r>
                      <a:endParaRPr lang="en-CA" dirty="0"/>
                    </a:p>
                  </a:txBody>
                  <a:tcPr marL="81044" marR="8104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3352800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0                   0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0                   0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56948" y="3352799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76400" y="28956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0786" y="494899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70786" y="2016894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0" y="28956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4953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9600" y="2016894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94472" y="40386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 6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5414" y="2016894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 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10400" y="3880585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7</a:t>
            </a:r>
            <a:endParaRPr lang="en-US" dirty="0"/>
          </a:p>
        </p:txBody>
      </p:sp>
      <p:cxnSp>
        <p:nvCxnSpPr>
          <p:cNvPr id="14" name="Straight Connector 13"/>
          <p:cNvCxnSpPr>
            <a:stCxn id="43" idx="3"/>
          </p:cNvCxnSpPr>
          <p:nvPr/>
        </p:nvCxnSpPr>
        <p:spPr>
          <a:xfrm>
            <a:off x="2543477" y="2272364"/>
            <a:ext cx="1750995" cy="4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3810000" y="2626494"/>
            <a:ext cx="609600" cy="57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4" idx="3"/>
          </p:cNvCxnSpPr>
          <p:nvPr/>
        </p:nvCxnSpPr>
        <p:spPr>
          <a:xfrm>
            <a:off x="2543477" y="3188241"/>
            <a:ext cx="428323" cy="1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43477" y="3505200"/>
            <a:ext cx="1571323" cy="79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95236" y="2402706"/>
            <a:ext cx="672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51332" y="2633312"/>
            <a:ext cx="635268" cy="117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153400" y="3903044"/>
            <a:ext cx="990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2400" y="3542096"/>
            <a:ext cx="685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38200" y="2402706"/>
            <a:ext cx="762000" cy="140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00764" y="3429000"/>
            <a:ext cx="724702" cy="4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5071" y="4118810"/>
            <a:ext cx="735129" cy="11301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52877" y="1718366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0                   1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7                   8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552877" y="2718881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0                   2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2                   4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2877" y="4683893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0                   2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0                   2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46132" y="2718881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2                   6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4                   8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305300" y="1830422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6                   7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8                   9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913923" y="1830422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7                 11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9                 13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933700" y="4703802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2                   7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2                   7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171749" y="3789402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7                 13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7                 13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896100" y="3632446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13               20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13               20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653846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20               20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20               20</a:t>
            </a:r>
            <a:endParaRPr lang="en-US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1578142" y="4689107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956561" y="4689107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219474" y="3763221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943825" y="3657600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184681" y="3630585"/>
            <a:ext cx="933651" cy="113738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69073" y="23993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9073" y="32770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91310" y="33012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09032" y="2402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20895" y="24517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>
            <a:endCxn id="55" idx="1"/>
          </p:cNvCxnSpPr>
          <p:nvPr/>
        </p:nvCxnSpPr>
        <p:spPr>
          <a:xfrm flipV="1">
            <a:off x="2458053" y="5257800"/>
            <a:ext cx="498508" cy="3890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929715" y="4683893"/>
            <a:ext cx="679317" cy="56508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7" idx="1"/>
          </p:cNvCxnSpPr>
          <p:nvPr/>
        </p:nvCxnSpPr>
        <p:spPr>
          <a:xfrm flipV="1">
            <a:off x="5113455" y="4226293"/>
            <a:ext cx="1830370" cy="12498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2" idx="1"/>
          </p:cNvCxnSpPr>
          <p:nvPr/>
        </p:nvCxnSpPr>
        <p:spPr>
          <a:xfrm flipV="1">
            <a:off x="7791049" y="4207844"/>
            <a:ext cx="362351" cy="3915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07796" y="20127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83523" y="37237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49861</TotalTime>
  <Words>846</Words>
  <Application>Microsoft Office PowerPoint</Application>
  <PresentationFormat>On-screen Show (4:3)</PresentationFormat>
  <Paragraphs>269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Monotype Sorts</vt:lpstr>
      <vt:lpstr>Arial</vt:lpstr>
      <vt:lpstr>Georgia</vt:lpstr>
      <vt:lpstr>Tahoma</vt:lpstr>
      <vt:lpstr>Times New Roman</vt:lpstr>
      <vt:lpstr>Trebuchet MS</vt:lpstr>
      <vt:lpstr>Wingdings 3</vt:lpstr>
      <vt:lpstr>Facet</vt:lpstr>
      <vt:lpstr>VISIO</vt:lpstr>
      <vt:lpstr>PowerPoint Presentation</vt:lpstr>
      <vt:lpstr> Day 3 Agenda</vt:lpstr>
      <vt:lpstr>Scheduling the Project </vt:lpstr>
      <vt:lpstr>Scheduling the Project </vt:lpstr>
      <vt:lpstr>Scheduling the Project </vt:lpstr>
      <vt:lpstr>Scheduling the Project  </vt:lpstr>
      <vt:lpstr>Class Exercise</vt:lpstr>
      <vt:lpstr>Tasks for Class Exercise</vt:lpstr>
      <vt:lpstr>PowerPoint Presentation</vt:lpstr>
      <vt:lpstr>Scheduling the Project</vt:lpstr>
      <vt:lpstr>Scheduling the Project </vt:lpstr>
      <vt:lpstr>Scheduling the Project</vt:lpstr>
      <vt:lpstr>Estimating Task Duration</vt:lpstr>
      <vt:lpstr>Scheduling the Project </vt:lpstr>
      <vt:lpstr>Managing Teams and Clients</vt:lpstr>
      <vt:lpstr>Dealing with Problems</vt:lpstr>
      <vt:lpstr>Dealing with Problems</vt:lpstr>
      <vt:lpstr>Group Exercise</vt:lpstr>
      <vt:lpstr>Project Communication</vt:lpstr>
      <vt:lpstr>Project Communication</vt:lpstr>
      <vt:lpstr>Project Communication </vt:lpstr>
      <vt:lpstr>Project Communication</vt:lpstr>
      <vt:lpstr>Presentations</vt:lpstr>
      <vt:lpstr>Gantt Chart Assignment 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Harv's ThinkPad</dc:creator>
  <cp:lastModifiedBy>DongMing Hu</cp:lastModifiedBy>
  <cp:revision>450</cp:revision>
  <cp:lastPrinted>2002-09-06T02:15:16Z</cp:lastPrinted>
  <dcterms:created xsi:type="dcterms:W3CDTF">1999-02-07T02:48:05Z</dcterms:created>
  <dcterms:modified xsi:type="dcterms:W3CDTF">2019-02-11T20:42:10Z</dcterms:modified>
</cp:coreProperties>
</file>