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online-java-compiler/" TargetMode="External"/><Relationship Id="rId2" Type="http://schemas.openxmlformats.org/officeDocument/2006/relationships/hyperlink" Target="https://altera-de1-soc-verilog.ide.labslan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time_continue=2&amp;v=N9XjBl9Ebl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2747-6039-48E6-91D0-34196AD54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8" r="-1" b="1910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38100-A691-49F5-A142-60550773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</a:rPr>
              <a:t>Introducción a la programación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81E8-EAA2-4888-B55E-B102422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en programación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5BEB89-E8F1-4FE3-8129-7FF24674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07" t="37845" r="72950" b="44394"/>
          <a:stretch/>
        </p:blipFill>
        <p:spPr>
          <a:xfrm>
            <a:off x="2637182" y="2212766"/>
            <a:ext cx="6374295" cy="3824579"/>
          </a:xfrm>
          <a:prstGeom prst="rect">
            <a:avLst/>
          </a:prstGeom>
        </p:spPr>
      </p:pic>
      <p:pic>
        <p:nvPicPr>
          <p:cNvPr id="5" name="Picture 4" descr="Programación - Concepto, ejemplos y programación informática">
            <a:extLst>
              <a:ext uri="{FF2B5EF4-FFF2-40B4-BE49-F238E27FC236}">
                <a16:creationId xmlns:a16="http://schemas.microsoft.com/office/drawing/2014/main" id="{B5E8B4D0-BA97-4574-93F6-26AD69AE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953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DB5B8-D2C0-4373-A424-25FD92D2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programar?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BF47C-0171-453B-8F04-485CA50A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Ejecutar un conjunto de acciones o comandos para realizar una tarea.</a:t>
            </a:r>
            <a:r>
              <a:rPr lang="es-CO" b="1" dirty="0"/>
              <a:t> Un ejemplo puede ser hacer la suma de un número, Hacer un cronómetro, etc.</a:t>
            </a:r>
            <a:endParaRPr lang="es-MX" b="1" dirty="0"/>
          </a:p>
        </p:txBody>
      </p:sp>
      <p:pic>
        <p:nvPicPr>
          <p:cNvPr id="1026" name="Picture 2" descr="ANALISIS CALCULADORA: CALCULADORA">
            <a:extLst>
              <a:ext uri="{FF2B5EF4-FFF2-40B4-BE49-F238E27FC236}">
                <a16:creationId xmlns:a16="http://schemas.microsoft.com/office/drawing/2014/main" id="{4D1FF281-2105-494A-B042-0F41668F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51" y="3020702"/>
            <a:ext cx="2855843" cy="28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BAD40-9C8D-441D-8AA3-18153C09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Qué es un lenguaje de programación?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F6526-730C-47BA-82BF-0FF1F91A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3"/>
            <a:ext cx="10515600" cy="4251960"/>
          </a:xfrm>
        </p:spPr>
        <p:txBody>
          <a:bodyPr/>
          <a:lstStyle/>
          <a:p>
            <a:r>
              <a:rPr lang="es-MX" b="1" i="0" dirty="0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Un lenguaje de </a:t>
            </a:r>
            <a:r>
              <a:rPr lang="es-MX" b="1" i="0" dirty="0" err="1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programacióóóóóóon</a:t>
            </a:r>
            <a:r>
              <a:rPr lang="es-MX" b="1" i="0" dirty="0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 es un conjunto de </a:t>
            </a:r>
            <a:r>
              <a:rPr lang="es-MX" b="1" i="0" dirty="0" err="1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síimbolos</a:t>
            </a:r>
            <a:r>
              <a:rPr lang="es-MX" b="1" i="0" dirty="0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 y </a:t>
            </a:r>
            <a:r>
              <a:rPr lang="es-MX" b="1" i="0" dirty="0" err="1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coódigos</a:t>
            </a:r>
            <a:r>
              <a:rPr lang="es-MX" b="1" i="0" dirty="0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 usados para orientar la </a:t>
            </a:r>
            <a:r>
              <a:rPr lang="es-MX" b="1" i="0" dirty="0" err="1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programacióon</a:t>
            </a:r>
            <a:r>
              <a:rPr lang="es-MX" b="1" i="0" dirty="0">
                <a:solidFill>
                  <a:srgbClr val="555555"/>
                </a:solidFill>
                <a:effectLst/>
                <a:latin typeface="PanRoman" panose="00000400000000000000" pitchFamily="2" charset="2"/>
              </a:rPr>
              <a:t> de estructuras en el desarrollo web.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55555"/>
                </a:solidFill>
                <a:latin typeface="PanRoman" panose="00000400000000000000" pitchFamily="2" charset="2"/>
              </a:rPr>
              <a:t>Ejemplo lenguaje de bajo nivel </a:t>
            </a:r>
            <a:r>
              <a:rPr lang="es-CO" dirty="0">
                <a:hlinkClick r:id="rId2"/>
              </a:rPr>
              <a:t>https://altera-de1-soc-verilog.ide.labsland.com/</a:t>
            </a:r>
            <a:endParaRPr lang="es-CO" dirty="0"/>
          </a:p>
          <a:p>
            <a:pPr marL="0" indent="0">
              <a:buNone/>
            </a:pPr>
            <a:r>
              <a:rPr lang="es-CO" dirty="0">
                <a:latin typeface="PanRoman" panose="00000400000000000000" pitchFamily="2" charset="2"/>
              </a:rPr>
              <a:t>Ejemplo de lenguaje de alto nivel </a:t>
            </a:r>
            <a:r>
              <a:rPr lang="es-CO" dirty="0">
                <a:hlinkClick r:id="rId3"/>
              </a:rPr>
              <a:t>https://www.jdoodle.com/online-java-compiler/</a:t>
            </a:r>
            <a:endParaRPr lang="es-CO" dirty="0">
              <a:latin typeface="PanRoman" panose="00000400000000000000" pitchFamily="2" charset="2"/>
            </a:endParaRPr>
          </a:p>
          <a:p>
            <a:pPr marL="0" indent="0">
              <a:buNone/>
            </a:pPr>
            <a:r>
              <a:rPr lang="es-CO" dirty="0" err="1">
                <a:latin typeface="PanRoman" panose="00000400000000000000" pitchFamily="2" charset="2"/>
              </a:rPr>
              <a:t>Coómo</a:t>
            </a:r>
            <a:r>
              <a:rPr lang="es-CO" dirty="0">
                <a:latin typeface="PanRoman" panose="00000400000000000000" pitchFamily="2" charset="2"/>
              </a:rPr>
              <a:t> funciona un computador con 1s y 0s... </a:t>
            </a:r>
          </a:p>
          <a:p>
            <a:pPr marL="0" indent="0">
              <a:buNone/>
            </a:pPr>
            <a:r>
              <a:rPr lang="es-CO" dirty="0">
                <a:hlinkClick r:id="rId4"/>
              </a:rPr>
              <a:t>https://www.youtube.com/watch?time_continue=2&amp;v=N9XjBl9EblA</a:t>
            </a:r>
            <a:endParaRPr lang="es-CO" dirty="0">
              <a:latin typeface="PanRoman" panose="00000400000000000000" pitchFamily="2" charset="2"/>
            </a:endParaRPr>
          </a:p>
        </p:txBody>
      </p:sp>
      <p:pic>
        <p:nvPicPr>
          <p:cNvPr id="1026" name="Picture 2" descr="SUMA DE NÚMEROS BINARIOS: Implementación">
            <a:extLst>
              <a:ext uri="{FF2B5EF4-FFF2-40B4-BE49-F238E27FC236}">
                <a16:creationId xmlns:a16="http://schemas.microsoft.com/office/drawing/2014/main" id="{0C814938-E92B-47CC-A682-EAEF4E5E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611" y="3962018"/>
            <a:ext cx="1838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8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10444-E036-4667-9B3D-2FE7638A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lógica en programación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15C0C-5138-4BA5-B651-38D79249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Le sirve al programa para decidir si se va a ejecutar una orden o no</a:t>
            </a:r>
          </a:p>
          <a:p>
            <a:r>
              <a:rPr lang="es-MX" dirty="0"/>
              <a:t>Se basa en proposiciones, que pueden ser falsas o verdaderas:</a:t>
            </a:r>
          </a:p>
          <a:p>
            <a:pPr marL="0" indent="0">
              <a:buNone/>
            </a:pPr>
            <a:r>
              <a:rPr lang="es-MX" dirty="0"/>
              <a:t>  Ejemplos:</a:t>
            </a:r>
          </a:p>
          <a:p>
            <a:pPr marL="3657600" lvl="8" indent="0">
              <a:buNone/>
            </a:pPr>
            <a:r>
              <a:rPr lang="es-MX" dirty="0"/>
              <a:t> </a:t>
            </a:r>
            <a:r>
              <a:rPr lang="es-MX" b="1" dirty="0"/>
              <a:t>               </a:t>
            </a:r>
            <a:r>
              <a:rPr lang="es-MX" sz="2800" b="1" dirty="0"/>
              <a:t>El día está soleado                </a:t>
            </a:r>
          </a:p>
          <a:p>
            <a:pPr marL="3657600" lvl="8" indent="0">
              <a:buNone/>
            </a:pPr>
            <a:r>
              <a:rPr lang="es-MX" sz="2800" b="1" dirty="0"/>
              <a:t>          La Tierra es redonda</a:t>
            </a:r>
          </a:p>
          <a:p>
            <a:pPr marL="3657600" lvl="8" indent="0">
              <a:buNone/>
            </a:pPr>
            <a:r>
              <a:rPr lang="es-MX" sz="2800" b="1" dirty="0"/>
              <a:t>          Mañana no es jueves</a:t>
            </a:r>
          </a:p>
          <a:p>
            <a:pPr marL="3657600" lvl="8" indent="0">
              <a:buNone/>
            </a:pPr>
            <a:r>
              <a:rPr lang="es-MX" sz="2800" b="1" dirty="0"/>
              <a:t>          3+1=7</a:t>
            </a:r>
          </a:p>
          <a:p>
            <a:pPr marL="3657600" lvl="8" indent="0">
              <a:buNone/>
            </a:pPr>
            <a:r>
              <a:rPr lang="es-MX" dirty="0"/>
              <a:t>    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61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AF80-729E-41CE-9004-445BBDB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verdad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2673-20E7-43E1-B7E5-3D9041F7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Sirven para saber si una proposición combinada es falsa o verdadera a partir de las proposiciones de las que está compuesta</a:t>
            </a:r>
          </a:p>
          <a:p>
            <a:pPr marL="0" indent="0">
              <a:buNone/>
            </a:pPr>
            <a:r>
              <a:rPr lang="es-MX" dirty="0"/>
              <a:t>    Por ejemplo: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año empieza con el mes de enero </a:t>
            </a:r>
            <a:r>
              <a:rPr lang="es-MX" sz="1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s-MX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5*9=59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s-MX" dirty="0"/>
              <a:t>Cómo sabemos si la expresión completa es falsa o verdadera?</a:t>
            </a:r>
          </a:p>
          <a:p>
            <a:pPr marL="0" indent="0">
              <a:buNone/>
            </a:pPr>
            <a:r>
              <a:rPr lang="es-MX" dirty="0"/>
              <a:t>1. Nombremos cada proposición que la compone y definamos si es falsa o verdadera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8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AF80-729E-41CE-9004-445BBDB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verdad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2673-20E7-43E1-B7E5-3D9041F7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Sirven para saber si una proposición combinada es falsa o verdadera a partir de las proposiciones de las que está compuesta</a:t>
            </a:r>
          </a:p>
          <a:p>
            <a:pPr marL="0" indent="0">
              <a:buNone/>
            </a:pPr>
            <a:r>
              <a:rPr lang="es-MX" dirty="0"/>
              <a:t>    Por ejemplo: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año empieza con el mes de enero </a:t>
            </a:r>
            <a:r>
              <a:rPr lang="es-MX" sz="1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s-MX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5*9=59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A                                              B</a:t>
            </a:r>
          </a:p>
          <a:p>
            <a:pPr marL="0" indent="0">
              <a:buNone/>
            </a:pP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                  Verdadera                                  Falsa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s-MX" dirty="0"/>
              <a:t>Cómo sabemos si la expresión completa es falsa o verdadera?</a:t>
            </a:r>
          </a:p>
          <a:p>
            <a:pPr marL="0" indent="0">
              <a:buNone/>
            </a:pPr>
            <a:r>
              <a:rPr lang="es-MX" dirty="0"/>
              <a:t>1. Nombremos cada proposición que la compone y definamos si es falsa o verdadera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03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AF80-729E-41CE-9004-445BBDB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verdad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2673-20E7-43E1-B7E5-3D9041F7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Sirven para saber si una proposición combinada es falsa o verdadera a partir de las proposiciones de las que está compuesta</a:t>
            </a:r>
          </a:p>
          <a:p>
            <a:pPr marL="0" indent="0">
              <a:buNone/>
            </a:pPr>
            <a:r>
              <a:rPr lang="es-MX" dirty="0"/>
              <a:t>    Por ejemplo: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año empieza con el mes de enero </a:t>
            </a:r>
            <a:r>
              <a:rPr lang="es-MX" sz="1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s-MX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5*9=59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A                                              B</a:t>
            </a:r>
          </a:p>
          <a:p>
            <a:pPr marL="0" indent="0">
              <a:buNone/>
            </a:pP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                    Verdadera                                Falsa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s-MX" dirty="0"/>
              <a:t>Cómo sabemos si la expresión completa es falsa o verdadera?</a:t>
            </a:r>
          </a:p>
          <a:p>
            <a:pPr marL="514350" indent="-514350">
              <a:buAutoNum type="arabicPeriod"/>
            </a:pPr>
            <a:r>
              <a:rPr lang="es-MX" dirty="0"/>
              <a:t>Nombremos cada proposición que la compone y definamos si es falsa o verdadera</a:t>
            </a:r>
          </a:p>
          <a:p>
            <a:pPr marL="514350" indent="-514350">
              <a:buAutoNum type="arabicPeriod"/>
            </a:pPr>
            <a:r>
              <a:rPr lang="es-MX" dirty="0"/>
              <a:t>Identifiquemos en la tabla de verdad del y (conjunción) el resultado de la expresión:</a:t>
            </a:r>
            <a:endParaRPr lang="es-CO" dirty="0"/>
          </a:p>
        </p:txBody>
      </p:sp>
      <p:pic>
        <p:nvPicPr>
          <p:cNvPr id="2050" name="Picture 2" descr="Si entiendes bien las tablas de verdad conseguirás entender bien ...">
            <a:extLst>
              <a:ext uri="{FF2B5EF4-FFF2-40B4-BE49-F238E27FC236}">
                <a16:creationId xmlns:a16="http://schemas.microsoft.com/office/drawing/2014/main" id="{77C4A4AE-521B-4172-BF24-F7ED09A6C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4" r="43275" b="52129"/>
          <a:stretch/>
        </p:blipFill>
        <p:spPr bwMode="auto">
          <a:xfrm>
            <a:off x="7871791" y="5077594"/>
            <a:ext cx="2027584" cy="17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FE1640A4-68F9-4C13-B8D5-B24FA91F12C0}"/>
              </a:ext>
            </a:extLst>
          </p:cNvPr>
          <p:cNvSpPr/>
          <p:nvPr/>
        </p:nvSpPr>
        <p:spPr>
          <a:xfrm>
            <a:off x="10005393" y="5989983"/>
            <a:ext cx="755373" cy="1913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5BA553-F83F-4F3F-A925-FB745406B775}"/>
              </a:ext>
            </a:extLst>
          </p:cNvPr>
          <p:cNvSpPr txBox="1"/>
          <p:nvPr/>
        </p:nvSpPr>
        <p:spPr>
          <a:xfrm>
            <a:off x="9309654" y="5128661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(Y)</a:t>
            </a:r>
            <a:endParaRPr lang="es-CO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98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D436-D57C-45AE-8359-EB1BDC24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Las tablas de verdad usadas en programación:</a:t>
            </a:r>
            <a:endParaRPr lang="es-CO" dirty="0"/>
          </a:p>
        </p:txBody>
      </p:sp>
      <p:pic>
        <p:nvPicPr>
          <p:cNvPr id="3074" name="Picture 2" descr="Tablas de Verdad">
            <a:extLst>
              <a:ext uri="{FF2B5EF4-FFF2-40B4-BE49-F238E27FC236}">
                <a16:creationId xmlns:a16="http://schemas.microsoft.com/office/drawing/2014/main" id="{A0488B93-DC4C-468E-83AA-B00169D7E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8"/>
          <a:stretch/>
        </p:blipFill>
        <p:spPr bwMode="auto">
          <a:xfrm>
            <a:off x="1333500" y="2647536"/>
            <a:ext cx="9525000" cy="26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86D821E-85F0-4C27-9343-0FCCAB87D595}"/>
              </a:ext>
            </a:extLst>
          </p:cNvPr>
          <p:cNvSpPr txBox="1"/>
          <p:nvPr/>
        </p:nvSpPr>
        <p:spPr>
          <a:xfrm>
            <a:off x="6221898" y="2836035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(Y)</a:t>
            </a:r>
            <a:endParaRPr lang="es-CO" b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BEC75C-AE11-43BC-BDBB-E85631469C57}"/>
              </a:ext>
            </a:extLst>
          </p:cNvPr>
          <p:cNvSpPr txBox="1"/>
          <p:nvPr/>
        </p:nvSpPr>
        <p:spPr>
          <a:xfrm>
            <a:off x="9866245" y="2836035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(</a:t>
            </a:r>
            <a:r>
              <a:rPr lang="es-MX" b="1" dirty="0">
                <a:latin typeface="Algerian" panose="04020705040A02060702" pitchFamily="82" charset="0"/>
              </a:rPr>
              <a:t>o</a:t>
            </a:r>
            <a:r>
              <a:rPr lang="es-MX" b="1" dirty="0">
                <a:latin typeface="+mj-lt"/>
              </a:rPr>
              <a:t>)</a:t>
            </a:r>
            <a:endParaRPr lang="es-CO" b="1" dirty="0">
              <a:latin typeface="+mj-lt"/>
            </a:endParaRPr>
          </a:p>
        </p:txBody>
      </p:sp>
      <p:pic>
        <p:nvPicPr>
          <p:cNvPr id="3076" name="Picture 4" descr="Programación - Concepto, ejemplos y programación informática">
            <a:extLst>
              <a:ext uri="{FF2B5EF4-FFF2-40B4-BE49-F238E27FC236}">
                <a16:creationId xmlns:a16="http://schemas.microsoft.com/office/drawing/2014/main" id="{46A15F0E-F2E6-4184-BB8C-0C31E7F3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1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E833E-5568-4A54-B941-6C8B0661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70B60-1BF2-4229-9E53-A1DEAE2C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330148" cy="495764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Si </a:t>
            </a:r>
            <a:r>
              <a:rPr lang="es-MX" dirty="0">
                <a:solidFill>
                  <a:srgbClr val="FF0000"/>
                </a:solidFill>
              </a:rPr>
              <a:t>Pedro tiene 18 años o más </a:t>
            </a:r>
            <a:r>
              <a:rPr lang="es-MX" dirty="0"/>
              <a:t>lo dejamos pasar</a:t>
            </a:r>
            <a:endParaRPr lang="es-CO" dirty="0"/>
          </a:p>
        </p:txBody>
      </p:sp>
      <p:pic>
        <p:nvPicPr>
          <p:cNvPr id="6146" name="Picture 2" descr="Close-up Of A Male Security Guard Making Stop Sign With Hand ...">
            <a:extLst>
              <a:ext uri="{FF2B5EF4-FFF2-40B4-BE49-F238E27FC236}">
                <a16:creationId xmlns:a16="http://schemas.microsoft.com/office/drawing/2014/main" id="{D500F8DB-5F1A-4BE1-985E-EAC4C2F0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1406"/>
            <a:ext cx="5473217" cy="36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édula por primera vez | Bogota.gov.co">
            <a:extLst>
              <a:ext uri="{FF2B5EF4-FFF2-40B4-BE49-F238E27FC236}">
                <a16:creationId xmlns:a16="http://schemas.microsoft.com/office/drawing/2014/main" id="{BF36A12B-0F4C-4737-9765-4AAEAFA0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8608"/>
            <a:ext cx="4984508" cy="32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E0E139-0D34-41E0-B3A6-4133FE37BE65}"/>
              </a:ext>
            </a:extLst>
          </p:cNvPr>
          <p:cNvSpPr txBox="1">
            <a:spLocks/>
          </p:cNvSpPr>
          <p:nvPr/>
        </p:nvSpPr>
        <p:spPr>
          <a:xfrm>
            <a:off x="6211957" y="1956766"/>
            <a:ext cx="4330148" cy="49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Si </a:t>
            </a:r>
            <a:r>
              <a:rPr lang="es-MX" dirty="0">
                <a:solidFill>
                  <a:srgbClr val="FF0000"/>
                </a:solidFill>
              </a:rPr>
              <a:t>Tu cédula es par </a:t>
            </a:r>
            <a:r>
              <a:rPr lang="es-MX" dirty="0"/>
              <a:t>puedes salir a comprar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71166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E729E5"/>
      </a:accent1>
      <a:accent2>
        <a:srgbClr val="8817D5"/>
      </a:accent2>
      <a:accent3>
        <a:srgbClr val="5536E8"/>
      </a:accent3>
      <a:accent4>
        <a:srgbClr val="224ED7"/>
      </a:accent4>
      <a:accent5>
        <a:srgbClr val="29A6E7"/>
      </a:accent5>
      <a:accent6>
        <a:srgbClr val="14B7AB"/>
      </a:accent6>
      <a:hlink>
        <a:srgbClr val="3F7EBF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443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Algerian</vt:lpstr>
      <vt:lpstr>Arial</vt:lpstr>
      <vt:lpstr>Modern Love</vt:lpstr>
      <vt:lpstr>PanRoman</vt:lpstr>
      <vt:lpstr>The Hand</vt:lpstr>
      <vt:lpstr>SketchyVTI</vt:lpstr>
      <vt:lpstr>Introducción a la programación</vt:lpstr>
      <vt:lpstr>Qué es programar?</vt:lpstr>
      <vt:lpstr>Qué es un lenguaje de programación?</vt:lpstr>
      <vt:lpstr>La lógica en programación</vt:lpstr>
      <vt:lpstr>Tablas de verdad</vt:lpstr>
      <vt:lpstr>Tablas de verdad</vt:lpstr>
      <vt:lpstr>Tablas de verdad</vt:lpstr>
      <vt:lpstr>Las tablas de verdad usadas en programación:</vt:lpstr>
      <vt:lpstr>Ejemplos </vt:lpstr>
      <vt:lpstr>Ejemplo en programación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Hernán David Moreno Rueda</dc:creator>
  <cp:lastModifiedBy>Hernán David Moreno Rueda</cp:lastModifiedBy>
  <cp:revision>10</cp:revision>
  <dcterms:created xsi:type="dcterms:W3CDTF">2020-08-01T16:32:21Z</dcterms:created>
  <dcterms:modified xsi:type="dcterms:W3CDTF">2020-08-02T20:58:00Z</dcterms:modified>
</cp:coreProperties>
</file>