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5" r:id="rId2"/>
    <p:sldId id="277" r:id="rId3"/>
    <p:sldId id="282" r:id="rId4"/>
    <p:sldId id="278" r:id="rId5"/>
    <p:sldId id="279" r:id="rId6"/>
    <p:sldId id="280" r:id="rId7"/>
    <p:sldId id="281" r:id="rId8"/>
    <p:sldId id="283" r:id="rId9"/>
    <p:sldId id="266" r:id="rId10"/>
    <p:sldId id="263" r:id="rId11"/>
    <p:sldId id="264" r:id="rId12"/>
    <p:sldId id="267" r:id="rId13"/>
    <p:sldId id="268" r:id="rId14"/>
    <p:sldId id="269" r:id="rId15"/>
    <p:sldId id="270" r:id="rId16"/>
    <p:sldId id="271" r:id="rId17"/>
    <p:sldId id="272" r:id="rId18"/>
    <p:sldId id="273" r:id="rId19"/>
    <p:sldId id="274" r:id="rId20"/>
    <p:sldId id="275" r:id="rId21"/>
    <p:sldId id="28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990099"/>
    <a:srgbClr val="990000"/>
    <a:srgbClr val="009999"/>
    <a:srgbClr val="66FF66"/>
    <a:srgbClr val="66FF99"/>
    <a:srgbClr val="33CC33"/>
    <a:srgbClr val="99FF99"/>
    <a:srgbClr val="FFCC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83C85A-61A6-449E-ADAE-E926EE23D217}" type="datetimeFigureOut">
              <a:rPr lang="en-US" smtClean="0"/>
              <a:t>12/1/2019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566B66-EF3E-4515-A250-1B70EB2BC45A}" type="slidenum">
              <a:rPr lang="en-US" smtClean="0"/>
              <a:t>‹#›</a:t>
            </a:fld>
            <a:endParaRPr lang="en-US"/>
          </a:p>
        </p:txBody>
      </p:sp>
    </p:spTree>
    <p:extLst>
      <p:ext uri="{BB962C8B-B14F-4D97-AF65-F5344CB8AC3E}">
        <p14:creationId xmlns:p14="http://schemas.microsoft.com/office/powerpoint/2010/main" val="2865621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Để dễ hình dung hơn, hãy tưởng tượng Abstract Factory như là một nhà máy lớn chứa nhiều nhà máy nhỏ, trong các nhà máy đó có những xưởng sản xuất, các xưởng đó tạo ra những sản phẩm khác nhau.</a:t>
            </a:r>
            <a:endParaRPr lang="en-US" dirty="0"/>
          </a:p>
        </p:txBody>
      </p:sp>
      <p:sp>
        <p:nvSpPr>
          <p:cNvPr id="4" name="Slide Number Placeholder 3"/>
          <p:cNvSpPr>
            <a:spLocks noGrp="1"/>
          </p:cNvSpPr>
          <p:nvPr>
            <p:ph type="sldNum" sz="quarter" idx="10"/>
          </p:nvPr>
        </p:nvSpPr>
        <p:spPr/>
        <p:txBody>
          <a:bodyPr/>
          <a:lstStyle/>
          <a:p>
            <a:fld id="{E2566B66-EF3E-4515-A250-1B70EB2BC45A}" type="slidenum">
              <a:rPr lang="en-US" smtClean="0"/>
              <a:t>2</a:t>
            </a:fld>
            <a:endParaRPr lang="en-US"/>
          </a:p>
        </p:txBody>
      </p:sp>
    </p:spTree>
    <p:extLst>
      <p:ext uri="{BB962C8B-B14F-4D97-AF65-F5344CB8AC3E}">
        <p14:creationId xmlns:p14="http://schemas.microsoft.com/office/powerpoint/2010/main" val="1750793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6D9FFF-4FB1-4041-A792-A538187B8B02}"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698B9-0BE3-4AE8-8E77-159CF9BCF2F8}" type="slidenum">
              <a:rPr lang="en-US" smtClean="0"/>
              <a:t>‹#›</a:t>
            </a:fld>
            <a:endParaRPr lang="en-US"/>
          </a:p>
        </p:txBody>
      </p:sp>
    </p:spTree>
    <p:extLst>
      <p:ext uri="{BB962C8B-B14F-4D97-AF65-F5344CB8AC3E}">
        <p14:creationId xmlns:p14="http://schemas.microsoft.com/office/powerpoint/2010/main" val="735194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6D9FFF-4FB1-4041-A792-A538187B8B02}"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698B9-0BE3-4AE8-8E77-159CF9BCF2F8}" type="slidenum">
              <a:rPr lang="en-US" smtClean="0"/>
              <a:t>‹#›</a:t>
            </a:fld>
            <a:endParaRPr lang="en-US"/>
          </a:p>
        </p:txBody>
      </p:sp>
    </p:spTree>
    <p:extLst>
      <p:ext uri="{BB962C8B-B14F-4D97-AF65-F5344CB8AC3E}">
        <p14:creationId xmlns:p14="http://schemas.microsoft.com/office/powerpoint/2010/main" val="743374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6D9FFF-4FB1-4041-A792-A538187B8B02}"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698B9-0BE3-4AE8-8E77-159CF9BCF2F8}" type="slidenum">
              <a:rPr lang="en-US" smtClean="0"/>
              <a:t>‹#›</a:t>
            </a:fld>
            <a:endParaRPr lang="en-US"/>
          </a:p>
        </p:txBody>
      </p:sp>
    </p:spTree>
    <p:extLst>
      <p:ext uri="{BB962C8B-B14F-4D97-AF65-F5344CB8AC3E}">
        <p14:creationId xmlns:p14="http://schemas.microsoft.com/office/powerpoint/2010/main" val="619969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6D9FFF-4FB1-4041-A792-A538187B8B02}"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698B9-0BE3-4AE8-8E77-159CF9BCF2F8}" type="slidenum">
              <a:rPr lang="en-US" smtClean="0"/>
              <a:t>‹#›</a:t>
            </a:fld>
            <a:endParaRPr lang="en-US"/>
          </a:p>
        </p:txBody>
      </p:sp>
    </p:spTree>
    <p:extLst>
      <p:ext uri="{BB962C8B-B14F-4D97-AF65-F5344CB8AC3E}">
        <p14:creationId xmlns:p14="http://schemas.microsoft.com/office/powerpoint/2010/main" val="1968327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6D9FFF-4FB1-4041-A792-A538187B8B02}"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698B9-0BE3-4AE8-8E77-159CF9BCF2F8}" type="slidenum">
              <a:rPr lang="en-US" smtClean="0"/>
              <a:t>‹#›</a:t>
            </a:fld>
            <a:endParaRPr lang="en-US"/>
          </a:p>
        </p:txBody>
      </p:sp>
    </p:spTree>
    <p:extLst>
      <p:ext uri="{BB962C8B-B14F-4D97-AF65-F5344CB8AC3E}">
        <p14:creationId xmlns:p14="http://schemas.microsoft.com/office/powerpoint/2010/main" val="766714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6D9FFF-4FB1-4041-A792-A538187B8B02}"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698B9-0BE3-4AE8-8E77-159CF9BCF2F8}" type="slidenum">
              <a:rPr lang="en-US" smtClean="0"/>
              <a:t>‹#›</a:t>
            </a:fld>
            <a:endParaRPr lang="en-US"/>
          </a:p>
        </p:txBody>
      </p:sp>
    </p:spTree>
    <p:extLst>
      <p:ext uri="{BB962C8B-B14F-4D97-AF65-F5344CB8AC3E}">
        <p14:creationId xmlns:p14="http://schemas.microsoft.com/office/powerpoint/2010/main" val="4147064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6D9FFF-4FB1-4041-A792-A538187B8B02}" type="datetimeFigureOut">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4698B9-0BE3-4AE8-8E77-159CF9BCF2F8}" type="slidenum">
              <a:rPr lang="en-US" smtClean="0"/>
              <a:t>‹#›</a:t>
            </a:fld>
            <a:endParaRPr lang="en-US"/>
          </a:p>
        </p:txBody>
      </p:sp>
    </p:spTree>
    <p:extLst>
      <p:ext uri="{BB962C8B-B14F-4D97-AF65-F5344CB8AC3E}">
        <p14:creationId xmlns:p14="http://schemas.microsoft.com/office/powerpoint/2010/main" val="444889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6D9FFF-4FB1-4041-A792-A538187B8B02}" type="datetimeFigureOut">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4698B9-0BE3-4AE8-8E77-159CF9BCF2F8}" type="slidenum">
              <a:rPr lang="en-US" smtClean="0"/>
              <a:t>‹#›</a:t>
            </a:fld>
            <a:endParaRPr lang="en-US"/>
          </a:p>
        </p:txBody>
      </p:sp>
    </p:spTree>
    <p:extLst>
      <p:ext uri="{BB962C8B-B14F-4D97-AF65-F5344CB8AC3E}">
        <p14:creationId xmlns:p14="http://schemas.microsoft.com/office/powerpoint/2010/main" val="4092323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D9FFF-4FB1-4041-A792-A538187B8B02}" type="datetimeFigureOut">
              <a:rPr lang="en-US" smtClean="0"/>
              <a:t>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4698B9-0BE3-4AE8-8E77-159CF9BCF2F8}" type="slidenum">
              <a:rPr lang="en-US" smtClean="0"/>
              <a:t>‹#›</a:t>
            </a:fld>
            <a:endParaRPr lang="en-US"/>
          </a:p>
        </p:txBody>
      </p:sp>
    </p:spTree>
    <p:extLst>
      <p:ext uri="{BB962C8B-B14F-4D97-AF65-F5344CB8AC3E}">
        <p14:creationId xmlns:p14="http://schemas.microsoft.com/office/powerpoint/2010/main" val="4112808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6D9FFF-4FB1-4041-A792-A538187B8B02}"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698B9-0BE3-4AE8-8E77-159CF9BCF2F8}" type="slidenum">
              <a:rPr lang="en-US" smtClean="0"/>
              <a:t>‹#›</a:t>
            </a:fld>
            <a:endParaRPr lang="en-US"/>
          </a:p>
        </p:txBody>
      </p:sp>
    </p:spTree>
    <p:extLst>
      <p:ext uri="{BB962C8B-B14F-4D97-AF65-F5344CB8AC3E}">
        <p14:creationId xmlns:p14="http://schemas.microsoft.com/office/powerpoint/2010/main" val="2831484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6D9FFF-4FB1-4041-A792-A538187B8B02}"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698B9-0BE3-4AE8-8E77-159CF9BCF2F8}" type="slidenum">
              <a:rPr lang="en-US" smtClean="0"/>
              <a:t>‹#›</a:t>
            </a:fld>
            <a:endParaRPr lang="en-US"/>
          </a:p>
        </p:txBody>
      </p:sp>
    </p:spTree>
    <p:extLst>
      <p:ext uri="{BB962C8B-B14F-4D97-AF65-F5344CB8AC3E}">
        <p14:creationId xmlns:p14="http://schemas.microsoft.com/office/powerpoint/2010/main" val="87067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6D9FFF-4FB1-4041-A792-A538187B8B02}" type="datetimeFigureOut">
              <a:rPr lang="en-US" smtClean="0"/>
              <a:t>12/1/2019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4698B9-0BE3-4AE8-8E77-159CF9BCF2F8}" type="slidenum">
              <a:rPr lang="en-US" smtClean="0"/>
              <a:t>‹#›</a:t>
            </a:fld>
            <a:endParaRPr lang="en-US"/>
          </a:p>
        </p:txBody>
      </p:sp>
    </p:spTree>
    <p:extLst>
      <p:ext uri="{BB962C8B-B14F-4D97-AF65-F5344CB8AC3E}">
        <p14:creationId xmlns:p14="http://schemas.microsoft.com/office/powerpoint/2010/main" val="1256817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Google Shape;167;p29"/>
          <p:cNvCxnSpPr/>
          <p:nvPr/>
        </p:nvCxnSpPr>
        <p:spPr>
          <a:xfrm>
            <a:off x="3352775" y="4574800"/>
            <a:ext cx="0" cy="911600"/>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8" name="Google Shape;167;p29"/>
          <p:cNvCxnSpPr/>
          <p:nvPr/>
        </p:nvCxnSpPr>
        <p:spPr>
          <a:xfrm flipH="1">
            <a:off x="3352775" y="4567049"/>
            <a:ext cx="2438400" cy="0"/>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9" name="Google Shape;167;p29"/>
          <p:cNvCxnSpPr/>
          <p:nvPr/>
        </p:nvCxnSpPr>
        <p:spPr>
          <a:xfrm>
            <a:off x="5791175" y="2878333"/>
            <a:ext cx="6927" cy="1696467"/>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10" name="Google Shape;167;p29"/>
          <p:cNvCxnSpPr/>
          <p:nvPr/>
        </p:nvCxnSpPr>
        <p:spPr>
          <a:xfrm flipH="1">
            <a:off x="5791175" y="2878333"/>
            <a:ext cx="2438400" cy="0"/>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11" name="Google Shape;167;p29"/>
          <p:cNvCxnSpPr/>
          <p:nvPr/>
        </p:nvCxnSpPr>
        <p:spPr>
          <a:xfrm>
            <a:off x="8222648" y="2870582"/>
            <a:ext cx="0" cy="2446151"/>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12" name="Google Shape;167;p29"/>
          <p:cNvCxnSpPr/>
          <p:nvPr/>
        </p:nvCxnSpPr>
        <p:spPr>
          <a:xfrm>
            <a:off x="7772375" y="2037026"/>
            <a:ext cx="0" cy="833556"/>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13" name="Google Shape;167;p29"/>
          <p:cNvCxnSpPr/>
          <p:nvPr/>
        </p:nvCxnSpPr>
        <p:spPr>
          <a:xfrm>
            <a:off x="8222648" y="2037026"/>
            <a:ext cx="0" cy="833556"/>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14" name="Google Shape;167;p29"/>
          <p:cNvCxnSpPr/>
          <p:nvPr/>
        </p:nvCxnSpPr>
        <p:spPr>
          <a:xfrm>
            <a:off x="4724375" y="3183133"/>
            <a:ext cx="0" cy="1376989"/>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15" name="Google Shape;167;p29"/>
          <p:cNvCxnSpPr/>
          <p:nvPr/>
        </p:nvCxnSpPr>
        <p:spPr>
          <a:xfrm>
            <a:off x="5181575" y="3183133"/>
            <a:ext cx="0" cy="1376989"/>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16" name="Google Shape;167;p29"/>
          <p:cNvCxnSpPr/>
          <p:nvPr/>
        </p:nvCxnSpPr>
        <p:spPr>
          <a:xfrm flipH="1" flipV="1">
            <a:off x="7772375" y="2030099"/>
            <a:ext cx="450273" cy="6927"/>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17" name="Google Shape;167;p29"/>
          <p:cNvCxnSpPr/>
          <p:nvPr/>
        </p:nvCxnSpPr>
        <p:spPr>
          <a:xfrm flipH="1" flipV="1">
            <a:off x="4731302" y="3183133"/>
            <a:ext cx="450273" cy="6927"/>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18" name="Google Shape;167;p29"/>
          <p:cNvCxnSpPr/>
          <p:nvPr/>
        </p:nvCxnSpPr>
        <p:spPr>
          <a:xfrm>
            <a:off x="3588302" y="3726566"/>
            <a:ext cx="0" cy="833556"/>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19" name="Google Shape;167;p29"/>
          <p:cNvCxnSpPr/>
          <p:nvPr/>
        </p:nvCxnSpPr>
        <p:spPr>
          <a:xfrm>
            <a:off x="4038575" y="3726566"/>
            <a:ext cx="0" cy="833556"/>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20" name="Google Shape;167;p29"/>
          <p:cNvCxnSpPr/>
          <p:nvPr/>
        </p:nvCxnSpPr>
        <p:spPr>
          <a:xfrm flipH="1" flipV="1">
            <a:off x="3588302" y="3719639"/>
            <a:ext cx="450273" cy="6927"/>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21" name="Google Shape;167;p29"/>
          <p:cNvCxnSpPr/>
          <p:nvPr/>
        </p:nvCxnSpPr>
        <p:spPr>
          <a:xfrm>
            <a:off x="6553172" y="3881535"/>
            <a:ext cx="0" cy="370989"/>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22" name="Google Shape;167;p29"/>
          <p:cNvCxnSpPr/>
          <p:nvPr/>
        </p:nvCxnSpPr>
        <p:spPr>
          <a:xfrm>
            <a:off x="6172172" y="3881535"/>
            <a:ext cx="0" cy="370989"/>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23" name="Google Shape;167;p29"/>
          <p:cNvCxnSpPr/>
          <p:nvPr/>
        </p:nvCxnSpPr>
        <p:spPr>
          <a:xfrm flipH="1" flipV="1">
            <a:off x="6172173" y="3871627"/>
            <a:ext cx="380999" cy="6926"/>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24" name="Google Shape;167;p29"/>
          <p:cNvCxnSpPr/>
          <p:nvPr/>
        </p:nvCxnSpPr>
        <p:spPr>
          <a:xfrm flipH="1" flipV="1">
            <a:off x="6172172" y="4252524"/>
            <a:ext cx="380999" cy="6926"/>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25" name="Google Shape;167;p29"/>
          <p:cNvCxnSpPr/>
          <p:nvPr/>
        </p:nvCxnSpPr>
        <p:spPr>
          <a:xfrm>
            <a:off x="6553174" y="3189578"/>
            <a:ext cx="0" cy="370989"/>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26" name="Google Shape;167;p29"/>
          <p:cNvCxnSpPr/>
          <p:nvPr/>
        </p:nvCxnSpPr>
        <p:spPr>
          <a:xfrm>
            <a:off x="6172174" y="3189578"/>
            <a:ext cx="0" cy="370989"/>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27" name="Google Shape;167;p29"/>
          <p:cNvCxnSpPr/>
          <p:nvPr/>
        </p:nvCxnSpPr>
        <p:spPr>
          <a:xfrm flipH="1" flipV="1">
            <a:off x="6172175" y="3179670"/>
            <a:ext cx="380999" cy="6926"/>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28" name="Google Shape;167;p29"/>
          <p:cNvCxnSpPr/>
          <p:nvPr/>
        </p:nvCxnSpPr>
        <p:spPr>
          <a:xfrm flipH="1" flipV="1">
            <a:off x="6172174" y="3560567"/>
            <a:ext cx="380999" cy="6926"/>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29" name="Google Shape;167;p29"/>
          <p:cNvCxnSpPr/>
          <p:nvPr/>
        </p:nvCxnSpPr>
        <p:spPr>
          <a:xfrm>
            <a:off x="7200872" y="3891925"/>
            <a:ext cx="0" cy="370989"/>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30" name="Google Shape;167;p29"/>
          <p:cNvCxnSpPr/>
          <p:nvPr/>
        </p:nvCxnSpPr>
        <p:spPr>
          <a:xfrm>
            <a:off x="6819872" y="3891925"/>
            <a:ext cx="0" cy="370989"/>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31" name="Google Shape;167;p29"/>
          <p:cNvCxnSpPr/>
          <p:nvPr/>
        </p:nvCxnSpPr>
        <p:spPr>
          <a:xfrm flipH="1" flipV="1">
            <a:off x="6819873" y="3882017"/>
            <a:ext cx="380999" cy="6926"/>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32" name="Google Shape;167;p29"/>
          <p:cNvCxnSpPr/>
          <p:nvPr/>
        </p:nvCxnSpPr>
        <p:spPr>
          <a:xfrm flipH="1" flipV="1">
            <a:off x="6819872" y="4262914"/>
            <a:ext cx="380999" cy="6926"/>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33" name="Google Shape;167;p29"/>
          <p:cNvCxnSpPr/>
          <p:nvPr/>
        </p:nvCxnSpPr>
        <p:spPr>
          <a:xfrm>
            <a:off x="7200874" y="3199968"/>
            <a:ext cx="0" cy="370989"/>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34" name="Google Shape;167;p29"/>
          <p:cNvCxnSpPr/>
          <p:nvPr/>
        </p:nvCxnSpPr>
        <p:spPr>
          <a:xfrm>
            <a:off x="6819874" y="3199968"/>
            <a:ext cx="0" cy="370989"/>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35" name="Google Shape;167;p29"/>
          <p:cNvCxnSpPr/>
          <p:nvPr/>
        </p:nvCxnSpPr>
        <p:spPr>
          <a:xfrm flipH="1" flipV="1">
            <a:off x="6819875" y="3190060"/>
            <a:ext cx="380999" cy="6926"/>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36" name="Google Shape;167;p29"/>
          <p:cNvCxnSpPr/>
          <p:nvPr/>
        </p:nvCxnSpPr>
        <p:spPr>
          <a:xfrm flipH="1" flipV="1">
            <a:off x="6819874" y="3570957"/>
            <a:ext cx="380999" cy="6926"/>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37" name="Google Shape;167;p29"/>
          <p:cNvCxnSpPr/>
          <p:nvPr/>
        </p:nvCxnSpPr>
        <p:spPr>
          <a:xfrm>
            <a:off x="7904005" y="3901884"/>
            <a:ext cx="0" cy="370989"/>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38" name="Google Shape;167;p29"/>
          <p:cNvCxnSpPr/>
          <p:nvPr/>
        </p:nvCxnSpPr>
        <p:spPr>
          <a:xfrm>
            <a:off x="7523005" y="3901884"/>
            <a:ext cx="0" cy="370989"/>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39" name="Google Shape;167;p29"/>
          <p:cNvCxnSpPr/>
          <p:nvPr/>
        </p:nvCxnSpPr>
        <p:spPr>
          <a:xfrm flipH="1" flipV="1">
            <a:off x="7523006" y="3891976"/>
            <a:ext cx="380999" cy="6926"/>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40" name="Google Shape;167;p29"/>
          <p:cNvCxnSpPr/>
          <p:nvPr/>
        </p:nvCxnSpPr>
        <p:spPr>
          <a:xfrm flipH="1" flipV="1">
            <a:off x="7523005" y="4272873"/>
            <a:ext cx="380999" cy="6926"/>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41" name="Google Shape;167;p29"/>
          <p:cNvCxnSpPr/>
          <p:nvPr/>
        </p:nvCxnSpPr>
        <p:spPr>
          <a:xfrm>
            <a:off x="7904007" y="3209927"/>
            <a:ext cx="0" cy="370989"/>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42" name="Google Shape;167;p29"/>
          <p:cNvCxnSpPr/>
          <p:nvPr/>
        </p:nvCxnSpPr>
        <p:spPr>
          <a:xfrm>
            <a:off x="7523007" y="3209927"/>
            <a:ext cx="0" cy="370989"/>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43" name="Google Shape;167;p29"/>
          <p:cNvCxnSpPr/>
          <p:nvPr/>
        </p:nvCxnSpPr>
        <p:spPr>
          <a:xfrm flipH="1" flipV="1">
            <a:off x="7523008" y="3200019"/>
            <a:ext cx="380999" cy="6926"/>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44" name="Google Shape;167;p29"/>
          <p:cNvCxnSpPr/>
          <p:nvPr/>
        </p:nvCxnSpPr>
        <p:spPr>
          <a:xfrm flipH="1" flipV="1">
            <a:off x="7523007" y="3580916"/>
            <a:ext cx="380999" cy="6926"/>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sp>
        <p:nvSpPr>
          <p:cNvPr id="45" name="Cloud Callout 44"/>
          <p:cNvSpPr/>
          <p:nvPr/>
        </p:nvSpPr>
        <p:spPr>
          <a:xfrm>
            <a:off x="7315175" y="550718"/>
            <a:ext cx="2819425" cy="1143000"/>
          </a:xfrm>
          <a:prstGeom prst="cloudCallout">
            <a:avLst/>
          </a:prstGeom>
          <a:solidFill>
            <a:schemeClr val="bg1">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Google Shape;216;p34"/>
          <p:cNvSpPr txBox="1">
            <a:spLocks/>
          </p:cNvSpPr>
          <p:nvPr/>
        </p:nvSpPr>
        <p:spPr>
          <a:xfrm flipH="1">
            <a:off x="-838200" y="3309749"/>
            <a:ext cx="2979300" cy="10060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spcBef>
                <a:spcPts val="0"/>
              </a:spcBef>
            </a:pPr>
            <a:r>
              <a:rPr lang="en" sz="8000" b="1" dirty="0" smtClean="0">
                <a:solidFill>
                  <a:schemeClr val="accent1">
                    <a:lumMod val="75000"/>
                  </a:schemeClr>
                </a:solidFill>
              </a:rPr>
              <a:t>01</a:t>
            </a:r>
            <a:endParaRPr lang="en" sz="8000" b="1" dirty="0">
              <a:solidFill>
                <a:schemeClr val="accent1">
                  <a:lumMod val="75000"/>
                </a:schemeClr>
              </a:solidFill>
            </a:endParaRPr>
          </a:p>
        </p:txBody>
      </p:sp>
      <p:cxnSp>
        <p:nvCxnSpPr>
          <p:cNvPr id="145" name="Google Shape;217;p34"/>
          <p:cNvCxnSpPr/>
          <p:nvPr/>
        </p:nvCxnSpPr>
        <p:spPr>
          <a:xfrm>
            <a:off x="-54" y="5486400"/>
            <a:ext cx="7010425" cy="0"/>
          </a:xfrm>
          <a:prstGeom prst="straightConnector1">
            <a:avLst/>
          </a:prstGeom>
          <a:noFill/>
          <a:ln w="57150" cap="flat" cmpd="sng">
            <a:solidFill>
              <a:schemeClr val="tx2">
                <a:lumMod val="75000"/>
              </a:schemeClr>
            </a:solidFill>
            <a:prstDash val="solid"/>
            <a:round/>
            <a:headEnd type="none" w="med" len="med"/>
            <a:tailEnd type="none" w="med" len="med"/>
          </a:ln>
        </p:spPr>
      </p:cxnSp>
      <p:sp>
        <p:nvSpPr>
          <p:cNvPr id="146" name="Title 1"/>
          <p:cNvSpPr txBox="1">
            <a:spLocks/>
          </p:cNvSpPr>
          <p:nvPr/>
        </p:nvSpPr>
        <p:spPr>
          <a:xfrm>
            <a:off x="152400" y="4249882"/>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a:solidFill>
                  <a:schemeClr val="accent5">
                    <a:lumMod val="75000"/>
                  </a:schemeClr>
                </a:solidFill>
              </a:rPr>
              <a:t>ABSTRACT FACTORY</a:t>
            </a:r>
            <a:endParaRPr lang="en-US" sz="6000" b="1" dirty="0">
              <a:solidFill>
                <a:schemeClr val="accent5">
                  <a:lumMod val="75000"/>
                </a:schemeClr>
              </a:solidFill>
            </a:endParaRPr>
          </a:p>
        </p:txBody>
      </p:sp>
      <p:sp>
        <p:nvSpPr>
          <p:cNvPr id="148" name="Title 1"/>
          <p:cNvSpPr txBox="1">
            <a:spLocks/>
          </p:cNvSpPr>
          <p:nvPr/>
        </p:nvSpPr>
        <p:spPr>
          <a:xfrm>
            <a:off x="228600" y="424497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smtClean="0">
                <a:solidFill>
                  <a:schemeClr val="tx1">
                    <a:lumMod val="75000"/>
                    <a:lumOff val="25000"/>
                  </a:schemeClr>
                </a:solidFill>
              </a:rPr>
              <a:t>ABSTRACT FACTORY</a:t>
            </a:r>
            <a:endParaRPr lang="en-US" sz="6000" b="1" dirty="0">
              <a:solidFill>
                <a:schemeClr val="tx1">
                  <a:lumMod val="75000"/>
                  <a:lumOff val="25000"/>
                </a:schemeClr>
              </a:solidFill>
            </a:endParaRPr>
          </a:p>
        </p:txBody>
      </p:sp>
    </p:spTree>
    <p:extLst>
      <p:ext uri="{BB962C8B-B14F-4D97-AF65-F5344CB8AC3E}">
        <p14:creationId xmlns:p14="http://schemas.microsoft.com/office/powerpoint/2010/main" val="40785634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429000" y="457200"/>
            <a:ext cx="2057400" cy="1981200"/>
          </a:xfrm>
          <a:prstGeom prst="round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429000" y="697468"/>
            <a:ext cx="2057400" cy="369332"/>
          </a:xfrm>
          <a:prstGeom prst="rect">
            <a:avLst/>
          </a:prstGeom>
          <a:noFill/>
        </p:spPr>
        <p:txBody>
          <a:bodyPr wrap="square" rtlCol="0">
            <a:spAutoFit/>
          </a:bodyPr>
          <a:lstStyle/>
          <a:p>
            <a:pPr algn="ctr"/>
            <a:r>
              <a:rPr lang="en-US" b="1" dirty="0" smtClean="0">
                <a:solidFill>
                  <a:schemeClr val="tx1">
                    <a:lumMod val="75000"/>
                    <a:lumOff val="25000"/>
                  </a:schemeClr>
                </a:solidFill>
              </a:rPr>
              <a:t>Transportation</a:t>
            </a:r>
            <a:endParaRPr lang="en-US" b="1" dirty="0">
              <a:solidFill>
                <a:schemeClr val="tx1">
                  <a:lumMod val="75000"/>
                  <a:lumOff val="25000"/>
                </a:schemeClr>
              </a:solidFill>
            </a:endParaRPr>
          </a:p>
        </p:txBody>
      </p:sp>
      <p:sp>
        <p:nvSpPr>
          <p:cNvPr id="6" name="TextBox 5"/>
          <p:cNvSpPr txBox="1"/>
          <p:nvPr/>
        </p:nvSpPr>
        <p:spPr>
          <a:xfrm>
            <a:off x="3429000" y="1371600"/>
            <a:ext cx="1984902" cy="923330"/>
          </a:xfrm>
          <a:prstGeom prst="rect">
            <a:avLst/>
          </a:prstGeom>
          <a:noFill/>
        </p:spPr>
        <p:txBody>
          <a:bodyPr wrap="none" rtlCol="0">
            <a:spAutoFit/>
          </a:bodyPr>
          <a:lstStyle/>
          <a:p>
            <a:r>
              <a:rPr lang="en-US" dirty="0" smtClean="0"/>
              <a:t>+ Transportation()</a:t>
            </a:r>
          </a:p>
          <a:p>
            <a:r>
              <a:rPr lang="en-US" dirty="0" smtClean="0"/>
              <a:t>+ ~Transportation()</a:t>
            </a:r>
          </a:p>
          <a:p>
            <a:r>
              <a:rPr lang="en-US" dirty="0" smtClean="0"/>
              <a:t>+ </a:t>
            </a:r>
            <a:r>
              <a:rPr lang="en-US" dirty="0"/>
              <a:t>&lt;&lt;virtual</a:t>
            </a:r>
            <a:r>
              <a:rPr lang="en-US" dirty="0" smtClean="0"/>
              <a:t>&gt;&gt; Exit()</a:t>
            </a:r>
            <a:endParaRPr lang="en-US" dirty="0"/>
          </a:p>
        </p:txBody>
      </p:sp>
      <p:cxnSp>
        <p:nvCxnSpPr>
          <p:cNvPr id="8" name="Straight Connector 7"/>
          <p:cNvCxnSpPr/>
          <p:nvPr/>
        </p:nvCxnSpPr>
        <p:spPr>
          <a:xfrm>
            <a:off x="3429000" y="1219200"/>
            <a:ext cx="2057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760890" y="3276600"/>
            <a:ext cx="2002471" cy="1676400"/>
          </a:xfrm>
          <a:prstGeom prst="round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60891" y="3429000"/>
            <a:ext cx="2002470" cy="369332"/>
          </a:xfrm>
          <a:prstGeom prst="rect">
            <a:avLst/>
          </a:prstGeom>
          <a:noFill/>
        </p:spPr>
        <p:txBody>
          <a:bodyPr wrap="square" rtlCol="0">
            <a:spAutoFit/>
          </a:bodyPr>
          <a:lstStyle/>
          <a:p>
            <a:pPr algn="ctr"/>
            <a:r>
              <a:rPr lang="en-US" b="1" dirty="0" smtClean="0">
                <a:solidFill>
                  <a:schemeClr val="tx1">
                    <a:lumMod val="75000"/>
                    <a:lumOff val="25000"/>
                  </a:schemeClr>
                </a:solidFill>
              </a:rPr>
              <a:t>Car</a:t>
            </a:r>
            <a:endParaRPr lang="en-US" b="1" dirty="0">
              <a:solidFill>
                <a:schemeClr val="tx1">
                  <a:lumMod val="75000"/>
                  <a:lumOff val="25000"/>
                </a:schemeClr>
              </a:solidFill>
            </a:endParaRPr>
          </a:p>
        </p:txBody>
      </p:sp>
      <p:sp>
        <p:nvSpPr>
          <p:cNvPr id="11" name="TextBox 10"/>
          <p:cNvSpPr txBox="1"/>
          <p:nvPr/>
        </p:nvSpPr>
        <p:spPr>
          <a:xfrm>
            <a:off x="760891" y="3962400"/>
            <a:ext cx="2002471" cy="923330"/>
          </a:xfrm>
          <a:prstGeom prst="rect">
            <a:avLst/>
          </a:prstGeom>
          <a:noFill/>
        </p:spPr>
        <p:txBody>
          <a:bodyPr wrap="none" rtlCol="0">
            <a:spAutoFit/>
          </a:bodyPr>
          <a:lstStyle/>
          <a:p>
            <a:r>
              <a:rPr lang="en-US" dirty="0" smtClean="0"/>
              <a:t>+ Car()</a:t>
            </a:r>
          </a:p>
          <a:p>
            <a:r>
              <a:rPr lang="en-US" dirty="0" smtClean="0"/>
              <a:t>+ ~Car()</a:t>
            </a:r>
          </a:p>
          <a:p>
            <a:r>
              <a:rPr lang="en-US" dirty="0" smtClean="0"/>
              <a:t>+ &lt;&lt;</a:t>
            </a:r>
            <a:r>
              <a:rPr lang="en-US" dirty="0"/>
              <a:t>virtual</a:t>
            </a:r>
            <a:r>
              <a:rPr lang="en-US" dirty="0" smtClean="0"/>
              <a:t>&gt;&gt; Exit()</a:t>
            </a:r>
            <a:endParaRPr lang="en-US" dirty="0"/>
          </a:p>
        </p:txBody>
      </p:sp>
      <p:cxnSp>
        <p:nvCxnSpPr>
          <p:cNvPr id="12" name="Straight Connector 11"/>
          <p:cNvCxnSpPr/>
          <p:nvPr/>
        </p:nvCxnSpPr>
        <p:spPr>
          <a:xfrm>
            <a:off x="760891" y="3886200"/>
            <a:ext cx="2002471"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6301892" y="3276600"/>
            <a:ext cx="1949573" cy="1685330"/>
          </a:xfrm>
          <a:prstGeom prst="round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301893" y="3440668"/>
            <a:ext cx="1949572" cy="369332"/>
          </a:xfrm>
          <a:prstGeom prst="rect">
            <a:avLst/>
          </a:prstGeom>
          <a:noFill/>
        </p:spPr>
        <p:txBody>
          <a:bodyPr wrap="square" rtlCol="0">
            <a:spAutoFit/>
          </a:bodyPr>
          <a:lstStyle/>
          <a:p>
            <a:pPr algn="ctr"/>
            <a:r>
              <a:rPr lang="en-US" b="1" dirty="0" smtClean="0">
                <a:solidFill>
                  <a:schemeClr val="tx1">
                    <a:lumMod val="75000"/>
                    <a:lumOff val="25000"/>
                  </a:schemeClr>
                </a:solidFill>
              </a:rPr>
              <a:t>Boat</a:t>
            </a:r>
            <a:endParaRPr lang="en-US" b="1" dirty="0">
              <a:solidFill>
                <a:schemeClr val="tx1">
                  <a:lumMod val="75000"/>
                  <a:lumOff val="25000"/>
                </a:schemeClr>
              </a:solidFill>
            </a:endParaRPr>
          </a:p>
        </p:txBody>
      </p:sp>
      <p:sp>
        <p:nvSpPr>
          <p:cNvPr id="15" name="TextBox 14"/>
          <p:cNvSpPr txBox="1"/>
          <p:nvPr/>
        </p:nvSpPr>
        <p:spPr>
          <a:xfrm>
            <a:off x="6301893" y="3962400"/>
            <a:ext cx="1949573" cy="923330"/>
          </a:xfrm>
          <a:prstGeom prst="rect">
            <a:avLst/>
          </a:prstGeom>
          <a:noFill/>
        </p:spPr>
        <p:txBody>
          <a:bodyPr wrap="none" rtlCol="0">
            <a:spAutoFit/>
          </a:bodyPr>
          <a:lstStyle/>
          <a:p>
            <a:r>
              <a:rPr lang="en-US" dirty="0" smtClean="0"/>
              <a:t>+ Boat()</a:t>
            </a:r>
          </a:p>
          <a:p>
            <a:r>
              <a:rPr lang="en-US" dirty="0" smtClean="0"/>
              <a:t>+ ~Boat()</a:t>
            </a:r>
          </a:p>
          <a:p>
            <a:r>
              <a:rPr lang="en-US" dirty="0" smtClean="0"/>
              <a:t>+ </a:t>
            </a:r>
            <a:r>
              <a:rPr lang="en-US" dirty="0"/>
              <a:t>&lt;&lt;virtual</a:t>
            </a:r>
            <a:r>
              <a:rPr lang="en-US" dirty="0" smtClean="0"/>
              <a:t>&gt;&gt; Exit()</a:t>
            </a:r>
            <a:endParaRPr lang="en-US" dirty="0"/>
          </a:p>
        </p:txBody>
      </p:sp>
      <p:cxnSp>
        <p:nvCxnSpPr>
          <p:cNvPr id="16" name="Straight Connector 15"/>
          <p:cNvCxnSpPr/>
          <p:nvPr/>
        </p:nvCxnSpPr>
        <p:spPr>
          <a:xfrm>
            <a:off x="6301893" y="3886200"/>
            <a:ext cx="194957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Isosceles Triangle 18"/>
          <p:cNvSpPr/>
          <p:nvPr/>
        </p:nvSpPr>
        <p:spPr>
          <a:xfrm>
            <a:off x="4341549" y="2438400"/>
            <a:ext cx="306651" cy="381000"/>
          </a:xfrm>
          <a:prstGeom prst="triangl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19" idx="3"/>
          </p:cNvCxnSpPr>
          <p:nvPr/>
        </p:nvCxnSpPr>
        <p:spPr>
          <a:xfrm>
            <a:off x="4494875" y="2819400"/>
            <a:ext cx="2776" cy="152400"/>
          </a:xfrm>
          <a:prstGeom prst="line">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762125" y="2971800"/>
            <a:ext cx="5514554" cy="0"/>
          </a:xfrm>
          <a:prstGeom prst="line">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9" idx="0"/>
          </p:cNvCxnSpPr>
          <p:nvPr/>
        </p:nvCxnSpPr>
        <p:spPr>
          <a:xfrm>
            <a:off x="1762125" y="2971800"/>
            <a:ext cx="1" cy="304800"/>
          </a:xfrm>
          <a:prstGeom prst="line">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3" idx="0"/>
          </p:cNvCxnSpPr>
          <p:nvPr/>
        </p:nvCxnSpPr>
        <p:spPr>
          <a:xfrm>
            <a:off x="7276678" y="2971800"/>
            <a:ext cx="1" cy="304800"/>
          </a:xfrm>
          <a:prstGeom prst="line">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026" name="Picture 2" descr="C:\Users\Admin\Downloads\boa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254392" y="5042892"/>
            <a:ext cx="1203808" cy="12287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dmin\Downloads\raci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5038130"/>
            <a:ext cx="1228725" cy="1228725"/>
          </a:xfrm>
          <a:prstGeom prst="rect">
            <a:avLst/>
          </a:prstGeom>
          <a:noFill/>
          <a:extLst>
            <a:ext uri="{909E8E84-426E-40DD-AFC4-6F175D3DCCD1}">
              <a14:hiddenFill xmlns:a14="http://schemas.microsoft.com/office/drawing/2010/main">
                <a:solidFill>
                  <a:srgbClr val="FFFFFF"/>
                </a:solidFill>
              </a14:hiddenFill>
            </a:ext>
          </a:extLst>
        </p:spPr>
      </p:pic>
      <p:sp>
        <p:nvSpPr>
          <p:cNvPr id="44" name="Rounded Rectangle 43"/>
          <p:cNvSpPr/>
          <p:nvPr/>
        </p:nvSpPr>
        <p:spPr>
          <a:xfrm>
            <a:off x="3493637" y="3276600"/>
            <a:ext cx="2002471" cy="1676400"/>
          </a:xfrm>
          <a:prstGeom prst="round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493638" y="3429000"/>
            <a:ext cx="2002470" cy="369332"/>
          </a:xfrm>
          <a:prstGeom prst="rect">
            <a:avLst/>
          </a:prstGeom>
          <a:noFill/>
        </p:spPr>
        <p:txBody>
          <a:bodyPr wrap="square" rtlCol="0">
            <a:spAutoFit/>
          </a:bodyPr>
          <a:lstStyle/>
          <a:p>
            <a:pPr algn="ctr"/>
            <a:r>
              <a:rPr lang="en-US" b="1" dirty="0" smtClean="0">
                <a:solidFill>
                  <a:schemeClr val="tx1">
                    <a:lumMod val="75000"/>
                    <a:lumOff val="25000"/>
                  </a:schemeClr>
                </a:solidFill>
              </a:rPr>
              <a:t>Plane</a:t>
            </a:r>
            <a:endParaRPr lang="en-US" b="1" dirty="0">
              <a:solidFill>
                <a:schemeClr val="tx1">
                  <a:lumMod val="75000"/>
                  <a:lumOff val="25000"/>
                </a:schemeClr>
              </a:solidFill>
            </a:endParaRPr>
          </a:p>
        </p:txBody>
      </p:sp>
      <p:sp>
        <p:nvSpPr>
          <p:cNvPr id="46" name="TextBox 45"/>
          <p:cNvSpPr txBox="1"/>
          <p:nvPr/>
        </p:nvSpPr>
        <p:spPr>
          <a:xfrm>
            <a:off x="3493638" y="3962400"/>
            <a:ext cx="2002471" cy="923330"/>
          </a:xfrm>
          <a:prstGeom prst="rect">
            <a:avLst/>
          </a:prstGeom>
          <a:noFill/>
        </p:spPr>
        <p:txBody>
          <a:bodyPr wrap="none" rtlCol="0">
            <a:spAutoFit/>
          </a:bodyPr>
          <a:lstStyle/>
          <a:p>
            <a:r>
              <a:rPr lang="en-US" dirty="0" smtClean="0"/>
              <a:t>+ Plane()</a:t>
            </a:r>
          </a:p>
          <a:p>
            <a:r>
              <a:rPr lang="en-US" dirty="0" smtClean="0"/>
              <a:t>+ ~Plane()</a:t>
            </a:r>
          </a:p>
          <a:p>
            <a:r>
              <a:rPr lang="en-US" dirty="0" smtClean="0"/>
              <a:t>+ &lt;&lt;</a:t>
            </a:r>
            <a:r>
              <a:rPr lang="en-US" dirty="0"/>
              <a:t>virtual</a:t>
            </a:r>
            <a:r>
              <a:rPr lang="en-US" dirty="0" smtClean="0"/>
              <a:t>&gt;&gt; Exit()</a:t>
            </a:r>
            <a:endParaRPr lang="en-US" dirty="0"/>
          </a:p>
        </p:txBody>
      </p:sp>
      <p:cxnSp>
        <p:nvCxnSpPr>
          <p:cNvPr id="47" name="Straight Connector 46"/>
          <p:cNvCxnSpPr/>
          <p:nvPr/>
        </p:nvCxnSpPr>
        <p:spPr>
          <a:xfrm>
            <a:off x="3493638" y="3886200"/>
            <a:ext cx="2002471"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44" idx="0"/>
          </p:cNvCxnSpPr>
          <p:nvPr/>
        </p:nvCxnSpPr>
        <p:spPr>
          <a:xfrm>
            <a:off x="4494872" y="2971800"/>
            <a:ext cx="1" cy="304800"/>
          </a:xfrm>
          <a:prstGeom prst="line">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028" name="Picture 4" descr="C:\Users\Admin\Downloads\aeroplan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0595" y="5263140"/>
            <a:ext cx="1001712" cy="100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154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Solve without FDP</a:t>
            </a:r>
            <a:endParaRPr lang="en-US" dirty="0"/>
          </a:p>
        </p:txBody>
      </p:sp>
      <p:sp>
        <p:nvSpPr>
          <p:cNvPr id="3" name="Content Placeholder 2"/>
          <p:cNvSpPr>
            <a:spLocks noGrp="1"/>
          </p:cNvSpPr>
          <p:nvPr>
            <p:ph idx="1"/>
          </p:nvPr>
        </p:nvSpPr>
        <p:spPr>
          <a:xfrm>
            <a:off x="457200" y="1752601"/>
            <a:ext cx="8229600" cy="3124200"/>
          </a:xfrm>
        </p:spPr>
        <p:txBody>
          <a:bodyPr>
            <a:normAutofit/>
          </a:bodyPr>
          <a:lstStyle/>
          <a:p>
            <a:pPr marL="0" indent="0">
              <a:buNone/>
            </a:pPr>
            <a:r>
              <a:rPr lang="en-US" sz="3600" dirty="0"/>
              <a:t>Whenever we need to instantiate an object, we use the new operator as usual:</a:t>
            </a:r>
          </a:p>
          <a:p>
            <a:pPr marL="0" indent="0">
              <a:buNone/>
            </a:pPr>
            <a:r>
              <a:rPr lang="en-US" sz="3600" dirty="0"/>
              <a:t>		</a:t>
            </a:r>
            <a:r>
              <a:rPr lang="en-US" sz="2800" i="1" dirty="0" smtClean="0"/>
              <a:t>Transportation </a:t>
            </a:r>
            <a:r>
              <a:rPr lang="en-US" sz="2800" i="1" dirty="0"/>
              <a:t>*p1=new Car;</a:t>
            </a:r>
          </a:p>
          <a:p>
            <a:pPr marL="0" indent="0">
              <a:buNone/>
            </a:pPr>
            <a:r>
              <a:rPr lang="en-US" sz="2800" i="1" dirty="0"/>
              <a:t>		</a:t>
            </a:r>
            <a:r>
              <a:rPr lang="en-US" sz="2800" i="1" dirty="0" smtClean="0"/>
              <a:t>Transportation </a:t>
            </a:r>
            <a:r>
              <a:rPr lang="en-US" sz="2800" i="1" dirty="0"/>
              <a:t>*p2=new Plane;</a:t>
            </a:r>
          </a:p>
          <a:p>
            <a:pPr marL="0" indent="0">
              <a:buNone/>
            </a:pPr>
            <a:r>
              <a:rPr lang="en-US" sz="2800" i="1" dirty="0"/>
              <a:t>		</a:t>
            </a:r>
            <a:r>
              <a:rPr lang="en-US" sz="2800" i="1" dirty="0" smtClean="0"/>
              <a:t>Transportation </a:t>
            </a:r>
            <a:r>
              <a:rPr lang="en-US" sz="2800" i="1" dirty="0"/>
              <a:t>*p3=new Boat;</a:t>
            </a:r>
          </a:p>
          <a:p>
            <a:pPr marL="0" indent="0">
              <a:buNone/>
            </a:pPr>
            <a:endParaRPr lang="en-US" dirty="0"/>
          </a:p>
        </p:txBody>
      </p:sp>
      <p:pic>
        <p:nvPicPr>
          <p:cNvPr id="1026" name="Picture 2" descr="C:\Users\Admin\Downloads\vesp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4875" y="5105400"/>
            <a:ext cx="1228725" cy="12287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dmin\Downloads\bu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76675" y="5200216"/>
            <a:ext cx="1228725" cy="12287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dmin\Downloads\ca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2275" y="5257800"/>
            <a:ext cx="1228725" cy="122872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Admin\Downloads\solved (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2200" y="152401"/>
            <a:ext cx="1357168" cy="1357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58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5334000" y="3983742"/>
            <a:ext cx="2514600" cy="1950028"/>
          </a:xfrm>
          <a:prstGeom prst="roundRect">
            <a:avLst/>
          </a:prstGeom>
          <a:no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a:t>Difficulty of the above way</a:t>
            </a:r>
            <a:endParaRPr lang="en-US" dirty="0"/>
          </a:p>
        </p:txBody>
      </p:sp>
      <p:sp>
        <p:nvSpPr>
          <p:cNvPr id="4" name="Rectangle 3"/>
          <p:cNvSpPr/>
          <p:nvPr/>
        </p:nvSpPr>
        <p:spPr>
          <a:xfrm>
            <a:off x="457200" y="1948190"/>
            <a:ext cx="2286000" cy="1415772"/>
          </a:xfrm>
          <a:prstGeom prst="rect">
            <a:avLst/>
          </a:prstGeom>
        </p:spPr>
        <p:txBody>
          <a:bodyPr wrap="square">
            <a:spAutoFit/>
          </a:bodyPr>
          <a:lstStyle/>
          <a:p>
            <a:pPr algn="ctr"/>
            <a:r>
              <a:rPr lang="en-US" sz="3200" b="1" dirty="0">
                <a:solidFill>
                  <a:schemeClr val="tx1">
                    <a:lumMod val="75000"/>
                    <a:lumOff val="25000"/>
                  </a:schemeClr>
                </a:solidFill>
              </a:rPr>
              <a:t>object</a:t>
            </a:r>
            <a:r>
              <a:rPr lang="en-US" sz="2400" dirty="0">
                <a:solidFill>
                  <a:schemeClr val="tx1">
                    <a:lumMod val="75000"/>
                    <a:lumOff val="25000"/>
                  </a:schemeClr>
                </a:solidFill>
              </a:rPr>
              <a:t> </a:t>
            </a:r>
            <a:endParaRPr lang="en-US" sz="2400" dirty="0" smtClean="0">
              <a:solidFill>
                <a:schemeClr val="tx1">
                  <a:lumMod val="75000"/>
                  <a:lumOff val="25000"/>
                </a:schemeClr>
              </a:solidFill>
            </a:endParaRPr>
          </a:p>
          <a:p>
            <a:pPr algn="ctr"/>
            <a:r>
              <a:rPr lang="en-US" i="1" dirty="0" smtClean="0">
                <a:solidFill>
                  <a:schemeClr val="tx1">
                    <a:lumMod val="75000"/>
                    <a:lumOff val="25000"/>
                  </a:schemeClr>
                </a:solidFill>
              </a:rPr>
              <a:t>that </a:t>
            </a:r>
            <a:r>
              <a:rPr lang="en-US" i="1" dirty="0">
                <a:solidFill>
                  <a:schemeClr val="tx1">
                    <a:lumMod val="75000"/>
                    <a:lumOff val="25000"/>
                  </a:schemeClr>
                </a:solidFill>
              </a:rPr>
              <a:t>can handle the initialization of these objects</a:t>
            </a:r>
          </a:p>
        </p:txBody>
      </p:sp>
      <p:sp>
        <p:nvSpPr>
          <p:cNvPr id="6" name="Curved Down Arrow 5"/>
          <p:cNvSpPr/>
          <p:nvPr/>
        </p:nvSpPr>
        <p:spPr>
          <a:xfrm>
            <a:off x="2552700" y="1828800"/>
            <a:ext cx="1257300" cy="478542"/>
          </a:xfrm>
          <a:prstGeom prst="curved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7" name="Rectangle 6"/>
              <p:cNvSpPr/>
              <p:nvPr/>
            </p:nvSpPr>
            <p:spPr>
              <a:xfrm>
                <a:off x="3202132" y="2133994"/>
                <a:ext cx="5867400" cy="1240148"/>
              </a:xfrm>
              <a:prstGeom prst="rect">
                <a:avLst/>
              </a:prstGeom>
            </p:spPr>
            <p:txBody>
              <a:bodyPr wrap="square">
                <a:spAutoFit/>
              </a:bodyPr>
              <a:lstStyle/>
              <a:p>
                <a:pPr algn="ctr"/>
                <a:r>
                  <a:rPr lang="en-US" sz="3200" b="1" i="1" dirty="0" smtClean="0">
                    <a:solidFill>
                      <a:schemeClr val="tx1">
                        <a:lumMod val="75000"/>
                        <a:lumOff val="25000"/>
                      </a:schemeClr>
                    </a:solidFill>
                  </a:rPr>
                  <a:t>object </a:t>
                </a:r>
                <a14:m>
                  <m:oMath xmlns:m="http://schemas.openxmlformats.org/officeDocument/2006/math">
                    <m:groupChr>
                      <m:groupChrPr>
                        <m:chr m:val="→"/>
                        <m:vertJc m:val="bot"/>
                        <m:ctrlPr>
                          <a:rPr lang="en-US" sz="3200" i="1" smtClean="0">
                            <a:solidFill>
                              <a:schemeClr val="tx1">
                                <a:lumMod val="75000"/>
                                <a:lumOff val="25000"/>
                              </a:schemeClr>
                            </a:solidFill>
                            <a:latin typeface="Cambria Math"/>
                          </a:rPr>
                        </m:ctrlPr>
                      </m:groupChrPr>
                      <m:e>
                        <m:r>
                          <m:rPr>
                            <m:brk m:alnAt="2"/>
                          </m:rPr>
                          <a:rPr lang="en-US" sz="3200" b="0" i="1" smtClean="0">
                            <a:solidFill>
                              <a:schemeClr val="tx1">
                                <a:lumMod val="75000"/>
                                <a:lumOff val="25000"/>
                              </a:schemeClr>
                            </a:solidFill>
                            <a:latin typeface="Cambria Math"/>
                          </a:rPr>
                          <m:t>𝑟</m:t>
                        </m:r>
                        <m:r>
                          <a:rPr lang="en-US" sz="3200" b="0" i="1" smtClean="0">
                            <a:solidFill>
                              <a:schemeClr val="tx1">
                                <a:lumMod val="75000"/>
                                <a:lumOff val="25000"/>
                              </a:schemeClr>
                            </a:solidFill>
                            <a:latin typeface="Cambria Math"/>
                          </a:rPr>
                          <m:t>𝑒𝑡𝑢𝑟𝑛</m:t>
                        </m:r>
                        <m:r>
                          <a:rPr lang="en-US" sz="3200" b="0" i="1" smtClean="0">
                            <a:solidFill>
                              <a:schemeClr val="tx1">
                                <a:lumMod val="75000"/>
                                <a:lumOff val="25000"/>
                              </a:schemeClr>
                            </a:solidFill>
                            <a:latin typeface="Cambria Math"/>
                          </a:rPr>
                          <m:t> </m:t>
                        </m:r>
                      </m:e>
                    </m:groupChr>
                  </m:oMath>
                </a14:m>
                <a:r>
                  <a:rPr lang="en-US" sz="3200" b="1" i="1" dirty="0" smtClean="0">
                    <a:solidFill>
                      <a:schemeClr val="tx1">
                        <a:lumMod val="75000"/>
                        <a:lumOff val="25000"/>
                      </a:schemeClr>
                    </a:solidFill>
                  </a:rPr>
                  <a:t> corresponding 		      object</a:t>
                </a:r>
                <a:endParaRPr lang="en-US" sz="3200" b="1" i="1" dirty="0">
                  <a:solidFill>
                    <a:schemeClr val="tx1">
                      <a:lumMod val="75000"/>
                      <a:lumOff val="25000"/>
                    </a:schemeClr>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3202132" y="2133994"/>
                <a:ext cx="5867400" cy="1240148"/>
              </a:xfrm>
              <a:prstGeom prst="rect">
                <a:avLst/>
              </a:prstGeom>
              <a:blipFill rotWithShape="1">
                <a:blip r:embed="rId2"/>
                <a:stretch>
                  <a:fillRect l="-935" b="-15196"/>
                </a:stretch>
              </a:blipFill>
            </p:spPr>
            <p:txBody>
              <a:bodyPr/>
              <a:lstStyle/>
              <a:p>
                <a:r>
                  <a:rPr lang="en-US">
                    <a:noFill/>
                  </a:rPr>
                  <a:t> </a:t>
                </a:r>
              </a:p>
            </p:txBody>
          </p:sp>
        </mc:Fallback>
      </mc:AlternateContent>
      <p:sp>
        <p:nvSpPr>
          <p:cNvPr id="8" name="Curved Left Arrow 7"/>
          <p:cNvSpPr/>
          <p:nvPr/>
        </p:nvSpPr>
        <p:spPr>
          <a:xfrm>
            <a:off x="8153400" y="2598574"/>
            <a:ext cx="609600" cy="2363068"/>
          </a:xfrm>
          <a:prstGeom prst="curvedLeft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5334000" y="4059942"/>
            <a:ext cx="2514600" cy="1754326"/>
          </a:xfrm>
          <a:prstGeom prst="rect">
            <a:avLst/>
          </a:prstGeom>
          <a:noFill/>
        </p:spPr>
        <p:txBody>
          <a:bodyPr wrap="square" rtlCol="0">
            <a:spAutoFit/>
          </a:bodyPr>
          <a:lstStyle/>
          <a:p>
            <a:pPr algn="ctr"/>
            <a:r>
              <a:rPr lang="en-US" sz="5400" b="1" i="1" dirty="0" smtClean="0">
                <a:solidFill>
                  <a:schemeClr val="tx1">
                    <a:lumMod val="75000"/>
                    <a:lumOff val="25000"/>
                  </a:schemeClr>
                </a:solidFill>
              </a:rPr>
              <a:t>Factory object</a:t>
            </a:r>
            <a:endParaRPr lang="en-US" sz="5400" b="1" i="1" dirty="0">
              <a:solidFill>
                <a:schemeClr val="tx1">
                  <a:lumMod val="75000"/>
                  <a:lumOff val="25000"/>
                </a:schemeClr>
              </a:solidFill>
            </a:endParaRPr>
          </a:p>
        </p:txBody>
      </p:sp>
      <p:pic>
        <p:nvPicPr>
          <p:cNvPr id="2050" name="Picture 2" descr="C:\Users\Admin\Downloads\airpla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4343400"/>
            <a:ext cx="1658776" cy="165877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C:\Users\Admin\Downloads\factory (1).png"/>
          <p:cNvPicPr>
            <a:picLocks noChangeAspect="1" noChangeArrowheads="1"/>
          </p:cNvPicPr>
          <p:nvPr/>
        </p:nvPicPr>
        <p:blipFill>
          <a:blip r:embed="rId4" cstate="print">
            <a:extLst>
              <a:ext uri="{BEBA8EAE-BF5A-486C-A8C5-ECC9F3942E4B}">
                <a14:imgProps xmlns:a14="http://schemas.microsoft.com/office/drawing/2010/main">
                  <a14:imgLayer r:embed="rId5">
                    <a14:imgEffect>
                      <a14:sharpenSoften amount="-39000"/>
                    </a14:imgEffect>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7470623" y="5200884"/>
            <a:ext cx="755954" cy="755954"/>
          </a:xfrm>
          <a:prstGeom prst="rect">
            <a:avLst/>
          </a:prstGeom>
          <a:noFill/>
          <a:effectLst>
            <a:reflection endPos="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023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Factory Method [ </a:t>
            </a:r>
            <a:r>
              <a:rPr lang="en-US" b="1" dirty="0" err="1"/>
              <a:t>OverView</a:t>
            </a:r>
            <a:r>
              <a:rPr lang="en-US" b="1" dirty="0" smtClean="0"/>
              <a:t>]</a:t>
            </a:r>
            <a:endParaRPr lang="en-US" dirty="0"/>
          </a:p>
        </p:txBody>
      </p:sp>
      <p:sp>
        <p:nvSpPr>
          <p:cNvPr id="3" name="Content Placeholder 2"/>
          <p:cNvSpPr>
            <a:spLocks noGrp="1"/>
          </p:cNvSpPr>
          <p:nvPr>
            <p:ph idx="1"/>
          </p:nvPr>
        </p:nvSpPr>
        <p:spPr/>
        <p:txBody>
          <a:bodyPr>
            <a:normAutofit/>
          </a:bodyPr>
          <a:lstStyle/>
          <a:p>
            <a:pPr marL="0" indent="457200">
              <a:buNone/>
            </a:pPr>
            <a:r>
              <a:rPr lang="en-US" sz="2800" dirty="0"/>
              <a:t>Factory method is a</a:t>
            </a:r>
            <a:r>
              <a:rPr lang="en-US" sz="2800" i="1" dirty="0"/>
              <a:t> </a:t>
            </a:r>
            <a:r>
              <a:rPr lang="en-US" sz="2800" i="1" u="sng" dirty="0"/>
              <a:t>C</a:t>
            </a:r>
            <a:r>
              <a:rPr lang="en-US" sz="2800" i="1" u="sng" dirty="0" smtClean="0"/>
              <a:t>reational </a:t>
            </a:r>
            <a:r>
              <a:rPr lang="en-US" sz="2800" i="1" u="sng" dirty="0"/>
              <a:t>design pattern</a:t>
            </a:r>
            <a:r>
              <a:rPr lang="en-US" sz="2800" dirty="0"/>
              <a:t>, i.e., related to object creation. In Factory pattern, we create object without exposing the creation logic to client and the client use the same common interface to create new type of </a:t>
            </a:r>
            <a:r>
              <a:rPr lang="en-US" sz="2800" dirty="0" smtClean="0"/>
              <a:t>object.</a:t>
            </a:r>
            <a:endParaRPr lang="en-US" sz="2800" dirty="0"/>
          </a:p>
          <a:p>
            <a:pPr marL="0" indent="457200">
              <a:buNone/>
            </a:pPr>
            <a:r>
              <a:rPr lang="en-US" sz="2800" dirty="0" smtClean="0"/>
              <a:t>The </a:t>
            </a:r>
            <a:r>
              <a:rPr lang="en-US" sz="2800" dirty="0"/>
              <a:t>idea is to use a static member-function </a:t>
            </a:r>
            <a:r>
              <a:rPr lang="en-US" sz="2400" i="1" dirty="0"/>
              <a:t>(static factory method) </a:t>
            </a:r>
            <a:r>
              <a:rPr lang="en-US" sz="2800" dirty="0"/>
              <a:t>which creates &amp; returns instances, hiding the details of class modules from user.</a:t>
            </a:r>
          </a:p>
          <a:p>
            <a:pPr marL="0" indent="457200">
              <a:buNone/>
            </a:pPr>
            <a:endParaRPr lang="en-US" sz="2800" dirty="0"/>
          </a:p>
        </p:txBody>
      </p:sp>
      <p:pic>
        <p:nvPicPr>
          <p:cNvPr id="3074" name="Picture 2" descr="C:\Users\Admin\Downloads\sailboa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5447579"/>
            <a:ext cx="925512" cy="9255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Admin\Downloads\sailboa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4888" y="5447579"/>
            <a:ext cx="925512" cy="9255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Admin\Downloads\sailboa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3688" y="5447579"/>
            <a:ext cx="925512" cy="9255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dmin\Downloads\sailboa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5475288"/>
            <a:ext cx="925512" cy="92551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Admin\Downloads\sailboa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08888" y="5475288"/>
            <a:ext cx="925512" cy="925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330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pPr lvl="0"/>
            <a:r>
              <a:rPr lang="en-US" b="1" dirty="0"/>
              <a:t> </a:t>
            </a:r>
            <a:r>
              <a:rPr lang="en-US" b="1" dirty="0" smtClean="0"/>
              <a:t>           above </a:t>
            </a:r>
            <a:r>
              <a:rPr lang="en-US" b="1" dirty="0"/>
              <a:t>problem with Factory </a:t>
            </a:r>
            <a:r>
              <a:rPr lang="en-US" b="1" dirty="0" smtClean="0"/>
              <a:t>Method</a:t>
            </a:r>
            <a:endParaRPr lang="en-US" dirty="0"/>
          </a:p>
        </p:txBody>
      </p:sp>
      <p:sp>
        <p:nvSpPr>
          <p:cNvPr id="3" name="Content Placeholder 2"/>
          <p:cNvSpPr>
            <a:spLocks noGrp="1"/>
          </p:cNvSpPr>
          <p:nvPr>
            <p:ph idx="1"/>
          </p:nvPr>
        </p:nvSpPr>
        <p:spPr>
          <a:xfrm>
            <a:off x="457200" y="2514600"/>
            <a:ext cx="8077200" cy="4953000"/>
          </a:xfrm>
        </p:spPr>
        <p:txBody>
          <a:bodyPr>
            <a:normAutofit/>
          </a:bodyPr>
          <a:lstStyle/>
          <a:p>
            <a:pPr marL="0" indent="0">
              <a:spcBef>
                <a:spcPts val="5400"/>
              </a:spcBef>
              <a:buNone/>
            </a:pPr>
            <a:r>
              <a:rPr lang="en-US" i="1" u="sng" dirty="0"/>
              <a:t>Step 1:</a:t>
            </a:r>
            <a:r>
              <a:rPr lang="en-US" i="1" dirty="0"/>
              <a:t> Create </a:t>
            </a:r>
            <a:r>
              <a:rPr lang="en-US" i="1" dirty="0" err="1"/>
              <a:t>enum</a:t>
            </a:r>
            <a:r>
              <a:rPr lang="en-US" i="1" dirty="0"/>
              <a:t> to save type</a:t>
            </a:r>
            <a:endParaRPr lang="en-US" dirty="0"/>
          </a:p>
          <a:p>
            <a:pPr marL="0" indent="0">
              <a:spcBef>
                <a:spcPts val="5400"/>
              </a:spcBef>
              <a:buNone/>
            </a:pPr>
            <a:r>
              <a:rPr lang="en-US" i="1" u="sng" dirty="0"/>
              <a:t>Step 2:</a:t>
            </a:r>
            <a:r>
              <a:rPr lang="en-US" i="1" dirty="0"/>
              <a:t> Build Factory</a:t>
            </a:r>
            <a:endParaRPr lang="en-US" dirty="0"/>
          </a:p>
          <a:p>
            <a:pPr marL="0" indent="0">
              <a:spcBef>
                <a:spcPts val="5400"/>
              </a:spcBef>
              <a:buNone/>
            </a:pPr>
            <a:r>
              <a:rPr lang="en-US" i="1" u="sng" dirty="0"/>
              <a:t>Step 3:</a:t>
            </a:r>
            <a:r>
              <a:rPr lang="en-US" i="1" dirty="0"/>
              <a:t> Using </a:t>
            </a:r>
            <a:r>
              <a:rPr lang="en-US" i="1" dirty="0" smtClean="0"/>
              <a:t>Factory</a:t>
            </a:r>
            <a:endParaRPr lang="en-US" dirty="0"/>
          </a:p>
          <a:p>
            <a:pPr marL="0" indent="0">
              <a:spcBef>
                <a:spcPts val="5400"/>
              </a:spcBef>
              <a:buNone/>
            </a:pPr>
            <a:endParaRPr lang="en-US" dirty="0"/>
          </a:p>
        </p:txBody>
      </p:sp>
      <p:pic>
        <p:nvPicPr>
          <p:cNvPr id="4098" name="Picture 2" descr="C:\Users\Admin\Downloads\solv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381000"/>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Admin\Downloads\hear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404012">
            <a:off x="6203056" y="2469256"/>
            <a:ext cx="559215" cy="559215"/>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C:\Users\Admin\Downloads\pea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03195" y="358140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Users\Admin\Downloads\su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67804" y="4800600"/>
            <a:ext cx="773112" cy="773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891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33400" y="1066800"/>
            <a:ext cx="8077200" cy="4724400"/>
          </a:xfrm>
          <a:prstGeom prst="rect">
            <a:avLst/>
          </a:prstGeom>
          <a:noFill/>
          <a:ln>
            <a:noFill/>
          </a:ln>
        </p:spPr>
      </p:pic>
    </p:spTree>
    <p:extLst>
      <p:ext uri="{BB962C8B-B14F-4D97-AF65-F5344CB8AC3E}">
        <p14:creationId xmlns:p14="http://schemas.microsoft.com/office/powerpoint/2010/main" val="1549581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600200" y="0"/>
            <a:ext cx="6019800" cy="6858000"/>
          </a:xfrm>
          <a:prstGeom prst="rect">
            <a:avLst/>
          </a:prstGeom>
          <a:noFill/>
          <a:ln>
            <a:noFill/>
          </a:ln>
        </p:spPr>
      </p:pic>
    </p:spTree>
    <p:extLst>
      <p:ext uri="{BB962C8B-B14F-4D97-AF65-F5344CB8AC3E}">
        <p14:creationId xmlns:p14="http://schemas.microsoft.com/office/powerpoint/2010/main" val="3617423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0" y="1295400"/>
            <a:ext cx="9144000" cy="4267200"/>
          </a:xfrm>
          <a:prstGeom prst="rect">
            <a:avLst/>
          </a:prstGeom>
          <a:noFill/>
          <a:ln>
            <a:noFill/>
          </a:ln>
        </p:spPr>
      </p:pic>
    </p:spTree>
    <p:extLst>
      <p:ext uri="{BB962C8B-B14F-4D97-AF65-F5344CB8AC3E}">
        <p14:creationId xmlns:p14="http://schemas.microsoft.com/office/powerpoint/2010/main" val="4276511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Other problems solved with Factory Method</a:t>
            </a:r>
            <a:endParaRPr lang="en-US" dirty="0"/>
          </a:p>
        </p:txBody>
      </p:sp>
      <p:sp>
        <p:nvSpPr>
          <p:cNvPr id="3" name="Content Placeholder 2"/>
          <p:cNvSpPr>
            <a:spLocks noGrp="1"/>
          </p:cNvSpPr>
          <p:nvPr>
            <p:ph idx="1"/>
          </p:nvPr>
        </p:nvSpPr>
        <p:spPr>
          <a:xfrm>
            <a:off x="457200" y="1828800"/>
            <a:ext cx="8229600" cy="4525963"/>
          </a:xfrm>
        </p:spPr>
        <p:txBody>
          <a:bodyPr>
            <a:noAutofit/>
          </a:bodyPr>
          <a:lstStyle/>
          <a:p>
            <a:pPr marL="514350" indent="-514350">
              <a:buFont typeface="+mj-lt"/>
              <a:buAutoNum type="arabicPeriod"/>
            </a:pPr>
            <a:r>
              <a:rPr lang="en-US" sz="2800" i="1" dirty="0" smtClean="0"/>
              <a:t>‘Drawing</a:t>
            </a:r>
            <a:r>
              <a:rPr lang="en-US" sz="2800" i="1" dirty="0"/>
              <a:t>’ system, depending on user’s input, different pictures like square, rectangle, circle can be drawn. Here we can use factory method to create instances depending on user’s input. </a:t>
            </a:r>
          </a:p>
          <a:p>
            <a:pPr marL="514350" indent="-514350">
              <a:buFont typeface="+mj-lt"/>
              <a:buAutoNum type="arabicPeriod"/>
            </a:pPr>
            <a:r>
              <a:rPr lang="en-US" sz="2800" i="1" dirty="0" smtClean="0"/>
              <a:t>If </a:t>
            </a:r>
            <a:r>
              <a:rPr lang="en-US" sz="2800" i="1" dirty="0"/>
              <a:t>a Restaurant serves Veg food, Non-Veg food, and Italian food.</a:t>
            </a:r>
          </a:p>
          <a:p>
            <a:pPr marL="0" indent="0">
              <a:buNone/>
            </a:pPr>
            <a:r>
              <a:rPr lang="en-US" sz="2800" i="1" dirty="0" smtClean="0"/>
              <a:t>	</a:t>
            </a:r>
            <a:r>
              <a:rPr lang="en-US" sz="2800" i="1" dirty="0" smtClean="0">
                <a:sym typeface="Wingdings" pitchFamily="2" charset="2"/>
              </a:rPr>
              <a:t> </a:t>
            </a:r>
            <a:r>
              <a:rPr lang="en-US" sz="2800" i="1" dirty="0" smtClean="0"/>
              <a:t>Treat </a:t>
            </a:r>
            <a:r>
              <a:rPr lang="en-US" sz="2800" i="1" dirty="0" err="1"/>
              <a:t>VegFood</a:t>
            </a:r>
            <a:r>
              <a:rPr lang="en-US" sz="2800" i="1" dirty="0"/>
              <a:t>, </a:t>
            </a:r>
            <a:r>
              <a:rPr lang="en-US" sz="2800" i="1" dirty="0" err="1"/>
              <a:t>NonVegFood</a:t>
            </a:r>
            <a:r>
              <a:rPr lang="en-US" sz="2800" i="1" dirty="0"/>
              <a:t>, and </a:t>
            </a:r>
            <a:r>
              <a:rPr lang="en-US" sz="2800" i="1" dirty="0" err="1"/>
              <a:t>ItalianFood</a:t>
            </a:r>
            <a:r>
              <a:rPr lang="en-US" sz="2800" i="1" dirty="0"/>
              <a:t> as three classes whose superclass is Food.</a:t>
            </a:r>
          </a:p>
          <a:p>
            <a:pPr marL="0" indent="0">
              <a:buNone/>
            </a:pPr>
            <a:r>
              <a:rPr lang="en-US" sz="2800" i="1" dirty="0" smtClean="0">
                <a:sym typeface="Wingdings" pitchFamily="2" charset="2"/>
              </a:rPr>
              <a:t>	 </a:t>
            </a:r>
            <a:r>
              <a:rPr lang="en-US" sz="2800" i="1" dirty="0" smtClean="0"/>
              <a:t>If </a:t>
            </a:r>
            <a:r>
              <a:rPr lang="en-US" sz="2800" i="1" dirty="0"/>
              <a:t>a customer asks "Veg" then Factory method would return the "</a:t>
            </a:r>
            <a:r>
              <a:rPr lang="en-US" sz="2800" i="1" dirty="0" err="1"/>
              <a:t>VegFood</a:t>
            </a:r>
            <a:r>
              <a:rPr lang="en-US" sz="2800" i="1" dirty="0"/>
              <a:t>" class.</a:t>
            </a:r>
          </a:p>
          <a:p>
            <a:pPr marL="0" indent="0">
              <a:buNone/>
            </a:pPr>
            <a:endParaRPr lang="en-US" sz="2800" i="1" dirty="0"/>
          </a:p>
        </p:txBody>
      </p:sp>
      <p:pic>
        <p:nvPicPr>
          <p:cNvPr id="4" name="Picture 4" descr="C:\Users\Admin\Downloads\factory (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0" y="817779"/>
            <a:ext cx="582612" cy="582612"/>
          </a:xfrm>
          <a:prstGeom prst="rect">
            <a:avLst/>
          </a:prstGeom>
          <a:noFill/>
        </p:spPr>
      </p:pic>
    </p:spTree>
    <p:extLst>
      <p:ext uri="{BB962C8B-B14F-4D97-AF65-F5344CB8AC3E}">
        <p14:creationId xmlns:p14="http://schemas.microsoft.com/office/powerpoint/2010/main" val="2794599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1143000"/>
          </a:xfrm>
        </p:spPr>
        <p:txBody>
          <a:bodyPr>
            <a:normAutofit/>
          </a:bodyPr>
          <a:lstStyle/>
          <a:p>
            <a:pPr lvl="0"/>
            <a:r>
              <a:rPr lang="en-US" b="1" dirty="0"/>
              <a:t>Advantages and D</a:t>
            </a:r>
            <a:r>
              <a:rPr lang="en-US" b="1" dirty="0" smtClean="0"/>
              <a:t>isadvantages</a:t>
            </a:r>
            <a:endParaRPr lang="en-US" dirty="0"/>
          </a:p>
        </p:txBody>
      </p:sp>
      <p:sp>
        <p:nvSpPr>
          <p:cNvPr id="9" name="Rounded Rectangle 8"/>
          <p:cNvSpPr/>
          <p:nvPr/>
        </p:nvSpPr>
        <p:spPr>
          <a:xfrm>
            <a:off x="1143000" y="1371600"/>
            <a:ext cx="6858000" cy="5181600"/>
          </a:xfrm>
          <a:prstGeom prst="roundRect">
            <a:avLst/>
          </a:prstGeom>
          <a:solidFill>
            <a:schemeClr val="bg1"/>
          </a:solid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Makes code more difficult to read as all of your code is behind an abstraction that may in turn hide abstractions.</a:t>
            </a:r>
          </a:p>
          <a:p>
            <a:r>
              <a:rPr lang="en-US" dirty="0"/>
              <a:t>* Reduced readability due to increased abstraction.</a:t>
            </a:r>
          </a:p>
          <a:p>
            <a:r>
              <a:rPr lang="en-US" dirty="0"/>
              <a:t>* Applicable only for families of classes.</a:t>
            </a:r>
          </a:p>
        </p:txBody>
      </p:sp>
      <p:cxnSp>
        <p:nvCxnSpPr>
          <p:cNvPr id="11" name="Straight Connector 10"/>
          <p:cNvCxnSpPr/>
          <p:nvPr/>
        </p:nvCxnSpPr>
        <p:spPr>
          <a:xfrm>
            <a:off x="4800600" y="1371600"/>
            <a:ext cx="0" cy="5181600"/>
          </a:xfrm>
          <a:prstGeom prst="line">
            <a:avLst/>
          </a:prstGeom>
          <a:ln w="571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43000" y="2057400"/>
            <a:ext cx="6858000"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143001" y="1447800"/>
            <a:ext cx="3657599" cy="523220"/>
          </a:xfrm>
          <a:prstGeom prst="rect">
            <a:avLst/>
          </a:prstGeom>
          <a:noFill/>
        </p:spPr>
        <p:txBody>
          <a:bodyPr wrap="square" rtlCol="0">
            <a:spAutoFit/>
          </a:bodyPr>
          <a:lstStyle/>
          <a:p>
            <a:pPr algn="ctr"/>
            <a:r>
              <a:rPr lang="en-US" sz="2800" b="1" dirty="0" smtClean="0">
                <a:solidFill>
                  <a:schemeClr val="tx2">
                    <a:lumMod val="50000"/>
                  </a:schemeClr>
                </a:solidFill>
              </a:rPr>
              <a:t>ADVANTAGE</a:t>
            </a:r>
            <a:endParaRPr lang="en-US" sz="2800" b="1" dirty="0">
              <a:solidFill>
                <a:schemeClr val="tx2">
                  <a:lumMod val="50000"/>
                </a:schemeClr>
              </a:solidFill>
            </a:endParaRPr>
          </a:p>
        </p:txBody>
      </p:sp>
      <p:sp>
        <p:nvSpPr>
          <p:cNvPr id="22" name="TextBox 21"/>
          <p:cNvSpPr txBox="1"/>
          <p:nvPr/>
        </p:nvSpPr>
        <p:spPr>
          <a:xfrm>
            <a:off x="5029200" y="1447800"/>
            <a:ext cx="2971800" cy="523220"/>
          </a:xfrm>
          <a:prstGeom prst="rect">
            <a:avLst/>
          </a:prstGeom>
          <a:noFill/>
        </p:spPr>
        <p:txBody>
          <a:bodyPr wrap="square" rtlCol="0">
            <a:spAutoFit/>
          </a:bodyPr>
          <a:lstStyle/>
          <a:p>
            <a:r>
              <a:rPr lang="en-US" sz="2800" b="1" dirty="0" smtClean="0">
                <a:solidFill>
                  <a:schemeClr val="tx2">
                    <a:lumMod val="50000"/>
                  </a:schemeClr>
                </a:solidFill>
              </a:rPr>
              <a:t>DISADVANTAGE</a:t>
            </a:r>
            <a:endParaRPr lang="en-US" sz="2800" b="1" dirty="0">
              <a:solidFill>
                <a:schemeClr val="tx2">
                  <a:lumMod val="50000"/>
                </a:schemeClr>
              </a:solidFill>
            </a:endParaRPr>
          </a:p>
        </p:txBody>
      </p:sp>
      <p:sp>
        <p:nvSpPr>
          <p:cNvPr id="24" name="TextBox 23"/>
          <p:cNvSpPr txBox="1"/>
          <p:nvPr/>
        </p:nvSpPr>
        <p:spPr>
          <a:xfrm>
            <a:off x="1143001" y="2133600"/>
            <a:ext cx="3657599" cy="4247317"/>
          </a:xfrm>
          <a:prstGeom prst="rect">
            <a:avLst/>
          </a:prstGeom>
          <a:noFill/>
        </p:spPr>
        <p:txBody>
          <a:bodyPr wrap="square" rtlCol="0">
            <a:spAutoFit/>
          </a:bodyPr>
          <a:lstStyle/>
          <a:p>
            <a:pPr marL="285750" indent="-285750">
              <a:buFont typeface="Wingdings" pitchFamily="2" charset="2"/>
              <a:buChar char="ü"/>
            </a:pPr>
            <a:r>
              <a:rPr lang="en-US" dirty="0" smtClean="0"/>
              <a:t>Allows </a:t>
            </a:r>
            <a:r>
              <a:rPr lang="en-US" dirty="0"/>
              <a:t>you to hide implementation of an application seam (the core interfaces that make up your application).</a:t>
            </a:r>
          </a:p>
          <a:p>
            <a:pPr marL="285750" indent="-285750">
              <a:buFont typeface="Wingdings" pitchFamily="2" charset="2"/>
              <a:buChar char="ü"/>
            </a:pPr>
            <a:r>
              <a:rPr lang="en-US" dirty="0" smtClean="0"/>
              <a:t>Allows </a:t>
            </a:r>
            <a:r>
              <a:rPr lang="en-US" dirty="0"/>
              <a:t>you to easily test the seam of an application (that is to mock/stub) certain parts of your application so you can build and test the other parts</a:t>
            </a:r>
          </a:p>
          <a:p>
            <a:pPr marL="285750" indent="-285750">
              <a:buFont typeface="Wingdings" pitchFamily="2" charset="2"/>
              <a:buChar char="ü"/>
            </a:pPr>
            <a:r>
              <a:rPr lang="en-US" dirty="0" smtClean="0"/>
              <a:t>Allows </a:t>
            </a:r>
            <a:r>
              <a:rPr lang="en-US" dirty="0"/>
              <a:t>you to change the design of your application more readily, this is known as loose coupling.</a:t>
            </a:r>
          </a:p>
          <a:p>
            <a:pPr marL="285750" indent="-285750">
              <a:buFont typeface="Wingdings" pitchFamily="2" charset="2"/>
              <a:buChar char="ü"/>
            </a:pPr>
            <a:r>
              <a:rPr lang="en-US" dirty="0"/>
              <a:t>I</a:t>
            </a:r>
            <a:r>
              <a:rPr lang="en-US" dirty="0" smtClean="0"/>
              <a:t>t </a:t>
            </a:r>
            <a:r>
              <a:rPr lang="en-US" dirty="0"/>
              <a:t>makes the application more customizable.</a:t>
            </a:r>
          </a:p>
          <a:p>
            <a:pPr marL="285750" indent="-285750">
              <a:buFont typeface="Wingdings" pitchFamily="2" charset="2"/>
              <a:buChar char="ü"/>
            </a:pPr>
            <a:endParaRPr lang="en-US" dirty="0"/>
          </a:p>
        </p:txBody>
      </p:sp>
      <p:sp>
        <p:nvSpPr>
          <p:cNvPr id="26" name="Rectangle 25"/>
          <p:cNvSpPr/>
          <p:nvPr/>
        </p:nvSpPr>
        <p:spPr>
          <a:xfrm>
            <a:off x="4800600" y="2133600"/>
            <a:ext cx="3200400" cy="2585323"/>
          </a:xfrm>
          <a:prstGeom prst="rect">
            <a:avLst/>
          </a:prstGeom>
        </p:spPr>
        <p:txBody>
          <a:bodyPr wrap="square">
            <a:spAutoFit/>
          </a:bodyPr>
          <a:lstStyle/>
          <a:p>
            <a:pPr marL="285750" indent="-285750">
              <a:buFont typeface="Calibri" pitchFamily="34" charset="0"/>
              <a:buChar char="×"/>
            </a:pPr>
            <a:r>
              <a:rPr lang="en-US" dirty="0" smtClean="0"/>
              <a:t>Makes </a:t>
            </a:r>
            <a:r>
              <a:rPr lang="en-US" dirty="0"/>
              <a:t>code more difficult to read as all of your code is behind an abstraction that may in turn hide abstractions</a:t>
            </a:r>
            <a:r>
              <a:rPr lang="en-US" dirty="0" smtClean="0"/>
              <a:t>.</a:t>
            </a:r>
          </a:p>
          <a:p>
            <a:pPr marL="285750" indent="-285750">
              <a:buFont typeface="Calibri" pitchFamily="34" charset="0"/>
              <a:buChar char="×"/>
            </a:pPr>
            <a:r>
              <a:rPr lang="en-US" dirty="0" smtClean="0"/>
              <a:t>Reduced </a:t>
            </a:r>
            <a:r>
              <a:rPr lang="en-US" dirty="0"/>
              <a:t>readability due to increased abstraction.</a:t>
            </a:r>
          </a:p>
          <a:p>
            <a:pPr marL="285750" indent="-285750">
              <a:buFont typeface="Calibri" pitchFamily="34" charset="0"/>
              <a:buChar char="×"/>
            </a:pPr>
            <a:r>
              <a:rPr lang="en-US" dirty="0" smtClean="0"/>
              <a:t>Applicable </a:t>
            </a:r>
            <a:r>
              <a:rPr lang="en-US" dirty="0"/>
              <a:t>only for families of classes.</a:t>
            </a:r>
          </a:p>
        </p:txBody>
      </p:sp>
    </p:spTree>
    <p:extLst>
      <p:ext uri="{BB962C8B-B14F-4D97-AF65-F5344CB8AC3E}">
        <p14:creationId xmlns:p14="http://schemas.microsoft.com/office/powerpoint/2010/main" val="3367510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DEFINITION</a:t>
            </a:r>
            <a:endParaRPr lang="en-US" b="1" dirty="0"/>
          </a:p>
        </p:txBody>
      </p:sp>
      <p:sp>
        <p:nvSpPr>
          <p:cNvPr id="3" name="Content Placeholder 2"/>
          <p:cNvSpPr>
            <a:spLocks noGrp="1"/>
          </p:cNvSpPr>
          <p:nvPr>
            <p:ph idx="1"/>
          </p:nvPr>
        </p:nvSpPr>
        <p:spPr>
          <a:xfrm>
            <a:off x="609600" y="1905001"/>
            <a:ext cx="8229600" cy="3581399"/>
          </a:xfrm>
        </p:spPr>
        <p:txBody>
          <a:bodyPr>
            <a:normAutofit/>
          </a:bodyPr>
          <a:lstStyle/>
          <a:p>
            <a:pPr marL="0" indent="457200">
              <a:spcBef>
                <a:spcPts val="800"/>
              </a:spcBef>
              <a:buNone/>
            </a:pPr>
            <a:r>
              <a:rPr lang="en-US" dirty="0" smtClean="0">
                <a:latin typeface="Calibri" pitchFamily="34" charset="0"/>
              </a:rPr>
              <a:t>As </a:t>
            </a:r>
            <a:r>
              <a:rPr lang="vi-VN" dirty="0" smtClean="0">
                <a:latin typeface="Calibri" pitchFamily="34" charset="0"/>
              </a:rPr>
              <a:t>Factory </a:t>
            </a:r>
            <a:r>
              <a:rPr lang="vi-VN" dirty="0">
                <a:latin typeface="Calibri" pitchFamily="34" charset="0"/>
              </a:rPr>
              <a:t>Method Pattern, Abstract Factory Pattern </a:t>
            </a:r>
            <a:r>
              <a:rPr lang="en-US" dirty="0" smtClean="0">
                <a:latin typeface="Calibri" pitchFamily="34" charset="0"/>
              </a:rPr>
              <a:t>is </a:t>
            </a:r>
            <a:r>
              <a:rPr lang="en-US" i="1" dirty="0" smtClean="0">
                <a:latin typeface="Calibri" pitchFamily="34" charset="0"/>
              </a:rPr>
              <a:t>one of </a:t>
            </a:r>
            <a:r>
              <a:rPr lang="en-US" i="1" dirty="0">
                <a:latin typeface="Calibri" pitchFamily="34" charset="0"/>
              </a:rPr>
              <a:t>C</a:t>
            </a:r>
            <a:r>
              <a:rPr lang="vi-VN" i="1" dirty="0" smtClean="0">
                <a:latin typeface="Calibri" pitchFamily="34" charset="0"/>
              </a:rPr>
              <a:t>reational patterns</a:t>
            </a:r>
            <a:r>
              <a:rPr lang="en-US" dirty="0" smtClean="0">
                <a:latin typeface="Calibri" pitchFamily="34" charset="0"/>
              </a:rPr>
              <a:t>.</a:t>
            </a:r>
          </a:p>
          <a:p>
            <a:pPr marL="0" indent="457200">
              <a:spcBef>
                <a:spcPts val="800"/>
              </a:spcBef>
              <a:buNone/>
            </a:pPr>
            <a:r>
              <a:rPr lang="en-US" dirty="0"/>
              <a:t>C</a:t>
            </a:r>
            <a:r>
              <a:rPr lang="en-US" dirty="0" smtClean="0"/>
              <a:t>onsidered </a:t>
            </a:r>
            <a:r>
              <a:rPr lang="en-US" dirty="0"/>
              <a:t>as another layer of abstraction over factory pattern. </a:t>
            </a:r>
            <a:endParaRPr lang="en-US" dirty="0" smtClean="0">
              <a:latin typeface="Calibri" pitchFamily="34" charset="0"/>
            </a:endParaRPr>
          </a:p>
          <a:p>
            <a:pPr marL="0" indent="457200">
              <a:spcBef>
                <a:spcPts val="800"/>
              </a:spcBef>
              <a:buNone/>
            </a:pPr>
            <a:r>
              <a:rPr lang="en-US" i="1" dirty="0" smtClean="0">
                <a:latin typeface="Calibri" pitchFamily="34" charset="0"/>
              </a:rPr>
              <a:t>Work around a </a:t>
            </a:r>
            <a:r>
              <a:rPr lang="vi-VN" i="1" dirty="0" smtClean="0">
                <a:latin typeface="Calibri" pitchFamily="34" charset="0"/>
              </a:rPr>
              <a:t>super </a:t>
            </a:r>
            <a:r>
              <a:rPr lang="vi-VN" i="1" dirty="0">
                <a:latin typeface="Calibri" pitchFamily="34" charset="0"/>
              </a:rPr>
              <a:t>factory </a:t>
            </a:r>
            <a:r>
              <a:rPr lang="en-US" i="1" dirty="0" smtClean="0">
                <a:latin typeface="Calibri" pitchFamily="34" charset="0"/>
              </a:rPr>
              <a:t>to create other</a:t>
            </a:r>
            <a:r>
              <a:rPr lang="vi-VN" i="1" dirty="0" smtClean="0">
                <a:latin typeface="Calibri" pitchFamily="34" charset="0"/>
              </a:rPr>
              <a:t> fact</a:t>
            </a:r>
            <a:r>
              <a:rPr lang="en-US" i="1" dirty="0" err="1" smtClean="0">
                <a:latin typeface="Calibri" pitchFamily="34" charset="0"/>
              </a:rPr>
              <a:t>ories</a:t>
            </a:r>
            <a:r>
              <a:rPr lang="vi-VN" i="1" dirty="0" smtClean="0">
                <a:latin typeface="Calibri" pitchFamily="34" charset="0"/>
              </a:rPr>
              <a:t>.</a:t>
            </a:r>
            <a:endParaRPr lang="en-US" i="1" dirty="0">
              <a:latin typeface="Calibri" pitchFamily="34" charset="0"/>
            </a:endParaRPr>
          </a:p>
        </p:txBody>
      </p:sp>
      <p:cxnSp>
        <p:nvCxnSpPr>
          <p:cNvPr id="10" name="Google Shape;167;p29"/>
          <p:cNvCxnSpPr/>
          <p:nvPr/>
        </p:nvCxnSpPr>
        <p:spPr>
          <a:xfrm flipH="1">
            <a:off x="609600" y="6019800"/>
            <a:ext cx="8007877" cy="0"/>
          </a:xfrm>
          <a:prstGeom prst="straightConnector1">
            <a:avLst/>
          </a:prstGeom>
          <a:noFill/>
          <a:ln w="57150" cap="flat" cmpd="sng">
            <a:solidFill>
              <a:srgbClr val="0070C0"/>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12" name="Google Shape;167;p29"/>
          <p:cNvCxnSpPr/>
          <p:nvPr/>
        </p:nvCxnSpPr>
        <p:spPr>
          <a:xfrm flipH="1" flipV="1">
            <a:off x="8617427" y="1447800"/>
            <a:ext cx="1" cy="4572000"/>
          </a:xfrm>
          <a:prstGeom prst="straightConnector1">
            <a:avLst/>
          </a:prstGeom>
          <a:noFill/>
          <a:ln w="57150" cap="flat" cmpd="sng">
            <a:solidFill>
              <a:srgbClr val="FF99FF"/>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14" name="Google Shape;167;p29"/>
          <p:cNvCxnSpPr/>
          <p:nvPr/>
        </p:nvCxnSpPr>
        <p:spPr>
          <a:xfrm flipH="1">
            <a:off x="1905000" y="6248400"/>
            <a:ext cx="6941078" cy="0"/>
          </a:xfrm>
          <a:prstGeom prst="straightConnector1">
            <a:avLst/>
          </a:prstGeom>
          <a:noFill/>
          <a:ln w="57150" cap="flat" cmpd="sng">
            <a:solidFill>
              <a:schemeClr val="tx2">
                <a:lumMod val="60000"/>
                <a:lumOff val="4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19" name="Google Shape;167;p29"/>
          <p:cNvCxnSpPr/>
          <p:nvPr/>
        </p:nvCxnSpPr>
        <p:spPr>
          <a:xfrm flipH="1" flipV="1">
            <a:off x="8853004" y="1676400"/>
            <a:ext cx="1" cy="4572000"/>
          </a:xfrm>
          <a:prstGeom prst="straightConnector1">
            <a:avLst/>
          </a:prstGeom>
          <a:noFill/>
          <a:ln w="57150" cap="flat" cmpd="sng">
            <a:solidFill>
              <a:srgbClr val="FFCCFF"/>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pic>
        <p:nvPicPr>
          <p:cNvPr id="1027" name="Picture 3" descr="C:\Users\Admin\Downloads\bir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5324164"/>
            <a:ext cx="696912" cy="695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4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67;p29"/>
          <p:cNvCxnSpPr/>
          <p:nvPr/>
        </p:nvCxnSpPr>
        <p:spPr>
          <a:xfrm flipH="1">
            <a:off x="914400" y="5287963"/>
            <a:ext cx="7239000" cy="0"/>
          </a:xfrm>
          <a:prstGeom prst="straightConnector1">
            <a:avLst/>
          </a:prstGeom>
          <a:noFill/>
          <a:ln w="38100" cap="flat" cmpd="sng">
            <a:solidFill>
              <a:schemeClr val="tx1">
                <a:lumMod val="65000"/>
                <a:lumOff val="35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5" name="Google Shape;167;p29"/>
          <p:cNvCxnSpPr/>
          <p:nvPr/>
        </p:nvCxnSpPr>
        <p:spPr>
          <a:xfrm flipH="1">
            <a:off x="4648200" y="2087563"/>
            <a:ext cx="3505200" cy="0"/>
          </a:xfrm>
          <a:prstGeom prst="straightConnector1">
            <a:avLst/>
          </a:prstGeom>
          <a:noFill/>
          <a:ln w="38100" cap="flat" cmpd="sng">
            <a:solidFill>
              <a:schemeClr val="tx1">
                <a:lumMod val="65000"/>
                <a:lumOff val="35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7" name="Google Shape;167;p29"/>
          <p:cNvCxnSpPr/>
          <p:nvPr/>
        </p:nvCxnSpPr>
        <p:spPr>
          <a:xfrm flipV="1">
            <a:off x="8153400" y="2087563"/>
            <a:ext cx="0" cy="3200400"/>
          </a:xfrm>
          <a:prstGeom prst="straightConnector1">
            <a:avLst/>
          </a:prstGeom>
          <a:noFill/>
          <a:ln w="38100" cap="flat" cmpd="sng">
            <a:solidFill>
              <a:schemeClr val="tx1">
                <a:lumMod val="65000"/>
                <a:lumOff val="35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11" name="Google Shape;167;p29"/>
          <p:cNvCxnSpPr/>
          <p:nvPr/>
        </p:nvCxnSpPr>
        <p:spPr>
          <a:xfrm flipV="1">
            <a:off x="914400" y="2087563"/>
            <a:ext cx="0" cy="3200400"/>
          </a:xfrm>
          <a:prstGeom prst="straightConnector1">
            <a:avLst/>
          </a:prstGeom>
          <a:noFill/>
          <a:ln w="38100" cap="flat" cmpd="sng">
            <a:solidFill>
              <a:schemeClr val="tx1">
                <a:lumMod val="65000"/>
                <a:lumOff val="35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sp>
        <p:nvSpPr>
          <p:cNvPr id="3" name="Content Placeholder 2"/>
          <p:cNvSpPr>
            <a:spLocks noGrp="1"/>
          </p:cNvSpPr>
          <p:nvPr>
            <p:ph idx="1"/>
          </p:nvPr>
        </p:nvSpPr>
        <p:spPr>
          <a:xfrm>
            <a:off x="990600" y="1676400"/>
            <a:ext cx="8229600" cy="4525963"/>
          </a:xfrm>
        </p:spPr>
        <p:txBody>
          <a:bodyPr/>
          <a:lstStyle/>
          <a:p>
            <a:pPr marL="0" indent="0">
              <a:buNone/>
            </a:pPr>
            <a:r>
              <a:rPr lang="en-US" sz="4400" b="1" dirty="0"/>
              <a:t>@REFERENCE:</a:t>
            </a:r>
            <a:endParaRPr lang="en-US" sz="4400" dirty="0"/>
          </a:p>
          <a:p>
            <a:pPr marL="0" indent="0">
              <a:buNone/>
            </a:pPr>
            <a:r>
              <a:rPr lang="en-US" dirty="0"/>
              <a:t>	</a:t>
            </a:r>
            <a:r>
              <a:rPr lang="en-US" i="1" u="sng" dirty="0"/>
              <a:t>http://uttakarshtikku.blogspot.com</a:t>
            </a:r>
            <a:endParaRPr lang="en-US" i="1" dirty="0"/>
          </a:p>
          <a:p>
            <a:pPr marL="0" indent="0">
              <a:buNone/>
            </a:pPr>
            <a:r>
              <a:rPr lang="en-US" i="1" dirty="0"/>
              <a:t>	</a:t>
            </a:r>
            <a:r>
              <a:rPr lang="en-US" i="1" u="sng" dirty="0"/>
              <a:t>https://www.quora.com/</a:t>
            </a:r>
            <a:endParaRPr lang="en-US" i="1" dirty="0"/>
          </a:p>
          <a:p>
            <a:pPr marL="0" indent="0">
              <a:buNone/>
            </a:pPr>
            <a:r>
              <a:rPr lang="en-US" i="1" dirty="0"/>
              <a:t>	</a:t>
            </a:r>
            <a:r>
              <a:rPr lang="en-US" i="1" u="sng" dirty="0"/>
              <a:t>https://www.geeksforgeeks.org/</a:t>
            </a:r>
            <a:endParaRPr lang="en-US" i="1" dirty="0"/>
          </a:p>
          <a:p>
            <a:pPr marL="0" indent="0">
              <a:buNone/>
            </a:pPr>
            <a:r>
              <a:rPr lang="en-US" i="1" dirty="0"/>
              <a:t>	</a:t>
            </a:r>
            <a:r>
              <a:rPr lang="en-US" i="1" u="sng" dirty="0"/>
              <a:t>https://www.stdio.vn/</a:t>
            </a:r>
            <a:endParaRPr lang="en-US" i="1" dirty="0"/>
          </a:p>
          <a:p>
            <a:pPr marL="0" indent="0">
              <a:buNone/>
            </a:pPr>
            <a:endParaRPr lang="en-US" i="1" dirty="0"/>
          </a:p>
        </p:txBody>
      </p:sp>
    </p:spTree>
    <p:extLst>
      <p:ext uri="{BB962C8B-B14F-4D97-AF65-F5344CB8AC3E}">
        <p14:creationId xmlns:p14="http://schemas.microsoft.com/office/powerpoint/2010/main" val="3072738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Google Shape;167;p29"/>
          <p:cNvCxnSpPr/>
          <p:nvPr/>
        </p:nvCxnSpPr>
        <p:spPr>
          <a:xfrm flipV="1">
            <a:off x="8077200" y="1905000"/>
            <a:ext cx="0" cy="2743200"/>
          </a:xfrm>
          <a:prstGeom prst="straightConnector1">
            <a:avLst/>
          </a:prstGeom>
          <a:noFill/>
          <a:ln w="57150" cap="flat" cmpd="sng">
            <a:solidFill>
              <a:srgbClr val="339933"/>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5" name="Google Shape;167;p29"/>
          <p:cNvCxnSpPr/>
          <p:nvPr/>
        </p:nvCxnSpPr>
        <p:spPr>
          <a:xfrm flipH="1">
            <a:off x="914400" y="1828799"/>
            <a:ext cx="6629400" cy="1"/>
          </a:xfrm>
          <a:prstGeom prst="straightConnector1">
            <a:avLst/>
          </a:prstGeom>
          <a:noFill/>
          <a:ln w="57150" cap="flat" cmpd="sng">
            <a:solidFill>
              <a:srgbClr val="339933"/>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sp>
        <p:nvSpPr>
          <p:cNvPr id="2" name="Title 1"/>
          <p:cNvSpPr>
            <a:spLocks noGrp="1"/>
          </p:cNvSpPr>
          <p:nvPr>
            <p:ph type="title"/>
          </p:nvPr>
        </p:nvSpPr>
        <p:spPr>
          <a:xfrm>
            <a:off x="907473" y="3057525"/>
            <a:ext cx="7169728" cy="1143000"/>
          </a:xfrm>
        </p:spPr>
        <p:txBody>
          <a:bodyPr>
            <a:noAutofit/>
          </a:bodyPr>
          <a:lstStyle/>
          <a:p>
            <a:r>
              <a:rPr lang="en-US" sz="9600" b="1" dirty="0" smtClean="0"/>
              <a:t>THANKS FOR WATCHING</a:t>
            </a:r>
            <a:endParaRPr lang="en-US" sz="9600" b="1" dirty="0"/>
          </a:p>
        </p:txBody>
      </p:sp>
      <p:pic>
        <p:nvPicPr>
          <p:cNvPr id="7170" name="Picture 2" descr="C:\Users\Admin\Downloads\thank-you.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1062037"/>
            <a:ext cx="1533525" cy="153352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Google Shape;167;p29"/>
          <p:cNvCxnSpPr/>
          <p:nvPr/>
        </p:nvCxnSpPr>
        <p:spPr>
          <a:xfrm flipH="1">
            <a:off x="1219200" y="5029200"/>
            <a:ext cx="6858000" cy="0"/>
          </a:xfrm>
          <a:prstGeom prst="straightConnector1">
            <a:avLst/>
          </a:prstGeom>
          <a:noFill/>
          <a:ln w="57150" cap="flat" cmpd="sng">
            <a:solidFill>
              <a:srgbClr val="339933"/>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12" name="Google Shape;167;p29"/>
          <p:cNvCxnSpPr/>
          <p:nvPr/>
        </p:nvCxnSpPr>
        <p:spPr>
          <a:xfrm flipV="1">
            <a:off x="907473" y="1828800"/>
            <a:ext cx="0" cy="3200400"/>
          </a:xfrm>
          <a:prstGeom prst="straightConnector1">
            <a:avLst/>
          </a:prstGeom>
          <a:noFill/>
          <a:ln w="57150" cap="flat" cmpd="sng">
            <a:solidFill>
              <a:srgbClr val="339933"/>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pic>
        <p:nvPicPr>
          <p:cNvPr id="7171" name="Picture 3" descr="C:\Users\Admin\Downloads\heart (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4524303"/>
            <a:ext cx="735085" cy="735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137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856" y="1981200"/>
            <a:ext cx="9157855" cy="1143000"/>
          </a:xfrm>
        </p:spPr>
        <p:txBody>
          <a:bodyPr>
            <a:noAutofit/>
          </a:bodyPr>
          <a:lstStyle/>
          <a:p>
            <a:r>
              <a:rPr lang="en-US" sz="23900" b="1" dirty="0" smtClean="0">
                <a:solidFill>
                  <a:schemeClr val="tx1">
                    <a:lumMod val="75000"/>
                    <a:lumOff val="25000"/>
                  </a:schemeClr>
                </a:solidFill>
              </a:rPr>
              <a:t>SOLVE</a:t>
            </a:r>
            <a:endParaRPr lang="en-US" sz="23900" b="1" dirty="0">
              <a:solidFill>
                <a:schemeClr val="tx1">
                  <a:lumMod val="75000"/>
                  <a:lumOff val="25000"/>
                </a:schemeClr>
              </a:solidFill>
            </a:endParaRPr>
          </a:p>
        </p:txBody>
      </p:sp>
      <p:pic>
        <p:nvPicPr>
          <p:cNvPr id="5" name="Picture 2" descr="C:\Users\Admin\Downloads\solved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7600" y="4419600"/>
            <a:ext cx="20574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164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C:\Users\Admin\Downloads\78571660_619626478773995_3167350149563285504_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21" y="228600"/>
            <a:ext cx="9168021" cy="5964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699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b="1" dirty="0"/>
          </a:p>
        </p:txBody>
      </p:sp>
      <p:sp>
        <p:nvSpPr>
          <p:cNvPr id="3" name="Content Placeholder 2"/>
          <p:cNvSpPr>
            <a:spLocks noGrp="1"/>
          </p:cNvSpPr>
          <p:nvPr>
            <p:ph idx="1"/>
          </p:nvPr>
        </p:nvSpPr>
        <p:spPr/>
        <p:txBody>
          <a:bodyPr>
            <a:normAutofit fontScale="92500" lnSpcReduction="10000"/>
          </a:bodyPr>
          <a:lstStyle/>
          <a:p>
            <a:pPr marL="514350" indent="-514350" fontAlgn="base">
              <a:buFont typeface="+mj-lt"/>
              <a:buAutoNum type="arabicParenR"/>
            </a:pPr>
            <a:r>
              <a:rPr lang="en-US" b="1" dirty="0" err="1">
                <a:solidFill>
                  <a:srgbClr val="009999"/>
                </a:solidFill>
              </a:rPr>
              <a:t>AbstractFactory</a:t>
            </a:r>
            <a:r>
              <a:rPr lang="en-US" dirty="0">
                <a:solidFill>
                  <a:srgbClr val="009999"/>
                </a:solidFill>
              </a:rPr>
              <a:t> : </a:t>
            </a:r>
            <a:r>
              <a:rPr lang="en-US" sz="3000" i="1" dirty="0"/>
              <a:t>Declares an interface for operations that create abstract product objects.</a:t>
            </a:r>
          </a:p>
          <a:p>
            <a:pPr marL="514350" indent="-514350" fontAlgn="base">
              <a:buFont typeface="+mj-lt"/>
              <a:buAutoNum type="arabicParenR"/>
            </a:pPr>
            <a:r>
              <a:rPr lang="en-US" b="1" dirty="0" err="1">
                <a:solidFill>
                  <a:srgbClr val="990000"/>
                </a:solidFill>
              </a:rPr>
              <a:t>ConcreteFactory</a:t>
            </a:r>
            <a:r>
              <a:rPr lang="en-US" dirty="0">
                <a:solidFill>
                  <a:srgbClr val="990000"/>
                </a:solidFill>
              </a:rPr>
              <a:t> : </a:t>
            </a:r>
            <a:r>
              <a:rPr lang="en-US" sz="3000" i="1" dirty="0"/>
              <a:t>Implements the operations declared in the </a:t>
            </a:r>
            <a:r>
              <a:rPr lang="en-US" sz="3000" i="1" dirty="0" err="1"/>
              <a:t>AbstractFactory</a:t>
            </a:r>
            <a:r>
              <a:rPr lang="en-US" sz="3000" i="1" dirty="0"/>
              <a:t> to create concrete product objects.</a:t>
            </a:r>
          </a:p>
          <a:p>
            <a:pPr marL="514350" indent="-514350" fontAlgn="base">
              <a:buFont typeface="+mj-lt"/>
              <a:buAutoNum type="arabicParenR"/>
            </a:pPr>
            <a:r>
              <a:rPr lang="en-US" b="1" dirty="0">
                <a:solidFill>
                  <a:srgbClr val="339933"/>
                </a:solidFill>
              </a:rPr>
              <a:t>Product</a:t>
            </a:r>
            <a:r>
              <a:rPr lang="en-US" dirty="0">
                <a:solidFill>
                  <a:srgbClr val="339933"/>
                </a:solidFill>
              </a:rPr>
              <a:t> : </a:t>
            </a:r>
            <a:r>
              <a:rPr lang="en-US" sz="3000" i="1" dirty="0"/>
              <a:t>Defines a product object to be created by the corresponding concrete factory and implements the </a:t>
            </a:r>
            <a:r>
              <a:rPr lang="en-US" sz="3000" i="1" dirty="0" err="1"/>
              <a:t>AbstractProduct</a:t>
            </a:r>
            <a:r>
              <a:rPr lang="en-US" sz="3000" i="1" dirty="0"/>
              <a:t> interface</a:t>
            </a:r>
            <a:r>
              <a:rPr lang="en-US" sz="3000" dirty="0"/>
              <a:t>.</a:t>
            </a:r>
          </a:p>
          <a:p>
            <a:pPr marL="514350" indent="-514350" fontAlgn="base">
              <a:buFont typeface="+mj-lt"/>
              <a:buAutoNum type="arabicParenR"/>
            </a:pPr>
            <a:r>
              <a:rPr lang="en-US" b="1" dirty="0" smtClean="0">
                <a:solidFill>
                  <a:srgbClr val="990099"/>
                </a:solidFill>
              </a:rPr>
              <a:t>Client : </a:t>
            </a:r>
            <a:r>
              <a:rPr lang="en-US" sz="3000" i="1" dirty="0" smtClean="0"/>
              <a:t>Uses only interfaces declared by </a:t>
            </a:r>
            <a:r>
              <a:rPr lang="en-US" sz="3000" i="1" dirty="0" err="1" smtClean="0"/>
              <a:t>AbstractFactory</a:t>
            </a:r>
            <a:r>
              <a:rPr lang="en-US" sz="3000" i="1" dirty="0" smtClean="0"/>
              <a:t> and </a:t>
            </a:r>
            <a:r>
              <a:rPr lang="en-US" sz="3000" i="1" dirty="0" err="1" smtClean="0"/>
              <a:t>AbstractProduct</a:t>
            </a:r>
            <a:r>
              <a:rPr lang="en-US" sz="3000" i="1" dirty="0" smtClean="0"/>
              <a:t> classes.</a:t>
            </a:r>
          </a:p>
          <a:p>
            <a:pPr marL="514350" indent="-514350">
              <a:buFont typeface="+mj-lt"/>
              <a:buAutoNum type="arabicParenR"/>
            </a:pPr>
            <a:endParaRPr lang="en-US" dirty="0"/>
          </a:p>
        </p:txBody>
      </p:sp>
      <p:pic>
        <p:nvPicPr>
          <p:cNvPr id="5122" name="Picture 2" descr="C:\Users\Admin\Downloads\hierarchy-structu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38100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590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Admin\Downloads\xtQ9wD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78357"/>
            <a:ext cx="9144000" cy="6098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742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143000" y="1371600"/>
            <a:ext cx="6858000" cy="5181600"/>
          </a:xfrm>
          <a:prstGeom prst="roundRect">
            <a:avLst/>
          </a:prstGeom>
          <a:solidFill>
            <a:schemeClr val="bg1"/>
          </a:solid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Makes code more difficult to read as all of your code is behind an abstraction that may in turn hide abstractions.</a:t>
            </a:r>
          </a:p>
          <a:p>
            <a:r>
              <a:rPr lang="en-US" dirty="0"/>
              <a:t>* Reduced readability due to increased abstraction.</a:t>
            </a:r>
          </a:p>
          <a:p>
            <a:r>
              <a:rPr lang="en-US" dirty="0"/>
              <a:t>* Applicable only for families of classes.</a:t>
            </a:r>
          </a:p>
        </p:txBody>
      </p:sp>
      <p:cxnSp>
        <p:nvCxnSpPr>
          <p:cNvPr id="5" name="Straight Connector 4"/>
          <p:cNvCxnSpPr/>
          <p:nvPr/>
        </p:nvCxnSpPr>
        <p:spPr>
          <a:xfrm>
            <a:off x="4572000" y="1371600"/>
            <a:ext cx="0" cy="5181600"/>
          </a:xfrm>
          <a:prstGeom prst="line">
            <a:avLst/>
          </a:prstGeom>
          <a:ln w="571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43000" y="2057400"/>
            <a:ext cx="6858000"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43001" y="1447800"/>
            <a:ext cx="3428999" cy="523220"/>
          </a:xfrm>
          <a:prstGeom prst="rect">
            <a:avLst/>
          </a:prstGeom>
          <a:noFill/>
        </p:spPr>
        <p:txBody>
          <a:bodyPr wrap="square" rtlCol="0">
            <a:spAutoFit/>
          </a:bodyPr>
          <a:lstStyle/>
          <a:p>
            <a:pPr algn="ctr"/>
            <a:r>
              <a:rPr lang="en-US" sz="2800" b="1" dirty="0" smtClean="0">
                <a:solidFill>
                  <a:schemeClr val="tx2">
                    <a:lumMod val="50000"/>
                  </a:schemeClr>
                </a:solidFill>
              </a:rPr>
              <a:t>ADVANTAGE</a:t>
            </a:r>
            <a:endParaRPr lang="en-US" sz="2800" b="1" dirty="0">
              <a:solidFill>
                <a:schemeClr val="tx2">
                  <a:lumMod val="50000"/>
                </a:schemeClr>
              </a:solidFill>
            </a:endParaRPr>
          </a:p>
        </p:txBody>
      </p:sp>
      <p:sp>
        <p:nvSpPr>
          <p:cNvPr id="8" name="TextBox 7"/>
          <p:cNvSpPr txBox="1"/>
          <p:nvPr/>
        </p:nvSpPr>
        <p:spPr>
          <a:xfrm>
            <a:off x="4572000" y="1447800"/>
            <a:ext cx="3429000" cy="523220"/>
          </a:xfrm>
          <a:prstGeom prst="rect">
            <a:avLst/>
          </a:prstGeom>
          <a:noFill/>
        </p:spPr>
        <p:txBody>
          <a:bodyPr wrap="square" rtlCol="0">
            <a:spAutoFit/>
          </a:bodyPr>
          <a:lstStyle/>
          <a:p>
            <a:pPr algn="ctr"/>
            <a:r>
              <a:rPr lang="en-US" sz="2800" b="1" dirty="0" smtClean="0">
                <a:solidFill>
                  <a:schemeClr val="tx2">
                    <a:lumMod val="50000"/>
                  </a:schemeClr>
                </a:solidFill>
              </a:rPr>
              <a:t>DISADVANTAGE</a:t>
            </a:r>
            <a:endParaRPr lang="en-US" sz="2800" b="1" dirty="0">
              <a:solidFill>
                <a:schemeClr val="tx2">
                  <a:lumMod val="50000"/>
                </a:schemeClr>
              </a:solidFill>
            </a:endParaRPr>
          </a:p>
        </p:txBody>
      </p:sp>
      <p:sp>
        <p:nvSpPr>
          <p:cNvPr id="9" name="TextBox 8"/>
          <p:cNvSpPr txBox="1"/>
          <p:nvPr/>
        </p:nvSpPr>
        <p:spPr>
          <a:xfrm>
            <a:off x="1143001" y="2057400"/>
            <a:ext cx="3428999" cy="4401205"/>
          </a:xfrm>
          <a:prstGeom prst="rect">
            <a:avLst/>
          </a:prstGeom>
          <a:noFill/>
        </p:spPr>
        <p:txBody>
          <a:bodyPr wrap="square" rtlCol="0">
            <a:spAutoFit/>
          </a:bodyPr>
          <a:lstStyle/>
          <a:p>
            <a:pPr marL="285750" indent="-285750">
              <a:buFont typeface="Wingdings" pitchFamily="2" charset="2"/>
              <a:buChar char="ü"/>
            </a:pPr>
            <a:r>
              <a:rPr lang="en-US" sz="2000" dirty="0" smtClean="0"/>
              <a:t>Ensure that all products you receive from a factory are compatible.</a:t>
            </a:r>
            <a:endParaRPr lang="en-US" sz="2000" dirty="0"/>
          </a:p>
          <a:p>
            <a:pPr marL="285750" indent="-285750">
              <a:buFont typeface="Wingdings" pitchFamily="2" charset="2"/>
              <a:buChar char="ü"/>
            </a:pPr>
            <a:r>
              <a:rPr lang="en-US" sz="2000" dirty="0" smtClean="0"/>
              <a:t>Cut down the dependence </a:t>
            </a:r>
            <a:r>
              <a:rPr lang="en-US" sz="2000" dirty="0"/>
              <a:t>between creator and concrete products.</a:t>
            </a:r>
            <a:endParaRPr lang="en-US" sz="2000" dirty="0" smtClean="0"/>
          </a:p>
          <a:p>
            <a:pPr marL="285750" indent="-285750">
              <a:buFont typeface="Wingdings" pitchFamily="2" charset="2"/>
              <a:buChar char="ü"/>
            </a:pPr>
            <a:r>
              <a:rPr lang="en-US" sz="2000" dirty="0" smtClean="0"/>
              <a:t>Create products into somewhere in the program </a:t>
            </a:r>
            <a:r>
              <a:rPr lang="en-US" sz="2000" dirty="0" smtClean="0">
                <a:sym typeface="Wingdings" pitchFamily="2" charset="2"/>
              </a:rPr>
              <a:t> easy to t</a:t>
            </a:r>
            <a:r>
              <a:rPr lang="en-US" sz="2000" dirty="0" smtClean="0"/>
              <a:t>rack </a:t>
            </a:r>
            <a:r>
              <a:rPr lang="en-US" sz="2000" dirty="0"/>
              <a:t>and manipulate</a:t>
            </a:r>
            <a:r>
              <a:rPr lang="en-US" sz="2000" dirty="0" smtClean="0"/>
              <a:t>.</a:t>
            </a:r>
          </a:p>
          <a:p>
            <a:pPr marL="285750" indent="-285750">
              <a:buFont typeface="Wingdings" pitchFamily="2" charset="2"/>
              <a:buChar char="ü"/>
            </a:pPr>
            <a:r>
              <a:rPr lang="en-US" sz="2000" dirty="0" smtClean="0"/>
              <a:t>Freely </a:t>
            </a:r>
            <a:r>
              <a:rPr lang="en-US" sz="2000" dirty="0"/>
              <a:t>add many new products to the program without changing the existing code base.</a:t>
            </a:r>
            <a:endParaRPr lang="en-US" sz="2000" dirty="0"/>
          </a:p>
        </p:txBody>
      </p:sp>
      <p:sp>
        <p:nvSpPr>
          <p:cNvPr id="10" name="Rectangle 9"/>
          <p:cNvSpPr/>
          <p:nvPr/>
        </p:nvSpPr>
        <p:spPr>
          <a:xfrm>
            <a:off x="4572000" y="2057400"/>
            <a:ext cx="3429000" cy="1015663"/>
          </a:xfrm>
          <a:prstGeom prst="rect">
            <a:avLst/>
          </a:prstGeom>
        </p:spPr>
        <p:txBody>
          <a:bodyPr wrap="square">
            <a:spAutoFit/>
          </a:bodyPr>
          <a:lstStyle/>
          <a:p>
            <a:pPr marL="285750" indent="-285750">
              <a:buFont typeface="Calibri" pitchFamily="34" charset="0"/>
              <a:buChar char="×"/>
            </a:pPr>
            <a:r>
              <a:rPr lang="en-US" sz="2000" dirty="0" smtClean="0"/>
              <a:t>Code will be more complicated and must use a lot of classes.</a:t>
            </a:r>
            <a:endParaRPr lang="en-US" sz="2000" dirty="0"/>
          </a:p>
        </p:txBody>
      </p:sp>
      <p:sp>
        <p:nvSpPr>
          <p:cNvPr id="11" name="Title 1"/>
          <p:cNvSpPr>
            <a:spLocks noGrp="1"/>
          </p:cNvSpPr>
          <p:nvPr>
            <p:ph type="title"/>
          </p:nvPr>
        </p:nvSpPr>
        <p:spPr>
          <a:xfrm>
            <a:off x="457200" y="27709"/>
            <a:ext cx="8229600" cy="1143000"/>
          </a:xfrm>
        </p:spPr>
        <p:txBody>
          <a:bodyPr>
            <a:normAutofit/>
          </a:bodyPr>
          <a:lstStyle/>
          <a:p>
            <a:pPr lvl="0"/>
            <a:r>
              <a:rPr lang="en-US" b="1" dirty="0"/>
              <a:t>Advantages and D</a:t>
            </a:r>
            <a:r>
              <a:rPr lang="en-US" b="1" dirty="0" smtClean="0"/>
              <a:t>isadvantages</a:t>
            </a:r>
            <a:endParaRPr lang="en-US" dirty="0"/>
          </a:p>
        </p:txBody>
      </p:sp>
    </p:spTree>
    <p:extLst>
      <p:ext uri="{BB962C8B-B14F-4D97-AF65-F5344CB8AC3E}">
        <p14:creationId xmlns:p14="http://schemas.microsoft.com/office/powerpoint/2010/main" val="2205626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67;p29"/>
          <p:cNvCxnSpPr/>
          <p:nvPr/>
        </p:nvCxnSpPr>
        <p:spPr>
          <a:xfrm flipH="1">
            <a:off x="381000" y="5287963"/>
            <a:ext cx="8382000" cy="0"/>
          </a:xfrm>
          <a:prstGeom prst="straightConnector1">
            <a:avLst/>
          </a:prstGeom>
          <a:noFill/>
          <a:ln w="38100" cap="flat" cmpd="sng">
            <a:solidFill>
              <a:schemeClr val="tx1">
                <a:lumMod val="65000"/>
                <a:lumOff val="35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5" name="Google Shape;167;p29"/>
          <p:cNvCxnSpPr/>
          <p:nvPr/>
        </p:nvCxnSpPr>
        <p:spPr>
          <a:xfrm flipH="1">
            <a:off x="4648200" y="2087563"/>
            <a:ext cx="4114800" cy="0"/>
          </a:xfrm>
          <a:prstGeom prst="straightConnector1">
            <a:avLst/>
          </a:prstGeom>
          <a:noFill/>
          <a:ln w="38100" cap="flat" cmpd="sng">
            <a:solidFill>
              <a:schemeClr val="tx1">
                <a:lumMod val="65000"/>
                <a:lumOff val="35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7" name="Google Shape;167;p29"/>
          <p:cNvCxnSpPr/>
          <p:nvPr/>
        </p:nvCxnSpPr>
        <p:spPr>
          <a:xfrm flipV="1">
            <a:off x="8763000" y="2087563"/>
            <a:ext cx="0" cy="3200400"/>
          </a:xfrm>
          <a:prstGeom prst="straightConnector1">
            <a:avLst/>
          </a:prstGeom>
          <a:noFill/>
          <a:ln w="38100" cap="flat" cmpd="sng">
            <a:solidFill>
              <a:schemeClr val="tx1">
                <a:lumMod val="65000"/>
                <a:lumOff val="35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11" name="Google Shape;167;p29"/>
          <p:cNvCxnSpPr/>
          <p:nvPr/>
        </p:nvCxnSpPr>
        <p:spPr>
          <a:xfrm flipV="1">
            <a:off x="381000" y="2087563"/>
            <a:ext cx="0" cy="3200400"/>
          </a:xfrm>
          <a:prstGeom prst="straightConnector1">
            <a:avLst/>
          </a:prstGeom>
          <a:noFill/>
          <a:ln w="38100" cap="flat" cmpd="sng">
            <a:solidFill>
              <a:schemeClr val="tx1">
                <a:lumMod val="65000"/>
                <a:lumOff val="35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sp>
        <p:nvSpPr>
          <p:cNvPr id="3" name="Content Placeholder 2"/>
          <p:cNvSpPr>
            <a:spLocks noGrp="1"/>
          </p:cNvSpPr>
          <p:nvPr>
            <p:ph idx="1"/>
          </p:nvPr>
        </p:nvSpPr>
        <p:spPr>
          <a:xfrm>
            <a:off x="381000" y="1676400"/>
            <a:ext cx="8382000" cy="4525963"/>
          </a:xfrm>
        </p:spPr>
        <p:txBody>
          <a:bodyPr/>
          <a:lstStyle/>
          <a:p>
            <a:pPr marL="0" indent="0">
              <a:buNone/>
            </a:pPr>
            <a:r>
              <a:rPr lang="en-US" sz="4400" b="1" dirty="0" smtClean="0"/>
              <a:t>   @</a:t>
            </a:r>
            <a:r>
              <a:rPr lang="en-US" sz="4400" b="1" dirty="0"/>
              <a:t>REFERENCE:</a:t>
            </a:r>
            <a:endParaRPr lang="en-US" sz="4400" dirty="0"/>
          </a:p>
          <a:p>
            <a:pPr marL="0" indent="0">
              <a:buNone/>
            </a:pPr>
            <a:r>
              <a:rPr lang="en-US" dirty="0"/>
              <a:t>	</a:t>
            </a:r>
            <a:r>
              <a:rPr lang="en-US" i="1" u="sng" dirty="0"/>
              <a:t>https://vi.fitwp.com/abstract-factory-pattern</a:t>
            </a:r>
            <a:r>
              <a:rPr lang="en-US" i="1" u="sng" dirty="0" smtClean="0"/>
              <a:t>/ </a:t>
            </a:r>
            <a:r>
              <a:rPr lang="en-US" i="1" dirty="0" smtClean="0"/>
              <a:t>(Vietnamese)</a:t>
            </a:r>
          </a:p>
          <a:p>
            <a:pPr marL="0" indent="0">
              <a:buNone/>
            </a:pPr>
            <a:r>
              <a:rPr lang="en-US" i="1" dirty="0" smtClean="0"/>
              <a:t>	</a:t>
            </a:r>
            <a:r>
              <a:rPr lang="en-US" i="1" u="sng" dirty="0" smtClean="0"/>
              <a:t>https</a:t>
            </a:r>
            <a:r>
              <a:rPr lang="en-US" i="1" u="sng" dirty="0"/>
              <a:t>://www.geeksforgeeks.org/abstract-factory-pattern/</a:t>
            </a:r>
            <a:endParaRPr lang="en-US" i="1" u="sng" dirty="0"/>
          </a:p>
        </p:txBody>
      </p:sp>
    </p:spTree>
    <p:extLst>
      <p:ext uri="{BB962C8B-B14F-4D97-AF65-F5344CB8AC3E}">
        <p14:creationId xmlns:p14="http://schemas.microsoft.com/office/powerpoint/2010/main" val="291668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Google Shape;167;p29"/>
          <p:cNvCxnSpPr/>
          <p:nvPr/>
        </p:nvCxnSpPr>
        <p:spPr>
          <a:xfrm>
            <a:off x="1447800" y="4328882"/>
            <a:ext cx="0" cy="911600"/>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15" name="Google Shape;167;p29"/>
          <p:cNvCxnSpPr/>
          <p:nvPr/>
        </p:nvCxnSpPr>
        <p:spPr>
          <a:xfrm flipH="1">
            <a:off x="1447800" y="4321131"/>
            <a:ext cx="2438400" cy="0"/>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17" name="Google Shape;167;p29"/>
          <p:cNvCxnSpPr/>
          <p:nvPr/>
        </p:nvCxnSpPr>
        <p:spPr>
          <a:xfrm>
            <a:off x="3886200" y="2632415"/>
            <a:ext cx="6927" cy="1696467"/>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20" name="Google Shape;167;p29"/>
          <p:cNvCxnSpPr/>
          <p:nvPr/>
        </p:nvCxnSpPr>
        <p:spPr>
          <a:xfrm flipH="1">
            <a:off x="3886200" y="2632415"/>
            <a:ext cx="2438400" cy="0"/>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23" name="Google Shape;167;p29"/>
          <p:cNvCxnSpPr/>
          <p:nvPr/>
        </p:nvCxnSpPr>
        <p:spPr>
          <a:xfrm>
            <a:off x="6317673" y="2624664"/>
            <a:ext cx="0" cy="2446151"/>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24" name="Google Shape;167;p29"/>
          <p:cNvCxnSpPr/>
          <p:nvPr/>
        </p:nvCxnSpPr>
        <p:spPr>
          <a:xfrm>
            <a:off x="5867400" y="1791108"/>
            <a:ext cx="0" cy="833556"/>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27" name="Google Shape;167;p29"/>
          <p:cNvCxnSpPr/>
          <p:nvPr/>
        </p:nvCxnSpPr>
        <p:spPr>
          <a:xfrm>
            <a:off x="6317673" y="1791108"/>
            <a:ext cx="0" cy="833556"/>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28" name="Google Shape;167;p29"/>
          <p:cNvCxnSpPr/>
          <p:nvPr/>
        </p:nvCxnSpPr>
        <p:spPr>
          <a:xfrm>
            <a:off x="2819400" y="2937215"/>
            <a:ext cx="0" cy="1376989"/>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30" name="Google Shape;167;p29"/>
          <p:cNvCxnSpPr/>
          <p:nvPr/>
        </p:nvCxnSpPr>
        <p:spPr>
          <a:xfrm>
            <a:off x="3276600" y="2937215"/>
            <a:ext cx="0" cy="1376989"/>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31" name="Google Shape;167;p29"/>
          <p:cNvCxnSpPr/>
          <p:nvPr/>
        </p:nvCxnSpPr>
        <p:spPr>
          <a:xfrm flipH="1" flipV="1">
            <a:off x="5867400" y="1784181"/>
            <a:ext cx="450273" cy="6927"/>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33" name="Google Shape;167;p29"/>
          <p:cNvCxnSpPr/>
          <p:nvPr/>
        </p:nvCxnSpPr>
        <p:spPr>
          <a:xfrm flipH="1" flipV="1">
            <a:off x="2826327" y="2937215"/>
            <a:ext cx="450273" cy="6927"/>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34" name="Google Shape;167;p29"/>
          <p:cNvCxnSpPr/>
          <p:nvPr/>
        </p:nvCxnSpPr>
        <p:spPr>
          <a:xfrm>
            <a:off x="1683327" y="3480648"/>
            <a:ext cx="0" cy="833556"/>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35" name="Google Shape;167;p29"/>
          <p:cNvCxnSpPr/>
          <p:nvPr/>
        </p:nvCxnSpPr>
        <p:spPr>
          <a:xfrm>
            <a:off x="2133600" y="3480648"/>
            <a:ext cx="0" cy="833556"/>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36" name="Google Shape;167;p29"/>
          <p:cNvCxnSpPr/>
          <p:nvPr/>
        </p:nvCxnSpPr>
        <p:spPr>
          <a:xfrm flipH="1" flipV="1">
            <a:off x="1683327" y="3473721"/>
            <a:ext cx="450273" cy="6927"/>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sp>
        <p:nvSpPr>
          <p:cNvPr id="4" name="Google Shape;216;p34"/>
          <p:cNvSpPr txBox="1">
            <a:spLocks/>
          </p:cNvSpPr>
          <p:nvPr/>
        </p:nvSpPr>
        <p:spPr>
          <a:xfrm flipH="1">
            <a:off x="5097900" y="3309749"/>
            <a:ext cx="2979300" cy="10060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spcBef>
                <a:spcPts val="0"/>
              </a:spcBef>
            </a:pPr>
            <a:r>
              <a:rPr lang="en" sz="8000" b="1" dirty="0" smtClean="0">
                <a:solidFill>
                  <a:schemeClr val="accent1">
                    <a:lumMod val="75000"/>
                  </a:schemeClr>
                </a:solidFill>
              </a:rPr>
              <a:t>02</a:t>
            </a:r>
            <a:endParaRPr lang="en" sz="8000" b="1" dirty="0">
              <a:solidFill>
                <a:schemeClr val="accent1">
                  <a:lumMod val="75000"/>
                </a:schemeClr>
              </a:solidFill>
            </a:endParaRPr>
          </a:p>
        </p:txBody>
      </p:sp>
      <p:cxnSp>
        <p:nvCxnSpPr>
          <p:cNvPr id="5" name="Google Shape;217;p34"/>
          <p:cNvCxnSpPr/>
          <p:nvPr/>
        </p:nvCxnSpPr>
        <p:spPr>
          <a:xfrm>
            <a:off x="2133600" y="5582482"/>
            <a:ext cx="7010425" cy="0"/>
          </a:xfrm>
          <a:prstGeom prst="straightConnector1">
            <a:avLst/>
          </a:prstGeom>
          <a:noFill/>
          <a:ln w="57150" cap="flat" cmpd="sng">
            <a:solidFill>
              <a:schemeClr val="tx2">
                <a:lumMod val="75000"/>
              </a:schemeClr>
            </a:solidFill>
            <a:prstDash val="solid"/>
            <a:round/>
            <a:headEnd type="none" w="med" len="med"/>
            <a:tailEnd type="none" w="med" len="med"/>
          </a:ln>
        </p:spPr>
      </p:cxnSp>
      <p:sp>
        <p:nvSpPr>
          <p:cNvPr id="6" name="Title 1"/>
          <p:cNvSpPr txBox="1">
            <a:spLocks/>
          </p:cNvSpPr>
          <p:nvPr/>
        </p:nvSpPr>
        <p:spPr>
          <a:xfrm>
            <a:off x="1143000" y="4249882"/>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smtClean="0">
                <a:solidFill>
                  <a:schemeClr val="tx1">
                    <a:lumMod val="75000"/>
                    <a:lumOff val="25000"/>
                  </a:schemeClr>
                </a:solidFill>
              </a:rPr>
              <a:t>FACTORY METHOD</a:t>
            </a:r>
            <a:endParaRPr lang="en-US" sz="6000" b="1" dirty="0">
              <a:solidFill>
                <a:schemeClr val="tx1">
                  <a:lumMod val="75000"/>
                  <a:lumOff val="25000"/>
                </a:schemeClr>
              </a:solidFill>
            </a:endParaRPr>
          </a:p>
        </p:txBody>
      </p:sp>
      <p:sp>
        <p:nvSpPr>
          <p:cNvPr id="19" name="Title 1"/>
          <p:cNvSpPr txBox="1">
            <a:spLocks/>
          </p:cNvSpPr>
          <p:nvPr/>
        </p:nvSpPr>
        <p:spPr>
          <a:xfrm>
            <a:off x="1219200" y="4249882"/>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smtClean="0">
                <a:solidFill>
                  <a:schemeClr val="accent1">
                    <a:lumMod val="60000"/>
                    <a:lumOff val="40000"/>
                  </a:schemeClr>
                </a:solidFill>
              </a:rPr>
              <a:t>FACTORY METHOD</a:t>
            </a:r>
            <a:endParaRPr lang="en-US" sz="6000" b="1" dirty="0">
              <a:solidFill>
                <a:schemeClr val="accent1">
                  <a:lumMod val="60000"/>
                  <a:lumOff val="40000"/>
                </a:schemeClr>
              </a:solidFill>
            </a:endParaRPr>
          </a:p>
        </p:txBody>
      </p:sp>
      <p:cxnSp>
        <p:nvCxnSpPr>
          <p:cNvPr id="37" name="Google Shape;167;p29"/>
          <p:cNvCxnSpPr/>
          <p:nvPr/>
        </p:nvCxnSpPr>
        <p:spPr>
          <a:xfrm>
            <a:off x="4648197" y="3635617"/>
            <a:ext cx="0" cy="370989"/>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41" name="Google Shape;167;p29"/>
          <p:cNvCxnSpPr/>
          <p:nvPr/>
        </p:nvCxnSpPr>
        <p:spPr>
          <a:xfrm>
            <a:off x="4267197" y="3635617"/>
            <a:ext cx="0" cy="370989"/>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42" name="Google Shape;167;p29"/>
          <p:cNvCxnSpPr/>
          <p:nvPr/>
        </p:nvCxnSpPr>
        <p:spPr>
          <a:xfrm flipH="1" flipV="1">
            <a:off x="4267198" y="3625709"/>
            <a:ext cx="380999" cy="6926"/>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46" name="Google Shape;167;p29"/>
          <p:cNvCxnSpPr/>
          <p:nvPr/>
        </p:nvCxnSpPr>
        <p:spPr>
          <a:xfrm flipH="1" flipV="1">
            <a:off x="4267197" y="4006606"/>
            <a:ext cx="380999" cy="6926"/>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47" name="Google Shape;167;p29"/>
          <p:cNvCxnSpPr/>
          <p:nvPr/>
        </p:nvCxnSpPr>
        <p:spPr>
          <a:xfrm>
            <a:off x="4648199" y="2943660"/>
            <a:ext cx="0" cy="370989"/>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48" name="Google Shape;167;p29"/>
          <p:cNvCxnSpPr/>
          <p:nvPr/>
        </p:nvCxnSpPr>
        <p:spPr>
          <a:xfrm>
            <a:off x="4267199" y="2943660"/>
            <a:ext cx="0" cy="370989"/>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49" name="Google Shape;167;p29"/>
          <p:cNvCxnSpPr/>
          <p:nvPr/>
        </p:nvCxnSpPr>
        <p:spPr>
          <a:xfrm flipH="1" flipV="1">
            <a:off x="4267200" y="2933752"/>
            <a:ext cx="380999" cy="6926"/>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50" name="Google Shape;167;p29"/>
          <p:cNvCxnSpPr/>
          <p:nvPr/>
        </p:nvCxnSpPr>
        <p:spPr>
          <a:xfrm flipH="1" flipV="1">
            <a:off x="4267199" y="3314649"/>
            <a:ext cx="380999" cy="6926"/>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51" name="Google Shape;167;p29"/>
          <p:cNvCxnSpPr/>
          <p:nvPr/>
        </p:nvCxnSpPr>
        <p:spPr>
          <a:xfrm>
            <a:off x="5295897" y="3646007"/>
            <a:ext cx="0" cy="370989"/>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52" name="Google Shape;167;p29"/>
          <p:cNvCxnSpPr/>
          <p:nvPr/>
        </p:nvCxnSpPr>
        <p:spPr>
          <a:xfrm>
            <a:off x="4914897" y="3646007"/>
            <a:ext cx="0" cy="370989"/>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53" name="Google Shape;167;p29"/>
          <p:cNvCxnSpPr/>
          <p:nvPr/>
        </p:nvCxnSpPr>
        <p:spPr>
          <a:xfrm flipH="1" flipV="1">
            <a:off x="4914898" y="3636099"/>
            <a:ext cx="380999" cy="6926"/>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54" name="Google Shape;167;p29"/>
          <p:cNvCxnSpPr/>
          <p:nvPr/>
        </p:nvCxnSpPr>
        <p:spPr>
          <a:xfrm flipH="1" flipV="1">
            <a:off x="4914897" y="4016996"/>
            <a:ext cx="380999" cy="6926"/>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55" name="Google Shape;167;p29"/>
          <p:cNvCxnSpPr/>
          <p:nvPr/>
        </p:nvCxnSpPr>
        <p:spPr>
          <a:xfrm>
            <a:off x="5295899" y="2954050"/>
            <a:ext cx="0" cy="370989"/>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56" name="Google Shape;167;p29"/>
          <p:cNvCxnSpPr/>
          <p:nvPr/>
        </p:nvCxnSpPr>
        <p:spPr>
          <a:xfrm>
            <a:off x="4914899" y="2954050"/>
            <a:ext cx="0" cy="370989"/>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57" name="Google Shape;167;p29"/>
          <p:cNvCxnSpPr/>
          <p:nvPr/>
        </p:nvCxnSpPr>
        <p:spPr>
          <a:xfrm flipH="1" flipV="1">
            <a:off x="4914900" y="2944142"/>
            <a:ext cx="380999" cy="6926"/>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58" name="Google Shape;167;p29"/>
          <p:cNvCxnSpPr/>
          <p:nvPr/>
        </p:nvCxnSpPr>
        <p:spPr>
          <a:xfrm flipH="1" flipV="1">
            <a:off x="4914899" y="3325039"/>
            <a:ext cx="380999" cy="6926"/>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59" name="Google Shape;167;p29"/>
          <p:cNvCxnSpPr/>
          <p:nvPr/>
        </p:nvCxnSpPr>
        <p:spPr>
          <a:xfrm>
            <a:off x="5999030" y="3655966"/>
            <a:ext cx="0" cy="370989"/>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60" name="Google Shape;167;p29"/>
          <p:cNvCxnSpPr/>
          <p:nvPr/>
        </p:nvCxnSpPr>
        <p:spPr>
          <a:xfrm>
            <a:off x="5618030" y="3655966"/>
            <a:ext cx="0" cy="370989"/>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61" name="Google Shape;167;p29"/>
          <p:cNvCxnSpPr/>
          <p:nvPr/>
        </p:nvCxnSpPr>
        <p:spPr>
          <a:xfrm flipH="1" flipV="1">
            <a:off x="5618031" y="3646058"/>
            <a:ext cx="380999" cy="6926"/>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62" name="Google Shape;167;p29"/>
          <p:cNvCxnSpPr/>
          <p:nvPr/>
        </p:nvCxnSpPr>
        <p:spPr>
          <a:xfrm flipH="1" flipV="1">
            <a:off x="5618030" y="4026955"/>
            <a:ext cx="380999" cy="6926"/>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63" name="Google Shape;167;p29"/>
          <p:cNvCxnSpPr/>
          <p:nvPr/>
        </p:nvCxnSpPr>
        <p:spPr>
          <a:xfrm>
            <a:off x="5999032" y="2964009"/>
            <a:ext cx="0" cy="370989"/>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64" name="Google Shape;167;p29"/>
          <p:cNvCxnSpPr/>
          <p:nvPr/>
        </p:nvCxnSpPr>
        <p:spPr>
          <a:xfrm>
            <a:off x="5618032" y="2964009"/>
            <a:ext cx="0" cy="370989"/>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65" name="Google Shape;167;p29"/>
          <p:cNvCxnSpPr/>
          <p:nvPr/>
        </p:nvCxnSpPr>
        <p:spPr>
          <a:xfrm flipH="1" flipV="1">
            <a:off x="5618033" y="2954101"/>
            <a:ext cx="380999" cy="6926"/>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cxnSp>
        <p:nvCxnSpPr>
          <p:cNvPr id="66" name="Google Shape;167;p29"/>
          <p:cNvCxnSpPr/>
          <p:nvPr/>
        </p:nvCxnSpPr>
        <p:spPr>
          <a:xfrm flipH="1" flipV="1">
            <a:off x="5618032" y="3334998"/>
            <a:ext cx="380999" cy="6926"/>
          </a:xfrm>
          <a:prstGeom prst="straightConnector1">
            <a:avLst/>
          </a:prstGeom>
          <a:noFill/>
          <a:ln w="38100" cap="flat" cmpd="sng">
            <a:solidFill>
              <a:schemeClr val="bg1">
                <a:lumMod val="50000"/>
              </a:schemeClr>
            </a:solidFill>
            <a:prstDash val="solid"/>
            <a:round/>
            <a:headEnd type="oval" w="med" len="med"/>
            <a:tailEnd type="oval" w="med" len="med"/>
          </a:ln>
          <a:effectLst>
            <a:outerShdw blurRad="1181100" dist="38100" sx="30000" sy="30000" algn="tl" rotWithShape="0">
              <a:schemeClr val="tx1">
                <a:lumMod val="95000"/>
                <a:lumOff val="5000"/>
                <a:alpha val="40000"/>
              </a:schemeClr>
            </a:outerShdw>
          </a:effectLst>
        </p:spPr>
      </p:cxnSp>
      <p:sp>
        <p:nvSpPr>
          <p:cNvPr id="39" name="Cloud Callout 38"/>
          <p:cNvSpPr/>
          <p:nvPr/>
        </p:nvSpPr>
        <p:spPr>
          <a:xfrm>
            <a:off x="5410200" y="304800"/>
            <a:ext cx="2819425" cy="1143000"/>
          </a:xfrm>
          <a:prstGeom prst="cloudCallout">
            <a:avLst/>
          </a:prstGeom>
          <a:solidFill>
            <a:schemeClr val="bg1">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89717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514</TotalTime>
  <Words>543</Words>
  <Application>Microsoft Office PowerPoint</Application>
  <PresentationFormat>On-screen Show (4:3)</PresentationFormat>
  <Paragraphs>89</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DEFINITION</vt:lpstr>
      <vt:lpstr>SOLVE</vt:lpstr>
      <vt:lpstr>PowerPoint Presentation</vt:lpstr>
      <vt:lpstr>Structure</vt:lpstr>
      <vt:lpstr>PowerPoint Presentation</vt:lpstr>
      <vt:lpstr>Advantages and Disadvantages</vt:lpstr>
      <vt:lpstr>PowerPoint Presentation</vt:lpstr>
      <vt:lpstr>PowerPoint Presentation</vt:lpstr>
      <vt:lpstr>PowerPoint Presentation</vt:lpstr>
      <vt:lpstr>Solve without FDP</vt:lpstr>
      <vt:lpstr>Difficulty of the above way</vt:lpstr>
      <vt:lpstr>Factory Method [ OverView]</vt:lpstr>
      <vt:lpstr>            above problem with Factory Method</vt:lpstr>
      <vt:lpstr>PowerPoint Presentation</vt:lpstr>
      <vt:lpstr>PowerPoint Presentation</vt:lpstr>
      <vt:lpstr>PowerPoint Presentation</vt:lpstr>
      <vt:lpstr>Other problems solved with Factory Method</vt:lpstr>
      <vt:lpstr>Advantages and Disadvantages</vt:lpstr>
      <vt:lpstr>PowerPoint Presentation</vt:lpstr>
      <vt:lpstr>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Admin</dc:creator>
  <cp:lastModifiedBy>Admin</cp:lastModifiedBy>
  <cp:revision>43</cp:revision>
  <dcterms:created xsi:type="dcterms:W3CDTF">2019-11-28T15:53:35Z</dcterms:created>
  <dcterms:modified xsi:type="dcterms:W3CDTF">2019-12-01T08:16:14Z</dcterms:modified>
</cp:coreProperties>
</file>