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6" r:id="rId2"/>
    <p:sldId id="263" r:id="rId3"/>
    <p:sldId id="264" r:id="rId4"/>
    <p:sldId id="28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990099"/>
    <a:srgbClr val="990000"/>
    <a:srgbClr val="009999"/>
    <a:srgbClr val="66FF66"/>
    <a:srgbClr val="66FF99"/>
    <a:srgbClr val="33CC33"/>
    <a:srgbClr val="99FF99"/>
    <a:srgbClr val="FF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85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3C85A-61A6-449E-ADAE-E926EE23D21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66B66-EF3E-4515-A250-1B70EB2BC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21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9FFF-4FB1-4041-A792-A538187B8B0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98B9-0BE3-4AE8-8E77-159CF9BC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9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9FFF-4FB1-4041-A792-A538187B8B0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98B9-0BE3-4AE8-8E77-159CF9BC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7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9FFF-4FB1-4041-A792-A538187B8B0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98B9-0BE3-4AE8-8E77-159CF9BC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6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9FFF-4FB1-4041-A792-A538187B8B0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98B9-0BE3-4AE8-8E77-159CF9BC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2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9FFF-4FB1-4041-A792-A538187B8B0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98B9-0BE3-4AE8-8E77-159CF9BC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9FFF-4FB1-4041-A792-A538187B8B0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98B9-0BE3-4AE8-8E77-159CF9BC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6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9FFF-4FB1-4041-A792-A538187B8B0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98B9-0BE3-4AE8-8E77-159CF9BC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8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9FFF-4FB1-4041-A792-A538187B8B0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98B9-0BE3-4AE8-8E77-159CF9BC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2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9FFF-4FB1-4041-A792-A538187B8B0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98B9-0BE3-4AE8-8E77-159CF9BC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0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9FFF-4FB1-4041-A792-A538187B8B0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98B9-0BE3-4AE8-8E77-159CF9BC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9FFF-4FB1-4041-A792-A538187B8B0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98B9-0BE3-4AE8-8E77-159CF9BC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7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D9FFF-4FB1-4041-A792-A538187B8B02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698B9-0BE3-4AE8-8E77-159CF9BC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1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67;p29"/>
          <p:cNvCxnSpPr/>
          <p:nvPr/>
        </p:nvCxnSpPr>
        <p:spPr>
          <a:xfrm>
            <a:off x="1447800" y="4328882"/>
            <a:ext cx="0" cy="91160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15" name="Google Shape;167;p29"/>
          <p:cNvCxnSpPr/>
          <p:nvPr/>
        </p:nvCxnSpPr>
        <p:spPr>
          <a:xfrm flipH="1">
            <a:off x="1447800" y="4321131"/>
            <a:ext cx="2438400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17" name="Google Shape;167;p29"/>
          <p:cNvCxnSpPr/>
          <p:nvPr/>
        </p:nvCxnSpPr>
        <p:spPr>
          <a:xfrm>
            <a:off x="3886200" y="2632415"/>
            <a:ext cx="6927" cy="169646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20" name="Google Shape;167;p29"/>
          <p:cNvCxnSpPr/>
          <p:nvPr/>
        </p:nvCxnSpPr>
        <p:spPr>
          <a:xfrm flipH="1">
            <a:off x="3886200" y="2632415"/>
            <a:ext cx="2438400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23" name="Google Shape;167;p29"/>
          <p:cNvCxnSpPr/>
          <p:nvPr/>
        </p:nvCxnSpPr>
        <p:spPr>
          <a:xfrm>
            <a:off x="6317673" y="2624664"/>
            <a:ext cx="0" cy="244615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24" name="Google Shape;167;p29"/>
          <p:cNvCxnSpPr/>
          <p:nvPr/>
        </p:nvCxnSpPr>
        <p:spPr>
          <a:xfrm>
            <a:off x="5867400" y="1791108"/>
            <a:ext cx="0" cy="83355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27" name="Google Shape;167;p29"/>
          <p:cNvCxnSpPr/>
          <p:nvPr/>
        </p:nvCxnSpPr>
        <p:spPr>
          <a:xfrm>
            <a:off x="6317673" y="1791108"/>
            <a:ext cx="0" cy="83355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28" name="Google Shape;167;p29"/>
          <p:cNvCxnSpPr/>
          <p:nvPr/>
        </p:nvCxnSpPr>
        <p:spPr>
          <a:xfrm>
            <a:off x="2819400" y="2937215"/>
            <a:ext cx="0" cy="137698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30" name="Google Shape;167;p29"/>
          <p:cNvCxnSpPr/>
          <p:nvPr/>
        </p:nvCxnSpPr>
        <p:spPr>
          <a:xfrm>
            <a:off x="3276600" y="2937215"/>
            <a:ext cx="0" cy="137698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31" name="Google Shape;167;p29"/>
          <p:cNvCxnSpPr/>
          <p:nvPr/>
        </p:nvCxnSpPr>
        <p:spPr>
          <a:xfrm flipH="1" flipV="1">
            <a:off x="5867400" y="1784181"/>
            <a:ext cx="450273" cy="692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33" name="Google Shape;167;p29"/>
          <p:cNvCxnSpPr/>
          <p:nvPr/>
        </p:nvCxnSpPr>
        <p:spPr>
          <a:xfrm flipH="1" flipV="1">
            <a:off x="2826327" y="2937215"/>
            <a:ext cx="450273" cy="692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34" name="Google Shape;167;p29"/>
          <p:cNvCxnSpPr/>
          <p:nvPr/>
        </p:nvCxnSpPr>
        <p:spPr>
          <a:xfrm>
            <a:off x="1683327" y="3480648"/>
            <a:ext cx="0" cy="83355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35" name="Google Shape;167;p29"/>
          <p:cNvCxnSpPr/>
          <p:nvPr/>
        </p:nvCxnSpPr>
        <p:spPr>
          <a:xfrm>
            <a:off x="2133600" y="3480648"/>
            <a:ext cx="0" cy="83355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36" name="Google Shape;167;p29"/>
          <p:cNvCxnSpPr/>
          <p:nvPr/>
        </p:nvCxnSpPr>
        <p:spPr>
          <a:xfrm flipH="1" flipV="1">
            <a:off x="1683327" y="3473721"/>
            <a:ext cx="450273" cy="692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sp>
        <p:nvSpPr>
          <p:cNvPr id="4" name="Google Shape;216;p34"/>
          <p:cNvSpPr txBox="1">
            <a:spLocks/>
          </p:cNvSpPr>
          <p:nvPr/>
        </p:nvSpPr>
        <p:spPr>
          <a:xfrm flipH="1">
            <a:off x="5097900" y="3309749"/>
            <a:ext cx="29793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endParaRPr lang="en" sz="8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Google Shape;217;p34"/>
          <p:cNvCxnSpPr/>
          <p:nvPr/>
        </p:nvCxnSpPr>
        <p:spPr>
          <a:xfrm>
            <a:off x="2133600" y="5582482"/>
            <a:ext cx="7010425" cy="0"/>
          </a:xfrm>
          <a:prstGeom prst="straightConnector1">
            <a:avLst/>
          </a:prstGeom>
          <a:noFill/>
          <a:ln w="57150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itle 1"/>
          <p:cNvSpPr txBox="1">
            <a:spLocks/>
          </p:cNvSpPr>
          <p:nvPr/>
        </p:nvSpPr>
        <p:spPr>
          <a:xfrm>
            <a:off x="1143000" y="424988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FACTORY METHOD</a:t>
            </a:r>
            <a:endParaRPr lang="en-U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219200" y="424988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FACTORY METHOD</a:t>
            </a:r>
            <a:endParaRPr lang="en-US" sz="6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Google Shape;167;p29"/>
          <p:cNvCxnSpPr/>
          <p:nvPr/>
        </p:nvCxnSpPr>
        <p:spPr>
          <a:xfrm>
            <a:off x="4648197" y="3635617"/>
            <a:ext cx="0" cy="37098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41" name="Google Shape;167;p29"/>
          <p:cNvCxnSpPr/>
          <p:nvPr/>
        </p:nvCxnSpPr>
        <p:spPr>
          <a:xfrm>
            <a:off x="4267197" y="3635617"/>
            <a:ext cx="0" cy="37098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42" name="Google Shape;167;p29"/>
          <p:cNvCxnSpPr/>
          <p:nvPr/>
        </p:nvCxnSpPr>
        <p:spPr>
          <a:xfrm flipH="1" flipV="1">
            <a:off x="4267198" y="3625709"/>
            <a:ext cx="380999" cy="692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46" name="Google Shape;167;p29"/>
          <p:cNvCxnSpPr/>
          <p:nvPr/>
        </p:nvCxnSpPr>
        <p:spPr>
          <a:xfrm flipH="1" flipV="1">
            <a:off x="4267197" y="4006606"/>
            <a:ext cx="380999" cy="692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47" name="Google Shape;167;p29"/>
          <p:cNvCxnSpPr/>
          <p:nvPr/>
        </p:nvCxnSpPr>
        <p:spPr>
          <a:xfrm>
            <a:off x="4648199" y="2943660"/>
            <a:ext cx="0" cy="37098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48" name="Google Shape;167;p29"/>
          <p:cNvCxnSpPr/>
          <p:nvPr/>
        </p:nvCxnSpPr>
        <p:spPr>
          <a:xfrm>
            <a:off x="4267199" y="2943660"/>
            <a:ext cx="0" cy="37098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49" name="Google Shape;167;p29"/>
          <p:cNvCxnSpPr/>
          <p:nvPr/>
        </p:nvCxnSpPr>
        <p:spPr>
          <a:xfrm flipH="1" flipV="1">
            <a:off x="4267200" y="2933752"/>
            <a:ext cx="380999" cy="692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50" name="Google Shape;167;p29"/>
          <p:cNvCxnSpPr/>
          <p:nvPr/>
        </p:nvCxnSpPr>
        <p:spPr>
          <a:xfrm flipH="1" flipV="1">
            <a:off x="4267199" y="3314649"/>
            <a:ext cx="380999" cy="692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51" name="Google Shape;167;p29"/>
          <p:cNvCxnSpPr/>
          <p:nvPr/>
        </p:nvCxnSpPr>
        <p:spPr>
          <a:xfrm>
            <a:off x="5295897" y="3646007"/>
            <a:ext cx="0" cy="37098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52" name="Google Shape;167;p29"/>
          <p:cNvCxnSpPr/>
          <p:nvPr/>
        </p:nvCxnSpPr>
        <p:spPr>
          <a:xfrm>
            <a:off x="4914897" y="3646007"/>
            <a:ext cx="0" cy="37098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53" name="Google Shape;167;p29"/>
          <p:cNvCxnSpPr/>
          <p:nvPr/>
        </p:nvCxnSpPr>
        <p:spPr>
          <a:xfrm flipH="1" flipV="1">
            <a:off x="4914898" y="3636099"/>
            <a:ext cx="380999" cy="692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54" name="Google Shape;167;p29"/>
          <p:cNvCxnSpPr/>
          <p:nvPr/>
        </p:nvCxnSpPr>
        <p:spPr>
          <a:xfrm flipH="1" flipV="1">
            <a:off x="4914897" y="4016996"/>
            <a:ext cx="380999" cy="692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55" name="Google Shape;167;p29"/>
          <p:cNvCxnSpPr/>
          <p:nvPr/>
        </p:nvCxnSpPr>
        <p:spPr>
          <a:xfrm>
            <a:off x="5295899" y="2954050"/>
            <a:ext cx="0" cy="37098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56" name="Google Shape;167;p29"/>
          <p:cNvCxnSpPr/>
          <p:nvPr/>
        </p:nvCxnSpPr>
        <p:spPr>
          <a:xfrm>
            <a:off x="4914899" y="2954050"/>
            <a:ext cx="0" cy="37098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57" name="Google Shape;167;p29"/>
          <p:cNvCxnSpPr/>
          <p:nvPr/>
        </p:nvCxnSpPr>
        <p:spPr>
          <a:xfrm flipH="1" flipV="1">
            <a:off x="4914900" y="2944142"/>
            <a:ext cx="380999" cy="692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58" name="Google Shape;167;p29"/>
          <p:cNvCxnSpPr/>
          <p:nvPr/>
        </p:nvCxnSpPr>
        <p:spPr>
          <a:xfrm flipH="1" flipV="1">
            <a:off x="4914899" y="3325039"/>
            <a:ext cx="380999" cy="692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59" name="Google Shape;167;p29"/>
          <p:cNvCxnSpPr/>
          <p:nvPr/>
        </p:nvCxnSpPr>
        <p:spPr>
          <a:xfrm>
            <a:off x="5999030" y="3655966"/>
            <a:ext cx="0" cy="37098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60" name="Google Shape;167;p29"/>
          <p:cNvCxnSpPr/>
          <p:nvPr/>
        </p:nvCxnSpPr>
        <p:spPr>
          <a:xfrm>
            <a:off x="5618030" y="3655966"/>
            <a:ext cx="0" cy="37098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61" name="Google Shape;167;p29"/>
          <p:cNvCxnSpPr/>
          <p:nvPr/>
        </p:nvCxnSpPr>
        <p:spPr>
          <a:xfrm flipH="1" flipV="1">
            <a:off x="5618031" y="3646058"/>
            <a:ext cx="380999" cy="692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62" name="Google Shape;167;p29"/>
          <p:cNvCxnSpPr/>
          <p:nvPr/>
        </p:nvCxnSpPr>
        <p:spPr>
          <a:xfrm flipH="1" flipV="1">
            <a:off x="5618030" y="4026955"/>
            <a:ext cx="380999" cy="692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63" name="Google Shape;167;p29"/>
          <p:cNvCxnSpPr/>
          <p:nvPr/>
        </p:nvCxnSpPr>
        <p:spPr>
          <a:xfrm>
            <a:off x="5999032" y="2964009"/>
            <a:ext cx="0" cy="37098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64" name="Google Shape;167;p29"/>
          <p:cNvCxnSpPr/>
          <p:nvPr/>
        </p:nvCxnSpPr>
        <p:spPr>
          <a:xfrm>
            <a:off x="5618032" y="2964009"/>
            <a:ext cx="0" cy="37098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65" name="Google Shape;167;p29"/>
          <p:cNvCxnSpPr/>
          <p:nvPr/>
        </p:nvCxnSpPr>
        <p:spPr>
          <a:xfrm flipH="1" flipV="1">
            <a:off x="5618033" y="2954101"/>
            <a:ext cx="380999" cy="692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66" name="Google Shape;167;p29"/>
          <p:cNvCxnSpPr/>
          <p:nvPr/>
        </p:nvCxnSpPr>
        <p:spPr>
          <a:xfrm flipH="1" flipV="1">
            <a:off x="5618032" y="3334998"/>
            <a:ext cx="380999" cy="692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sp>
        <p:nvSpPr>
          <p:cNvPr id="39" name="Cloud Callout 38"/>
          <p:cNvSpPr/>
          <p:nvPr/>
        </p:nvSpPr>
        <p:spPr>
          <a:xfrm>
            <a:off x="5307622" y="381000"/>
            <a:ext cx="3131725" cy="1143000"/>
          </a:xfrm>
          <a:prstGeom prst="cloud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rgbClr val="0070C0"/>
                </a:solidFill>
              </a:rPr>
              <a:t>GROUP NHN</a:t>
            </a:r>
            <a:endParaRPr lang="en-US" sz="28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9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193323"/>
            <a:ext cx="8077200" cy="114300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5400"/>
              </a:spcBef>
              <a:buNone/>
            </a:pPr>
            <a:r>
              <a:rPr lang="en-US" i="1">
                <a:sym typeface="Wingdings"/>
              </a:rPr>
              <a:t> Therefore, every time a new </a:t>
            </a:r>
            <a:r>
              <a:rPr lang="en-US" i="1" smtClean="0">
                <a:sym typeface="Wingdings"/>
              </a:rPr>
              <a:t>Transportation </a:t>
            </a:r>
            <a:r>
              <a:rPr lang="en-US" i="1">
                <a:sym typeface="Wingdings"/>
              </a:rPr>
              <a:t>class is created, we add it to the Factory to manage initialization more easily.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7651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    Other </a:t>
            </a:r>
            <a:r>
              <a:rPr lang="en-US" b="1" dirty="0"/>
              <a:t>problems solved </a:t>
            </a:r>
            <a:r>
              <a:rPr lang="en-US" b="1"/>
              <a:t>with </a:t>
            </a:r>
            <a:br>
              <a:rPr lang="en-US" b="1"/>
            </a:br>
            <a:r>
              <a:rPr lang="en-US" b="1" smtClean="0"/>
              <a:t>Factory </a:t>
            </a:r>
            <a:r>
              <a:rPr lang="en-US" b="1" dirty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i="1" dirty="0" smtClean="0"/>
              <a:t>‘Drawing</a:t>
            </a:r>
            <a:r>
              <a:rPr lang="en-US" sz="2800" i="1" dirty="0"/>
              <a:t>’ system, depending on user’s input, different pictures like square, rectangle, circle can be drawn. Here we can use factory method to create instances depending on user’s input.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i="1" dirty="0" smtClean="0"/>
              <a:t>If </a:t>
            </a:r>
            <a:r>
              <a:rPr lang="en-US" sz="2800" i="1" dirty="0"/>
              <a:t>a Restaurant serves Veg food, Non-Veg food, and Italian food.</a:t>
            </a:r>
          </a:p>
          <a:p>
            <a:pPr marL="0" indent="0" algn="just">
              <a:buNone/>
            </a:pPr>
            <a:r>
              <a:rPr lang="en-US" sz="2800" i="1" dirty="0" smtClean="0"/>
              <a:t>	</a:t>
            </a:r>
            <a:r>
              <a:rPr lang="en-US" sz="2800" i="1" dirty="0" smtClean="0">
                <a:sym typeface="Wingdings" pitchFamily="2" charset="2"/>
              </a:rPr>
              <a:t> </a:t>
            </a:r>
            <a:r>
              <a:rPr lang="en-US" sz="2800" i="1" dirty="0" smtClean="0"/>
              <a:t>Treat </a:t>
            </a:r>
            <a:r>
              <a:rPr lang="en-US" sz="2800" i="1" dirty="0" err="1"/>
              <a:t>VegFood</a:t>
            </a:r>
            <a:r>
              <a:rPr lang="en-US" sz="2800" i="1" dirty="0"/>
              <a:t>, </a:t>
            </a:r>
            <a:r>
              <a:rPr lang="en-US" sz="2800" i="1" dirty="0" err="1"/>
              <a:t>NonVegFood</a:t>
            </a:r>
            <a:r>
              <a:rPr lang="en-US" sz="2800" i="1" dirty="0"/>
              <a:t>, and </a:t>
            </a:r>
            <a:r>
              <a:rPr lang="en-US" sz="2800" i="1" err="1"/>
              <a:t>ItalianFood</a:t>
            </a:r>
            <a:r>
              <a:rPr lang="en-US" sz="2800" i="1"/>
              <a:t> </a:t>
            </a:r>
            <a:r>
              <a:rPr lang="en-US" sz="2800" i="1" smtClean="0"/>
              <a:t>	as </a:t>
            </a:r>
            <a:r>
              <a:rPr lang="en-US" sz="2800" i="1" dirty="0"/>
              <a:t>three classes whose superclass is Food.</a:t>
            </a:r>
          </a:p>
          <a:p>
            <a:pPr marL="0" indent="0" algn="just">
              <a:buNone/>
            </a:pPr>
            <a:r>
              <a:rPr lang="en-US" sz="2800" i="1" dirty="0" smtClean="0">
                <a:sym typeface="Wingdings" pitchFamily="2" charset="2"/>
              </a:rPr>
              <a:t>	 </a:t>
            </a:r>
            <a:r>
              <a:rPr lang="en-US" sz="2800" i="1" dirty="0" smtClean="0"/>
              <a:t>If </a:t>
            </a:r>
            <a:r>
              <a:rPr lang="en-US" sz="2800" i="1" dirty="0"/>
              <a:t>a customer asks "Veg" then Factory </a:t>
            </a:r>
            <a:r>
              <a:rPr lang="en-US" sz="2800" i="1"/>
              <a:t>method </a:t>
            </a:r>
            <a:r>
              <a:rPr lang="en-US" sz="2800" i="1" smtClean="0"/>
              <a:t>	would </a:t>
            </a:r>
            <a:r>
              <a:rPr lang="en-US" sz="2800" i="1" dirty="0"/>
              <a:t>return the "</a:t>
            </a:r>
            <a:r>
              <a:rPr lang="en-US" sz="2800" i="1" dirty="0" err="1"/>
              <a:t>VegFood</a:t>
            </a:r>
            <a:r>
              <a:rPr lang="en-US" sz="2800" i="1" dirty="0"/>
              <a:t>" class.</a:t>
            </a:r>
          </a:p>
          <a:p>
            <a:pPr marL="0" indent="0">
              <a:buNone/>
            </a:pPr>
            <a:endParaRPr lang="en-US" sz="2800" i="1" dirty="0"/>
          </a:p>
        </p:txBody>
      </p:sp>
      <p:pic>
        <p:nvPicPr>
          <p:cNvPr id="4" name="Picture 4" descr="C:\Users\Admin\Downloads\factory (5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817779"/>
            <a:ext cx="582612" cy="5826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459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Advantages and D</a:t>
            </a:r>
            <a:r>
              <a:rPr lang="en-US" b="1" dirty="0" smtClean="0"/>
              <a:t>isadvantages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143000" y="1371600"/>
            <a:ext cx="6858000" cy="51816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* Makes code more difficult to read as all of your code is behind an abstraction that may in turn hide abstractions.</a:t>
            </a:r>
          </a:p>
          <a:p>
            <a:r>
              <a:rPr lang="en-US" dirty="0"/>
              <a:t>* Reduced readability due to increased abstraction.</a:t>
            </a:r>
          </a:p>
          <a:p>
            <a:r>
              <a:rPr lang="en-US" dirty="0"/>
              <a:t>* Applicable only for families of classes.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800600" y="1371600"/>
            <a:ext cx="0" cy="518160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43000" y="2057400"/>
            <a:ext cx="6858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3001" y="1447800"/>
            <a:ext cx="365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ADVANTAGE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29200" y="14478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DISADVANTAGE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3001" y="2133600"/>
            <a:ext cx="36575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Allows </a:t>
            </a:r>
            <a:r>
              <a:rPr lang="en-US" dirty="0"/>
              <a:t>you to hide implementation of an application seam (the core interfaces that make up your application).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Allows </a:t>
            </a:r>
            <a:r>
              <a:rPr lang="en-US" dirty="0"/>
              <a:t>you to easily test the seam of an application (that is to mock/stub) certain parts of your application so you can build and test the other parts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Allows </a:t>
            </a:r>
            <a:r>
              <a:rPr lang="en-US" dirty="0"/>
              <a:t>you to change the design of your application more readily, this is known as loose coupling.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makes the application more customizable.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800600" y="2133600"/>
            <a:ext cx="3200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alibri" pitchFamily="34" charset="0"/>
              <a:buChar char="×"/>
            </a:pPr>
            <a:r>
              <a:rPr lang="en-US" dirty="0" smtClean="0"/>
              <a:t>Makes </a:t>
            </a:r>
            <a:r>
              <a:rPr lang="en-US" dirty="0"/>
              <a:t>code more difficult to read as all of your code is behind an abstraction that may in turn hide abstractions</a:t>
            </a:r>
            <a:r>
              <a:rPr lang="en-US" dirty="0" smtClean="0"/>
              <a:t>.</a:t>
            </a:r>
          </a:p>
          <a:p>
            <a:pPr marL="285750" indent="-285750">
              <a:buFont typeface="Calibri" pitchFamily="34" charset="0"/>
              <a:buChar char="×"/>
            </a:pPr>
            <a:r>
              <a:rPr lang="en-US" dirty="0" smtClean="0"/>
              <a:t>Reduced </a:t>
            </a:r>
            <a:r>
              <a:rPr lang="en-US" dirty="0"/>
              <a:t>readability due to increased abstraction.</a:t>
            </a:r>
          </a:p>
          <a:p>
            <a:pPr marL="285750" indent="-285750">
              <a:buFont typeface="Calibri" pitchFamily="34" charset="0"/>
              <a:buChar char="×"/>
            </a:pPr>
            <a:r>
              <a:rPr lang="en-US" dirty="0" smtClean="0"/>
              <a:t>Applicable </a:t>
            </a:r>
            <a:r>
              <a:rPr lang="en-US" dirty="0"/>
              <a:t>only for families of classes.</a:t>
            </a:r>
          </a:p>
        </p:txBody>
      </p:sp>
    </p:spTree>
    <p:extLst>
      <p:ext uri="{BB962C8B-B14F-4D97-AF65-F5344CB8AC3E}">
        <p14:creationId xmlns:p14="http://schemas.microsoft.com/office/powerpoint/2010/main" val="3367510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167;p29"/>
          <p:cNvCxnSpPr/>
          <p:nvPr/>
        </p:nvCxnSpPr>
        <p:spPr>
          <a:xfrm flipH="1">
            <a:off x="914400" y="5287963"/>
            <a:ext cx="7239000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5" name="Google Shape;167;p29"/>
          <p:cNvCxnSpPr/>
          <p:nvPr/>
        </p:nvCxnSpPr>
        <p:spPr>
          <a:xfrm flipH="1">
            <a:off x="4648200" y="2087563"/>
            <a:ext cx="3505200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7" name="Google Shape;167;p29"/>
          <p:cNvCxnSpPr/>
          <p:nvPr/>
        </p:nvCxnSpPr>
        <p:spPr>
          <a:xfrm flipV="1">
            <a:off x="8153400" y="2087563"/>
            <a:ext cx="0" cy="320040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11" name="Google Shape;167;p29"/>
          <p:cNvCxnSpPr/>
          <p:nvPr/>
        </p:nvCxnSpPr>
        <p:spPr>
          <a:xfrm flipV="1">
            <a:off x="914400" y="2087563"/>
            <a:ext cx="0" cy="320040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/>
              <a:t>@REFERENCE:</a:t>
            </a:r>
            <a:endParaRPr lang="en-US" sz="44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u="sng" dirty="0"/>
              <a:t>http://uttakarshtikku.blogspot.com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u="sng" dirty="0"/>
              <a:t>https://www.quora.com/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u="sng" dirty="0"/>
              <a:t>https://www.geeksforgeeks.org/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u="sng" dirty="0"/>
              <a:t>https://</a:t>
            </a:r>
            <a:r>
              <a:rPr lang="en-US" i="1" u="sng"/>
              <a:t>www.stdio.vn</a:t>
            </a:r>
            <a:r>
              <a:rPr lang="en-US" i="1" u="sng" smtClean="0"/>
              <a:t>/</a:t>
            </a:r>
            <a:endParaRPr lang="en-US" i="1" u="sng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72738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7;p29"/>
          <p:cNvCxnSpPr/>
          <p:nvPr/>
        </p:nvCxnSpPr>
        <p:spPr>
          <a:xfrm flipV="1">
            <a:off x="8077200" y="1905000"/>
            <a:ext cx="0" cy="2743200"/>
          </a:xfrm>
          <a:prstGeom prst="straightConnector1">
            <a:avLst/>
          </a:prstGeom>
          <a:noFill/>
          <a:ln w="57150" cap="flat" cmpd="sng">
            <a:solidFill>
              <a:srgbClr val="339933"/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5" name="Google Shape;167;p29"/>
          <p:cNvCxnSpPr/>
          <p:nvPr/>
        </p:nvCxnSpPr>
        <p:spPr>
          <a:xfrm flipH="1">
            <a:off x="914400" y="1828799"/>
            <a:ext cx="6629400" cy="1"/>
          </a:xfrm>
          <a:prstGeom prst="straightConnector1">
            <a:avLst/>
          </a:prstGeom>
          <a:noFill/>
          <a:ln w="57150" cap="flat" cmpd="sng">
            <a:solidFill>
              <a:srgbClr val="339933"/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473" y="3057525"/>
            <a:ext cx="7169728" cy="1143000"/>
          </a:xfrm>
        </p:spPr>
        <p:txBody>
          <a:bodyPr>
            <a:noAutofit/>
          </a:bodyPr>
          <a:lstStyle/>
          <a:p>
            <a:r>
              <a:rPr lang="en-US" sz="9600" b="1" dirty="0" smtClean="0"/>
              <a:t>THANKS FOR WATCHING</a:t>
            </a:r>
            <a:endParaRPr lang="en-US" sz="9600" b="1" dirty="0"/>
          </a:p>
        </p:txBody>
      </p:sp>
      <p:pic>
        <p:nvPicPr>
          <p:cNvPr id="7170" name="Picture 2" descr="C:\Users\Admin\Downloads\thank-yo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062037"/>
            <a:ext cx="15335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oogle Shape;167;p29"/>
          <p:cNvCxnSpPr/>
          <p:nvPr/>
        </p:nvCxnSpPr>
        <p:spPr>
          <a:xfrm flipH="1">
            <a:off x="1219200" y="5029200"/>
            <a:ext cx="6858000" cy="0"/>
          </a:xfrm>
          <a:prstGeom prst="straightConnector1">
            <a:avLst/>
          </a:prstGeom>
          <a:noFill/>
          <a:ln w="57150" cap="flat" cmpd="sng">
            <a:solidFill>
              <a:srgbClr val="339933"/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cxnSp>
        <p:nvCxnSpPr>
          <p:cNvPr id="12" name="Google Shape;167;p29"/>
          <p:cNvCxnSpPr/>
          <p:nvPr/>
        </p:nvCxnSpPr>
        <p:spPr>
          <a:xfrm flipV="1">
            <a:off x="907473" y="1828800"/>
            <a:ext cx="0" cy="3200400"/>
          </a:xfrm>
          <a:prstGeom prst="straightConnector1">
            <a:avLst/>
          </a:prstGeom>
          <a:noFill/>
          <a:ln w="57150" cap="flat" cmpd="sng">
            <a:solidFill>
              <a:srgbClr val="339933"/>
            </a:solidFill>
            <a:prstDash val="solid"/>
            <a:round/>
            <a:headEnd type="oval" w="med" len="med"/>
            <a:tailEnd type="oval" w="med" len="med"/>
          </a:ln>
          <a:effectLst>
            <a:outerShdw blurRad="1181100" dist="38100" sx="30000" sy="3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</p:cxnSp>
      <p:pic>
        <p:nvPicPr>
          <p:cNvPr id="7171" name="Picture 3" descr="C:\Users\Admin\Downloads\heart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24303"/>
            <a:ext cx="735085" cy="73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13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29000" y="457200"/>
            <a:ext cx="2057400" cy="1981200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6974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Transportation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1371600"/>
            <a:ext cx="2036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Transportation()</a:t>
            </a:r>
          </a:p>
          <a:p>
            <a:r>
              <a:rPr lang="en-US" dirty="0" smtClean="0"/>
              <a:t>+ ~Transportation()</a:t>
            </a:r>
          </a:p>
          <a:p>
            <a:r>
              <a:rPr lang="en-US" dirty="0" smtClean="0"/>
              <a:t>+ </a:t>
            </a:r>
            <a:r>
              <a:rPr lang="en-US" dirty="0"/>
              <a:t>&lt;&lt;virtual</a:t>
            </a:r>
            <a:r>
              <a:rPr lang="en-US" smtClean="0"/>
              <a:t>&gt;&gt; Exist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429000" y="1219200"/>
            <a:ext cx="20574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760890" y="3276600"/>
            <a:ext cx="2036777" cy="1676400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0891" y="3429000"/>
            <a:ext cx="200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891" y="3962400"/>
            <a:ext cx="2036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Car()</a:t>
            </a:r>
          </a:p>
          <a:p>
            <a:r>
              <a:rPr lang="en-US" dirty="0" smtClean="0"/>
              <a:t>+ ~Car()</a:t>
            </a:r>
          </a:p>
          <a:p>
            <a:r>
              <a:rPr lang="en-US" dirty="0" smtClean="0"/>
              <a:t>+ &lt;&lt;</a:t>
            </a:r>
            <a:r>
              <a:rPr lang="en-US" dirty="0"/>
              <a:t>virtual</a:t>
            </a:r>
            <a:r>
              <a:rPr lang="en-US" smtClean="0"/>
              <a:t>&gt;&gt; Exist()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60891" y="3886200"/>
            <a:ext cx="2002471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301892" y="3276600"/>
            <a:ext cx="1949573" cy="1685330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01893" y="3440668"/>
            <a:ext cx="194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Boat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01893" y="3962400"/>
            <a:ext cx="2036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Boat()</a:t>
            </a:r>
          </a:p>
          <a:p>
            <a:r>
              <a:rPr lang="en-US" dirty="0" smtClean="0"/>
              <a:t>+ ~Boat()</a:t>
            </a:r>
          </a:p>
          <a:p>
            <a:r>
              <a:rPr lang="en-US" dirty="0" smtClean="0"/>
              <a:t>+ </a:t>
            </a:r>
            <a:r>
              <a:rPr lang="en-US" dirty="0"/>
              <a:t>&lt;&lt;virtual</a:t>
            </a:r>
            <a:r>
              <a:rPr lang="en-US" smtClean="0"/>
              <a:t>&gt;&gt; Exist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301893" y="3886200"/>
            <a:ext cx="194957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>
            <a:off x="4341549" y="2438400"/>
            <a:ext cx="306651" cy="381000"/>
          </a:xfrm>
          <a:prstGeom prst="triangl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9" idx="3"/>
          </p:cNvCxnSpPr>
          <p:nvPr/>
        </p:nvCxnSpPr>
        <p:spPr>
          <a:xfrm>
            <a:off x="4494875" y="2819400"/>
            <a:ext cx="2776" cy="1524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62125" y="2971800"/>
            <a:ext cx="551455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9" idx="0"/>
          </p:cNvCxnSpPr>
          <p:nvPr/>
        </p:nvCxnSpPr>
        <p:spPr>
          <a:xfrm>
            <a:off x="1762125" y="2971800"/>
            <a:ext cx="17154" cy="3048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3" idx="0"/>
          </p:cNvCxnSpPr>
          <p:nvPr/>
        </p:nvCxnSpPr>
        <p:spPr>
          <a:xfrm>
            <a:off x="7276678" y="2971800"/>
            <a:ext cx="1" cy="3048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\Downloads\bo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54392" y="5042892"/>
            <a:ext cx="1203808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ownloads\rac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38130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ounded Rectangle 43"/>
          <p:cNvSpPr/>
          <p:nvPr/>
        </p:nvSpPr>
        <p:spPr>
          <a:xfrm>
            <a:off x="3493637" y="3276600"/>
            <a:ext cx="2002471" cy="1676400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493638" y="3429000"/>
            <a:ext cx="200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Plane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93638" y="3962400"/>
            <a:ext cx="2036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Plane()</a:t>
            </a:r>
          </a:p>
          <a:p>
            <a:r>
              <a:rPr lang="en-US" dirty="0" smtClean="0"/>
              <a:t>+ ~Plane()</a:t>
            </a:r>
          </a:p>
          <a:p>
            <a:r>
              <a:rPr lang="en-US" dirty="0" smtClean="0"/>
              <a:t>+ &lt;&lt;</a:t>
            </a:r>
            <a:r>
              <a:rPr lang="en-US" dirty="0"/>
              <a:t>virtual</a:t>
            </a:r>
            <a:r>
              <a:rPr lang="en-US" smtClean="0"/>
              <a:t>&gt;&gt; Exist()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3493638" y="3886200"/>
            <a:ext cx="2002471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4" idx="0"/>
          </p:cNvCxnSpPr>
          <p:nvPr/>
        </p:nvCxnSpPr>
        <p:spPr>
          <a:xfrm>
            <a:off x="4494872" y="2971800"/>
            <a:ext cx="1" cy="3048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Admin\Downloads\aeropla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595" y="5263140"/>
            <a:ext cx="1001712" cy="100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1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          without Factory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9568"/>
            <a:ext cx="8534400" cy="42054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dirty="0"/>
              <a:t>Whenever we need to instantiate an object, we use the new operator as </a:t>
            </a:r>
            <a:r>
              <a:rPr lang="en-US" sz="3000"/>
              <a:t>usual</a:t>
            </a:r>
            <a:r>
              <a:rPr lang="en-US" sz="3000" smtClean="0"/>
              <a:t>:</a:t>
            </a:r>
          </a:p>
          <a:p>
            <a:pPr marL="0" indent="0" algn="just">
              <a:buNone/>
            </a:pPr>
            <a:r>
              <a:rPr lang="en-US" sz="3000" smtClean="0"/>
              <a:t>	</a:t>
            </a:r>
            <a:r>
              <a:rPr lang="en-US" sz="3000" smtClean="0">
                <a:solidFill>
                  <a:schemeClr val="accent1">
                    <a:lumMod val="75000"/>
                  </a:schemeClr>
                </a:solidFill>
              </a:rPr>
              <a:t>class Transportation{…};</a:t>
            </a:r>
          </a:p>
          <a:p>
            <a:pPr marL="0" indent="0" algn="just">
              <a:buNone/>
            </a:pPr>
            <a:r>
              <a:rPr lang="en-US" sz="300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3000" smtClean="0">
                <a:solidFill>
                  <a:schemeClr val="accent1">
                    <a:lumMod val="75000"/>
                  </a:schemeClr>
                </a:solidFill>
              </a:rPr>
              <a:t>class Car: public Transportation{…};</a:t>
            </a:r>
          </a:p>
          <a:p>
            <a:pPr marL="0" indent="0" algn="just">
              <a:buNone/>
            </a:pPr>
            <a:r>
              <a:rPr lang="en-US" sz="3000">
                <a:solidFill>
                  <a:schemeClr val="accent1">
                    <a:lumMod val="75000"/>
                  </a:schemeClr>
                </a:solidFill>
              </a:rPr>
              <a:t>	class </a:t>
            </a:r>
            <a:r>
              <a:rPr lang="en-US" sz="3000" smtClean="0">
                <a:solidFill>
                  <a:schemeClr val="accent1">
                    <a:lumMod val="75000"/>
                  </a:schemeClr>
                </a:solidFill>
              </a:rPr>
              <a:t>Plane: </a:t>
            </a:r>
            <a:r>
              <a:rPr lang="en-US" sz="3000">
                <a:solidFill>
                  <a:schemeClr val="accent1">
                    <a:lumMod val="75000"/>
                  </a:schemeClr>
                </a:solidFill>
              </a:rPr>
              <a:t>public </a:t>
            </a:r>
            <a:r>
              <a:rPr lang="en-US" sz="3000" smtClean="0">
                <a:solidFill>
                  <a:schemeClr val="accent1">
                    <a:lumMod val="75000"/>
                  </a:schemeClr>
                </a:solidFill>
              </a:rPr>
              <a:t>Transportation{…};</a:t>
            </a:r>
          </a:p>
          <a:p>
            <a:pPr marL="0" indent="0" algn="just">
              <a:buNone/>
            </a:pPr>
            <a:r>
              <a:rPr lang="en-US" sz="3000" smtClean="0">
                <a:solidFill>
                  <a:schemeClr val="accent1">
                    <a:lumMod val="75000"/>
                  </a:schemeClr>
                </a:solidFill>
              </a:rPr>
              <a:t>	class Boat: </a:t>
            </a:r>
            <a:r>
              <a:rPr lang="en-US" sz="3000">
                <a:solidFill>
                  <a:schemeClr val="accent1">
                    <a:lumMod val="75000"/>
                  </a:schemeClr>
                </a:solidFill>
              </a:rPr>
              <a:t>public Transportation{…};</a:t>
            </a:r>
          </a:p>
          <a:p>
            <a:pPr marL="0" indent="0">
              <a:buNone/>
            </a:pPr>
            <a:r>
              <a:rPr lang="en-US" sz="3000" smtClean="0"/>
              <a:t>And:</a:t>
            </a:r>
            <a:endParaRPr lang="en-US" sz="3000"/>
          </a:p>
          <a:p>
            <a:pPr marL="0" indent="0">
              <a:buNone/>
            </a:pPr>
            <a:r>
              <a:rPr lang="en-US" sz="3600"/>
              <a:t>	</a:t>
            </a:r>
            <a:r>
              <a:rPr lang="en-US" sz="2800" i="1" smtClean="0">
                <a:solidFill>
                  <a:schemeClr val="accent1">
                    <a:lumMod val="75000"/>
                  </a:schemeClr>
                </a:solidFill>
              </a:rPr>
              <a:t>Transportation </a:t>
            </a:r>
            <a:r>
              <a:rPr lang="en-US" sz="2800" i="1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sz="2800" i="1" smtClean="0">
                <a:solidFill>
                  <a:schemeClr val="accent1">
                    <a:lumMod val="75000"/>
                  </a:schemeClr>
                </a:solidFill>
              </a:rPr>
              <a:t>pC=new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Car;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Transportation </a:t>
            </a:r>
            <a:r>
              <a:rPr lang="en-US" sz="2800" i="1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sz="2800" i="1" smtClean="0">
                <a:solidFill>
                  <a:schemeClr val="accent1">
                    <a:lumMod val="75000"/>
                  </a:schemeClr>
                </a:solidFill>
              </a:rPr>
              <a:t>pP=new </a:t>
            </a:r>
            <a:r>
              <a:rPr lang="en-US" sz="2800" i="1">
                <a:solidFill>
                  <a:schemeClr val="accent1">
                    <a:lumMod val="75000"/>
                  </a:schemeClr>
                </a:solidFill>
              </a:rPr>
              <a:t>Plane</a:t>
            </a:r>
            <a:r>
              <a:rPr lang="en-US" sz="2800" i="1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Transportation </a:t>
            </a:r>
            <a:r>
              <a:rPr lang="en-US" sz="2800" i="1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sz="2800" i="1" smtClean="0">
                <a:solidFill>
                  <a:schemeClr val="accent1">
                    <a:lumMod val="75000"/>
                  </a:schemeClr>
                </a:solidFill>
              </a:rPr>
              <a:t>pB=new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Boat;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Admin\Downloads\vesp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593006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ownloads\b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628175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\Downloads\ca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4" y="5591906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dmin\Downloads\solved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" y="152400"/>
            <a:ext cx="1357168" cy="135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5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algn="just">
              <a:buFont typeface="Wingdings"/>
              <a:buChar char="&gt;"/>
            </a:pPr>
            <a:r>
              <a:rPr lang="en-US" smtClean="0"/>
              <a:t>The </a:t>
            </a:r>
            <a:r>
              <a:rPr lang="en-US"/>
              <a:t>issue here is the </a:t>
            </a:r>
            <a:r>
              <a:rPr lang="en-US" smtClean="0"/>
              <a:t>actual </a:t>
            </a:r>
            <a:r>
              <a:rPr lang="en-US" smtClean="0">
                <a:solidFill>
                  <a:srgbClr val="C00000"/>
                </a:solidFill>
              </a:rPr>
              <a:t>Car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mtClean="0"/>
              <a:t>type </a:t>
            </a:r>
            <a:r>
              <a:rPr lang="en-US"/>
              <a:t>name appearing in the invocation of the </a:t>
            </a:r>
            <a:r>
              <a:rPr lang="en-US">
                <a:solidFill>
                  <a:srgbClr val="00B050"/>
                </a:solidFill>
              </a:rPr>
              <a:t>new</a:t>
            </a:r>
            <a:r>
              <a:rPr lang="en-US"/>
              <a:t> operator. </a:t>
            </a:r>
          </a:p>
          <a:p>
            <a:pPr algn="just">
              <a:buFont typeface="Wingdings"/>
              <a:buChar char="&gt;"/>
            </a:pPr>
            <a:r>
              <a:rPr lang="en-US"/>
              <a:t>So, </a:t>
            </a:r>
            <a:r>
              <a:rPr lang="en-US" smtClean="0"/>
              <a:t>if </a:t>
            </a:r>
            <a:r>
              <a:rPr lang="en-US"/>
              <a:t>you want to create an object of the type </a:t>
            </a:r>
            <a:r>
              <a:rPr lang="en-US" smtClean="0">
                <a:solidFill>
                  <a:srgbClr val="C00000"/>
                </a:solidFill>
              </a:rPr>
              <a:t>Plane</a:t>
            </a:r>
            <a:r>
              <a:rPr lang="en-US" smtClean="0"/>
              <a:t>, </a:t>
            </a:r>
            <a:r>
              <a:rPr lang="en-US"/>
              <a:t>you have to go to the actual statement and replace </a:t>
            </a:r>
            <a:r>
              <a:rPr lang="en-US" smtClean="0">
                <a:solidFill>
                  <a:srgbClr val="C00000"/>
                </a:solidFill>
              </a:rPr>
              <a:t>Car</a:t>
            </a:r>
            <a:r>
              <a:rPr lang="en-US" smtClean="0"/>
              <a:t> </a:t>
            </a:r>
            <a:r>
              <a:rPr lang="en-US"/>
              <a:t>with </a:t>
            </a:r>
            <a:r>
              <a:rPr lang="en-US" smtClean="0">
                <a:solidFill>
                  <a:srgbClr val="C00000"/>
                </a:solidFill>
              </a:rPr>
              <a:t>Plane</a:t>
            </a:r>
            <a:r>
              <a:rPr lang="en-US" smtClean="0"/>
              <a:t>. </a:t>
            </a:r>
            <a:r>
              <a:rPr lang="en-US"/>
              <a:t>You cannot make the new operator act more dynamically: You must pass it a type, and that type must be exactly known at compile time. </a:t>
            </a:r>
          </a:p>
          <a:p>
            <a:pPr algn="just">
              <a:buFont typeface="Wingdings"/>
              <a:buChar char="&gt;"/>
            </a:pPr>
            <a:r>
              <a:rPr lang="en-US"/>
              <a:t>Difficult to manage initialize the object.</a:t>
            </a:r>
          </a:p>
          <a:p>
            <a:pPr algn="just">
              <a:buFont typeface="Wingdings"/>
              <a:buChar char="&gt;"/>
            </a:pP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/>
              <a:t>Difficulty of the above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2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334000" y="3983742"/>
            <a:ext cx="2514600" cy="1950028"/>
          </a:xfrm>
          <a:prstGeom prst="round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Difficulty of the above way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948190"/>
            <a:ext cx="22860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that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handle the initialization of these objects</a:t>
            </a:r>
          </a:p>
        </p:txBody>
      </p:sp>
      <p:sp>
        <p:nvSpPr>
          <p:cNvPr id="6" name="Curved Down Arrow 5"/>
          <p:cNvSpPr/>
          <p:nvPr/>
        </p:nvSpPr>
        <p:spPr>
          <a:xfrm>
            <a:off x="2552700" y="1828800"/>
            <a:ext cx="1257300" cy="478542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202132" y="2133994"/>
                <a:ext cx="5867400" cy="1240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object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𝑒𝑡𝑢𝑟𝑛</m:t>
                        </m:r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32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corresponding 		      object</a:t>
                </a:r>
                <a:endParaRPr lang="en-US" sz="3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132" y="2133994"/>
                <a:ext cx="5867400" cy="1240148"/>
              </a:xfrm>
              <a:prstGeom prst="rect">
                <a:avLst/>
              </a:prstGeom>
              <a:blipFill rotWithShape="1">
                <a:blip r:embed="rId2"/>
                <a:stretch>
                  <a:fillRect l="-935" b="-15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rved Left Arrow 7"/>
          <p:cNvSpPr/>
          <p:nvPr/>
        </p:nvSpPr>
        <p:spPr>
          <a:xfrm>
            <a:off x="8153400" y="2598574"/>
            <a:ext cx="609600" cy="2363068"/>
          </a:xfrm>
          <a:prstGeom prst="curved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0" y="4059942"/>
            <a:ext cx="251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Factory object</a:t>
            </a:r>
            <a:endParaRPr lang="en-US" sz="5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C:\Users\Admin\Downloads\airpla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343400"/>
            <a:ext cx="1658776" cy="165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Admin\Downloads\factory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9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623" y="5200884"/>
            <a:ext cx="755954" cy="755954"/>
          </a:xfrm>
          <a:prstGeom prst="rect">
            <a:avLst/>
          </a:prstGeom>
          <a:noFill/>
          <a:effectLst>
            <a:reflection endPos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0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Factory Method [ </a:t>
            </a:r>
            <a:r>
              <a:rPr lang="en-US" b="1" dirty="0" err="1"/>
              <a:t>OverView</a:t>
            </a:r>
            <a:r>
              <a:rPr lang="en-US" b="1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en-US" sz="2800" dirty="0"/>
              <a:t>Factory method is a</a:t>
            </a:r>
            <a:r>
              <a:rPr lang="en-US" sz="2800" i="1" dirty="0"/>
              <a:t> </a:t>
            </a:r>
            <a:r>
              <a:rPr lang="en-US" sz="2800" i="1" u="sng" dirty="0"/>
              <a:t>C</a:t>
            </a:r>
            <a:r>
              <a:rPr lang="en-US" sz="2800" i="1" u="sng" dirty="0" smtClean="0"/>
              <a:t>reational </a:t>
            </a:r>
            <a:r>
              <a:rPr lang="en-US" sz="2800" i="1" u="sng" dirty="0"/>
              <a:t>design pattern</a:t>
            </a:r>
            <a:r>
              <a:rPr lang="en-US" sz="2800" dirty="0"/>
              <a:t>, i.e., related to object creation. In Factory pattern, we create object without exposing the creation logic to client and the client use the same common interface to create new type of </a:t>
            </a:r>
            <a:r>
              <a:rPr lang="en-US" sz="2800" dirty="0" smtClean="0"/>
              <a:t>object.</a:t>
            </a:r>
            <a:endParaRPr lang="en-US" sz="2800" dirty="0"/>
          </a:p>
          <a:p>
            <a:pPr marL="0" indent="457200" algn="just">
              <a:buNone/>
            </a:pPr>
            <a:r>
              <a:rPr lang="en-US" sz="2800" dirty="0" smtClean="0"/>
              <a:t>The </a:t>
            </a:r>
            <a:r>
              <a:rPr lang="en-US" sz="2800" dirty="0"/>
              <a:t>idea is to use a static member-function </a:t>
            </a:r>
            <a:r>
              <a:rPr lang="en-US" sz="2400" i="1" dirty="0"/>
              <a:t>(static factory method) </a:t>
            </a:r>
            <a:r>
              <a:rPr lang="en-US" sz="2800" dirty="0"/>
              <a:t>which creates &amp; returns instances, hiding the details of class modules from user.</a:t>
            </a:r>
          </a:p>
          <a:p>
            <a:pPr marL="0" indent="457200">
              <a:buNone/>
            </a:pPr>
            <a:endParaRPr lang="en-US" sz="2800" dirty="0"/>
          </a:p>
        </p:txBody>
      </p:sp>
      <p:pic>
        <p:nvPicPr>
          <p:cNvPr id="3074" name="Picture 2" descr="C:\Users\Admin\Downloads\sailbo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447579"/>
            <a:ext cx="925512" cy="92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dmin\Downloads\sailbo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5447579"/>
            <a:ext cx="925512" cy="92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min\Downloads\sailbo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688" y="5442023"/>
            <a:ext cx="925512" cy="92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dmin\Downloads\sailbo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475288"/>
            <a:ext cx="925512" cy="92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min\Downloads\sailbo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5475288"/>
            <a:ext cx="925512" cy="92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3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/>
              <a:t> </a:t>
            </a:r>
            <a:r>
              <a:rPr lang="en-US" b="1" dirty="0" smtClean="0"/>
              <a:t>           above </a:t>
            </a:r>
            <a:r>
              <a:rPr lang="en-US" b="1" dirty="0"/>
              <a:t>problem with Factory </a:t>
            </a:r>
            <a:r>
              <a:rPr lang="en-US" b="1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077200" cy="4953000"/>
          </a:xfrm>
        </p:spPr>
        <p:txBody>
          <a:bodyPr>
            <a:normAutofit/>
          </a:bodyPr>
          <a:lstStyle/>
          <a:p>
            <a:pPr marL="0" indent="0">
              <a:spcBef>
                <a:spcPts val="5400"/>
              </a:spcBef>
              <a:buNone/>
            </a:pPr>
            <a:r>
              <a:rPr lang="en-US" i="1" u="sng" dirty="0"/>
              <a:t>Step 1:</a:t>
            </a:r>
            <a:r>
              <a:rPr lang="en-US" i="1" dirty="0"/>
              <a:t> Create </a:t>
            </a:r>
            <a:r>
              <a:rPr lang="en-US" i="1" dirty="0" err="1"/>
              <a:t>enum</a:t>
            </a:r>
            <a:r>
              <a:rPr lang="en-US" i="1" dirty="0"/>
              <a:t> to </a:t>
            </a:r>
            <a:r>
              <a:rPr lang="en-US" i="1"/>
              <a:t>save </a:t>
            </a:r>
            <a:r>
              <a:rPr lang="en-US" i="1" smtClean="0"/>
              <a:t>group of requests</a:t>
            </a:r>
            <a:endParaRPr lang="en-US" dirty="0"/>
          </a:p>
          <a:p>
            <a:pPr marL="0" indent="0">
              <a:spcBef>
                <a:spcPts val="5400"/>
              </a:spcBef>
              <a:buNone/>
            </a:pPr>
            <a:r>
              <a:rPr lang="en-US" i="1" u="sng" dirty="0"/>
              <a:t>Step 2:</a:t>
            </a:r>
            <a:r>
              <a:rPr lang="en-US" i="1" dirty="0"/>
              <a:t> Build Factory</a:t>
            </a:r>
            <a:endParaRPr lang="en-US" dirty="0"/>
          </a:p>
          <a:p>
            <a:pPr marL="0" indent="0">
              <a:spcBef>
                <a:spcPts val="5400"/>
              </a:spcBef>
              <a:buNone/>
            </a:pPr>
            <a:r>
              <a:rPr lang="en-US" i="1" u="sng" dirty="0"/>
              <a:t>Step 3:</a:t>
            </a:r>
            <a:r>
              <a:rPr lang="en-US" i="1" dirty="0"/>
              <a:t> Using </a:t>
            </a:r>
            <a:r>
              <a:rPr lang="en-US" i="1" dirty="0" smtClean="0"/>
              <a:t>Factory</a:t>
            </a:r>
            <a:endParaRPr lang="en-US" dirty="0"/>
          </a:p>
          <a:p>
            <a:pPr marL="0" indent="0">
              <a:spcBef>
                <a:spcPts val="5400"/>
              </a:spcBef>
              <a:buNone/>
            </a:pPr>
            <a:endParaRPr lang="en-US" dirty="0"/>
          </a:p>
        </p:txBody>
      </p:sp>
      <p:pic>
        <p:nvPicPr>
          <p:cNvPr id="4098" name="Picture 2" descr="C:\Users\Admin\Downloads\solv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0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dmin\Downloads\he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4012">
            <a:off x="8184256" y="2486643"/>
            <a:ext cx="559215" cy="55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Admin\Downloads\pea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195" y="35814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Admin\Downloads\su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804" y="4800600"/>
            <a:ext cx="773112" cy="77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89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077200" cy="472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958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0"/>
            <a:ext cx="60198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74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464</Words>
  <Application>Microsoft Office PowerPoint</Application>
  <PresentationFormat>On-screen Show 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          without Factory Method</vt:lpstr>
      <vt:lpstr>Difficulty of the above way</vt:lpstr>
      <vt:lpstr>Difficulty of the above way</vt:lpstr>
      <vt:lpstr>Factory Method [ OverView]</vt:lpstr>
      <vt:lpstr>            above problem with Factory Method</vt:lpstr>
      <vt:lpstr>PowerPoint Presentation</vt:lpstr>
      <vt:lpstr>PowerPoint Presentation</vt:lpstr>
      <vt:lpstr>PowerPoint Presentation</vt:lpstr>
      <vt:lpstr>    Other problems solved with  Factory Method</vt:lpstr>
      <vt:lpstr>Advantages and Disadvantages</vt:lpstr>
      <vt:lpstr>PowerPoint Presentation</vt:lpstr>
      <vt:lpstr>THANKS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</dc:title>
  <dc:creator>Admin</dc:creator>
  <cp:lastModifiedBy>ADMIN</cp:lastModifiedBy>
  <cp:revision>52</cp:revision>
  <dcterms:created xsi:type="dcterms:W3CDTF">2019-11-28T15:53:35Z</dcterms:created>
  <dcterms:modified xsi:type="dcterms:W3CDTF">2019-12-09T03:18:33Z</dcterms:modified>
</cp:coreProperties>
</file>