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3" r:id="rId3"/>
    <p:sldId id="292" r:id="rId4"/>
    <p:sldId id="293" r:id="rId5"/>
    <p:sldId id="264" r:id="rId6"/>
    <p:sldId id="286" r:id="rId7"/>
    <p:sldId id="267" r:id="rId8"/>
    <p:sldId id="269" r:id="rId9"/>
    <p:sldId id="273" r:id="rId10"/>
    <p:sldId id="288" r:id="rId11"/>
    <p:sldId id="287" r:id="rId12"/>
    <p:sldId id="290" r:id="rId13"/>
    <p:sldId id="274" r:id="rId14"/>
    <p:sldId id="275" r:id="rId15"/>
    <p:sldId id="294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9999"/>
    <a:srgbClr val="FFFF66"/>
    <a:srgbClr val="FFCCFF"/>
    <a:srgbClr val="99FF99"/>
    <a:srgbClr val="990099"/>
    <a:srgbClr val="990000"/>
    <a:srgbClr val="009999"/>
    <a:srgbClr val="66FF6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2" autoAdjust="0"/>
  </p:normalViewPr>
  <p:slideViewPr>
    <p:cSldViewPr>
      <p:cViewPr>
        <p:scale>
          <a:sx n="68" d="100"/>
          <a:sy n="68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3C85A-61A6-449E-ADAE-E926EE23D21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6B66-EF3E-4515-A250-1B70EB2B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2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/>
              <a:buChar char="&gt;"/>
            </a:pPr>
            <a:r>
              <a:rPr lang="en-US" dirty="0" smtClean="0">
                <a:solidFill>
                  <a:srgbClr val="C00000"/>
                </a:solidFill>
              </a:rPr>
              <a:t>Car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type name appearing in the invocation of the </a:t>
            </a:r>
            <a:r>
              <a:rPr lang="en-US" dirty="0" smtClean="0">
                <a:solidFill>
                  <a:srgbClr val="00B050"/>
                </a:solidFill>
              </a:rPr>
              <a:t>new</a:t>
            </a:r>
            <a:r>
              <a:rPr lang="en-US" dirty="0" smtClean="0"/>
              <a:t> operator. </a:t>
            </a:r>
          </a:p>
          <a:p>
            <a:pPr algn="just">
              <a:buFont typeface="Wingdings"/>
              <a:buChar char="&gt;"/>
            </a:pPr>
            <a:r>
              <a:rPr lang="en-US" dirty="0" smtClean="0"/>
              <a:t>So, if you want to create an object of the type </a:t>
            </a:r>
            <a:r>
              <a:rPr lang="en-US" dirty="0" smtClean="0">
                <a:solidFill>
                  <a:srgbClr val="C00000"/>
                </a:solidFill>
              </a:rPr>
              <a:t>Plane</a:t>
            </a:r>
            <a:r>
              <a:rPr lang="en-US" dirty="0" smtClean="0"/>
              <a:t>, you have to go to the actual statement and replace </a:t>
            </a:r>
            <a:r>
              <a:rPr lang="en-US" dirty="0" smtClean="0">
                <a:solidFill>
                  <a:srgbClr val="C00000"/>
                </a:solidFill>
              </a:rPr>
              <a:t>Car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C00000"/>
                </a:solidFill>
              </a:rPr>
              <a:t>Plane</a:t>
            </a:r>
            <a:r>
              <a:rPr lang="en-US" dirty="0" smtClean="0"/>
              <a:t>. You cannot make the new operator act more dynamically: You must pass it a type, and that type must be exactly known at compile time. </a:t>
            </a:r>
          </a:p>
          <a:p>
            <a:pPr algn="just">
              <a:buFont typeface="Wingdings"/>
              <a:buChar char="&gt;"/>
            </a:pPr>
            <a:r>
              <a:rPr lang="en-US" dirty="0" smtClean="0"/>
              <a:t>Difficult to manage initialize the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66B66-EF3E-4515-A250-1B70EB2BC4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an object that can handle the initialization of these objects, just pass the request, then that object will return the corresponding object. To do that we need to use a Factory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66B66-EF3E-4515-A250-1B70EB2BC4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66B66-EF3E-4515-A250-1B70EB2BC4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1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66B66-EF3E-4515-A250-1B70EB2BC4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1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Seam: the core interfaces that make up your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more difficult to read as all of your code is behind an abstraction that may in turn hide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66B66-EF3E-4515-A250-1B70EB2BC4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2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6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8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9FFF-4FB1-4041-A792-A538187B8B0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industrial-factory-on-background-vector-203926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60199"/>
            <a:ext cx="9944101" cy="775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1143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9999"/>
                </a:solidFill>
              </a:rPr>
              <a:t>FACTORY METHOD</a:t>
            </a:r>
            <a:endParaRPr lang="en-US" sz="6000" b="1" dirty="0">
              <a:solidFill>
                <a:srgbClr val="FF9999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62000" y="1143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bg1"/>
                </a:solidFill>
              </a:rPr>
              <a:t>FACTORY METHOD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400" y="2320637"/>
            <a:ext cx="2725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GROUP: NHN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6692106" y="3603972"/>
            <a:ext cx="1399901" cy="807539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228600" y="3720051"/>
            <a:ext cx="762000" cy="808638"/>
          </a:xfrm>
          <a:prstGeom prst="triangle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FF99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127131" y="3535861"/>
            <a:ext cx="1043354" cy="1043354"/>
          </a:xfrm>
          <a:prstGeom prst="ellipse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   Other </a:t>
            </a:r>
            <a:r>
              <a:rPr lang="en-US" b="1" dirty="0">
                <a:solidFill>
                  <a:srgbClr val="002060"/>
                </a:solidFill>
              </a:rPr>
              <a:t>problems solved with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Factory </a:t>
            </a:r>
            <a:r>
              <a:rPr lang="en-US" b="1" dirty="0">
                <a:solidFill>
                  <a:srgbClr val="002060"/>
                </a:solidFill>
              </a:rPr>
              <a:t>Method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 descr="C:\Users\Admin\Downloads\factory (5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17779"/>
            <a:ext cx="582612" cy="582612"/>
          </a:xfrm>
          <a:prstGeom prst="rect">
            <a:avLst/>
          </a:prstGeom>
          <a:noFill/>
        </p:spPr>
      </p:pic>
      <p:sp>
        <p:nvSpPr>
          <p:cNvPr id="38" name="Rounded Rectangle 37"/>
          <p:cNvSpPr/>
          <p:nvPr/>
        </p:nvSpPr>
        <p:spPr>
          <a:xfrm>
            <a:off x="3176954" y="2039670"/>
            <a:ext cx="2057400" cy="732602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76954" y="207179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Shape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186663" y="2438400"/>
            <a:ext cx="2057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08844" y="3603972"/>
            <a:ext cx="2036777" cy="89986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8845" y="3669268"/>
            <a:ext cx="200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Traingle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08845" y="4061172"/>
            <a:ext cx="200247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049846" y="3603972"/>
            <a:ext cx="1949573" cy="907132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049847" y="3669268"/>
            <a:ext cx="19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Rectangle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049847" y="4061172"/>
            <a:ext cx="194957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4089503" y="2772272"/>
            <a:ext cx="306651" cy="381000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>
            <a:off x="4242829" y="3153272"/>
            <a:ext cx="2776" cy="1524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510079" y="3305672"/>
            <a:ext cx="551455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1" idx="0"/>
          </p:cNvCxnSpPr>
          <p:nvPr/>
        </p:nvCxnSpPr>
        <p:spPr>
          <a:xfrm>
            <a:off x="1510424" y="3305672"/>
            <a:ext cx="16809" cy="2983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4" idx="0"/>
          </p:cNvCxnSpPr>
          <p:nvPr/>
        </p:nvCxnSpPr>
        <p:spPr>
          <a:xfrm>
            <a:off x="7024632" y="3305672"/>
            <a:ext cx="1" cy="2983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41591" y="3603972"/>
            <a:ext cx="2002471" cy="89986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241592" y="3669268"/>
            <a:ext cx="200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Circle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241592" y="4061172"/>
            <a:ext cx="200247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3"/>
            <a:endCxn id="53" idx="0"/>
          </p:cNvCxnSpPr>
          <p:nvPr/>
        </p:nvCxnSpPr>
        <p:spPr>
          <a:xfrm flipH="1">
            <a:off x="4242827" y="3153272"/>
            <a:ext cx="2" cy="4507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518828" y="4786477"/>
            <a:ext cx="551455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510079" y="4510336"/>
            <a:ext cx="346" cy="27614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4" idx="2"/>
          </p:cNvCxnSpPr>
          <p:nvPr/>
        </p:nvCxnSpPr>
        <p:spPr>
          <a:xfrm>
            <a:off x="7024633" y="4511104"/>
            <a:ext cx="8749" cy="27537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62" idx="3"/>
          </p:cNvCxnSpPr>
          <p:nvPr/>
        </p:nvCxnSpPr>
        <p:spPr>
          <a:xfrm flipH="1">
            <a:off x="4225937" y="4503836"/>
            <a:ext cx="16890" cy="5677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 rot="10800000">
            <a:off x="4072612" y="5071618"/>
            <a:ext cx="306651" cy="380999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968977" y="5500936"/>
            <a:ext cx="2513922" cy="105226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968978" y="5653336"/>
            <a:ext cx="251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ShapeFactory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968978" y="6110536"/>
            <a:ext cx="251392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478217" y="6110536"/>
            <a:ext cx="2951855" cy="44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430072" y="2405971"/>
            <a:ext cx="4682" cy="370456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234354" y="2405971"/>
            <a:ext cx="3190691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   Other </a:t>
            </a:r>
            <a:r>
              <a:rPr lang="en-US" b="1" dirty="0">
                <a:solidFill>
                  <a:srgbClr val="002060"/>
                </a:solidFill>
              </a:rPr>
              <a:t>problems solved with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Factory </a:t>
            </a:r>
            <a:r>
              <a:rPr lang="en-US" b="1" dirty="0">
                <a:solidFill>
                  <a:srgbClr val="002060"/>
                </a:solidFill>
              </a:rPr>
              <a:t>Method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925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All banks’ system</a:t>
            </a:r>
            <a:r>
              <a:rPr lang="vi-V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provide API to access to their systems. We need to design a API for client to use service of one bank</a:t>
            </a:r>
            <a:r>
              <a:rPr lang="vi-V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At this moment, client just need to use 2 banks’ service: </a:t>
            </a:r>
            <a:r>
              <a:rPr lang="vi-V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VietcomBank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and</a:t>
            </a:r>
            <a:r>
              <a:rPr lang="vi-V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TPBank.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However, to easy to extend in the future, client hope that they don’t have to change code when they use another bank.</a:t>
            </a:r>
            <a:r>
              <a:rPr lang="vi-V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pic>
        <p:nvPicPr>
          <p:cNvPr id="6" name="Picture 4" descr="C:\Users\Admin\Downloads\factory (5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17779"/>
            <a:ext cx="582612" cy="582612"/>
          </a:xfrm>
          <a:prstGeom prst="rect">
            <a:avLst/>
          </a:prstGeom>
          <a:noFill/>
        </p:spPr>
      </p:pic>
      <p:pic>
        <p:nvPicPr>
          <p:cNvPr id="3074" name="Picture 2" descr="C:\Users\Admin\Downloads\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2" y="5234622"/>
            <a:ext cx="1214437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   Other </a:t>
            </a:r>
            <a:r>
              <a:rPr lang="en-US" b="1" dirty="0">
                <a:solidFill>
                  <a:srgbClr val="002060"/>
                </a:solidFill>
              </a:rPr>
              <a:t>problems solved with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Factory </a:t>
            </a:r>
            <a:r>
              <a:rPr lang="en-US" b="1" dirty="0">
                <a:solidFill>
                  <a:srgbClr val="002060"/>
                </a:solidFill>
              </a:rPr>
              <a:t>Method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 descr="C:\Users\Admin\Downloads\factory (5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17779"/>
            <a:ext cx="582612" cy="582612"/>
          </a:xfrm>
          <a:prstGeom prst="rect">
            <a:avLst/>
          </a:prstGeom>
          <a:noFill/>
        </p:spPr>
      </p:pic>
      <p:sp>
        <p:nvSpPr>
          <p:cNvPr id="38" name="Rounded Rectangle 37"/>
          <p:cNvSpPr/>
          <p:nvPr/>
        </p:nvSpPr>
        <p:spPr>
          <a:xfrm>
            <a:off x="4486091" y="1752600"/>
            <a:ext cx="2057400" cy="1019672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33337" y="1752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495800" y="2438400"/>
            <a:ext cx="2057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068623" y="3603972"/>
            <a:ext cx="2036777" cy="89986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3068624" y="4061172"/>
            <a:ext cx="200247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049846" y="3603972"/>
            <a:ext cx="1949573" cy="907132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049847" y="3669268"/>
            <a:ext cx="19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TPBank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049847" y="4061172"/>
            <a:ext cx="194957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5398640" y="2772272"/>
            <a:ext cx="306651" cy="381000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>
            <a:off x="5551966" y="3153272"/>
            <a:ext cx="2776" cy="1524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600" y="3305672"/>
            <a:ext cx="298603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1" idx="0"/>
          </p:cNvCxnSpPr>
          <p:nvPr/>
        </p:nvCxnSpPr>
        <p:spPr>
          <a:xfrm>
            <a:off x="4070203" y="3305672"/>
            <a:ext cx="16809" cy="2983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4" idx="0"/>
          </p:cNvCxnSpPr>
          <p:nvPr/>
        </p:nvCxnSpPr>
        <p:spPr>
          <a:xfrm>
            <a:off x="7024632" y="3305672"/>
            <a:ext cx="1" cy="2983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3"/>
          </p:cNvCxnSpPr>
          <p:nvPr/>
        </p:nvCxnSpPr>
        <p:spPr>
          <a:xfrm>
            <a:off x="5551966" y="3153272"/>
            <a:ext cx="2776" cy="1524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14800" y="4786477"/>
            <a:ext cx="29185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114454" y="4510336"/>
            <a:ext cx="346" cy="27614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4" idx="2"/>
          </p:cNvCxnSpPr>
          <p:nvPr/>
        </p:nvCxnSpPr>
        <p:spPr>
          <a:xfrm>
            <a:off x="7024633" y="4511104"/>
            <a:ext cx="8749" cy="27537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2" idx="3"/>
          </p:cNvCxnSpPr>
          <p:nvPr/>
        </p:nvCxnSpPr>
        <p:spPr>
          <a:xfrm flipH="1">
            <a:off x="5485474" y="4787727"/>
            <a:ext cx="8445" cy="28389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 rot="10800000">
            <a:off x="5332149" y="5071618"/>
            <a:ext cx="306651" cy="380999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4267878" y="5500936"/>
            <a:ext cx="2513922" cy="105226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267879" y="5653336"/>
            <a:ext cx="251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BankFactory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267879" y="6110536"/>
            <a:ext cx="251392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829699" y="6110536"/>
            <a:ext cx="1600373" cy="44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430072" y="2405971"/>
            <a:ext cx="4682" cy="370456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553200" y="2398931"/>
            <a:ext cx="1871846" cy="704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63567" y="6110536"/>
            <a:ext cx="1103633" cy="44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19554" y="5713483"/>
            <a:ext cx="2057400" cy="732602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119554" y="574560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129263" y="6112213"/>
            <a:ext cx="2057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9223" y="6096000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main(): void</a:t>
            </a:r>
            <a:endParaRPr lang="en-US" dirty="0"/>
          </a:p>
        </p:txBody>
      </p:sp>
      <p:pic>
        <p:nvPicPr>
          <p:cNvPr id="2051" name="Picture 3" descr="C:\Users\Admin\Downloads\unna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93" y="4061172"/>
            <a:ext cx="532680" cy="5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ownloads\vietcombank-vector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Admin\Downloads\ban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06" y="1752600"/>
            <a:ext cx="1117331" cy="11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002060"/>
                </a:solidFill>
              </a:rPr>
              <a:t>Advantages and D</a:t>
            </a:r>
            <a:r>
              <a:rPr lang="en-US" b="1" dirty="0" smtClean="0">
                <a:solidFill>
                  <a:srgbClr val="002060"/>
                </a:solidFill>
              </a:rPr>
              <a:t>isadvantages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43000" y="1371600"/>
            <a:ext cx="6858000" cy="51816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 Makes code more difficult to read as all of your code is behind an abstraction that may in turn hide abstractions.</a:t>
            </a:r>
          </a:p>
          <a:p>
            <a:r>
              <a:rPr lang="en-US" dirty="0"/>
              <a:t>* Reduced readability due to increased abstraction.</a:t>
            </a:r>
          </a:p>
          <a:p>
            <a:r>
              <a:rPr lang="en-US" dirty="0"/>
              <a:t>* Applicable only for families of classes.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800600" y="1371600"/>
            <a:ext cx="0" cy="518160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3000" y="2057400"/>
            <a:ext cx="6858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1" y="1447800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ADVANTAGE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1447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DISADVANTAGE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1" y="2133600"/>
            <a:ext cx="3657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200" dirty="0" smtClean="0"/>
              <a:t>Hiding implementation </a:t>
            </a:r>
            <a:r>
              <a:rPr lang="en-US" sz="2200" dirty="0"/>
              <a:t>of an application </a:t>
            </a:r>
            <a:r>
              <a:rPr lang="en-US" sz="2200" dirty="0" smtClean="0"/>
              <a:t>seam.</a:t>
            </a:r>
            <a:endParaRPr lang="en-US" sz="2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 smtClean="0"/>
              <a:t>Easy to test </a:t>
            </a:r>
            <a:r>
              <a:rPr lang="en-US" sz="2200" dirty="0"/>
              <a:t>the seam of an </a:t>
            </a:r>
            <a:r>
              <a:rPr lang="en-US" sz="2200" dirty="0" smtClean="0"/>
              <a:t>application certain </a:t>
            </a:r>
            <a:r>
              <a:rPr lang="en-US" sz="2200" dirty="0"/>
              <a:t>parts of your application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build  &amp; </a:t>
            </a:r>
            <a:r>
              <a:rPr lang="en-US" sz="2200" dirty="0"/>
              <a:t>test the other parts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 smtClean="0"/>
              <a:t>Changing the </a:t>
            </a:r>
            <a:r>
              <a:rPr lang="en-US" sz="2200" dirty="0"/>
              <a:t>design of your application more </a:t>
            </a:r>
            <a:r>
              <a:rPr lang="en-US" sz="2200" dirty="0" smtClean="0"/>
              <a:t>readily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loose </a:t>
            </a:r>
            <a:r>
              <a:rPr lang="en-US" sz="2200" dirty="0"/>
              <a:t>coupling.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 smtClean="0"/>
              <a:t>Application </a:t>
            </a:r>
            <a:r>
              <a:rPr lang="en-US" sz="2200" dirty="0"/>
              <a:t>more customizable.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200" dirty="0"/>
          </a:p>
        </p:txBody>
      </p:sp>
      <p:sp>
        <p:nvSpPr>
          <p:cNvPr id="26" name="Rectangle 25"/>
          <p:cNvSpPr/>
          <p:nvPr/>
        </p:nvSpPr>
        <p:spPr>
          <a:xfrm>
            <a:off x="4800600" y="2133600"/>
            <a:ext cx="3200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alibri" pitchFamily="34" charset="0"/>
              <a:buChar char="×"/>
            </a:pPr>
            <a:r>
              <a:rPr lang="en-US" sz="2200" dirty="0" smtClean="0"/>
              <a:t>Make the </a:t>
            </a:r>
            <a:r>
              <a:rPr lang="en-US" sz="2200" dirty="0"/>
              <a:t>c</a:t>
            </a:r>
            <a:r>
              <a:rPr lang="en-US" sz="2200" dirty="0" smtClean="0"/>
              <a:t>ode more </a:t>
            </a:r>
            <a:r>
              <a:rPr lang="en-US" sz="2200" dirty="0"/>
              <a:t>difficult </a:t>
            </a:r>
            <a:r>
              <a:rPr lang="en-US" sz="2200" dirty="0" smtClean="0"/>
              <a:t>to be read.</a:t>
            </a:r>
          </a:p>
          <a:p>
            <a:pPr marL="285750" indent="-285750">
              <a:buFont typeface="Calibri" pitchFamily="34" charset="0"/>
              <a:buChar char="×"/>
            </a:pPr>
            <a:r>
              <a:rPr lang="en-US" sz="2200" dirty="0" smtClean="0"/>
              <a:t>Reduced </a:t>
            </a:r>
            <a:r>
              <a:rPr lang="en-US" sz="2200" dirty="0"/>
              <a:t>readability due to increased abstraction.</a:t>
            </a:r>
          </a:p>
          <a:p>
            <a:pPr marL="285750" indent="-285750">
              <a:buFont typeface="Calibri" pitchFamily="34" charset="0"/>
              <a:buChar char="×"/>
            </a:pPr>
            <a:r>
              <a:rPr lang="en-US" sz="2200" dirty="0" smtClean="0"/>
              <a:t>Applicable </a:t>
            </a:r>
            <a:r>
              <a:rPr lang="en-US" sz="2200" dirty="0"/>
              <a:t>only for families of classes.</a:t>
            </a:r>
          </a:p>
        </p:txBody>
      </p:sp>
    </p:spTree>
    <p:extLst>
      <p:ext uri="{BB962C8B-B14F-4D97-AF65-F5344CB8AC3E}">
        <p14:creationId xmlns:p14="http://schemas.microsoft.com/office/powerpoint/2010/main" val="33675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167;p29"/>
          <p:cNvCxnSpPr/>
          <p:nvPr/>
        </p:nvCxnSpPr>
        <p:spPr>
          <a:xfrm flipH="1">
            <a:off x="914400" y="5410200"/>
            <a:ext cx="7239000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" name="Google Shape;167;p29"/>
          <p:cNvCxnSpPr/>
          <p:nvPr/>
        </p:nvCxnSpPr>
        <p:spPr>
          <a:xfrm flipH="1">
            <a:off x="4648200" y="1401763"/>
            <a:ext cx="3505200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7" name="Google Shape;167;p29"/>
          <p:cNvCxnSpPr/>
          <p:nvPr/>
        </p:nvCxnSpPr>
        <p:spPr>
          <a:xfrm flipV="1">
            <a:off x="8153400" y="1401763"/>
            <a:ext cx="0" cy="4008437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11" name="Google Shape;167;p29"/>
          <p:cNvCxnSpPr/>
          <p:nvPr/>
        </p:nvCxnSpPr>
        <p:spPr>
          <a:xfrm flipV="1">
            <a:off x="914400" y="1401763"/>
            <a:ext cx="0" cy="4008437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16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@REFERENCE:</a:t>
            </a:r>
            <a:endParaRPr lang="en-US" sz="4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u="sng" dirty="0"/>
              <a:t>http://uttakarshtikku.blogspot.com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u="sng" dirty="0"/>
              <a:t>https://www.quora.com/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u="sng" dirty="0"/>
              <a:t>https://www.geeksforgeeks.org/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u="sng" dirty="0"/>
              <a:t>https://www.stdio.vn</a:t>
            </a:r>
            <a:r>
              <a:rPr lang="en-US" i="1" u="sng" dirty="0" smtClean="0"/>
              <a:t>/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u="sng" dirty="0"/>
              <a:t>https://gpcoder.com/4352-huong-dan-java-design-pattern-factory-method/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27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67;p29"/>
          <p:cNvCxnSpPr/>
          <p:nvPr/>
        </p:nvCxnSpPr>
        <p:spPr>
          <a:xfrm flipH="1">
            <a:off x="1143000" y="5638800"/>
            <a:ext cx="5791200" cy="0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Autofit/>
          </a:bodyPr>
          <a:lstStyle/>
          <a:p>
            <a:r>
              <a:rPr lang="en-US" sz="23900" b="1" dirty="0" smtClean="0">
                <a:solidFill>
                  <a:schemeClr val="accent5">
                    <a:lumMod val="50000"/>
                  </a:schemeClr>
                </a:solidFill>
              </a:rPr>
              <a:t>QUIZ</a:t>
            </a:r>
            <a:endParaRPr lang="en-US" sz="239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Admin\Downloads\quiz-on-computer-with-question-signs-a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81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ownloads\gif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40" y="2133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oogle Shape;167;p29"/>
          <p:cNvCxnSpPr/>
          <p:nvPr/>
        </p:nvCxnSpPr>
        <p:spPr>
          <a:xfrm>
            <a:off x="1143000" y="609600"/>
            <a:ext cx="0" cy="5029200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12" name="Google Shape;167;p29"/>
          <p:cNvCxnSpPr/>
          <p:nvPr/>
        </p:nvCxnSpPr>
        <p:spPr>
          <a:xfrm flipH="1">
            <a:off x="1143000" y="609600"/>
            <a:ext cx="6720840" cy="0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14" name="Google Shape;167;p29"/>
          <p:cNvCxnSpPr/>
          <p:nvPr/>
        </p:nvCxnSpPr>
        <p:spPr>
          <a:xfrm>
            <a:off x="7863840" y="609600"/>
            <a:ext cx="0" cy="1295400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sp>
        <p:nvSpPr>
          <p:cNvPr id="16" name="Isosceles Triangle 15"/>
          <p:cNvSpPr/>
          <p:nvPr/>
        </p:nvSpPr>
        <p:spPr>
          <a:xfrm rot="10800000">
            <a:off x="7612965" y="1795389"/>
            <a:ext cx="457200" cy="381000"/>
          </a:xfrm>
          <a:prstGeom prst="triangle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7;p29"/>
          <p:cNvCxnSpPr/>
          <p:nvPr/>
        </p:nvCxnSpPr>
        <p:spPr>
          <a:xfrm flipV="1">
            <a:off x="8077200" y="1905000"/>
            <a:ext cx="0" cy="2743200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" name="Google Shape;167;p29"/>
          <p:cNvCxnSpPr/>
          <p:nvPr/>
        </p:nvCxnSpPr>
        <p:spPr>
          <a:xfrm flipH="1">
            <a:off x="914400" y="1828799"/>
            <a:ext cx="6629400" cy="1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3" y="3057525"/>
            <a:ext cx="7169728" cy="11430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THANKS FOR WATCHING</a:t>
            </a:r>
            <a:endParaRPr lang="en-US" sz="9600" b="1" dirty="0"/>
          </a:p>
        </p:txBody>
      </p:sp>
      <p:pic>
        <p:nvPicPr>
          <p:cNvPr id="7170" name="Picture 2" descr="C:\Users\Admin\Downloads\thank-yo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62037"/>
            <a:ext cx="1533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oogle Shape;167;p29"/>
          <p:cNvCxnSpPr/>
          <p:nvPr/>
        </p:nvCxnSpPr>
        <p:spPr>
          <a:xfrm flipH="1">
            <a:off x="1219200" y="5029200"/>
            <a:ext cx="6858000" cy="0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12" name="Google Shape;167;p29"/>
          <p:cNvCxnSpPr/>
          <p:nvPr/>
        </p:nvCxnSpPr>
        <p:spPr>
          <a:xfrm flipV="1">
            <a:off x="907473" y="1828800"/>
            <a:ext cx="0" cy="3200400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pic>
        <p:nvPicPr>
          <p:cNvPr id="7171" name="Picture 3" descr="C:\Users\Admin\Downloads\hear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24303"/>
            <a:ext cx="735085" cy="73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000" y="457200"/>
            <a:ext cx="2057400" cy="129540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533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Transportation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29000" y="1219200"/>
            <a:ext cx="2057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60890" y="2590800"/>
            <a:ext cx="2036777" cy="105226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0891" y="2743200"/>
            <a:ext cx="200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60891" y="3200400"/>
            <a:ext cx="200247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01892" y="2592462"/>
            <a:ext cx="1949573" cy="105787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01893" y="2754868"/>
            <a:ext cx="19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01893" y="3200400"/>
            <a:ext cx="194957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4341549" y="1752600"/>
            <a:ext cx="306651" cy="381000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>
            <a:off x="4494875" y="2133600"/>
            <a:ext cx="2776" cy="1524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62125" y="2286000"/>
            <a:ext cx="551455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9" idx="0"/>
          </p:cNvCxnSpPr>
          <p:nvPr/>
        </p:nvCxnSpPr>
        <p:spPr>
          <a:xfrm>
            <a:off x="1762125" y="2286000"/>
            <a:ext cx="17154" cy="3048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0"/>
          </p:cNvCxnSpPr>
          <p:nvPr/>
        </p:nvCxnSpPr>
        <p:spPr>
          <a:xfrm>
            <a:off x="7276679" y="2286000"/>
            <a:ext cx="0" cy="30646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\Downloads\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0946" y="2870120"/>
            <a:ext cx="1203808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rac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7" y="287011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3493637" y="2590800"/>
            <a:ext cx="2002471" cy="105226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93638" y="2743200"/>
            <a:ext cx="200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493638" y="3200400"/>
            <a:ext cx="200247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9" idx="3"/>
            <a:endCxn id="44" idx="0"/>
          </p:cNvCxnSpPr>
          <p:nvPr/>
        </p:nvCxnSpPr>
        <p:spPr>
          <a:xfrm flipH="1">
            <a:off x="4494873" y="2133600"/>
            <a:ext cx="2" cy="457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Admin\Downloads\aeropla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4341">
            <a:off x="4854394" y="2865159"/>
            <a:ext cx="1001712" cy="10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/>
          <p:cNvCxnSpPr/>
          <p:nvPr/>
        </p:nvCxnSpPr>
        <p:spPr>
          <a:xfrm>
            <a:off x="1762125" y="4168969"/>
            <a:ext cx="551455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762125" y="3613644"/>
            <a:ext cx="345" cy="5553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76678" y="3729357"/>
            <a:ext cx="1" cy="43961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74357" y="3650332"/>
            <a:ext cx="0" cy="84546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 rot="10800000">
            <a:off x="4341549" y="4495799"/>
            <a:ext cx="306651" cy="381000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221023" y="4876800"/>
            <a:ext cx="2513922" cy="105226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21024" y="5029200"/>
            <a:ext cx="251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TransportationFactory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221024" y="5486400"/>
            <a:ext cx="251392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734945" y="5482000"/>
            <a:ext cx="2951855" cy="44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686800" y="1219200"/>
            <a:ext cx="0" cy="42672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496109" y="1219200"/>
            <a:ext cx="3190691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002060"/>
                </a:solidFill>
              </a:rPr>
              <a:t>Factory Method [ </a:t>
            </a:r>
            <a:r>
              <a:rPr lang="en-US" b="1" dirty="0" err="1">
                <a:solidFill>
                  <a:srgbClr val="002060"/>
                </a:solidFill>
              </a:rPr>
              <a:t>OverView</a:t>
            </a:r>
            <a:r>
              <a:rPr lang="en-US" b="1" dirty="0" smtClean="0">
                <a:solidFill>
                  <a:srgbClr val="002060"/>
                </a:solidFill>
              </a:rPr>
              <a:t>]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sz="2800" dirty="0"/>
              <a:t>Factory method is a</a:t>
            </a:r>
            <a:r>
              <a:rPr lang="en-US" sz="2800" i="1" dirty="0"/>
              <a:t> </a:t>
            </a:r>
            <a:r>
              <a:rPr lang="en-US" sz="2800" i="1" u="sng" dirty="0">
                <a:solidFill>
                  <a:srgbClr val="0070C0"/>
                </a:solidFill>
              </a:rPr>
              <a:t>C</a:t>
            </a:r>
            <a:r>
              <a:rPr lang="en-US" sz="2800" i="1" u="sng" dirty="0" smtClean="0">
                <a:solidFill>
                  <a:srgbClr val="0070C0"/>
                </a:solidFill>
              </a:rPr>
              <a:t>reational </a:t>
            </a:r>
            <a:r>
              <a:rPr lang="en-US" sz="2800" i="1" u="sng" dirty="0">
                <a:solidFill>
                  <a:srgbClr val="0070C0"/>
                </a:solidFill>
              </a:rPr>
              <a:t>design pattern</a:t>
            </a:r>
            <a:r>
              <a:rPr lang="en-US" sz="2800" dirty="0"/>
              <a:t>, i.e., related to object creation. </a:t>
            </a:r>
            <a:endParaRPr lang="en-US" sz="2800" dirty="0" smtClean="0"/>
          </a:p>
          <a:p>
            <a:pPr marL="0" indent="457200" algn="just">
              <a:buNone/>
            </a:pPr>
            <a:r>
              <a:rPr lang="en-US" sz="2800" dirty="0" smtClean="0"/>
              <a:t>Create object </a:t>
            </a:r>
            <a:r>
              <a:rPr lang="en-US" sz="2800" dirty="0"/>
              <a:t>without exposing the creation logic to client and the client use the same common interface to create new type of </a:t>
            </a:r>
            <a:r>
              <a:rPr lang="en-US" sz="2800" dirty="0" smtClean="0"/>
              <a:t>object.</a:t>
            </a:r>
            <a:endParaRPr lang="en-US" sz="2800" dirty="0"/>
          </a:p>
          <a:p>
            <a:pPr marL="0" indent="457200" algn="just">
              <a:buNone/>
            </a:pPr>
            <a:r>
              <a:rPr lang="en-US" sz="2800" b="1" i="1" dirty="0" smtClean="0"/>
              <a:t>Idea: </a:t>
            </a:r>
            <a:r>
              <a:rPr lang="en-US" sz="2800" dirty="0" smtClean="0"/>
              <a:t>use </a:t>
            </a:r>
            <a:r>
              <a:rPr lang="en-US" sz="2800" i="1" u="sng" dirty="0">
                <a:solidFill>
                  <a:srgbClr val="0070C0"/>
                </a:solidFill>
              </a:rPr>
              <a:t>a static member-function</a:t>
            </a:r>
            <a:r>
              <a:rPr lang="en-US" sz="2800" dirty="0"/>
              <a:t> </a:t>
            </a:r>
            <a:r>
              <a:rPr lang="en-US" sz="2400" i="1" dirty="0"/>
              <a:t>(static factory method) </a:t>
            </a:r>
            <a:r>
              <a:rPr lang="en-US" sz="2800" dirty="0"/>
              <a:t>which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creates &amp; returns instances, hiding the details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/>
              <a:t>of class modules from user.</a:t>
            </a:r>
          </a:p>
          <a:p>
            <a:pPr marL="0" indent="457200">
              <a:buNone/>
            </a:pPr>
            <a:endParaRPr lang="en-US" sz="2800" dirty="0"/>
          </a:p>
        </p:txBody>
      </p:sp>
      <p:pic>
        <p:nvPicPr>
          <p:cNvPr id="3074" name="Picture 2" descr="C:\Users\Admin\Downloads\sail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47579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\Downloads\sail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447579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\Downloads\sail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5442023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\Downloads\sail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475288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\Downloads\sail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5475288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002060"/>
                </a:solidFill>
              </a:rPr>
              <a:t>STRUCTURE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077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800" b="1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Super Class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can be a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</a:t>
            </a:r>
            <a:r>
              <a:rPr lang="vi-VN" sz="2400" i="1" dirty="0">
                <a:solidFill>
                  <a:srgbClr val="002060"/>
                </a:solidFill>
                <a:latin typeface="Calibri" pitchFamily="34" charset="0"/>
              </a:rPr>
              <a:t>interface, abstract class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or 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normal </a:t>
            </a:r>
            <a:r>
              <a:rPr lang="vi-VN" sz="2400" i="1" dirty="0" smtClean="0">
                <a:solidFill>
                  <a:srgbClr val="002060"/>
                </a:solidFill>
                <a:latin typeface="Calibri" pitchFamily="34" charset="0"/>
              </a:rPr>
              <a:t>class.</a:t>
            </a:r>
            <a:endParaRPr lang="vi-VN" sz="2400" i="1" dirty="0">
              <a:solidFill>
                <a:srgbClr val="002060"/>
              </a:solidFill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800" b="1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Sub Classes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: </a:t>
            </a:r>
            <a:r>
              <a:rPr lang="vi-V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implement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methods of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</a:t>
            </a:r>
            <a:r>
              <a:rPr lang="vi-VN" sz="2400" i="1" dirty="0" smtClean="0">
                <a:solidFill>
                  <a:srgbClr val="002060"/>
                </a:solidFill>
                <a:latin typeface="Calibri" pitchFamily="34" charset="0"/>
              </a:rPr>
              <a:t>super </a:t>
            </a:r>
            <a:r>
              <a:rPr lang="vi-VN" sz="2400" i="1" dirty="0">
                <a:solidFill>
                  <a:srgbClr val="002060"/>
                </a:solidFill>
                <a:latin typeface="Calibri" pitchFamily="34" charset="0"/>
              </a:rPr>
              <a:t>class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based on its task</a:t>
            </a:r>
            <a:r>
              <a:rPr lang="vi-V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  <a:endParaRPr lang="vi-VN" sz="2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800" b="1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Factory Class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create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</a:t>
            </a:r>
            <a:r>
              <a:rPr lang="vi-VN" sz="2400" i="1" dirty="0">
                <a:solidFill>
                  <a:srgbClr val="002060"/>
                </a:solidFill>
                <a:latin typeface="Calibri" pitchFamily="34" charset="0"/>
              </a:rPr>
              <a:t>sub class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based on initial argument</a:t>
            </a:r>
            <a:r>
              <a:rPr lang="vi-V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 </a:t>
            </a:r>
            <a:r>
              <a:rPr lang="en-US" sz="2400" b="1" u="sng" dirty="0" smtClean="0">
                <a:solidFill>
                  <a:srgbClr val="002060"/>
                </a:solidFill>
                <a:latin typeface="Calibri" pitchFamily="34" charset="0"/>
              </a:rPr>
              <a:t>Caution</a:t>
            </a:r>
            <a:r>
              <a:rPr lang="vi-VN" sz="2400" b="1" u="sng" dirty="0" smtClean="0">
                <a:solidFill>
                  <a:srgbClr val="002060"/>
                </a:solidFill>
                <a:latin typeface="Calibri" pitchFamily="34" charset="0"/>
              </a:rPr>
              <a:t>:</a:t>
            </a:r>
            <a:r>
              <a:rPr lang="vi-VN" sz="2400" b="1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this class is </a:t>
            </a:r>
            <a:r>
              <a:rPr lang="vi-VN" sz="2400" i="1" dirty="0" smtClean="0">
                <a:solidFill>
                  <a:srgbClr val="002060"/>
                </a:solidFill>
                <a:latin typeface="Calibri" pitchFamily="34" charset="0"/>
              </a:rPr>
              <a:t>Singleton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or provide</a:t>
            </a:r>
            <a:r>
              <a:rPr lang="vi-V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</a:t>
            </a:r>
            <a:r>
              <a:rPr lang="vi-VN" sz="2400" i="1" dirty="0">
                <a:solidFill>
                  <a:srgbClr val="002060"/>
                </a:solidFill>
                <a:latin typeface="Calibri" pitchFamily="34" charset="0"/>
              </a:rPr>
              <a:t>public static method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for accessing and initializing object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</a:t>
            </a:r>
            <a:r>
              <a:rPr lang="vi-V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Factory class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uses </a:t>
            </a:r>
            <a:r>
              <a:rPr lang="vi-V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if-else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or</a:t>
            </a:r>
            <a:r>
              <a:rPr lang="vi-V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switch-case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to define</a:t>
            </a:r>
            <a:r>
              <a:rPr lang="vi-V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output sub </a:t>
            </a:r>
            <a:r>
              <a:rPr lang="vi-V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class.</a:t>
            </a:r>
            <a:endParaRPr lang="vi-VN" sz="2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pic>
        <p:nvPicPr>
          <p:cNvPr id="1026" name="Picture 2" descr="C:\Users\Admin\Downloads\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          without Factory Method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568"/>
            <a:ext cx="8534400" cy="4205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Whenever we need to instantiate an object, we use the new operator as </a:t>
            </a:r>
            <a:r>
              <a:rPr lang="en-US" sz="3000"/>
              <a:t>usual</a:t>
            </a:r>
            <a:r>
              <a:rPr lang="en-US" sz="3000" smtClean="0"/>
              <a:t>:</a:t>
            </a:r>
          </a:p>
          <a:p>
            <a:pPr marL="0" indent="0" algn="just">
              <a:buNone/>
            </a:pPr>
            <a:r>
              <a:rPr lang="en-US" sz="3000" smtClean="0"/>
              <a:t>	</a:t>
            </a:r>
            <a:r>
              <a:rPr lang="en-US" sz="3000" smtClean="0">
                <a:solidFill>
                  <a:schemeClr val="accent1">
                    <a:lumMod val="75000"/>
                  </a:schemeClr>
                </a:solidFill>
              </a:rPr>
              <a:t>class Transportation{…};</a:t>
            </a:r>
          </a:p>
          <a:p>
            <a:pPr marL="0" indent="0" algn="just">
              <a:buNone/>
            </a:pPr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000" smtClean="0">
                <a:solidFill>
                  <a:schemeClr val="accent1">
                    <a:lumMod val="75000"/>
                  </a:schemeClr>
                </a:solidFill>
              </a:rPr>
              <a:t>class Car: public Transportation{…};</a:t>
            </a:r>
          </a:p>
          <a:p>
            <a:pPr marL="0" indent="0" algn="just">
              <a:buNone/>
            </a:pPr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	class </a:t>
            </a:r>
            <a:r>
              <a:rPr lang="en-US" sz="3000" smtClean="0">
                <a:solidFill>
                  <a:schemeClr val="accent1">
                    <a:lumMod val="75000"/>
                  </a:schemeClr>
                </a:solidFill>
              </a:rPr>
              <a:t>Plane: </a:t>
            </a:r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public </a:t>
            </a:r>
            <a:r>
              <a:rPr lang="en-US" sz="3000" smtClean="0">
                <a:solidFill>
                  <a:schemeClr val="accent1">
                    <a:lumMod val="75000"/>
                  </a:schemeClr>
                </a:solidFill>
              </a:rPr>
              <a:t>Transportation{…};</a:t>
            </a:r>
          </a:p>
          <a:p>
            <a:pPr marL="0" indent="0" algn="just">
              <a:buNone/>
            </a:pPr>
            <a:r>
              <a:rPr lang="en-US" sz="3000" smtClean="0">
                <a:solidFill>
                  <a:schemeClr val="accent1">
                    <a:lumMod val="75000"/>
                  </a:schemeClr>
                </a:solidFill>
              </a:rPr>
              <a:t>	class Boat: </a:t>
            </a:r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public Transportation{…};</a:t>
            </a:r>
          </a:p>
          <a:p>
            <a:pPr marL="0" indent="0">
              <a:buNone/>
            </a:pPr>
            <a:r>
              <a:rPr lang="en-US" sz="3000" smtClean="0"/>
              <a:t>And:</a:t>
            </a:r>
            <a:endParaRPr lang="en-US" sz="3000"/>
          </a:p>
          <a:p>
            <a:pPr marL="0" indent="0">
              <a:buNone/>
            </a:pPr>
            <a:r>
              <a:rPr lang="en-US" sz="3600"/>
              <a:t>	</a:t>
            </a:r>
            <a:r>
              <a:rPr lang="en-US" sz="2800" i="1" smtClean="0">
                <a:solidFill>
                  <a:schemeClr val="accent1">
                    <a:lumMod val="75000"/>
                  </a:schemeClr>
                </a:solidFill>
              </a:rPr>
              <a:t>Transportation </a:t>
            </a:r>
            <a:r>
              <a:rPr lang="en-US" sz="2800" i="1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800" i="1" smtClean="0">
                <a:solidFill>
                  <a:schemeClr val="accent1">
                    <a:lumMod val="75000"/>
                  </a:schemeClr>
                </a:solidFill>
              </a:rPr>
              <a:t>pC=new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Car;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Transportation </a:t>
            </a:r>
            <a:r>
              <a:rPr lang="en-US" sz="2800" i="1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800" i="1" smtClean="0">
                <a:solidFill>
                  <a:schemeClr val="accent1">
                    <a:lumMod val="75000"/>
                  </a:schemeClr>
                </a:solidFill>
              </a:rPr>
              <a:t>pP=new </a:t>
            </a:r>
            <a:r>
              <a:rPr lang="en-US" sz="2800" i="1">
                <a:solidFill>
                  <a:schemeClr val="accent1">
                    <a:lumMod val="75000"/>
                  </a:schemeClr>
                </a:solidFill>
              </a:rPr>
              <a:t>Plane</a:t>
            </a:r>
            <a:r>
              <a:rPr lang="en-US" sz="2800" i="1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Transportation </a:t>
            </a:r>
            <a:r>
              <a:rPr lang="en-US" sz="2800" i="1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800" i="1" smtClean="0">
                <a:solidFill>
                  <a:schemeClr val="accent1">
                    <a:lumMod val="75000"/>
                  </a:schemeClr>
                </a:solidFill>
              </a:rPr>
              <a:t>pB=new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Boat;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Admin\Downloads\vesp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93006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b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628175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ownloads\c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4" y="5591906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\Downloads\solved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152400"/>
            <a:ext cx="1357168" cy="135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Difficulty of the above way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02523" y="2057400"/>
            <a:ext cx="3657600" cy="381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C:\Users\Admin\Downloads\airpla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1649">
            <a:off x="762000" y="16764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\Downloads\rac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23" y="281528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\Downloads\airpla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1649">
            <a:off x="3496755" y="2901659"/>
            <a:ext cx="1959474" cy="195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34000" y="3983742"/>
            <a:ext cx="2514600" cy="195002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Difficulty of the above way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948190"/>
            <a:ext cx="2286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handle the initialization of these objects</a:t>
            </a:r>
          </a:p>
        </p:txBody>
      </p:sp>
      <p:sp>
        <p:nvSpPr>
          <p:cNvPr id="6" name="Curved Down Arrow 5"/>
          <p:cNvSpPr/>
          <p:nvPr/>
        </p:nvSpPr>
        <p:spPr>
          <a:xfrm>
            <a:off x="2552700" y="1828800"/>
            <a:ext cx="1257300" cy="478542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02132" y="2133994"/>
                <a:ext cx="5867400" cy="1240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object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𝑒𝑡𝑢𝑟𝑛</m:t>
                        </m:r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32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corresponding 		      object</a:t>
                </a:r>
                <a:endParaRPr lang="en-US" sz="3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132" y="2133994"/>
                <a:ext cx="5867400" cy="1240148"/>
              </a:xfrm>
              <a:prstGeom prst="rect">
                <a:avLst/>
              </a:prstGeom>
              <a:blipFill rotWithShape="1">
                <a:blip r:embed="rId3"/>
                <a:stretch>
                  <a:fillRect l="-935" b="-15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Left Arrow 7"/>
          <p:cNvSpPr/>
          <p:nvPr/>
        </p:nvSpPr>
        <p:spPr>
          <a:xfrm>
            <a:off x="8153400" y="2598574"/>
            <a:ext cx="609600" cy="2363068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4059942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Factory object</a:t>
            </a:r>
            <a:endParaRPr lang="en-US" sz="5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C:\Users\Admin\Downloads\airpla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43400"/>
            <a:ext cx="1658776" cy="165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dmin\Downloads\factory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9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23" y="5200884"/>
            <a:ext cx="755954" cy="755954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above </a:t>
            </a:r>
            <a:r>
              <a:rPr lang="en-US" b="1" dirty="0">
                <a:solidFill>
                  <a:srgbClr val="002060"/>
                </a:solidFill>
              </a:rPr>
              <a:t>problem with Factory </a:t>
            </a:r>
            <a:r>
              <a:rPr lang="en-US" b="1" dirty="0" smtClean="0">
                <a:solidFill>
                  <a:srgbClr val="002060"/>
                </a:solidFill>
              </a:rPr>
              <a:t>Method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077200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5400"/>
              </a:spcBef>
              <a:buNone/>
            </a:pPr>
            <a:r>
              <a:rPr lang="en-US" i="1" u="sng" dirty="0"/>
              <a:t>Step 1:</a:t>
            </a:r>
            <a:r>
              <a:rPr lang="en-US" i="1" dirty="0"/>
              <a:t> Create </a:t>
            </a:r>
            <a:r>
              <a:rPr lang="en-US" i="1" dirty="0" err="1"/>
              <a:t>enum</a:t>
            </a:r>
            <a:r>
              <a:rPr lang="en-US" i="1" dirty="0"/>
              <a:t> to </a:t>
            </a:r>
            <a:r>
              <a:rPr lang="en-US" i="1"/>
              <a:t>save </a:t>
            </a:r>
            <a:r>
              <a:rPr lang="en-US" i="1" smtClean="0"/>
              <a:t>group of requests</a:t>
            </a:r>
            <a:endParaRPr lang="en-US" dirty="0"/>
          </a:p>
          <a:p>
            <a:pPr marL="0" indent="0">
              <a:spcBef>
                <a:spcPts val="5400"/>
              </a:spcBef>
              <a:buNone/>
            </a:pPr>
            <a:r>
              <a:rPr lang="en-US" i="1" u="sng" dirty="0"/>
              <a:t>Step 2:</a:t>
            </a:r>
            <a:r>
              <a:rPr lang="en-US" i="1" dirty="0"/>
              <a:t> Build Factory</a:t>
            </a:r>
            <a:endParaRPr lang="en-US" dirty="0"/>
          </a:p>
          <a:p>
            <a:pPr marL="0" indent="0">
              <a:spcBef>
                <a:spcPts val="5400"/>
              </a:spcBef>
              <a:buNone/>
            </a:pPr>
            <a:r>
              <a:rPr lang="en-US" i="1" u="sng" dirty="0"/>
              <a:t>Step 3:</a:t>
            </a:r>
            <a:r>
              <a:rPr lang="en-US" i="1" dirty="0"/>
              <a:t> Using </a:t>
            </a:r>
            <a:r>
              <a:rPr lang="en-US" i="1" dirty="0" smtClean="0"/>
              <a:t>Factory</a:t>
            </a:r>
            <a:endParaRPr lang="en-US" dirty="0"/>
          </a:p>
          <a:p>
            <a:pPr marL="0" indent="0">
              <a:spcBef>
                <a:spcPts val="5400"/>
              </a:spcBef>
              <a:buNone/>
            </a:pPr>
            <a:endParaRPr lang="en-US" dirty="0"/>
          </a:p>
        </p:txBody>
      </p:sp>
      <p:pic>
        <p:nvPicPr>
          <p:cNvPr id="4098" name="Picture 2" descr="C:\Users\Admin\Downloads\solv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\Downloads\he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012">
            <a:off x="8184256" y="2486643"/>
            <a:ext cx="559215" cy="5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\Downloads\pea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195" y="3581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dmin\Downloads\su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04" y="4800600"/>
            <a:ext cx="773112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   Other </a:t>
            </a:r>
            <a:r>
              <a:rPr lang="en-US" b="1" dirty="0">
                <a:solidFill>
                  <a:srgbClr val="002060"/>
                </a:solidFill>
              </a:rPr>
              <a:t>problems solved with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Factory </a:t>
            </a:r>
            <a:r>
              <a:rPr lang="en-US" b="1" dirty="0">
                <a:solidFill>
                  <a:srgbClr val="002060"/>
                </a:solidFill>
              </a:rPr>
              <a:t>Method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6115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i="1" dirty="0" smtClean="0"/>
              <a:t>‘Drawing</a:t>
            </a:r>
            <a:r>
              <a:rPr lang="en-US" i="1" dirty="0"/>
              <a:t>’ system, depending on user’s input, different pictures like square, rectangle, circle can be drawn. Here we can use factory method to create instances depending on user’s input. </a:t>
            </a:r>
            <a:r>
              <a:rPr lang="en-US" i="1" dirty="0" smtClean="0"/>
              <a:t>	</a:t>
            </a:r>
            <a:endParaRPr lang="en-US" i="1" dirty="0"/>
          </a:p>
        </p:txBody>
      </p:sp>
      <p:pic>
        <p:nvPicPr>
          <p:cNvPr id="4" name="Picture 4" descr="C:\Users\Admin\Downloads\factory (5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17779"/>
            <a:ext cx="582612" cy="58261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32439" y="4591141"/>
            <a:ext cx="3128299" cy="1804573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667000" y="4622793"/>
            <a:ext cx="1702809" cy="1807029"/>
          </a:xfrm>
          <a:prstGeom prst="triangle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FF99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06777" y="4876800"/>
            <a:ext cx="1779622" cy="1697323"/>
          </a:xfrm>
          <a:prstGeom prst="ellipse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510</Words>
  <Application>Microsoft Office PowerPoint</Application>
  <PresentationFormat>On-screen Show (4:3)</PresentationFormat>
  <Paragraphs>86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Factory Method [ OverView]</vt:lpstr>
      <vt:lpstr>STRUCTURE</vt:lpstr>
      <vt:lpstr>          without Factory Method</vt:lpstr>
      <vt:lpstr>Difficulty of the above way</vt:lpstr>
      <vt:lpstr>Difficulty of the above way</vt:lpstr>
      <vt:lpstr>            above problem with Factory Method</vt:lpstr>
      <vt:lpstr>    Other problems solved with  Factory Method</vt:lpstr>
      <vt:lpstr>    Other problems solved with  Factory Method</vt:lpstr>
      <vt:lpstr>    Other problems solved with  Factory Method</vt:lpstr>
      <vt:lpstr>    Other problems solved with  Factory Method</vt:lpstr>
      <vt:lpstr>Advantages and Disadvantages</vt:lpstr>
      <vt:lpstr>PowerPoint Presentation</vt:lpstr>
      <vt:lpstr>QUIZ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Admin</dc:creator>
  <cp:lastModifiedBy>Admin</cp:lastModifiedBy>
  <cp:revision>75</cp:revision>
  <dcterms:created xsi:type="dcterms:W3CDTF">2019-11-28T15:53:35Z</dcterms:created>
  <dcterms:modified xsi:type="dcterms:W3CDTF">2019-12-10T17:08:19Z</dcterms:modified>
</cp:coreProperties>
</file>