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58" r:id="rId3"/>
    <p:sldId id="259" r:id="rId4"/>
    <p:sldId id="260" r:id="rId5"/>
    <p:sldId id="270" r:id="rId6"/>
    <p:sldId id="271" r:id="rId7"/>
    <p:sldId id="272" r:id="rId8"/>
    <p:sldId id="276" r:id="rId9"/>
    <p:sldId id="277" r:id="rId10"/>
    <p:sldId id="278" r:id="rId11"/>
    <p:sldId id="279" r:id="rId12"/>
    <p:sldId id="280" r:id="rId13"/>
    <p:sldId id="273"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7" autoAdjust="0"/>
    <p:restoredTop sz="93529" autoAdjust="0"/>
  </p:normalViewPr>
  <p:slideViewPr>
    <p:cSldViewPr snapToGrid="0">
      <p:cViewPr varScale="1">
        <p:scale>
          <a:sx n="114" d="100"/>
          <a:sy n="114" d="100"/>
        </p:scale>
        <p:origin x="36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11/29/2017</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11/29/2017</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11/29/2017</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11/29/2017</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11/29/2017</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11/29/2017</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11/29/2017</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cityofchicago.org/d/wrvz-psew" TargetMode="External"/><Relationship Id="rId2" Type="http://schemas.openxmlformats.org/officeDocument/2006/relationships/hyperlink" Target="https://www.kaggle.com/chicago/chicago-taxi-rides-2016/data" TargetMode="External"/><Relationship Id="rId1" Type="http://schemas.openxmlformats.org/officeDocument/2006/relationships/slideLayout" Target="../slideLayouts/slideLayout2.xml"/><Relationship Id="rId4" Type="http://schemas.openxmlformats.org/officeDocument/2006/relationships/hyperlink" Target="https://github.com/hdnguyen88/MSDS7330_GroupProjec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hicago/chicago-taxi-rides-20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476" y="211455"/>
            <a:ext cx="5120640" cy="2560320"/>
          </a:xfrm>
        </p:spPr>
        <p:txBody>
          <a:bodyPr/>
          <a:lstStyle/>
          <a:p>
            <a:r>
              <a:rPr lang="en-US" dirty="0">
                <a:latin typeface="Times New Roman" panose="02020603050405020304" pitchFamily="18" charset="0"/>
                <a:cs typeface="Times New Roman" panose="02020603050405020304" pitchFamily="18" charset="0"/>
              </a:rPr>
              <a:t>Chicago Taxi Trips</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752476" y="2971800"/>
            <a:ext cx="5120640" cy="1600200"/>
          </a:xfrm>
        </p:spPr>
        <p:txBody>
          <a:bodyPr>
            <a:noAutofit/>
          </a:bodyPr>
          <a:lstStyle/>
          <a:p>
            <a:r>
              <a:rPr lang="en-US" dirty="0">
                <a:latin typeface="Times New Roman" panose="02020603050405020304" pitchFamily="18" charset="0"/>
                <a:cs typeface="Times New Roman" panose="02020603050405020304" pitchFamily="18" charset="0"/>
              </a:rPr>
              <a:t>MSDS 7330 Term Paper – Group 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Josh </a:t>
            </a:r>
            <a:r>
              <a:rPr lang="en-US" dirty="0" err="1">
                <a:latin typeface="Times New Roman" panose="02020603050405020304" pitchFamily="18" charset="0"/>
                <a:cs typeface="Times New Roman" panose="02020603050405020304" pitchFamily="18" charset="0"/>
              </a:rPr>
              <a:t>Balson</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Cam Lu</a:t>
            </a:r>
          </a:p>
          <a:p>
            <a:pPr marL="342900" indent="-3429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Hieu</a:t>
            </a:r>
            <a:r>
              <a:rPr lang="en-US" dirty="0">
                <a:latin typeface="Times New Roman" panose="02020603050405020304" pitchFamily="18" charset="0"/>
                <a:cs typeface="Times New Roman" panose="02020603050405020304" pitchFamily="18" charset="0"/>
              </a:rPr>
              <a:t> Nguyen</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E5164E63-B241-4200-A7EE-66BBC7CBFF02}"/>
              </a:ext>
            </a:extLst>
          </p:cNvPr>
          <p:cNvSpPr/>
          <p:nvPr/>
        </p:nvSpPr>
        <p:spPr>
          <a:xfrm>
            <a:off x="0" y="1499208"/>
            <a:ext cx="12192000" cy="513986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analysis leads to conclusions that were not expected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Chicago, above all other U.S. cities (with the exception of perhaps New York), prides itself on the notion that its downtown is the hub of social and economic activity</a:t>
            </a:r>
          </a:p>
          <a:p>
            <a:pPr marL="800100" lvl="1" indent="-342900">
              <a:buFont typeface="Arial" panose="020B0604020202020204" pitchFamily="34" charset="0"/>
              <a:buChar char="•"/>
            </a:pPr>
            <a:r>
              <a:rPr lang="en-US" sz="2000" dirty="0"/>
              <a:t>boasts an impressive array of shopping, dining, and tourist attractions which are all densely packed around the Chicago </a:t>
            </a:r>
            <a:r>
              <a:rPr lang="en-US" sz="2000" dirty="0" err="1"/>
              <a:t>centriod</a:t>
            </a:r>
            <a:r>
              <a:rPr lang="en-US" sz="2000" dirty="0"/>
              <a:t> area</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one would expect that Chicago would be “centralized” with respect to taxi pick-ups and drop-offs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from the analysis presented and the histograms shown in figure series 3, this does not appear to be the case</a:t>
            </a:r>
          </a:p>
          <a:p>
            <a:pPr marL="3429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Faced with this contradiction, it is reasonable to conclude that further analysis is warranted</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would be interesting to perform this same analysis with extra tranches added to account for things like:  seasonality, year, and weekdays versus weekends – just to name a few</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might also consider how the histograms would look if Chicago’s two major airports were excluded altogether from the analysis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28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(cont’d)</a:t>
            </a:r>
          </a:p>
        </p:txBody>
      </p:sp>
      <p:sp>
        <p:nvSpPr>
          <p:cNvPr id="5" name="Rectangle 4">
            <a:extLst>
              <a:ext uri="{FF2B5EF4-FFF2-40B4-BE49-F238E27FC236}">
                <a16:creationId xmlns:a16="http://schemas.microsoft.com/office/drawing/2014/main" id="{E5164E63-B241-4200-A7EE-66BBC7CBFF02}"/>
              </a:ext>
            </a:extLst>
          </p:cNvPr>
          <p:cNvSpPr/>
          <p:nvPr/>
        </p:nvSpPr>
        <p:spPr>
          <a:xfrm>
            <a:off x="0" y="1499208"/>
            <a:ext cx="12192000" cy="5139869"/>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biggest underlying factor that may be confounding this analysis may be socio-economic circumstance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those living in underserved areas are not represented in this data because they neither drive nor take taxis</a:t>
            </a:r>
          </a:p>
          <a:p>
            <a:pPr marL="1257300" lvl="2"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underserved may take only the “L” and then walk to their final destinations without ever (or rarely) taking a taxi</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northern parts of the city tend to be more affluent while the southern parts of the city tend to be more underserved</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Referring back to Figure 1-1 we can see that the vast majority of taxi rides occur in the more affluent northern areas, while the southern underserved areas show much less taxi activity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Therefore, considering only taxi rides as a proxy to determine how “centralized” the city is may be only one component of a series of other missing factors that would be necessary to exhaustively analyze the main question that we seek an answer to in this analysis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detailed step-by-step outline of how this analysis was performed is available at the GitHub link shown in the Reference section on the next slide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authors of this paper would welcome anyone who wishes to further this research</a:t>
            </a:r>
          </a:p>
        </p:txBody>
      </p:sp>
    </p:spTree>
    <p:extLst>
      <p:ext uri="{BB962C8B-B14F-4D97-AF65-F5344CB8AC3E}">
        <p14:creationId xmlns:p14="http://schemas.microsoft.com/office/powerpoint/2010/main" val="258419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Rectangle 4">
            <a:extLst>
              <a:ext uri="{FF2B5EF4-FFF2-40B4-BE49-F238E27FC236}">
                <a16:creationId xmlns:a16="http://schemas.microsoft.com/office/drawing/2014/main" id="{E5164E63-B241-4200-A7EE-66BBC7CBFF02}"/>
              </a:ext>
            </a:extLst>
          </p:cNvPr>
          <p:cNvSpPr/>
          <p:nvPr/>
        </p:nvSpPr>
        <p:spPr>
          <a:xfrm>
            <a:off x="0" y="1499208"/>
            <a:ext cx="12192000" cy="1754326"/>
          </a:xfrm>
          <a:prstGeom prst="rect">
            <a:avLst/>
          </a:prstGeom>
        </p:spPr>
        <p:txBody>
          <a:bodyPr wrap="square">
            <a:spAutoFit/>
          </a:bodyPr>
          <a:lstStyle/>
          <a:p>
            <a:endParaRPr lang="en-US" dirty="0"/>
          </a:p>
          <a:p>
            <a:r>
              <a:rPr lang="en-US" dirty="0"/>
              <a:t>Kaggle link to data set:  </a:t>
            </a:r>
            <a:r>
              <a:rPr lang="en-US" u="sng" dirty="0">
                <a:hlinkClick r:id="rId2"/>
              </a:rPr>
              <a:t>https://www.kaggle.com/chicago/chicago-taxi-rides-2016/data</a:t>
            </a:r>
            <a:endParaRPr lang="en-US" dirty="0"/>
          </a:p>
          <a:p>
            <a:r>
              <a:rPr lang="en-US" dirty="0"/>
              <a:t> </a:t>
            </a:r>
          </a:p>
          <a:p>
            <a:r>
              <a:rPr lang="en-US" dirty="0"/>
              <a:t>City of Chicago Data Portal:  </a:t>
            </a:r>
            <a:r>
              <a:rPr lang="en-US" u="sng" dirty="0">
                <a:hlinkClick r:id="rId3"/>
              </a:rPr>
              <a:t>https://data.cityofchicago.org/d/wrvz-psew</a:t>
            </a:r>
            <a:endParaRPr lang="en-US" dirty="0"/>
          </a:p>
          <a:p>
            <a:r>
              <a:rPr lang="en-US" dirty="0"/>
              <a:t> </a:t>
            </a:r>
          </a:p>
          <a:p>
            <a:r>
              <a:rPr lang="en-US" dirty="0"/>
              <a:t>GitHub Link:  </a:t>
            </a:r>
            <a:r>
              <a:rPr lang="en-US" u="sng" dirty="0">
                <a:hlinkClick r:id="rId4"/>
              </a:rPr>
              <a:t>https://github.com/hdnguyen88/MSDS7330_GroupProject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02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a:t>
            </a:r>
          </a:p>
        </p:txBody>
      </p:sp>
      <p:pic>
        <p:nvPicPr>
          <p:cNvPr id="6" name="Picture 5">
            <a:extLst>
              <a:ext uri="{FF2B5EF4-FFF2-40B4-BE49-F238E27FC236}">
                <a16:creationId xmlns:a16="http://schemas.microsoft.com/office/drawing/2014/main" id="{040BA16F-CA25-41D9-8CF8-DB4FC6DE6A8E}"/>
              </a:ext>
            </a:extLst>
          </p:cNvPr>
          <p:cNvPicPr>
            <a:picLocks noChangeAspect="1"/>
          </p:cNvPicPr>
          <p:nvPr/>
        </p:nvPicPr>
        <p:blipFill>
          <a:blip r:embed="rId2"/>
          <a:stretch>
            <a:fillRect/>
          </a:stretch>
        </p:blipFill>
        <p:spPr>
          <a:xfrm>
            <a:off x="453034" y="1594112"/>
            <a:ext cx="10972772" cy="5639457"/>
          </a:xfrm>
          <a:prstGeom prst="rect">
            <a:avLst/>
          </a:prstGeom>
        </p:spPr>
      </p:pic>
    </p:spTree>
    <p:extLst>
      <p:ext uri="{BB962C8B-B14F-4D97-AF65-F5344CB8AC3E}">
        <p14:creationId xmlns:p14="http://schemas.microsoft.com/office/powerpoint/2010/main" val="326890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B</a:t>
            </a:r>
          </a:p>
        </p:txBody>
      </p:sp>
      <p:pic>
        <p:nvPicPr>
          <p:cNvPr id="3" name="Picture 2">
            <a:extLst>
              <a:ext uri="{FF2B5EF4-FFF2-40B4-BE49-F238E27FC236}">
                <a16:creationId xmlns:a16="http://schemas.microsoft.com/office/drawing/2014/main" id="{B99B66F3-FE45-4E77-8BEB-4E93CCD4C2FF}"/>
              </a:ext>
            </a:extLst>
          </p:cNvPr>
          <p:cNvPicPr>
            <a:picLocks noChangeAspect="1"/>
          </p:cNvPicPr>
          <p:nvPr/>
        </p:nvPicPr>
        <p:blipFill>
          <a:blip r:embed="rId2"/>
          <a:stretch>
            <a:fillRect/>
          </a:stretch>
        </p:blipFill>
        <p:spPr>
          <a:xfrm>
            <a:off x="439924" y="1556288"/>
            <a:ext cx="11094937" cy="5721917"/>
          </a:xfrm>
          <a:prstGeom prst="rect">
            <a:avLst/>
          </a:prstGeom>
        </p:spPr>
      </p:pic>
    </p:spTree>
    <p:extLst>
      <p:ext uri="{BB962C8B-B14F-4D97-AF65-F5344CB8AC3E}">
        <p14:creationId xmlns:p14="http://schemas.microsoft.com/office/powerpoint/2010/main" val="24400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C</a:t>
            </a:r>
          </a:p>
        </p:txBody>
      </p:sp>
      <p:pic>
        <p:nvPicPr>
          <p:cNvPr id="3" name="Picture 2">
            <a:extLst>
              <a:ext uri="{FF2B5EF4-FFF2-40B4-BE49-F238E27FC236}">
                <a16:creationId xmlns:a16="http://schemas.microsoft.com/office/drawing/2014/main" id="{B8FE4F38-5BE8-4A1E-BA41-A0C16F4E1EC6}"/>
              </a:ext>
            </a:extLst>
          </p:cNvPr>
          <p:cNvPicPr>
            <a:picLocks noChangeAspect="1"/>
          </p:cNvPicPr>
          <p:nvPr/>
        </p:nvPicPr>
        <p:blipFill>
          <a:blip r:embed="rId2"/>
          <a:stretch>
            <a:fillRect/>
          </a:stretch>
        </p:blipFill>
        <p:spPr>
          <a:xfrm>
            <a:off x="0" y="1557648"/>
            <a:ext cx="11845255" cy="5300352"/>
          </a:xfrm>
          <a:prstGeom prst="rect">
            <a:avLst/>
          </a:prstGeom>
        </p:spPr>
      </p:pic>
    </p:spTree>
    <p:extLst>
      <p:ext uri="{BB962C8B-B14F-4D97-AF65-F5344CB8AC3E}">
        <p14:creationId xmlns:p14="http://schemas.microsoft.com/office/powerpoint/2010/main" val="27219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196442" y="1761688"/>
            <a:ext cx="11875316" cy="4343400"/>
          </a:xfrm>
        </p:spPr>
        <p:txBody>
          <a:bodyPr>
            <a:normAutofit lnSpcReduction="10000"/>
          </a:bodyPr>
          <a:lstStyle/>
          <a:p>
            <a:r>
              <a:rPr lang="en-US" dirty="0"/>
              <a:t>The purpose of this research is to analyze taxi rides taken in Chicago from 2013 to 2016 to determine whether the city of Chicago is “centralized”</a:t>
            </a:r>
          </a:p>
          <a:p>
            <a:r>
              <a:rPr lang="en-US" dirty="0"/>
              <a:t>We will also analyze the question, “are taxis competing with the metro system by covering similar routes or supplementing metro routes by getting people to and from train stations?”</a:t>
            </a:r>
          </a:p>
          <a:p>
            <a:pPr lvl="1"/>
            <a:r>
              <a:rPr lang="en-US" sz="2200" dirty="0">
                <a:latin typeface="Times New Roman" panose="02020603050405020304" pitchFamily="18" charset="0"/>
                <a:cs typeface="Times New Roman" panose="02020603050405020304" pitchFamily="18" charset="0"/>
              </a:rPr>
              <a:t>We will answer this question by analyzing the ratio of taxi rides where the destination was either to or from downtown compared to all taxi rides taken during the same time period</a:t>
            </a:r>
          </a:p>
          <a:p>
            <a:pPr marL="548640" lvl="2" indent="-274320">
              <a:spcBef>
                <a:spcPts val="1800"/>
              </a:spcBef>
            </a:pPr>
            <a:r>
              <a:rPr lang="en-US" sz="2200" dirty="0">
                <a:latin typeface="Times New Roman" panose="02020603050405020304" pitchFamily="18" charset="0"/>
                <a:cs typeface="Times New Roman" panose="02020603050405020304" pitchFamily="18" charset="0"/>
              </a:rPr>
              <a:t>In order to study the questions above, we will use a data set provided by Kaggle (</a:t>
            </a:r>
            <a:r>
              <a:rPr lang="en-US" sz="2200" dirty="0">
                <a:latin typeface="Times New Roman" panose="02020603050405020304" pitchFamily="18" charset="0"/>
                <a:cs typeface="Times New Roman" panose="02020603050405020304" pitchFamily="18" charset="0"/>
                <a:hlinkClick r:id="rId2"/>
              </a:rPr>
              <a:t>https://www.kaggle.com/chicago/chicago-taxi-rides-2016</a:t>
            </a:r>
            <a:r>
              <a:rPr lang="en-US" sz="2200" dirty="0">
                <a:latin typeface="Times New Roman" panose="02020603050405020304" pitchFamily="18" charset="0"/>
                <a:cs typeface="Times New Roman" panose="02020603050405020304" pitchFamily="18" charset="0"/>
              </a:rPr>
              <a:t>)</a:t>
            </a:r>
          </a:p>
          <a:p>
            <a:pPr marL="548640" lvl="2" indent="-274320">
              <a:spcBef>
                <a:spcPts val="1800"/>
              </a:spcBef>
            </a:pPr>
            <a:r>
              <a:rPr lang="en-US" sz="2200" dirty="0">
                <a:latin typeface="Times New Roman" panose="02020603050405020304" pitchFamily="18" charset="0"/>
                <a:cs typeface="Times New Roman" panose="02020603050405020304" pitchFamily="18" charset="0"/>
              </a:rPr>
              <a:t>We also used the full data set provided by the City of Chicago (https://data.cityofchicago.org/Transportation/Taxi-Trips/wrvz-psew)</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Background/Related Work</a:t>
            </a:r>
          </a:p>
        </p:txBody>
      </p:sp>
      <p:pic>
        <p:nvPicPr>
          <p:cNvPr id="4" name="Picture 3">
            <a:extLst>
              <a:ext uri="{FF2B5EF4-FFF2-40B4-BE49-F238E27FC236}">
                <a16:creationId xmlns:a16="http://schemas.microsoft.com/office/drawing/2014/main" id="{AC8019B3-7B4E-4CE5-9FE8-794C0500B8DC}"/>
              </a:ext>
            </a:extLst>
          </p:cNvPr>
          <p:cNvPicPr>
            <a:picLocks noChangeAspect="1"/>
          </p:cNvPicPr>
          <p:nvPr/>
        </p:nvPicPr>
        <p:blipFill>
          <a:blip r:embed="rId2"/>
          <a:stretch>
            <a:fillRect/>
          </a:stretch>
        </p:blipFill>
        <p:spPr>
          <a:xfrm>
            <a:off x="150458" y="1691622"/>
            <a:ext cx="5126215" cy="1320548"/>
          </a:xfrm>
          <a:prstGeom prst="rect">
            <a:avLst/>
          </a:prstGeom>
        </p:spPr>
      </p:pic>
      <p:sp>
        <p:nvSpPr>
          <p:cNvPr id="5" name="TextBox 4">
            <a:extLst>
              <a:ext uri="{FF2B5EF4-FFF2-40B4-BE49-F238E27FC236}">
                <a16:creationId xmlns:a16="http://schemas.microsoft.com/office/drawing/2014/main" id="{3C6E2364-11FA-4543-AC6C-7576B2C5838E}"/>
              </a:ext>
            </a:extLst>
          </p:cNvPr>
          <p:cNvSpPr txBox="1"/>
          <p:nvPr/>
        </p:nvSpPr>
        <p:spPr>
          <a:xfrm>
            <a:off x="150459" y="3012170"/>
            <a:ext cx="5061457" cy="384720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set published by Kaggle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2016 only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Kaggle’s data set replaces </a:t>
            </a:r>
            <a:r>
              <a:rPr lang="en-US" sz="2000" dirty="0" err="1">
                <a:latin typeface="Times New Roman" panose="02020603050405020304" pitchFamily="18" charset="0"/>
                <a:cs typeface="Times New Roman" panose="02020603050405020304" pitchFamily="18" charset="0"/>
              </a:rPr>
              <a:t>lat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lon</a:t>
            </a:r>
            <a:r>
              <a:rPr lang="en-US" sz="2000" dirty="0">
                <a:latin typeface="Times New Roman" panose="02020603050405020304" pitchFamily="18" charset="0"/>
                <a:cs typeface="Times New Roman" panose="02020603050405020304" pitchFamily="18" charset="0"/>
              </a:rPr>
              <a:t> with ‘community areas’. Makes it more difficult to perform the analysis around pick-up/drop-off locations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set contains many other metrics, such as fare, trip distance, trip duration, etc.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Kaggle consumers have used this to analyze many things, such as rush hour heat maps, fare vs. ride time, etc.</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not a lot around our analysis</a:t>
            </a:r>
          </a:p>
        </p:txBody>
      </p:sp>
      <p:pic>
        <p:nvPicPr>
          <p:cNvPr id="7" name="Picture 6">
            <a:extLst>
              <a:ext uri="{FF2B5EF4-FFF2-40B4-BE49-F238E27FC236}">
                <a16:creationId xmlns:a16="http://schemas.microsoft.com/office/drawing/2014/main" id="{2BB736C6-427E-44DF-BB7E-6756243F4F5E}"/>
              </a:ext>
            </a:extLst>
          </p:cNvPr>
          <p:cNvPicPr>
            <a:picLocks noChangeAspect="1"/>
          </p:cNvPicPr>
          <p:nvPr/>
        </p:nvPicPr>
        <p:blipFill>
          <a:blip r:embed="rId3"/>
          <a:stretch>
            <a:fillRect/>
          </a:stretch>
        </p:blipFill>
        <p:spPr>
          <a:xfrm>
            <a:off x="6096000" y="1691622"/>
            <a:ext cx="4905757" cy="1354969"/>
          </a:xfrm>
          <a:prstGeom prst="rect">
            <a:avLst/>
          </a:prstGeom>
        </p:spPr>
      </p:pic>
      <p:sp>
        <p:nvSpPr>
          <p:cNvPr id="8" name="Rectangle 7">
            <a:extLst>
              <a:ext uri="{FF2B5EF4-FFF2-40B4-BE49-F238E27FC236}">
                <a16:creationId xmlns:a16="http://schemas.microsoft.com/office/drawing/2014/main" id="{E2E16B39-D7F4-484E-8E7E-F944427A23EA}"/>
              </a:ext>
            </a:extLst>
          </p:cNvPr>
          <p:cNvSpPr/>
          <p:nvPr/>
        </p:nvSpPr>
        <p:spPr>
          <a:xfrm>
            <a:off x="6096000" y="3012170"/>
            <a:ext cx="5581472" cy="390876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city of Chicago keeps a continuously updated data set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2013 through Aug. of 2017</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Maintains a dashboard of the data</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Trip volume, duration, fare, drop-off/pick-up</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https://data.cityofchicago.org/Transportation/Taxi-Trips-Dashboard/spcw-brbq</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other data sets on this portal besides taxi rides:  Admin/Community/Education…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Very interesting!</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https://data.cityofchicago.org/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1F5979EB-F276-44C6-A27E-BDA36A0BF47C}"/>
              </a:ext>
            </a:extLst>
          </p:cNvPr>
          <p:cNvCxnSpPr/>
          <p:nvPr/>
        </p:nvCxnSpPr>
        <p:spPr>
          <a:xfrm>
            <a:off x="5654180" y="1568741"/>
            <a:ext cx="0" cy="52892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12B5384-D4A2-4E5C-A973-1B19132C66F7}"/>
              </a:ext>
            </a:extLst>
          </p:cNvPr>
          <p:cNvPicPr>
            <a:picLocks noChangeAspect="1"/>
          </p:cNvPicPr>
          <p:nvPr/>
        </p:nvPicPr>
        <p:blipFill>
          <a:blip r:embed="rId2"/>
          <a:stretch>
            <a:fillRect/>
          </a:stretch>
        </p:blipFill>
        <p:spPr>
          <a:xfrm>
            <a:off x="195611" y="1554211"/>
            <a:ext cx="3495675" cy="1325675"/>
          </a:xfrm>
          <a:prstGeom prst="rect">
            <a:avLst/>
          </a:prstGeom>
        </p:spPr>
      </p:pic>
      <p:sp>
        <p:nvSpPr>
          <p:cNvPr id="2" name="Title 1"/>
          <p:cNvSpPr>
            <a:spLocks noGrp="1"/>
          </p:cNvSpPr>
          <p:nvPr>
            <p:ph type="title"/>
          </p:nvPr>
        </p:nvSpPr>
        <p:spPr/>
        <p:txBody>
          <a:bodyPr/>
          <a:lstStyle/>
          <a:p>
            <a:r>
              <a:rPr lang="en-US" dirty="0"/>
              <a:t>Introduction</a:t>
            </a:r>
          </a:p>
        </p:txBody>
      </p:sp>
      <p:sp>
        <p:nvSpPr>
          <p:cNvPr id="11" name="Rectangle 10">
            <a:extLst>
              <a:ext uri="{FF2B5EF4-FFF2-40B4-BE49-F238E27FC236}">
                <a16:creationId xmlns:a16="http://schemas.microsoft.com/office/drawing/2014/main" id="{CA57145B-7FEF-4F6B-8CFE-D2DB3DDB88BE}"/>
              </a:ext>
            </a:extLst>
          </p:cNvPr>
          <p:cNvSpPr/>
          <p:nvPr/>
        </p:nvSpPr>
        <p:spPr>
          <a:xfrm>
            <a:off x="208793" y="2703494"/>
            <a:ext cx="6096000" cy="1138773"/>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BIG data!  Very difficult to wrangle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 of columns with definitions in Appendix 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646C48F0-175A-4D9E-80FA-02BE58521EDD}"/>
              </a:ext>
            </a:extLst>
          </p:cNvPr>
          <p:cNvGrpSpPr/>
          <p:nvPr/>
        </p:nvGrpSpPr>
        <p:grpSpPr>
          <a:xfrm>
            <a:off x="6476768" y="1554213"/>
            <a:ext cx="2200275" cy="906575"/>
            <a:chOff x="6774328" y="1973116"/>
            <a:chExt cx="2200275" cy="906575"/>
          </a:xfrm>
        </p:grpSpPr>
        <p:pic>
          <p:nvPicPr>
            <p:cNvPr id="12" name="Picture 11">
              <a:extLst>
                <a:ext uri="{FF2B5EF4-FFF2-40B4-BE49-F238E27FC236}">
                  <a16:creationId xmlns:a16="http://schemas.microsoft.com/office/drawing/2014/main" id="{BAA945F9-7719-4B3C-AD44-F28810823780}"/>
                </a:ext>
              </a:extLst>
            </p:cNvPr>
            <p:cNvPicPr>
              <a:picLocks noChangeAspect="1"/>
            </p:cNvPicPr>
            <p:nvPr/>
          </p:nvPicPr>
          <p:blipFill>
            <a:blip r:embed="rId3"/>
            <a:stretch>
              <a:fillRect/>
            </a:stretch>
          </p:blipFill>
          <p:spPr>
            <a:xfrm>
              <a:off x="6774328" y="1973116"/>
              <a:ext cx="2200275" cy="428625"/>
            </a:xfrm>
            <a:prstGeom prst="rect">
              <a:avLst/>
            </a:prstGeom>
          </p:spPr>
        </p:pic>
        <p:pic>
          <p:nvPicPr>
            <p:cNvPr id="13" name="Picture 12">
              <a:extLst>
                <a:ext uri="{FF2B5EF4-FFF2-40B4-BE49-F238E27FC236}">
                  <a16:creationId xmlns:a16="http://schemas.microsoft.com/office/drawing/2014/main" id="{7E63DBD3-146B-4F54-A197-774688C8F1DA}"/>
                </a:ext>
              </a:extLst>
            </p:cNvPr>
            <p:cNvPicPr>
              <a:picLocks noChangeAspect="1"/>
            </p:cNvPicPr>
            <p:nvPr/>
          </p:nvPicPr>
          <p:blipFill>
            <a:blip r:embed="rId4"/>
            <a:stretch>
              <a:fillRect/>
            </a:stretch>
          </p:blipFill>
          <p:spPr>
            <a:xfrm>
              <a:off x="6774328" y="2289141"/>
              <a:ext cx="1990725" cy="590550"/>
            </a:xfrm>
            <a:prstGeom prst="rect">
              <a:avLst/>
            </a:prstGeom>
          </p:spPr>
        </p:pic>
      </p:grpSp>
      <p:pic>
        <p:nvPicPr>
          <p:cNvPr id="14" name="Picture 13">
            <a:extLst>
              <a:ext uri="{FF2B5EF4-FFF2-40B4-BE49-F238E27FC236}">
                <a16:creationId xmlns:a16="http://schemas.microsoft.com/office/drawing/2014/main" id="{079443D8-5589-4FD8-A946-9A3133198F18}"/>
              </a:ext>
            </a:extLst>
          </p:cNvPr>
          <p:cNvPicPr>
            <a:picLocks noChangeAspect="1"/>
          </p:cNvPicPr>
          <p:nvPr/>
        </p:nvPicPr>
        <p:blipFill>
          <a:blip r:embed="rId5"/>
          <a:stretch>
            <a:fillRect/>
          </a:stretch>
        </p:blipFill>
        <p:spPr>
          <a:xfrm>
            <a:off x="6476767" y="2469972"/>
            <a:ext cx="3764435" cy="4269477"/>
          </a:xfrm>
          <a:prstGeom prst="rect">
            <a:avLst/>
          </a:prstGeom>
        </p:spPr>
      </p:pic>
      <p:sp>
        <p:nvSpPr>
          <p:cNvPr id="16" name="TextBox 15">
            <a:extLst>
              <a:ext uri="{FF2B5EF4-FFF2-40B4-BE49-F238E27FC236}">
                <a16:creationId xmlns:a16="http://schemas.microsoft.com/office/drawing/2014/main" id="{DBF355B3-80E1-46F4-8605-83881F7BD1CB}"/>
              </a:ext>
            </a:extLst>
          </p:cNvPr>
          <p:cNvSpPr txBox="1"/>
          <p:nvPr/>
        </p:nvSpPr>
        <p:spPr>
          <a:xfrm>
            <a:off x="9326803" y="3657601"/>
            <a:ext cx="3245964" cy="369332"/>
          </a:xfrm>
          <a:prstGeom prst="rect">
            <a:avLst/>
          </a:prstGeom>
          <a:noFill/>
        </p:spPr>
        <p:txBody>
          <a:bodyPr wrap="square" rtlCol="0">
            <a:spAutoFit/>
          </a:bodyPr>
          <a:lstStyle/>
          <a:p>
            <a:r>
              <a:rPr lang="en-US" dirty="0"/>
              <a:t>Chicago downtown center</a:t>
            </a:r>
          </a:p>
        </p:txBody>
      </p:sp>
      <p:cxnSp>
        <p:nvCxnSpPr>
          <p:cNvPr id="18" name="Straight Arrow Connector 17">
            <a:extLst>
              <a:ext uri="{FF2B5EF4-FFF2-40B4-BE49-F238E27FC236}">
                <a16:creationId xmlns:a16="http://schemas.microsoft.com/office/drawing/2014/main" id="{F206A4CB-BD70-4EED-92A5-E756F1FD938F}"/>
              </a:ext>
            </a:extLst>
          </p:cNvPr>
          <p:cNvCxnSpPr>
            <a:stCxn id="16" idx="1"/>
          </p:cNvCxnSpPr>
          <p:nvPr/>
        </p:nvCxnSpPr>
        <p:spPr>
          <a:xfrm flipH="1">
            <a:off x="8982854" y="3842267"/>
            <a:ext cx="343949" cy="25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1F45465-F8E1-4C38-91C0-F590D7F6576E}"/>
              </a:ext>
            </a:extLst>
          </p:cNvPr>
          <p:cNvPicPr>
            <a:picLocks noChangeAspect="1"/>
          </p:cNvPicPr>
          <p:nvPr/>
        </p:nvPicPr>
        <p:blipFill>
          <a:blip r:embed="rId6"/>
          <a:stretch>
            <a:fillRect/>
          </a:stretch>
        </p:blipFill>
        <p:spPr>
          <a:xfrm>
            <a:off x="397415" y="3657602"/>
            <a:ext cx="5698585" cy="3081848"/>
          </a:xfrm>
          <a:prstGeom prst="rect">
            <a:avLst/>
          </a:prstGeom>
        </p:spPr>
      </p:pic>
      <p:sp>
        <p:nvSpPr>
          <p:cNvPr id="20" name="TextBox 19">
            <a:extLst>
              <a:ext uri="{FF2B5EF4-FFF2-40B4-BE49-F238E27FC236}">
                <a16:creationId xmlns:a16="http://schemas.microsoft.com/office/drawing/2014/main" id="{ECC1BF18-7492-48EA-A17B-5E1B929DD7B5}"/>
              </a:ext>
            </a:extLst>
          </p:cNvPr>
          <p:cNvSpPr txBox="1"/>
          <p:nvPr/>
        </p:nvSpPr>
        <p:spPr>
          <a:xfrm>
            <a:off x="397416" y="4668384"/>
            <a:ext cx="2674520" cy="646331"/>
          </a:xfrm>
          <a:prstGeom prst="rect">
            <a:avLst/>
          </a:prstGeom>
          <a:noFill/>
        </p:spPr>
        <p:txBody>
          <a:bodyPr wrap="square" rtlCol="0">
            <a:spAutoFit/>
          </a:bodyPr>
          <a:lstStyle/>
          <a:p>
            <a:r>
              <a:rPr lang="en-US" dirty="0"/>
              <a:t>8 rapid transit lines of the city, a.k.a. “L” lines</a:t>
            </a:r>
          </a:p>
        </p:txBody>
      </p:sp>
      <p:cxnSp>
        <p:nvCxnSpPr>
          <p:cNvPr id="21" name="Straight Connector 20">
            <a:extLst>
              <a:ext uri="{FF2B5EF4-FFF2-40B4-BE49-F238E27FC236}">
                <a16:creationId xmlns:a16="http://schemas.microsoft.com/office/drawing/2014/main" id="{98252918-11F0-434B-846C-701E46A52C52}"/>
              </a:ext>
            </a:extLst>
          </p:cNvPr>
          <p:cNvCxnSpPr/>
          <p:nvPr/>
        </p:nvCxnSpPr>
        <p:spPr>
          <a:xfrm>
            <a:off x="6196441" y="1568741"/>
            <a:ext cx="0" cy="5289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9229B2-803A-4FEF-863D-A0AED69C7482}"/>
              </a:ext>
            </a:extLst>
          </p:cNvPr>
          <p:cNvCxnSpPr>
            <a:cxnSpLocks/>
          </p:cNvCxnSpPr>
          <p:nvPr/>
        </p:nvCxnSpPr>
        <p:spPr>
          <a:xfrm>
            <a:off x="0" y="3554819"/>
            <a:ext cx="61964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pic>
        <p:nvPicPr>
          <p:cNvPr id="4" name="Picture 3">
            <a:extLst>
              <a:ext uri="{FF2B5EF4-FFF2-40B4-BE49-F238E27FC236}">
                <a16:creationId xmlns:a16="http://schemas.microsoft.com/office/drawing/2014/main" id="{5EF2BDCF-78D6-4B5E-9610-C5C5897E4355}"/>
              </a:ext>
            </a:extLst>
          </p:cNvPr>
          <p:cNvPicPr>
            <a:picLocks noChangeAspect="1"/>
          </p:cNvPicPr>
          <p:nvPr/>
        </p:nvPicPr>
        <p:blipFill>
          <a:blip r:embed="rId2"/>
          <a:stretch>
            <a:fillRect/>
          </a:stretch>
        </p:blipFill>
        <p:spPr>
          <a:xfrm>
            <a:off x="25937" y="1616075"/>
            <a:ext cx="6070063" cy="5353720"/>
          </a:xfrm>
          <a:prstGeom prst="rect">
            <a:avLst/>
          </a:prstGeom>
        </p:spPr>
      </p:pic>
      <p:sp>
        <p:nvSpPr>
          <p:cNvPr id="5" name="TextBox 4">
            <a:extLst>
              <a:ext uri="{FF2B5EF4-FFF2-40B4-BE49-F238E27FC236}">
                <a16:creationId xmlns:a16="http://schemas.microsoft.com/office/drawing/2014/main" id="{83CCB218-95B5-4A87-AFC4-DE95D313FF97}"/>
              </a:ext>
            </a:extLst>
          </p:cNvPr>
          <p:cNvSpPr txBox="1"/>
          <p:nvPr/>
        </p:nvSpPr>
        <p:spPr>
          <a:xfrm>
            <a:off x="6165909" y="1616075"/>
            <a:ext cx="6000154" cy="517064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1-1 displays the Chicago map with Chicago “L” Subway Lines station, trip origin, and trip destination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taxis were complementing “L” routes, we’d expect to see a large concentration of drop-offs and pick-ups corresponding to the “L” terminals. However, Figure 1-1 shows the drop-offs and pick-ups in bands that are perpendicular to the “L” terminals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suggests that taxis are detracting from “L” terminal business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i.e., taxi passengers are using taxis to get directly to specific locations</a:t>
            </a:r>
          </a:p>
          <a:p>
            <a:endParaRPr lang="en-US" dirty="0"/>
          </a:p>
        </p:txBody>
      </p:sp>
    </p:spTree>
    <p:extLst>
      <p:ext uri="{BB962C8B-B14F-4D97-AF65-F5344CB8AC3E}">
        <p14:creationId xmlns:p14="http://schemas.microsoft.com/office/powerpoint/2010/main" val="145033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pic>
        <p:nvPicPr>
          <p:cNvPr id="4" name="Picture 3">
            <a:extLst>
              <a:ext uri="{FF2B5EF4-FFF2-40B4-BE49-F238E27FC236}">
                <a16:creationId xmlns:a16="http://schemas.microsoft.com/office/drawing/2014/main" id="{95AE2A37-B80B-442C-93CF-303BD13CBDBE}"/>
              </a:ext>
            </a:extLst>
          </p:cNvPr>
          <p:cNvPicPr>
            <a:picLocks noChangeAspect="1"/>
          </p:cNvPicPr>
          <p:nvPr/>
        </p:nvPicPr>
        <p:blipFill>
          <a:blip r:embed="rId2"/>
          <a:stretch>
            <a:fillRect/>
          </a:stretch>
        </p:blipFill>
        <p:spPr>
          <a:xfrm>
            <a:off x="0" y="1564017"/>
            <a:ext cx="6096000" cy="5293983"/>
          </a:xfrm>
          <a:prstGeom prst="rect">
            <a:avLst/>
          </a:prstGeom>
        </p:spPr>
      </p:pic>
      <p:sp>
        <p:nvSpPr>
          <p:cNvPr id="6" name="Rectangle 5">
            <a:extLst>
              <a:ext uri="{FF2B5EF4-FFF2-40B4-BE49-F238E27FC236}">
                <a16:creationId xmlns:a16="http://schemas.microsoft.com/office/drawing/2014/main" id="{1690A708-8729-4CA3-AAB7-6602D7974CC0}"/>
              </a:ext>
            </a:extLst>
          </p:cNvPr>
          <p:cNvSpPr/>
          <p:nvPr/>
        </p:nvSpPr>
        <p:spPr>
          <a:xfrm>
            <a:off x="6096000" y="1764184"/>
            <a:ext cx="6096000" cy="4893647"/>
          </a:xfrm>
          <a:prstGeom prst="rect">
            <a:avLst/>
          </a:prstGeom>
        </p:spPr>
        <p:txBody>
          <a:bodyPr>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1-2 displays the zoom area for Chicago north east region with map scale of 2000 ft. Most of  locations for taxi pick up and drop passengers are a good distance away from “L” line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locations of taxi drop and pick off passenger are evenly distributed on the downtown area, especially the areas not covered by a subway station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a further indication that taxis are not covering similar routes as the “L” stations, but are detracting from “L” lines by getting people directly to and from downtown</a:t>
            </a:r>
          </a:p>
        </p:txBody>
      </p:sp>
    </p:spTree>
    <p:extLst>
      <p:ext uri="{BB962C8B-B14F-4D97-AF65-F5344CB8AC3E}">
        <p14:creationId xmlns:p14="http://schemas.microsoft.com/office/powerpoint/2010/main" val="110543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pic>
        <p:nvPicPr>
          <p:cNvPr id="4" name="Picture 3">
            <a:extLst>
              <a:ext uri="{FF2B5EF4-FFF2-40B4-BE49-F238E27FC236}">
                <a16:creationId xmlns:a16="http://schemas.microsoft.com/office/drawing/2014/main" id="{23961E41-2DD5-48E0-AC36-B00F5153C58B}"/>
              </a:ext>
            </a:extLst>
          </p:cNvPr>
          <p:cNvPicPr>
            <a:picLocks noChangeAspect="1"/>
          </p:cNvPicPr>
          <p:nvPr/>
        </p:nvPicPr>
        <p:blipFill>
          <a:blip r:embed="rId2"/>
          <a:stretch>
            <a:fillRect/>
          </a:stretch>
        </p:blipFill>
        <p:spPr>
          <a:xfrm>
            <a:off x="0" y="1549542"/>
            <a:ext cx="5830349" cy="5311889"/>
          </a:xfrm>
          <a:prstGeom prst="rect">
            <a:avLst/>
          </a:prstGeom>
        </p:spPr>
      </p:pic>
      <p:sp>
        <p:nvSpPr>
          <p:cNvPr id="5" name="Rectangle 4">
            <a:extLst>
              <a:ext uri="{FF2B5EF4-FFF2-40B4-BE49-F238E27FC236}">
                <a16:creationId xmlns:a16="http://schemas.microsoft.com/office/drawing/2014/main" id="{E5164E63-B241-4200-A7EE-66BBC7CBFF02}"/>
              </a:ext>
            </a:extLst>
          </p:cNvPr>
          <p:cNvSpPr/>
          <p:nvPr/>
        </p:nvSpPr>
        <p:spPr>
          <a:xfrm>
            <a:off x="5830349" y="1549542"/>
            <a:ext cx="6361651" cy="4893647"/>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2-1 displays the average distance traveled at each location for each passenger origin and destination.  A bigger x or circle represents a longer distance traveled. </a:t>
            </a:r>
            <a:endParaRPr lang="en-US"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shows short trips around 2 miles average distance in the region of Chicago downtown. This is an indication that passengers use the taxi for short trips for the areas in downtown that are not covered by the subway.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also supports the evidence in the previous two figures that taxi and “L” line routes are competing with each other (i.e., detracting).</a:t>
            </a:r>
          </a:p>
        </p:txBody>
      </p:sp>
    </p:spTree>
    <p:extLst>
      <p:ext uri="{BB962C8B-B14F-4D97-AF65-F5344CB8AC3E}">
        <p14:creationId xmlns:p14="http://schemas.microsoft.com/office/powerpoint/2010/main" val="401370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sp>
        <p:nvSpPr>
          <p:cNvPr id="5" name="Rectangle 4">
            <a:extLst>
              <a:ext uri="{FF2B5EF4-FFF2-40B4-BE49-F238E27FC236}">
                <a16:creationId xmlns:a16="http://schemas.microsoft.com/office/drawing/2014/main" id="{E5164E63-B241-4200-A7EE-66BBC7CBFF02}"/>
              </a:ext>
            </a:extLst>
          </p:cNvPr>
          <p:cNvSpPr/>
          <p:nvPr/>
        </p:nvSpPr>
        <p:spPr>
          <a:xfrm>
            <a:off x="4441499" y="1549542"/>
            <a:ext cx="7750501"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3-1a shows a histogram of average distances from Chicago centroid in ½ mile increments along the x-axis and frequency of passenger drop-offs (in thousands) along the y-axis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passenger drop-offs were “centralized”, then we would expect to see a heavy right skew in Figure 3-1a similar in shape to Figure 3-1b</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Figure 3-1a appears to have a normal distribution.  This suggests that the city of Chicago is not “centralized” when looking at taxi drop-offs</a:t>
            </a:r>
          </a:p>
        </p:txBody>
      </p:sp>
      <p:pic>
        <p:nvPicPr>
          <p:cNvPr id="6" name="Picture 5">
            <a:extLst>
              <a:ext uri="{FF2B5EF4-FFF2-40B4-BE49-F238E27FC236}">
                <a16:creationId xmlns:a16="http://schemas.microsoft.com/office/drawing/2014/main" id="{8A7E591D-50EE-4E93-B408-22F8F834A091}"/>
              </a:ext>
            </a:extLst>
          </p:cNvPr>
          <p:cNvPicPr>
            <a:picLocks noChangeAspect="1"/>
          </p:cNvPicPr>
          <p:nvPr/>
        </p:nvPicPr>
        <p:blipFill>
          <a:blip r:embed="rId2"/>
          <a:stretch>
            <a:fillRect/>
          </a:stretch>
        </p:blipFill>
        <p:spPr>
          <a:xfrm>
            <a:off x="0" y="1549542"/>
            <a:ext cx="4441499" cy="3660021"/>
          </a:xfrm>
          <a:prstGeom prst="rect">
            <a:avLst/>
          </a:prstGeom>
        </p:spPr>
      </p:pic>
      <p:pic>
        <p:nvPicPr>
          <p:cNvPr id="7" name="Picture 6">
            <a:extLst>
              <a:ext uri="{FF2B5EF4-FFF2-40B4-BE49-F238E27FC236}">
                <a16:creationId xmlns:a16="http://schemas.microsoft.com/office/drawing/2014/main" id="{484F44BF-D404-450D-A913-EB5EB3845A4D}"/>
              </a:ext>
            </a:extLst>
          </p:cNvPr>
          <p:cNvPicPr>
            <a:picLocks noChangeAspect="1"/>
          </p:cNvPicPr>
          <p:nvPr/>
        </p:nvPicPr>
        <p:blipFill>
          <a:blip r:embed="rId3"/>
          <a:stretch>
            <a:fillRect/>
          </a:stretch>
        </p:blipFill>
        <p:spPr>
          <a:xfrm>
            <a:off x="219627" y="5294993"/>
            <a:ext cx="4041979" cy="1517528"/>
          </a:xfrm>
          <a:prstGeom prst="rect">
            <a:avLst/>
          </a:prstGeom>
        </p:spPr>
      </p:pic>
    </p:spTree>
    <p:extLst>
      <p:ext uri="{BB962C8B-B14F-4D97-AF65-F5344CB8AC3E}">
        <p14:creationId xmlns:p14="http://schemas.microsoft.com/office/powerpoint/2010/main" val="11028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(cont’d)</a:t>
            </a:r>
          </a:p>
        </p:txBody>
      </p:sp>
      <p:sp>
        <p:nvSpPr>
          <p:cNvPr id="5" name="Rectangle 4">
            <a:extLst>
              <a:ext uri="{FF2B5EF4-FFF2-40B4-BE49-F238E27FC236}">
                <a16:creationId xmlns:a16="http://schemas.microsoft.com/office/drawing/2014/main" id="{E5164E63-B241-4200-A7EE-66BBC7CBFF02}"/>
              </a:ext>
            </a:extLst>
          </p:cNvPr>
          <p:cNvSpPr/>
          <p:nvPr/>
        </p:nvSpPr>
        <p:spPr>
          <a:xfrm>
            <a:off x="4441499" y="1549542"/>
            <a:ext cx="7750501"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Figure 3-2 on the next page shows the same histogram, but for taxi passenger pick-ups instead of drop-offs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with the drop-offs, we would expect to see a heavy right skew to the pick-up histogram in order to be considered “centralized”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Again we see a normal distribution in Figure 3-2 and not the expected right skew as shown in Figure 3-1b</a:t>
            </a:r>
          </a:p>
        </p:txBody>
      </p:sp>
      <p:pic>
        <p:nvPicPr>
          <p:cNvPr id="7" name="Picture 6">
            <a:extLst>
              <a:ext uri="{FF2B5EF4-FFF2-40B4-BE49-F238E27FC236}">
                <a16:creationId xmlns:a16="http://schemas.microsoft.com/office/drawing/2014/main" id="{484F44BF-D404-450D-A913-EB5EB3845A4D}"/>
              </a:ext>
            </a:extLst>
          </p:cNvPr>
          <p:cNvPicPr>
            <a:picLocks noChangeAspect="1"/>
          </p:cNvPicPr>
          <p:nvPr/>
        </p:nvPicPr>
        <p:blipFill>
          <a:blip r:embed="rId2"/>
          <a:stretch>
            <a:fillRect/>
          </a:stretch>
        </p:blipFill>
        <p:spPr>
          <a:xfrm>
            <a:off x="219627" y="5294993"/>
            <a:ext cx="4041979" cy="1517528"/>
          </a:xfrm>
          <a:prstGeom prst="rect">
            <a:avLst/>
          </a:prstGeom>
        </p:spPr>
      </p:pic>
      <p:pic>
        <p:nvPicPr>
          <p:cNvPr id="3" name="Picture 2">
            <a:extLst>
              <a:ext uri="{FF2B5EF4-FFF2-40B4-BE49-F238E27FC236}">
                <a16:creationId xmlns:a16="http://schemas.microsoft.com/office/drawing/2014/main" id="{3D8F949C-31B9-4EF2-8C7A-E67B041C04DD}"/>
              </a:ext>
            </a:extLst>
          </p:cNvPr>
          <p:cNvPicPr>
            <a:picLocks noChangeAspect="1"/>
          </p:cNvPicPr>
          <p:nvPr/>
        </p:nvPicPr>
        <p:blipFill>
          <a:blip r:embed="rId3"/>
          <a:stretch>
            <a:fillRect/>
          </a:stretch>
        </p:blipFill>
        <p:spPr>
          <a:xfrm>
            <a:off x="39734" y="1549542"/>
            <a:ext cx="4221872" cy="3745451"/>
          </a:xfrm>
          <a:prstGeom prst="rect">
            <a:avLst/>
          </a:prstGeom>
        </p:spPr>
      </p:pic>
    </p:spTree>
    <p:extLst>
      <p:ext uri="{BB962C8B-B14F-4D97-AF65-F5344CB8AC3E}">
        <p14:creationId xmlns:p14="http://schemas.microsoft.com/office/powerpoint/2010/main" val="241337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1645</TotalTime>
  <Words>1264</Words>
  <Application>Microsoft Office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 Antiqua</vt:lpstr>
      <vt:lpstr>Times New Roman</vt:lpstr>
      <vt:lpstr>Sales Direction 16X9</vt:lpstr>
      <vt:lpstr>Chicago Taxi Trips</vt:lpstr>
      <vt:lpstr>Abstract</vt:lpstr>
      <vt:lpstr>Background/Related Work</vt:lpstr>
      <vt:lpstr>Introduction</vt:lpstr>
      <vt:lpstr>Analysis</vt:lpstr>
      <vt:lpstr>Analysis (cont’d)</vt:lpstr>
      <vt:lpstr>Analysis (cont’d)</vt:lpstr>
      <vt:lpstr>Analysis (cont’d)</vt:lpstr>
      <vt:lpstr>Analysis (cont’d)</vt:lpstr>
      <vt:lpstr>Conclusion</vt:lpstr>
      <vt:lpstr>Conclusion (cont’d)</vt:lpstr>
      <vt:lpstr>References</vt:lpstr>
      <vt:lpstr>Appendix A</vt:lpstr>
      <vt:lpstr>Appendix B</vt:lpstr>
      <vt:lpstr>Appendix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Taxi Trips</dc:title>
  <dc:creator>emily garrison</dc:creator>
  <cp:lastModifiedBy>emily garrison</cp:lastModifiedBy>
  <cp:revision>38</cp:revision>
  <dcterms:created xsi:type="dcterms:W3CDTF">2017-11-28T03:54:19Z</dcterms:created>
  <dcterms:modified xsi:type="dcterms:W3CDTF">2017-11-30T06:09:26Z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