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58" r:id="rId3"/>
    <p:sldId id="259" r:id="rId4"/>
    <p:sldId id="260" r:id="rId5"/>
    <p:sldId id="270" r:id="rId6"/>
    <p:sldId id="271" r:id="rId7"/>
    <p:sldId id="272" r:id="rId8"/>
    <p:sldId id="276" r:id="rId9"/>
    <p:sldId id="278" r:id="rId10"/>
    <p:sldId id="280"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7" autoAdjust="0"/>
    <p:restoredTop sz="93529" autoAdjust="0"/>
  </p:normalViewPr>
  <p:slideViewPr>
    <p:cSldViewPr snapToGrid="0">
      <p:cViewPr varScale="1">
        <p:scale>
          <a:sx n="114" d="100"/>
          <a:sy n="114" d="100"/>
        </p:scale>
        <p:origin x="36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11/30/2017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11/30/2017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11/30/2017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11/30/2017</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11/30/2017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11/30/2017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11/30/2017</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11/30/2017</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11/30/2017</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11/30/2017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11/30/2017</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ata.cityofchicago.org/d/wrvz-psew" TargetMode="External"/><Relationship Id="rId2" Type="http://schemas.openxmlformats.org/officeDocument/2006/relationships/hyperlink" Target="https://www.kaggle.com/chicago/chicago-taxi-rides-2016/data" TargetMode="External"/><Relationship Id="rId1" Type="http://schemas.openxmlformats.org/officeDocument/2006/relationships/slideLayout" Target="../slideLayouts/slideLayout2.xml"/><Relationship Id="rId4" Type="http://schemas.openxmlformats.org/officeDocument/2006/relationships/hyperlink" Target="https://github.com/hdnguyen88/MSDS7330_GroupProjec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hicago/chicago-taxi-rides-20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476" y="211455"/>
            <a:ext cx="5120640" cy="2560320"/>
          </a:xfrm>
        </p:spPr>
        <p:txBody>
          <a:bodyPr/>
          <a:lstStyle/>
          <a:p>
            <a:r>
              <a:rPr lang="en-US" dirty="0">
                <a:latin typeface="Times New Roman" panose="02020603050405020304" pitchFamily="18" charset="0"/>
                <a:cs typeface="Times New Roman" panose="02020603050405020304" pitchFamily="18" charset="0"/>
              </a:rPr>
              <a:t>Chicago Taxi Trips</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752476" y="2971800"/>
            <a:ext cx="5120640" cy="1600200"/>
          </a:xfrm>
        </p:spPr>
        <p:txBody>
          <a:bodyPr>
            <a:noAutofit/>
          </a:bodyPr>
          <a:lstStyle/>
          <a:p>
            <a:r>
              <a:rPr lang="en-US" dirty="0">
                <a:latin typeface="Times New Roman" panose="02020603050405020304" pitchFamily="18" charset="0"/>
                <a:cs typeface="Times New Roman" panose="02020603050405020304" pitchFamily="18" charset="0"/>
              </a:rPr>
              <a:t>MSDS 7330 Term Paper – Group 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Josh </a:t>
            </a:r>
            <a:r>
              <a:rPr lang="en-US" dirty="0" err="1">
                <a:latin typeface="Times New Roman" panose="02020603050405020304" pitchFamily="18" charset="0"/>
                <a:cs typeface="Times New Roman" panose="02020603050405020304" pitchFamily="18" charset="0"/>
              </a:rPr>
              <a:t>Balson</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Cam Lu</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Hieu</a:t>
            </a:r>
            <a:r>
              <a:rPr lang="en-US" dirty="0">
                <a:latin typeface="Times New Roman" panose="02020603050405020304" pitchFamily="18" charset="0"/>
                <a:cs typeface="Times New Roman" panose="02020603050405020304" pitchFamily="18" charset="0"/>
              </a:rPr>
              <a:t> Nguyen</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Rectangle 4">
            <a:extLst>
              <a:ext uri="{FF2B5EF4-FFF2-40B4-BE49-F238E27FC236}">
                <a16:creationId xmlns:a16="http://schemas.microsoft.com/office/drawing/2014/main" id="{E5164E63-B241-4200-A7EE-66BBC7CBFF02}"/>
              </a:ext>
            </a:extLst>
          </p:cNvPr>
          <p:cNvSpPr/>
          <p:nvPr/>
        </p:nvSpPr>
        <p:spPr>
          <a:xfrm>
            <a:off x="0" y="1499208"/>
            <a:ext cx="12192000" cy="1754326"/>
          </a:xfrm>
          <a:prstGeom prst="rect">
            <a:avLst/>
          </a:prstGeom>
        </p:spPr>
        <p:txBody>
          <a:bodyPr wrap="square">
            <a:spAutoFit/>
          </a:bodyPr>
          <a:lstStyle/>
          <a:p>
            <a:endParaRPr lang="en-US" dirty="0"/>
          </a:p>
          <a:p>
            <a:r>
              <a:rPr lang="en-US" dirty="0"/>
              <a:t>Kaggle link to data set:  </a:t>
            </a:r>
            <a:r>
              <a:rPr lang="en-US" u="sng" dirty="0">
                <a:hlinkClick r:id="rId2"/>
              </a:rPr>
              <a:t>https://www.kaggle.com/chicago/chicago-taxi-rides-2016/data</a:t>
            </a:r>
            <a:endParaRPr lang="en-US" dirty="0"/>
          </a:p>
          <a:p>
            <a:r>
              <a:rPr lang="en-US" dirty="0"/>
              <a:t> </a:t>
            </a:r>
          </a:p>
          <a:p>
            <a:r>
              <a:rPr lang="en-US" dirty="0"/>
              <a:t>City of Chicago Data Portal:  </a:t>
            </a:r>
            <a:r>
              <a:rPr lang="en-US" u="sng" dirty="0">
                <a:hlinkClick r:id="rId3"/>
              </a:rPr>
              <a:t>https://data.cityofchicago.org/d/wrvz-psew</a:t>
            </a:r>
            <a:endParaRPr lang="en-US" dirty="0"/>
          </a:p>
          <a:p>
            <a:r>
              <a:rPr lang="en-US" dirty="0"/>
              <a:t> </a:t>
            </a:r>
          </a:p>
          <a:p>
            <a:r>
              <a:rPr lang="en-US" dirty="0"/>
              <a:t>GitHub Link:  </a:t>
            </a:r>
            <a:r>
              <a:rPr lang="en-US" u="sng" dirty="0">
                <a:hlinkClick r:id="rId4"/>
              </a:rPr>
              <a:t>https://github.com/hdnguyen88/MSDS7330_GroupProject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0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a:t>
            </a:r>
          </a:p>
        </p:txBody>
      </p:sp>
      <p:pic>
        <p:nvPicPr>
          <p:cNvPr id="6" name="Picture 5">
            <a:extLst>
              <a:ext uri="{FF2B5EF4-FFF2-40B4-BE49-F238E27FC236}">
                <a16:creationId xmlns:a16="http://schemas.microsoft.com/office/drawing/2014/main" id="{040BA16F-CA25-41D9-8CF8-DB4FC6DE6A8E}"/>
              </a:ext>
            </a:extLst>
          </p:cNvPr>
          <p:cNvPicPr>
            <a:picLocks noChangeAspect="1"/>
          </p:cNvPicPr>
          <p:nvPr/>
        </p:nvPicPr>
        <p:blipFill>
          <a:blip r:embed="rId2"/>
          <a:stretch>
            <a:fillRect/>
          </a:stretch>
        </p:blipFill>
        <p:spPr>
          <a:xfrm>
            <a:off x="453034" y="1594112"/>
            <a:ext cx="10972772" cy="5639457"/>
          </a:xfrm>
          <a:prstGeom prst="rect">
            <a:avLst/>
          </a:prstGeom>
        </p:spPr>
      </p:pic>
    </p:spTree>
    <p:extLst>
      <p:ext uri="{BB962C8B-B14F-4D97-AF65-F5344CB8AC3E}">
        <p14:creationId xmlns:p14="http://schemas.microsoft.com/office/powerpoint/2010/main" val="326890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a:t>
            </a:r>
          </a:p>
        </p:txBody>
      </p:sp>
      <p:pic>
        <p:nvPicPr>
          <p:cNvPr id="3" name="Picture 2">
            <a:extLst>
              <a:ext uri="{FF2B5EF4-FFF2-40B4-BE49-F238E27FC236}">
                <a16:creationId xmlns:a16="http://schemas.microsoft.com/office/drawing/2014/main" id="{B99B66F3-FE45-4E77-8BEB-4E93CCD4C2FF}"/>
              </a:ext>
            </a:extLst>
          </p:cNvPr>
          <p:cNvPicPr>
            <a:picLocks noChangeAspect="1"/>
          </p:cNvPicPr>
          <p:nvPr/>
        </p:nvPicPr>
        <p:blipFill>
          <a:blip r:embed="rId2"/>
          <a:stretch>
            <a:fillRect/>
          </a:stretch>
        </p:blipFill>
        <p:spPr>
          <a:xfrm>
            <a:off x="439924" y="1556288"/>
            <a:ext cx="11094937" cy="5721917"/>
          </a:xfrm>
          <a:prstGeom prst="rect">
            <a:avLst/>
          </a:prstGeom>
        </p:spPr>
      </p:pic>
    </p:spTree>
    <p:extLst>
      <p:ext uri="{BB962C8B-B14F-4D97-AF65-F5344CB8AC3E}">
        <p14:creationId xmlns:p14="http://schemas.microsoft.com/office/powerpoint/2010/main" val="24400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a:t>
            </a:r>
          </a:p>
        </p:txBody>
      </p:sp>
      <p:pic>
        <p:nvPicPr>
          <p:cNvPr id="3" name="Picture 2">
            <a:extLst>
              <a:ext uri="{FF2B5EF4-FFF2-40B4-BE49-F238E27FC236}">
                <a16:creationId xmlns:a16="http://schemas.microsoft.com/office/drawing/2014/main" id="{B8FE4F38-5BE8-4A1E-BA41-A0C16F4E1EC6}"/>
              </a:ext>
            </a:extLst>
          </p:cNvPr>
          <p:cNvPicPr>
            <a:picLocks noChangeAspect="1"/>
          </p:cNvPicPr>
          <p:nvPr/>
        </p:nvPicPr>
        <p:blipFill>
          <a:blip r:embed="rId2"/>
          <a:stretch>
            <a:fillRect/>
          </a:stretch>
        </p:blipFill>
        <p:spPr>
          <a:xfrm>
            <a:off x="0" y="1557648"/>
            <a:ext cx="11845255" cy="5300352"/>
          </a:xfrm>
          <a:prstGeom prst="rect">
            <a:avLst/>
          </a:prstGeom>
        </p:spPr>
      </p:pic>
    </p:spTree>
    <p:extLst>
      <p:ext uri="{BB962C8B-B14F-4D97-AF65-F5344CB8AC3E}">
        <p14:creationId xmlns:p14="http://schemas.microsoft.com/office/powerpoint/2010/main" val="27219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96442" y="1761688"/>
            <a:ext cx="11875316" cy="4343400"/>
          </a:xfrm>
        </p:spPr>
        <p:txBody>
          <a:bodyPr>
            <a:normAutofit lnSpcReduction="10000"/>
          </a:bodyPr>
          <a:lstStyle/>
          <a:p>
            <a:r>
              <a:rPr lang="en-US" dirty="0"/>
              <a:t>The purpose of this research is to analyze taxi rides taken in Chicago from 2013 to 2016 to determine whether the city of Chicago is “centralized”</a:t>
            </a:r>
          </a:p>
          <a:p>
            <a:r>
              <a:rPr lang="en-US" dirty="0"/>
              <a:t>We will also analyze the question, “are taxis competing with the metro system by covering similar routes or supplementing metro routes by getting people to and from train stations?”</a:t>
            </a:r>
          </a:p>
          <a:p>
            <a:pPr lvl="1"/>
            <a:r>
              <a:rPr lang="en-US" sz="2200" dirty="0">
                <a:latin typeface="Times New Roman" panose="02020603050405020304" pitchFamily="18" charset="0"/>
                <a:cs typeface="Times New Roman" panose="02020603050405020304" pitchFamily="18" charset="0"/>
              </a:rPr>
              <a:t>We will answer this question by analyzing the ratio of taxi rides where the destination was either to or from downtown compared to all taxi rides taken during the same time period</a:t>
            </a:r>
          </a:p>
          <a:p>
            <a:pPr marL="548640" lvl="2" indent="-274320">
              <a:spcBef>
                <a:spcPts val="1800"/>
              </a:spcBef>
            </a:pPr>
            <a:r>
              <a:rPr lang="en-US" sz="2200" dirty="0">
                <a:latin typeface="Times New Roman" panose="02020603050405020304" pitchFamily="18" charset="0"/>
                <a:cs typeface="Times New Roman" panose="02020603050405020304" pitchFamily="18" charset="0"/>
              </a:rPr>
              <a:t>In order to study the questions above, we will use a data set provided by Kaggle (</a:t>
            </a:r>
            <a:r>
              <a:rPr lang="en-US" sz="2200" dirty="0">
                <a:latin typeface="Times New Roman" panose="02020603050405020304" pitchFamily="18" charset="0"/>
                <a:cs typeface="Times New Roman" panose="02020603050405020304" pitchFamily="18" charset="0"/>
                <a:hlinkClick r:id="rId2"/>
              </a:rPr>
              <a:t>https://www.kaggle.com/chicago/chicago-taxi-rides-2016</a:t>
            </a:r>
            <a:r>
              <a:rPr lang="en-US" sz="2200" dirty="0">
                <a:latin typeface="Times New Roman" panose="02020603050405020304" pitchFamily="18" charset="0"/>
                <a:cs typeface="Times New Roman" panose="02020603050405020304" pitchFamily="18" charset="0"/>
              </a:rPr>
              <a:t>)</a:t>
            </a:r>
          </a:p>
          <a:p>
            <a:pPr marL="548640" lvl="2" indent="-274320">
              <a:spcBef>
                <a:spcPts val="1800"/>
              </a:spcBef>
            </a:pPr>
            <a:r>
              <a:rPr lang="en-US" sz="2200" dirty="0">
                <a:latin typeface="Times New Roman" panose="02020603050405020304" pitchFamily="18" charset="0"/>
                <a:cs typeface="Times New Roman" panose="02020603050405020304" pitchFamily="18" charset="0"/>
              </a:rPr>
              <a:t>We also used the full data set provided by the City of Chicago (https://data.cityofchicago.org/Transportation/Taxi-Trips/wrvz-psew)</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Background/Related Work</a:t>
            </a:r>
          </a:p>
        </p:txBody>
      </p:sp>
      <p:pic>
        <p:nvPicPr>
          <p:cNvPr id="4" name="Picture 3">
            <a:extLst>
              <a:ext uri="{FF2B5EF4-FFF2-40B4-BE49-F238E27FC236}">
                <a16:creationId xmlns:a16="http://schemas.microsoft.com/office/drawing/2014/main" id="{AC8019B3-7B4E-4CE5-9FE8-794C0500B8DC}"/>
              </a:ext>
            </a:extLst>
          </p:cNvPr>
          <p:cNvPicPr>
            <a:picLocks noChangeAspect="1"/>
          </p:cNvPicPr>
          <p:nvPr/>
        </p:nvPicPr>
        <p:blipFill>
          <a:blip r:embed="rId2"/>
          <a:stretch>
            <a:fillRect/>
          </a:stretch>
        </p:blipFill>
        <p:spPr>
          <a:xfrm>
            <a:off x="150458" y="1691622"/>
            <a:ext cx="5126215" cy="1320548"/>
          </a:xfrm>
          <a:prstGeom prst="rect">
            <a:avLst/>
          </a:prstGeom>
        </p:spPr>
      </p:pic>
      <p:sp>
        <p:nvSpPr>
          <p:cNvPr id="5" name="TextBox 4">
            <a:extLst>
              <a:ext uri="{FF2B5EF4-FFF2-40B4-BE49-F238E27FC236}">
                <a16:creationId xmlns:a16="http://schemas.microsoft.com/office/drawing/2014/main" id="{3C6E2364-11FA-4543-AC6C-7576B2C5838E}"/>
              </a:ext>
            </a:extLst>
          </p:cNvPr>
          <p:cNvSpPr txBox="1"/>
          <p:nvPr/>
        </p:nvSpPr>
        <p:spPr>
          <a:xfrm>
            <a:off x="150459" y="3012170"/>
            <a:ext cx="5061457" cy="384720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set published by Kaggle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2016 only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Kaggle’s data set replaces </a:t>
            </a:r>
            <a:r>
              <a:rPr lang="en-US" sz="2000" dirty="0" err="1">
                <a:latin typeface="Times New Roman" panose="02020603050405020304" pitchFamily="18" charset="0"/>
                <a:cs typeface="Times New Roman" panose="02020603050405020304" pitchFamily="18" charset="0"/>
              </a:rPr>
              <a:t>lat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lon</a:t>
            </a:r>
            <a:r>
              <a:rPr lang="en-US" sz="2000" dirty="0">
                <a:latin typeface="Times New Roman" panose="02020603050405020304" pitchFamily="18" charset="0"/>
                <a:cs typeface="Times New Roman" panose="02020603050405020304" pitchFamily="18" charset="0"/>
              </a:rPr>
              <a:t> with ‘community areas’. Makes it more difficult to perform the analysis around pick-up/drop-off locations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set contains many other metrics, such as fare, trip distance, trip duration, etc.</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Kaggle consumers have used this to analyze many things, such as rush hour heat maps, fare vs. ride time, etc.</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not a lot around our analysis</a:t>
            </a:r>
          </a:p>
        </p:txBody>
      </p:sp>
      <p:pic>
        <p:nvPicPr>
          <p:cNvPr id="7" name="Picture 6">
            <a:extLst>
              <a:ext uri="{FF2B5EF4-FFF2-40B4-BE49-F238E27FC236}">
                <a16:creationId xmlns:a16="http://schemas.microsoft.com/office/drawing/2014/main" id="{2BB736C6-427E-44DF-BB7E-6756243F4F5E}"/>
              </a:ext>
            </a:extLst>
          </p:cNvPr>
          <p:cNvPicPr>
            <a:picLocks noChangeAspect="1"/>
          </p:cNvPicPr>
          <p:nvPr/>
        </p:nvPicPr>
        <p:blipFill>
          <a:blip r:embed="rId3"/>
          <a:stretch>
            <a:fillRect/>
          </a:stretch>
        </p:blipFill>
        <p:spPr>
          <a:xfrm>
            <a:off x="6096000" y="1691622"/>
            <a:ext cx="4905757" cy="1354969"/>
          </a:xfrm>
          <a:prstGeom prst="rect">
            <a:avLst/>
          </a:prstGeom>
        </p:spPr>
      </p:pic>
      <p:sp>
        <p:nvSpPr>
          <p:cNvPr id="8" name="Rectangle 7">
            <a:extLst>
              <a:ext uri="{FF2B5EF4-FFF2-40B4-BE49-F238E27FC236}">
                <a16:creationId xmlns:a16="http://schemas.microsoft.com/office/drawing/2014/main" id="{E2E16B39-D7F4-484E-8E7E-F944427A23EA}"/>
              </a:ext>
            </a:extLst>
          </p:cNvPr>
          <p:cNvSpPr/>
          <p:nvPr/>
        </p:nvSpPr>
        <p:spPr>
          <a:xfrm>
            <a:off x="6096000" y="3012170"/>
            <a:ext cx="5581472" cy="390876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city of Chicago keeps a continuously updated data set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2013 through Aug. of 2017</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Maintains a dashboard of the data</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Trip volume, duration, fare, drop-off/pick-up</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https://data.cityofchicago.org/Transportation/Taxi-Trips-Dashboard/spcw-brbq</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other data sets on this portal besides taxi rides:  Admin/Community/Education…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Very interesting!</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https://data.cityofchicago.org/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1F5979EB-F276-44C6-A27E-BDA36A0BF47C}"/>
              </a:ext>
            </a:extLst>
          </p:cNvPr>
          <p:cNvCxnSpPr/>
          <p:nvPr/>
        </p:nvCxnSpPr>
        <p:spPr>
          <a:xfrm>
            <a:off x="5654180" y="1568741"/>
            <a:ext cx="0" cy="52892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2B5384-D4A2-4E5C-A973-1B19132C66F7}"/>
              </a:ext>
            </a:extLst>
          </p:cNvPr>
          <p:cNvPicPr>
            <a:picLocks noChangeAspect="1"/>
          </p:cNvPicPr>
          <p:nvPr/>
        </p:nvPicPr>
        <p:blipFill>
          <a:blip r:embed="rId2"/>
          <a:stretch>
            <a:fillRect/>
          </a:stretch>
        </p:blipFill>
        <p:spPr>
          <a:xfrm>
            <a:off x="195611" y="1554211"/>
            <a:ext cx="3495675" cy="1325675"/>
          </a:xfrm>
          <a:prstGeom prst="rect">
            <a:avLst/>
          </a:prstGeom>
        </p:spPr>
      </p:pic>
      <p:sp>
        <p:nvSpPr>
          <p:cNvPr id="2" name="Title 1"/>
          <p:cNvSpPr>
            <a:spLocks noGrp="1"/>
          </p:cNvSpPr>
          <p:nvPr>
            <p:ph type="title"/>
          </p:nvPr>
        </p:nvSpPr>
        <p:spPr/>
        <p:txBody>
          <a:bodyPr/>
          <a:lstStyle/>
          <a:p>
            <a:r>
              <a:rPr lang="en-US" dirty="0"/>
              <a:t>Introduction</a:t>
            </a:r>
          </a:p>
        </p:txBody>
      </p:sp>
      <p:sp>
        <p:nvSpPr>
          <p:cNvPr id="11" name="Rectangle 10">
            <a:extLst>
              <a:ext uri="{FF2B5EF4-FFF2-40B4-BE49-F238E27FC236}">
                <a16:creationId xmlns:a16="http://schemas.microsoft.com/office/drawing/2014/main" id="{CA57145B-7FEF-4F6B-8CFE-D2DB3DDB88BE}"/>
              </a:ext>
            </a:extLst>
          </p:cNvPr>
          <p:cNvSpPr/>
          <p:nvPr/>
        </p:nvSpPr>
        <p:spPr>
          <a:xfrm>
            <a:off x="208793" y="2703494"/>
            <a:ext cx="6096000" cy="1138773"/>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BIG data!  Very difficult to wrangle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 of columns with definitions in Appendix A</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646C48F0-175A-4D9E-80FA-02BE58521EDD}"/>
              </a:ext>
            </a:extLst>
          </p:cNvPr>
          <p:cNvGrpSpPr/>
          <p:nvPr/>
        </p:nvGrpSpPr>
        <p:grpSpPr>
          <a:xfrm>
            <a:off x="6476768" y="1554213"/>
            <a:ext cx="2200275" cy="906575"/>
            <a:chOff x="6774328" y="1973116"/>
            <a:chExt cx="2200275" cy="906575"/>
          </a:xfrm>
        </p:grpSpPr>
        <p:pic>
          <p:nvPicPr>
            <p:cNvPr id="12" name="Picture 11">
              <a:extLst>
                <a:ext uri="{FF2B5EF4-FFF2-40B4-BE49-F238E27FC236}">
                  <a16:creationId xmlns:a16="http://schemas.microsoft.com/office/drawing/2014/main" id="{BAA945F9-7719-4B3C-AD44-F28810823780}"/>
                </a:ext>
              </a:extLst>
            </p:cNvPr>
            <p:cNvPicPr>
              <a:picLocks noChangeAspect="1"/>
            </p:cNvPicPr>
            <p:nvPr/>
          </p:nvPicPr>
          <p:blipFill>
            <a:blip r:embed="rId3"/>
            <a:stretch>
              <a:fillRect/>
            </a:stretch>
          </p:blipFill>
          <p:spPr>
            <a:xfrm>
              <a:off x="6774328" y="1973116"/>
              <a:ext cx="2200275" cy="428625"/>
            </a:xfrm>
            <a:prstGeom prst="rect">
              <a:avLst/>
            </a:prstGeom>
          </p:spPr>
        </p:pic>
        <p:pic>
          <p:nvPicPr>
            <p:cNvPr id="13" name="Picture 12">
              <a:extLst>
                <a:ext uri="{FF2B5EF4-FFF2-40B4-BE49-F238E27FC236}">
                  <a16:creationId xmlns:a16="http://schemas.microsoft.com/office/drawing/2014/main" id="{7E63DBD3-146B-4F54-A197-774688C8F1DA}"/>
                </a:ext>
              </a:extLst>
            </p:cNvPr>
            <p:cNvPicPr>
              <a:picLocks noChangeAspect="1"/>
            </p:cNvPicPr>
            <p:nvPr/>
          </p:nvPicPr>
          <p:blipFill>
            <a:blip r:embed="rId4"/>
            <a:stretch>
              <a:fillRect/>
            </a:stretch>
          </p:blipFill>
          <p:spPr>
            <a:xfrm>
              <a:off x="6774328" y="2289141"/>
              <a:ext cx="1990725" cy="590550"/>
            </a:xfrm>
            <a:prstGeom prst="rect">
              <a:avLst/>
            </a:prstGeom>
          </p:spPr>
        </p:pic>
      </p:grpSp>
      <p:pic>
        <p:nvPicPr>
          <p:cNvPr id="14" name="Picture 13">
            <a:extLst>
              <a:ext uri="{FF2B5EF4-FFF2-40B4-BE49-F238E27FC236}">
                <a16:creationId xmlns:a16="http://schemas.microsoft.com/office/drawing/2014/main" id="{079443D8-5589-4FD8-A946-9A3133198F18}"/>
              </a:ext>
            </a:extLst>
          </p:cNvPr>
          <p:cNvPicPr>
            <a:picLocks noChangeAspect="1"/>
          </p:cNvPicPr>
          <p:nvPr/>
        </p:nvPicPr>
        <p:blipFill>
          <a:blip r:embed="rId5"/>
          <a:stretch>
            <a:fillRect/>
          </a:stretch>
        </p:blipFill>
        <p:spPr>
          <a:xfrm>
            <a:off x="6476767" y="2469972"/>
            <a:ext cx="3764435" cy="4269477"/>
          </a:xfrm>
          <a:prstGeom prst="rect">
            <a:avLst/>
          </a:prstGeom>
        </p:spPr>
      </p:pic>
      <p:sp>
        <p:nvSpPr>
          <p:cNvPr id="16" name="TextBox 15">
            <a:extLst>
              <a:ext uri="{FF2B5EF4-FFF2-40B4-BE49-F238E27FC236}">
                <a16:creationId xmlns:a16="http://schemas.microsoft.com/office/drawing/2014/main" id="{DBF355B3-80E1-46F4-8605-83881F7BD1CB}"/>
              </a:ext>
            </a:extLst>
          </p:cNvPr>
          <p:cNvSpPr txBox="1"/>
          <p:nvPr/>
        </p:nvSpPr>
        <p:spPr>
          <a:xfrm>
            <a:off x="9326803" y="3657601"/>
            <a:ext cx="3245964" cy="369332"/>
          </a:xfrm>
          <a:prstGeom prst="rect">
            <a:avLst/>
          </a:prstGeom>
          <a:noFill/>
        </p:spPr>
        <p:txBody>
          <a:bodyPr wrap="square" rtlCol="0">
            <a:spAutoFit/>
          </a:bodyPr>
          <a:lstStyle/>
          <a:p>
            <a:r>
              <a:rPr lang="en-US" dirty="0"/>
              <a:t>Chicago downtown center</a:t>
            </a:r>
          </a:p>
        </p:txBody>
      </p:sp>
      <p:cxnSp>
        <p:nvCxnSpPr>
          <p:cNvPr id="18" name="Straight Arrow Connector 17">
            <a:extLst>
              <a:ext uri="{FF2B5EF4-FFF2-40B4-BE49-F238E27FC236}">
                <a16:creationId xmlns:a16="http://schemas.microsoft.com/office/drawing/2014/main" id="{F206A4CB-BD70-4EED-92A5-E756F1FD938F}"/>
              </a:ext>
            </a:extLst>
          </p:cNvPr>
          <p:cNvCxnSpPr>
            <a:stCxn id="16" idx="1"/>
          </p:cNvCxnSpPr>
          <p:nvPr/>
        </p:nvCxnSpPr>
        <p:spPr>
          <a:xfrm flipH="1">
            <a:off x="8982854" y="3842267"/>
            <a:ext cx="343949" cy="25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1F45465-F8E1-4C38-91C0-F590D7F6576E}"/>
              </a:ext>
            </a:extLst>
          </p:cNvPr>
          <p:cNvPicPr>
            <a:picLocks noChangeAspect="1"/>
          </p:cNvPicPr>
          <p:nvPr/>
        </p:nvPicPr>
        <p:blipFill>
          <a:blip r:embed="rId6"/>
          <a:stretch>
            <a:fillRect/>
          </a:stretch>
        </p:blipFill>
        <p:spPr>
          <a:xfrm>
            <a:off x="397415" y="3657602"/>
            <a:ext cx="5698585" cy="3081848"/>
          </a:xfrm>
          <a:prstGeom prst="rect">
            <a:avLst/>
          </a:prstGeom>
        </p:spPr>
      </p:pic>
      <p:sp>
        <p:nvSpPr>
          <p:cNvPr id="20" name="TextBox 19">
            <a:extLst>
              <a:ext uri="{FF2B5EF4-FFF2-40B4-BE49-F238E27FC236}">
                <a16:creationId xmlns:a16="http://schemas.microsoft.com/office/drawing/2014/main" id="{ECC1BF18-7492-48EA-A17B-5E1B929DD7B5}"/>
              </a:ext>
            </a:extLst>
          </p:cNvPr>
          <p:cNvSpPr txBox="1"/>
          <p:nvPr/>
        </p:nvSpPr>
        <p:spPr>
          <a:xfrm>
            <a:off x="397416" y="4668384"/>
            <a:ext cx="2674520" cy="646331"/>
          </a:xfrm>
          <a:prstGeom prst="rect">
            <a:avLst/>
          </a:prstGeom>
          <a:noFill/>
        </p:spPr>
        <p:txBody>
          <a:bodyPr wrap="square" rtlCol="0">
            <a:spAutoFit/>
          </a:bodyPr>
          <a:lstStyle/>
          <a:p>
            <a:r>
              <a:rPr lang="en-US" dirty="0"/>
              <a:t>8 rapid transit lines of the city, a.k.a. “L” lines</a:t>
            </a:r>
          </a:p>
        </p:txBody>
      </p:sp>
      <p:cxnSp>
        <p:nvCxnSpPr>
          <p:cNvPr id="21" name="Straight Connector 20">
            <a:extLst>
              <a:ext uri="{FF2B5EF4-FFF2-40B4-BE49-F238E27FC236}">
                <a16:creationId xmlns:a16="http://schemas.microsoft.com/office/drawing/2014/main" id="{98252918-11F0-434B-846C-701E46A52C52}"/>
              </a:ext>
            </a:extLst>
          </p:cNvPr>
          <p:cNvCxnSpPr/>
          <p:nvPr/>
        </p:nvCxnSpPr>
        <p:spPr>
          <a:xfrm>
            <a:off x="6196441" y="1568741"/>
            <a:ext cx="0" cy="5289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9229B2-803A-4FEF-863D-A0AED69C7482}"/>
              </a:ext>
            </a:extLst>
          </p:cNvPr>
          <p:cNvCxnSpPr>
            <a:cxnSpLocks/>
          </p:cNvCxnSpPr>
          <p:nvPr/>
        </p:nvCxnSpPr>
        <p:spPr>
          <a:xfrm>
            <a:off x="0" y="3554819"/>
            <a:ext cx="61964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Picture 3">
            <a:extLst>
              <a:ext uri="{FF2B5EF4-FFF2-40B4-BE49-F238E27FC236}">
                <a16:creationId xmlns:a16="http://schemas.microsoft.com/office/drawing/2014/main" id="{5EF2BDCF-78D6-4B5E-9610-C5C5897E4355}"/>
              </a:ext>
            </a:extLst>
          </p:cNvPr>
          <p:cNvPicPr>
            <a:picLocks noChangeAspect="1"/>
          </p:cNvPicPr>
          <p:nvPr/>
        </p:nvPicPr>
        <p:blipFill>
          <a:blip r:embed="rId2"/>
          <a:stretch>
            <a:fillRect/>
          </a:stretch>
        </p:blipFill>
        <p:spPr>
          <a:xfrm>
            <a:off x="25937" y="1616075"/>
            <a:ext cx="6070063" cy="5353720"/>
          </a:xfrm>
          <a:prstGeom prst="rect">
            <a:avLst/>
          </a:prstGeom>
        </p:spPr>
      </p:pic>
      <p:sp>
        <p:nvSpPr>
          <p:cNvPr id="5" name="TextBox 4">
            <a:extLst>
              <a:ext uri="{FF2B5EF4-FFF2-40B4-BE49-F238E27FC236}">
                <a16:creationId xmlns:a16="http://schemas.microsoft.com/office/drawing/2014/main" id="{83CCB218-95B5-4A87-AFC4-DE95D313FF97}"/>
              </a:ext>
            </a:extLst>
          </p:cNvPr>
          <p:cNvSpPr txBox="1"/>
          <p:nvPr/>
        </p:nvSpPr>
        <p:spPr>
          <a:xfrm>
            <a:off x="6165909" y="1616075"/>
            <a:ext cx="6000154"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1-1 displays the Chicago map with Chicago “L” Subway Lines station, trip origin, and trip destination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taxis were complementing “L” routes, we’d expect to see a large concentration of drop-offs and pick-ups corresponding to the “L” terminals. However, Figure 1-1 shows the drop-offs and pick-ups in bands that are perpendicular to the “L” terminals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suggests that taxis are detracting from “L” terminal business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i.e., taxi passengers are using taxis to get directly to specific locations</a:t>
            </a:r>
          </a:p>
          <a:p>
            <a:endParaRPr lang="en-US" dirty="0"/>
          </a:p>
        </p:txBody>
      </p:sp>
    </p:spTree>
    <p:extLst>
      <p:ext uri="{BB962C8B-B14F-4D97-AF65-F5344CB8AC3E}">
        <p14:creationId xmlns:p14="http://schemas.microsoft.com/office/powerpoint/2010/main" val="145033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pic>
        <p:nvPicPr>
          <p:cNvPr id="4" name="Picture 3">
            <a:extLst>
              <a:ext uri="{FF2B5EF4-FFF2-40B4-BE49-F238E27FC236}">
                <a16:creationId xmlns:a16="http://schemas.microsoft.com/office/drawing/2014/main" id="{95AE2A37-B80B-442C-93CF-303BD13CBDBE}"/>
              </a:ext>
            </a:extLst>
          </p:cNvPr>
          <p:cNvPicPr>
            <a:picLocks noChangeAspect="1"/>
          </p:cNvPicPr>
          <p:nvPr/>
        </p:nvPicPr>
        <p:blipFill>
          <a:blip r:embed="rId2"/>
          <a:stretch>
            <a:fillRect/>
          </a:stretch>
        </p:blipFill>
        <p:spPr>
          <a:xfrm>
            <a:off x="0" y="1564017"/>
            <a:ext cx="6096000" cy="5293983"/>
          </a:xfrm>
          <a:prstGeom prst="rect">
            <a:avLst/>
          </a:prstGeom>
        </p:spPr>
      </p:pic>
      <p:sp>
        <p:nvSpPr>
          <p:cNvPr id="6" name="Rectangle 5">
            <a:extLst>
              <a:ext uri="{FF2B5EF4-FFF2-40B4-BE49-F238E27FC236}">
                <a16:creationId xmlns:a16="http://schemas.microsoft.com/office/drawing/2014/main" id="{1690A708-8729-4CA3-AAB7-6602D7974CC0}"/>
              </a:ext>
            </a:extLst>
          </p:cNvPr>
          <p:cNvSpPr/>
          <p:nvPr/>
        </p:nvSpPr>
        <p:spPr>
          <a:xfrm>
            <a:off x="6096000" y="1764184"/>
            <a:ext cx="6096000" cy="4893647"/>
          </a:xfrm>
          <a:prstGeom prst="rect">
            <a:avLst/>
          </a:prstGeom>
        </p:spPr>
        <p:txBody>
          <a:bodyPr>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1-2 displays the zoom area for Chicago north east region with map scale of 2000 ft. Most of  locations for taxi pick up and drop passengers are a good distance away from “L” line station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locations of taxi drop and pick off passenger are evenly distributed on the downtown area, especially the areas not covered by a subway station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 further indication that taxis are not covering similar routes as the “L” stations, but are detracting from “L” lines by getting people directly to and from downtown</a:t>
            </a:r>
          </a:p>
        </p:txBody>
      </p:sp>
    </p:spTree>
    <p:extLst>
      <p:ext uri="{BB962C8B-B14F-4D97-AF65-F5344CB8AC3E}">
        <p14:creationId xmlns:p14="http://schemas.microsoft.com/office/powerpoint/2010/main" val="110543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pic>
        <p:nvPicPr>
          <p:cNvPr id="4" name="Picture 3">
            <a:extLst>
              <a:ext uri="{FF2B5EF4-FFF2-40B4-BE49-F238E27FC236}">
                <a16:creationId xmlns:a16="http://schemas.microsoft.com/office/drawing/2014/main" id="{23961E41-2DD5-48E0-AC36-B00F5153C58B}"/>
              </a:ext>
            </a:extLst>
          </p:cNvPr>
          <p:cNvPicPr>
            <a:picLocks noChangeAspect="1"/>
          </p:cNvPicPr>
          <p:nvPr/>
        </p:nvPicPr>
        <p:blipFill>
          <a:blip r:embed="rId2"/>
          <a:stretch>
            <a:fillRect/>
          </a:stretch>
        </p:blipFill>
        <p:spPr>
          <a:xfrm>
            <a:off x="0" y="1549542"/>
            <a:ext cx="5830349" cy="5311889"/>
          </a:xfrm>
          <a:prstGeom prst="rect">
            <a:avLst/>
          </a:prstGeom>
        </p:spPr>
      </p:pic>
      <p:sp>
        <p:nvSpPr>
          <p:cNvPr id="5" name="Rectangle 4">
            <a:extLst>
              <a:ext uri="{FF2B5EF4-FFF2-40B4-BE49-F238E27FC236}">
                <a16:creationId xmlns:a16="http://schemas.microsoft.com/office/drawing/2014/main" id="{E5164E63-B241-4200-A7EE-66BBC7CBFF02}"/>
              </a:ext>
            </a:extLst>
          </p:cNvPr>
          <p:cNvSpPr/>
          <p:nvPr/>
        </p:nvSpPr>
        <p:spPr>
          <a:xfrm>
            <a:off x="5830349" y="1549542"/>
            <a:ext cx="6361651"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2-1 displays the average distance traveled at each location for each passenger origin and destination.  A bigger x or circle represents a longer distance traveled. </a:t>
            </a:r>
            <a:endParaRPr lang="en-US"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shows short trips around 2 miles average distance in the region of Chicago downtown. This is an indication that passengers use the taxi for short trips for the areas in downtown that are not covered by the subway.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also supports the evidence in the previous two figures that taxi and “L” line routes are competing with each other (i.e., detracting).</a:t>
            </a:r>
          </a:p>
        </p:txBody>
      </p:sp>
    </p:spTree>
    <p:extLst>
      <p:ext uri="{BB962C8B-B14F-4D97-AF65-F5344CB8AC3E}">
        <p14:creationId xmlns:p14="http://schemas.microsoft.com/office/powerpoint/2010/main" val="401370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sp>
        <p:nvSpPr>
          <p:cNvPr id="5" name="Rectangle 4">
            <a:extLst>
              <a:ext uri="{FF2B5EF4-FFF2-40B4-BE49-F238E27FC236}">
                <a16:creationId xmlns:a16="http://schemas.microsoft.com/office/drawing/2014/main" id="{E5164E63-B241-4200-A7EE-66BBC7CBFF02}"/>
              </a:ext>
            </a:extLst>
          </p:cNvPr>
          <p:cNvSpPr/>
          <p:nvPr/>
        </p:nvSpPr>
        <p:spPr>
          <a:xfrm>
            <a:off x="4441499" y="1549542"/>
            <a:ext cx="7750501"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3-1a shows a histogram of average distances from Chicago centroid in ½ mile increments along the x-axis and frequency of passenger drop-offs (in thousands) along the y-axis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passenger drop-offs were “centralized”, then we would expect to see a heavy right skew in Figure 3-1a similar in shape to Figure 3-1b</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Figure 3-1a we see that the histogram does in fact show the skew that would be expected if Chicago is “centralized”</a:t>
            </a:r>
          </a:p>
        </p:txBody>
      </p:sp>
      <p:pic>
        <p:nvPicPr>
          <p:cNvPr id="7" name="Picture 6">
            <a:extLst>
              <a:ext uri="{FF2B5EF4-FFF2-40B4-BE49-F238E27FC236}">
                <a16:creationId xmlns:a16="http://schemas.microsoft.com/office/drawing/2014/main" id="{484F44BF-D404-450D-A913-EB5EB3845A4D}"/>
              </a:ext>
            </a:extLst>
          </p:cNvPr>
          <p:cNvPicPr>
            <a:picLocks noChangeAspect="1"/>
          </p:cNvPicPr>
          <p:nvPr/>
        </p:nvPicPr>
        <p:blipFill>
          <a:blip r:embed="rId2"/>
          <a:stretch>
            <a:fillRect/>
          </a:stretch>
        </p:blipFill>
        <p:spPr>
          <a:xfrm>
            <a:off x="219627" y="5294993"/>
            <a:ext cx="4041979" cy="1517528"/>
          </a:xfrm>
          <a:prstGeom prst="rect">
            <a:avLst/>
          </a:prstGeom>
        </p:spPr>
      </p:pic>
      <p:pic>
        <p:nvPicPr>
          <p:cNvPr id="3" name="Picture 2">
            <a:extLst>
              <a:ext uri="{FF2B5EF4-FFF2-40B4-BE49-F238E27FC236}">
                <a16:creationId xmlns:a16="http://schemas.microsoft.com/office/drawing/2014/main" id="{6F47BBDC-D48E-4A07-8BD2-2131FC08049B}"/>
              </a:ext>
            </a:extLst>
          </p:cNvPr>
          <p:cNvPicPr>
            <a:picLocks noChangeAspect="1"/>
          </p:cNvPicPr>
          <p:nvPr/>
        </p:nvPicPr>
        <p:blipFill>
          <a:blip r:embed="rId3"/>
          <a:stretch>
            <a:fillRect/>
          </a:stretch>
        </p:blipFill>
        <p:spPr>
          <a:xfrm>
            <a:off x="0" y="1672556"/>
            <a:ext cx="4261606" cy="3241864"/>
          </a:xfrm>
          <a:prstGeom prst="rect">
            <a:avLst/>
          </a:prstGeom>
        </p:spPr>
      </p:pic>
      <p:sp>
        <p:nvSpPr>
          <p:cNvPr id="4" name="TextBox 3">
            <a:extLst>
              <a:ext uri="{FF2B5EF4-FFF2-40B4-BE49-F238E27FC236}">
                <a16:creationId xmlns:a16="http://schemas.microsoft.com/office/drawing/2014/main" id="{494AD54A-E32C-45EC-9AF1-CE384AA9A9CF}"/>
              </a:ext>
            </a:extLst>
          </p:cNvPr>
          <p:cNvSpPr txBox="1"/>
          <p:nvPr/>
        </p:nvSpPr>
        <p:spPr>
          <a:xfrm>
            <a:off x="83890" y="1549542"/>
            <a:ext cx="2231471" cy="246221"/>
          </a:xfrm>
          <a:prstGeom prst="rect">
            <a:avLst/>
          </a:prstGeom>
          <a:noFill/>
        </p:spPr>
        <p:txBody>
          <a:bodyPr wrap="square" rtlCol="0">
            <a:spAutoFit/>
          </a:bodyPr>
          <a:lstStyle/>
          <a:p>
            <a:r>
              <a:rPr lang="en-US" sz="1000" b="1" dirty="0"/>
              <a:t>Figure 3-1a</a:t>
            </a:r>
          </a:p>
        </p:txBody>
      </p:sp>
    </p:spTree>
    <p:extLst>
      <p:ext uri="{BB962C8B-B14F-4D97-AF65-F5344CB8AC3E}">
        <p14:creationId xmlns:p14="http://schemas.microsoft.com/office/powerpoint/2010/main" val="11028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Rectangle 4">
            <a:extLst>
              <a:ext uri="{FF2B5EF4-FFF2-40B4-BE49-F238E27FC236}">
                <a16:creationId xmlns:a16="http://schemas.microsoft.com/office/drawing/2014/main" id="{E5164E63-B241-4200-A7EE-66BBC7CBFF02}"/>
              </a:ext>
            </a:extLst>
          </p:cNvPr>
          <p:cNvSpPr/>
          <p:nvPr/>
        </p:nvSpPr>
        <p:spPr>
          <a:xfrm>
            <a:off x="0" y="1499208"/>
            <a:ext cx="12192000"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analysis leads to two conclusions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Chicago “centralized”?</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strong evidence from the previous slide in Figure 3-1a to suggest that Chicago is in fact “centralized”</a:t>
            </a:r>
          </a:p>
          <a:p>
            <a:pPr marL="1257300" lvl="2"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Are taxis competing with “L” line transit routes, or are taxis complementing “L” line transit routes by taking passengers to and from “L” terminal stations?</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moderately convincing evidence from figure series and 1 and 2 that passengers are using taxis to get directly to specific locations downtown and therefore taxis seem to be competing rather than complementing “L” line transit routes</a:t>
            </a:r>
          </a:p>
          <a:p>
            <a:pPr marL="1257300" lvl="2"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28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1668</TotalTime>
  <Words>919</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 Antiqua</vt:lpstr>
      <vt:lpstr>Times New Roman</vt:lpstr>
      <vt:lpstr>Sales Direction 16X9</vt:lpstr>
      <vt:lpstr>Chicago Taxi Trips</vt:lpstr>
      <vt:lpstr>Abstract</vt:lpstr>
      <vt:lpstr>Background/Related Work</vt:lpstr>
      <vt:lpstr>Introduction</vt:lpstr>
      <vt:lpstr>Analysis</vt:lpstr>
      <vt:lpstr>Analysis (cont’d)</vt:lpstr>
      <vt:lpstr>Analysis (cont’d)</vt:lpstr>
      <vt:lpstr>Analysis (cont’d)</vt:lpstr>
      <vt:lpstr>Conclusion</vt:lpstr>
      <vt:lpstr>References</vt:lpstr>
      <vt:lpstr>Appendix A</vt:lpstr>
      <vt:lpstr>Appendix B</vt:lpstr>
      <vt:lpstr>Appendix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Taxi Trips</dc:title>
  <dc:creator>emily garrison</dc:creator>
  <cp:lastModifiedBy>emily garrison</cp:lastModifiedBy>
  <cp:revision>40</cp:revision>
  <dcterms:created xsi:type="dcterms:W3CDTF">2017-11-28T03:54:19Z</dcterms:created>
  <dcterms:modified xsi:type="dcterms:W3CDTF">2017-12-01T00:16:47Z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